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311" r:id="rId2"/>
    <p:sldId id="257" r:id="rId3"/>
    <p:sldId id="259" r:id="rId4"/>
    <p:sldId id="302" r:id="rId5"/>
    <p:sldId id="279" r:id="rId6"/>
    <p:sldId id="297" r:id="rId7"/>
    <p:sldId id="301" r:id="rId8"/>
    <p:sldId id="269" r:id="rId9"/>
    <p:sldId id="272" r:id="rId10"/>
    <p:sldId id="276" r:id="rId11"/>
    <p:sldId id="282" r:id="rId12"/>
    <p:sldId id="284" r:id="rId13"/>
    <p:sldId id="285" r:id="rId14"/>
    <p:sldId id="286" r:id="rId15"/>
    <p:sldId id="287" r:id="rId16"/>
    <p:sldId id="292" r:id="rId17"/>
    <p:sldId id="290" r:id="rId18"/>
    <p:sldId id="288" r:id="rId19"/>
    <p:sldId id="289" r:id="rId20"/>
    <p:sldId id="312" r:id="rId21"/>
    <p:sldId id="291"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34" y="108"/>
      </p:cViewPr>
      <p:guideLst>
        <p:guide orient="horz" pos="2160"/>
        <p:guide pos="2880"/>
      </p:guideLst>
    </p:cSldViewPr>
  </p:slideViewPr>
  <p:outlineViewPr>
    <p:cViewPr>
      <p:scale>
        <a:sx n="33" d="100"/>
        <a:sy n="33" d="100"/>
      </p:scale>
      <p:origin x="0" y="23632"/>
    </p:cViewPr>
  </p:outlineViewPr>
  <p:notesTextViewPr>
    <p:cViewPr>
      <p:scale>
        <a:sx n="100" d="100"/>
        <a:sy n="100" d="100"/>
      </p:scale>
      <p:origin x="0" y="0"/>
    </p:cViewPr>
  </p:notesTextViewPr>
  <p:sorterViewPr>
    <p:cViewPr>
      <p:scale>
        <a:sx n="90" d="100"/>
        <a:sy n="9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ea typeface="+mn-ea"/>
                <a:cs typeface="Arial" charset="0"/>
              </a:defRPr>
            </a:lvl1pPr>
          </a:lstStyle>
          <a:p>
            <a:pPr>
              <a:defRPr/>
            </a:pPr>
            <a:endParaRPr lang="en-US"/>
          </a:p>
        </p:txBody>
      </p:sp>
      <p:sp>
        <p:nvSpPr>
          <p:cNvPr id="6349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cs typeface="Arial" charset="0"/>
              </a:defRPr>
            </a:lvl1pPr>
          </a:lstStyle>
          <a:p>
            <a:pPr>
              <a:defRPr/>
            </a:pPr>
            <a:fld id="{40F81AF2-DF94-9642-9AD8-F602754779F0}" type="datetimeFigureOut">
              <a:rPr lang="en-US"/>
              <a:pPr>
                <a:defRPr/>
              </a:pPr>
              <a:t>1/15/2018</a:t>
            </a:fld>
            <a:endParaRPr lang="en-US"/>
          </a:p>
        </p:txBody>
      </p:sp>
      <p:sp>
        <p:nvSpPr>
          <p:cNvPr id="6349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ea typeface="+mn-ea"/>
                <a:cs typeface="Arial" charset="0"/>
              </a:defRPr>
            </a:lvl1pPr>
          </a:lstStyle>
          <a:p>
            <a:pPr>
              <a:defRPr/>
            </a:pPr>
            <a:endParaRPr lang="en-US"/>
          </a:p>
        </p:txBody>
      </p:sp>
      <p:sp>
        <p:nvSpPr>
          <p:cNvPr id="6349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cs typeface="Arial" charset="0"/>
              </a:defRPr>
            </a:lvl1pPr>
          </a:lstStyle>
          <a:p>
            <a:pPr>
              <a:defRPr/>
            </a:pPr>
            <a:fld id="{838C7FA6-D78E-1048-9074-498F214ABEFD}" type="slidenum">
              <a:rPr lang="en-US"/>
              <a:pPr>
                <a:defRPr/>
              </a:pPr>
              <a:t>‹#›</a:t>
            </a:fld>
            <a:endParaRPr lang="en-US"/>
          </a:p>
        </p:txBody>
      </p:sp>
    </p:spTree>
    <p:extLst>
      <p:ext uri="{BB962C8B-B14F-4D97-AF65-F5344CB8AC3E}">
        <p14:creationId xmlns:p14="http://schemas.microsoft.com/office/powerpoint/2010/main" val="26938446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cs typeface="Arial" charset="0"/>
              </a:defRPr>
            </a:lvl1pPr>
          </a:lstStyle>
          <a:p>
            <a:pPr>
              <a:defRPr/>
            </a:pPr>
            <a:fld id="{CC11FCDE-0105-F64B-B23D-7F86FDEC0102}" type="datetimeFigureOut">
              <a:rPr lang="en-US"/>
              <a:pPr>
                <a:defRPr/>
              </a:pPr>
              <a:t>1/15/2018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cs typeface="Arial" charset="0"/>
              </a:defRPr>
            </a:lvl1pPr>
          </a:lstStyle>
          <a:p>
            <a:pPr>
              <a:defRPr/>
            </a:pPr>
            <a:fld id="{B40CC4FA-AFA2-3649-BADE-9B004D056232}" type="slidenum">
              <a:rPr lang="en-US"/>
              <a:pPr>
                <a:defRPr/>
              </a:pPr>
              <a:t>‹#›</a:t>
            </a:fld>
            <a:endParaRPr lang="en-US"/>
          </a:p>
        </p:txBody>
      </p:sp>
    </p:spTree>
    <p:extLst>
      <p:ext uri="{BB962C8B-B14F-4D97-AF65-F5344CB8AC3E}">
        <p14:creationId xmlns:p14="http://schemas.microsoft.com/office/powerpoint/2010/main" val="37383590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8434"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atin typeface="Calibri" charset="0"/>
            </a:endParaRPr>
          </a:p>
        </p:txBody>
      </p:sp>
      <p:sp>
        <p:nvSpPr>
          <p:cNvPr id="18435"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EED4103-361F-874D-9D13-DE6A4A18364A}" type="slidenum">
              <a:rPr lang="en-US" sz="1200">
                <a:latin typeface="Calibri" charset="0"/>
              </a:rPr>
              <a:pPr eaLnBrk="1" hangingPunct="1"/>
              <a:t>2</a:t>
            </a:fld>
            <a:endParaRPr lang="en-US" sz="1200">
              <a:latin typeface="Calibri" charset="0"/>
            </a:endParaRPr>
          </a:p>
        </p:txBody>
      </p:sp>
    </p:spTree>
    <p:extLst>
      <p:ext uri="{BB962C8B-B14F-4D97-AF65-F5344CB8AC3E}">
        <p14:creationId xmlns:p14="http://schemas.microsoft.com/office/powerpoint/2010/main" val="9408509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0482"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atin typeface="Calibri" charset="0"/>
            </a:endParaRPr>
          </a:p>
        </p:txBody>
      </p:sp>
      <p:sp>
        <p:nvSpPr>
          <p:cNvPr id="20483"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1C76BC4F-05BA-C642-B312-374F53E36C25}" type="slidenum">
              <a:rPr lang="en-US" sz="1200">
                <a:latin typeface="Calibri" charset="0"/>
              </a:rPr>
              <a:pPr eaLnBrk="1" hangingPunct="1"/>
              <a:t>3</a:t>
            </a:fld>
            <a:endParaRPr lang="en-US" sz="1200">
              <a:latin typeface="Calibri" charset="0"/>
            </a:endParaRPr>
          </a:p>
        </p:txBody>
      </p:sp>
    </p:spTree>
    <p:extLst>
      <p:ext uri="{BB962C8B-B14F-4D97-AF65-F5344CB8AC3E}">
        <p14:creationId xmlns:p14="http://schemas.microsoft.com/office/powerpoint/2010/main" val="13620506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4578"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atin typeface="Calibri" charset="0"/>
            </a:endParaRPr>
          </a:p>
        </p:txBody>
      </p:sp>
      <p:sp>
        <p:nvSpPr>
          <p:cNvPr id="24579"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596D976F-D1FE-EA4D-AED7-6BCF8D64E3E8}" type="slidenum">
              <a:rPr lang="en-US" sz="1200">
                <a:latin typeface="Calibri" charset="0"/>
              </a:rPr>
              <a:pPr algn="r" eaLnBrk="1" hangingPunct="1"/>
              <a:t>5</a:t>
            </a:fld>
            <a:endParaRPr lang="en-US" sz="1200">
              <a:latin typeface="Calibri" charset="0"/>
            </a:endParaRPr>
          </a:p>
        </p:txBody>
      </p:sp>
    </p:spTree>
    <p:extLst>
      <p:ext uri="{BB962C8B-B14F-4D97-AF65-F5344CB8AC3E}">
        <p14:creationId xmlns:p14="http://schemas.microsoft.com/office/powerpoint/2010/main" val="32634208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8194" name="Rectangle 3"/>
          <p:cNvSpPr>
            <a:spLocks noGrp="1" noChangeArrowheads="1"/>
          </p:cNvSpPr>
          <p:nvPr>
            <p:ph type="body" idx="1"/>
          </p:nvPr>
        </p:nvSpPr>
        <p:spPr>
          <a:solidFill>
            <a:srgbClr val="FFFFFF"/>
          </a:solidFill>
          <a:ln>
            <a:solidFill>
              <a:srgbClr val="000000"/>
            </a:solidFill>
          </a:ln>
          <a:extLst>
            <a:ext uri="{FAA26D3D-D897-4be2-8F04-BA451C77F1D7}">
              <ma14:placeholderFlag xmlns="" xmlns:ma14="http://schemas.microsoft.com/office/mac/drawingml/2011/main" val="1"/>
            </a:ext>
          </a:extLst>
        </p:spPr>
        <p:txBody>
          <a:bodyPr/>
          <a:lstStyle/>
          <a:p>
            <a:endParaRPr lang="en-US">
              <a:ea typeface="ヒラギノ角ゴ Pro W3" charset="0"/>
            </a:endParaRPr>
          </a:p>
        </p:txBody>
      </p:sp>
    </p:spTree>
    <p:extLst>
      <p:ext uri="{BB962C8B-B14F-4D97-AF65-F5344CB8AC3E}">
        <p14:creationId xmlns:p14="http://schemas.microsoft.com/office/powerpoint/2010/main" val="11150560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Rot="1" noChangeAspect="1" noChangeArrowheads="1" noTextEdit="1"/>
          </p:cNvSpPr>
          <p:nvPr>
            <p:ph type="sldImg"/>
          </p:nvPr>
        </p:nvSpPr>
        <p:spPr>
          <a:xfrm>
            <a:off x="1150938" y="692150"/>
            <a:ext cx="4556125" cy="3416300"/>
          </a:xfrm>
          <a:ln/>
        </p:spPr>
      </p:sp>
      <p:sp>
        <p:nvSpPr>
          <p:cNvPr id="14338" name="Rectangle 3"/>
          <p:cNvSpPr>
            <a:spLocks noGrp="1" noChangeArrowheads="1"/>
          </p:cNvSpPr>
          <p:nvPr>
            <p:ph type="body" idx="1"/>
          </p:nvPr>
        </p:nvSpPr>
        <p:spPr>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ヒラギノ角ゴ Pro W3" charset="0"/>
            </a:endParaRPr>
          </a:p>
        </p:txBody>
      </p:sp>
    </p:spTree>
    <p:extLst>
      <p:ext uri="{BB962C8B-B14F-4D97-AF65-F5344CB8AC3E}">
        <p14:creationId xmlns:p14="http://schemas.microsoft.com/office/powerpoint/2010/main" val="11951473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6626"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atin typeface="Calibri" charset="0"/>
            </a:endParaRPr>
          </a:p>
        </p:txBody>
      </p:sp>
      <p:sp>
        <p:nvSpPr>
          <p:cNvPr id="26627"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D3C53AA-3898-3846-BB92-3F3120599EC5}" type="slidenum">
              <a:rPr lang="en-US" sz="1200">
                <a:latin typeface="Calibri" charset="0"/>
              </a:rPr>
              <a:pPr eaLnBrk="1" hangingPunct="1"/>
              <a:t>8</a:t>
            </a:fld>
            <a:endParaRPr lang="en-US" sz="1200">
              <a:latin typeface="Calibri" charset="0"/>
            </a:endParaRPr>
          </a:p>
        </p:txBody>
      </p:sp>
    </p:spTree>
    <p:extLst>
      <p:ext uri="{BB962C8B-B14F-4D97-AF65-F5344CB8AC3E}">
        <p14:creationId xmlns:p14="http://schemas.microsoft.com/office/powerpoint/2010/main" val="38477265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30722"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atin typeface="Calibri" charset="0"/>
            </a:endParaRPr>
          </a:p>
        </p:txBody>
      </p:sp>
      <p:sp>
        <p:nvSpPr>
          <p:cNvPr id="30723"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42F377BB-294C-F940-9724-D36CFA38C437}" type="slidenum">
              <a:rPr lang="en-US" sz="1200">
                <a:latin typeface="Calibri" charset="0"/>
              </a:rPr>
              <a:pPr eaLnBrk="1" hangingPunct="1"/>
              <a:t>9</a:t>
            </a:fld>
            <a:endParaRPr lang="en-US" sz="1200">
              <a:latin typeface="Calibri" charset="0"/>
            </a:endParaRPr>
          </a:p>
        </p:txBody>
      </p:sp>
    </p:spTree>
    <p:extLst>
      <p:ext uri="{BB962C8B-B14F-4D97-AF65-F5344CB8AC3E}">
        <p14:creationId xmlns:p14="http://schemas.microsoft.com/office/powerpoint/2010/main" val="3756458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32770"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atin typeface="Calibri" charset="0"/>
            </a:endParaRPr>
          </a:p>
        </p:txBody>
      </p:sp>
      <p:sp>
        <p:nvSpPr>
          <p:cNvPr id="32771"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977B631-C59D-D144-BE0E-85F715ACD482}" type="slidenum">
              <a:rPr lang="en-US" sz="1200">
                <a:latin typeface="Calibri" charset="0"/>
              </a:rPr>
              <a:pPr eaLnBrk="1" hangingPunct="1"/>
              <a:t>10</a:t>
            </a:fld>
            <a:endParaRPr lang="en-US" sz="1200">
              <a:latin typeface="Calibri" charset="0"/>
            </a:endParaRPr>
          </a:p>
        </p:txBody>
      </p:sp>
    </p:spTree>
    <p:extLst>
      <p:ext uri="{BB962C8B-B14F-4D97-AF65-F5344CB8AC3E}">
        <p14:creationId xmlns:p14="http://schemas.microsoft.com/office/powerpoint/2010/main" val="17331329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34818"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endParaRPr lang="en-US">
              <a:latin typeface="Calibri" charset="0"/>
            </a:endParaRPr>
          </a:p>
        </p:txBody>
      </p:sp>
      <p:sp>
        <p:nvSpPr>
          <p:cNvPr id="34819"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26FF608-1E7E-864D-B148-F6FE4180A383}" type="slidenum">
              <a:rPr lang="en-US" sz="1200">
                <a:latin typeface="Calibri" charset="0"/>
                <a:cs typeface="Arial" charset="0"/>
              </a:rPr>
              <a:pPr eaLnBrk="1" hangingPunct="1"/>
              <a:t>11</a:t>
            </a:fld>
            <a:endParaRPr lang="en-US" sz="1200">
              <a:latin typeface="Calibri" charset="0"/>
              <a:cs typeface="Arial" charset="0"/>
            </a:endParaRPr>
          </a:p>
        </p:txBody>
      </p:sp>
    </p:spTree>
    <p:extLst>
      <p:ext uri="{BB962C8B-B14F-4D97-AF65-F5344CB8AC3E}">
        <p14:creationId xmlns:p14="http://schemas.microsoft.com/office/powerpoint/2010/main" val="1527336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937825C0-5781-6F47-9414-B80322281084}" type="datetimeFigureOut">
              <a:rPr lang="en-US"/>
              <a:pPr>
                <a:defRPr/>
              </a:pPr>
              <a:t>1/15/2018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F454F25-F55F-B647-B0EB-C96358C5E381}" type="slidenum">
              <a:rPr lang="en-US"/>
              <a:pPr>
                <a:defRPr/>
              </a:pPr>
              <a:t>‹#›</a:t>
            </a:fld>
            <a:endParaRPr lang="en-US"/>
          </a:p>
        </p:txBody>
      </p:sp>
    </p:spTree>
    <p:extLst>
      <p:ext uri="{BB962C8B-B14F-4D97-AF65-F5344CB8AC3E}">
        <p14:creationId xmlns:p14="http://schemas.microsoft.com/office/powerpoint/2010/main" val="3822923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BE79359-8350-BA47-878D-2343985CF5A2}" type="datetimeFigureOut">
              <a:rPr lang="en-US"/>
              <a:pPr>
                <a:defRPr/>
              </a:pPr>
              <a:t>1/15/2018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2D8AA2A-3762-5543-AB8B-E54FCB0DDBC7}" type="slidenum">
              <a:rPr lang="en-US"/>
              <a:pPr>
                <a:defRPr/>
              </a:pPr>
              <a:t>‹#›</a:t>
            </a:fld>
            <a:endParaRPr lang="en-US"/>
          </a:p>
        </p:txBody>
      </p:sp>
    </p:spTree>
    <p:extLst>
      <p:ext uri="{BB962C8B-B14F-4D97-AF65-F5344CB8AC3E}">
        <p14:creationId xmlns:p14="http://schemas.microsoft.com/office/powerpoint/2010/main" val="1376359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92E87AC-A791-6C49-8A2E-C0C89214BACF}" type="datetimeFigureOut">
              <a:rPr lang="en-US"/>
              <a:pPr>
                <a:defRPr/>
              </a:pPr>
              <a:t>1/15/2018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9607D09-C2A0-2349-984B-DAE2389E99C2}" type="slidenum">
              <a:rPr lang="en-US"/>
              <a:pPr>
                <a:defRPr/>
              </a:pPr>
              <a:t>‹#›</a:t>
            </a:fld>
            <a:endParaRPr lang="en-US"/>
          </a:p>
        </p:txBody>
      </p:sp>
    </p:spTree>
    <p:extLst>
      <p:ext uri="{BB962C8B-B14F-4D97-AF65-F5344CB8AC3E}">
        <p14:creationId xmlns:p14="http://schemas.microsoft.com/office/powerpoint/2010/main" val="3510769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0567F01-BFE2-4E48-B2F0-1B4058E34025}" type="datetimeFigureOut">
              <a:rPr lang="en-US"/>
              <a:pPr>
                <a:defRPr/>
              </a:pPr>
              <a:t>1/15/2018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1DCAF0A-8053-EC4F-B934-6E65427B70D9}" type="slidenum">
              <a:rPr lang="en-US"/>
              <a:pPr>
                <a:defRPr/>
              </a:pPr>
              <a:t>‹#›</a:t>
            </a:fld>
            <a:endParaRPr lang="en-US"/>
          </a:p>
        </p:txBody>
      </p:sp>
    </p:spTree>
    <p:extLst>
      <p:ext uri="{BB962C8B-B14F-4D97-AF65-F5344CB8AC3E}">
        <p14:creationId xmlns:p14="http://schemas.microsoft.com/office/powerpoint/2010/main" val="1953195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8F77718-9DA7-D641-A201-4B8A81EA0639}" type="datetimeFigureOut">
              <a:rPr lang="en-US"/>
              <a:pPr>
                <a:defRPr/>
              </a:pPr>
              <a:t>1/15/2018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DA47425-CB2E-474F-811A-6984B6D41333}" type="slidenum">
              <a:rPr lang="en-US"/>
              <a:pPr>
                <a:defRPr/>
              </a:pPr>
              <a:t>‹#›</a:t>
            </a:fld>
            <a:endParaRPr lang="en-US"/>
          </a:p>
        </p:txBody>
      </p:sp>
    </p:spTree>
    <p:extLst>
      <p:ext uri="{BB962C8B-B14F-4D97-AF65-F5344CB8AC3E}">
        <p14:creationId xmlns:p14="http://schemas.microsoft.com/office/powerpoint/2010/main" val="1863607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F4BF620-7A66-B14F-8E7D-7F3FE74E590A}" type="datetimeFigureOut">
              <a:rPr lang="en-US"/>
              <a:pPr>
                <a:defRPr/>
              </a:pPr>
              <a:t>1/15/2018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737D992-3A0E-824C-86E7-4CAD4FF7071E}" type="slidenum">
              <a:rPr lang="en-US"/>
              <a:pPr>
                <a:defRPr/>
              </a:pPr>
              <a:t>‹#›</a:t>
            </a:fld>
            <a:endParaRPr lang="en-US"/>
          </a:p>
        </p:txBody>
      </p:sp>
    </p:spTree>
    <p:extLst>
      <p:ext uri="{BB962C8B-B14F-4D97-AF65-F5344CB8AC3E}">
        <p14:creationId xmlns:p14="http://schemas.microsoft.com/office/powerpoint/2010/main" val="2890494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6970ED7-315A-864E-B075-1FE25A59B139}" type="datetimeFigureOut">
              <a:rPr lang="en-US"/>
              <a:pPr>
                <a:defRPr/>
              </a:pPr>
              <a:t>1/15/2018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D7B1EA3-6095-FB40-A8ED-F00DAFCDAA1F}" type="slidenum">
              <a:rPr lang="en-US"/>
              <a:pPr>
                <a:defRPr/>
              </a:pPr>
              <a:t>‹#›</a:t>
            </a:fld>
            <a:endParaRPr lang="en-US"/>
          </a:p>
        </p:txBody>
      </p:sp>
    </p:spTree>
    <p:extLst>
      <p:ext uri="{BB962C8B-B14F-4D97-AF65-F5344CB8AC3E}">
        <p14:creationId xmlns:p14="http://schemas.microsoft.com/office/powerpoint/2010/main" val="4091769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DEE4597-5CEE-0E4D-927D-8E633BED440B}" type="datetimeFigureOut">
              <a:rPr lang="en-US"/>
              <a:pPr>
                <a:defRPr/>
              </a:pPr>
              <a:t>1/15/2018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942837B1-BF2A-454D-AF75-FE6A100C596D}" type="slidenum">
              <a:rPr lang="en-US"/>
              <a:pPr>
                <a:defRPr/>
              </a:pPr>
              <a:t>‹#›</a:t>
            </a:fld>
            <a:endParaRPr lang="en-US"/>
          </a:p>
        </p:txBody>
      </p:sp>
    </p:spTree>
    <p:extLst>
      <p:ext uri="{BB962C8B-B14F-4D97-AF65-F5344CB8AC3E}">
        <p14:creationId xmlns:p14="http://schemas.microsoft.com/office/powerpoint/2010/main" val="1172333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20FEE28-BFBA-1741-9E96-0DA1D25604FD}" type="datetimeFigureOut">
              <a:rPr lang="en-US"/>
              <a:pPr>
                <a:defRPr/>
              </a:pPr>
              <a:t>1/15/2018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BE474A3-E450-A840-A693-79B67736D0FD}" type="slidenum">
              <a:rPr lang="en-US"/>
              <a:pPr>
                <a:defRPr/>
              </a:pPr>
              <a:t>‹#›</a:t>
            </a:fld>
            <a:endParaRPr lang="en-US"/>
          </a:p>
        </p:txBody>
      </p:sp>
    </p:spTree>
    <p:extLst>
      <p:ext uri="{BB962C8B-B14F-4D97-AF65-F5344CB8AC3E}">
        <p14:creationId xmlns:p14="http://schemas.microsoft.com/office/powerpoint/2010/main" val="3781967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CF9FD4A-2390-AF47-8AB7-C8E45D89566C}" type="datetimeFigureOut">
              <a:rPr lang="en-US"/>
              <a:pPr>
                <a:defRPr/>
              </a:pPr>
              <a:t>1/15/2018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F5FBA3E-9292-4641-AD2E-ACF0512B7211}" type="slidenum">
              <a:rPr lang="en-US"/>
              <a:pPr>
                <a:defRPr/>
              </a:pPr>
              <a:t>‹#›</a:t>
            </a:fld>
            <a:endParaRPr lang="en-US"/>
          </a:p>
        </p:txBody>
      </p:sp>
    </p:spTree>
    <p:extLst>
      <p:ext uri="{BB962C8B-B14F-4D97-AF65-F5344CB8AC3E}">
        <p14:creationId xmlns:p14="http://schemas.microsoft.com/office/powerpoint/2010/main" val="1080468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1AC30EB-B260-AF41-B30E-655C8A38F714}" type="datetimeFigureOut">
              <a:rPr lang="en-US"/>
              <a:pPr>
                <a:defRPr/>
              </a:pPr>
              <a:t>1/15/2018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56648B8-558C-0F45-AAAF-AFF9107E1FDC}" type="slidenum">
              <a:rPr lang="en-US"/>
              <a:pPr>
                <a:defRPr/>
              </a:pPr>
              <a:t>‹#›</a:t>
            </a:fld>
            <a:endParaRPr lang="en-US"/>
          </a:p>
        </p:txBody>
      </p:sp>
    </p:spTree>
    <p:extLst>
      <p:ext uri="{BB962C8B-B14F-4D97-AF65-F5344CB8AC3E}">
        <p14:creationId xmlns:p14="http://schemas.microsoft.com/office/powerpoint/2010/main" val="3729455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cs typeface="Arial" charset="0"/>
              </a:defRPr>
            </a:lvl1pPr>
          </a:lstStyle>
          <a:p>
            <a:pPr>
              <a:defRPr/>
            </a:pPr>
            <a:fld id="{0411D7FB-33EB-3649-9636-6F35EEED0444}" type="datetimeFigureOut">
              <a:rPr lang="en-US"/>
              <a:pPr>
                <a:defRPr/>
              </a:pPr>
              <a:t>1/15/2018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cs typeface="Arial" charset="0"/>
              </a:defRPr>
            </a:lvl1pPr>
          </a:lstStyle>
          <a:p>
            <a:pPr>
              <a:defRPr/>
            </a:pPr>
            <a:fld id="{8CD3862A-15FA-2840-8EEC-F17416AD419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en.wikipedia.org/wiki/North_Africa" TargetMode="External"/><Relationship Id="rId7" Type="http://schemas.openxmlformats.org/officeDocument/2006/relationships/hyperlink" Target="http://en.wikipedia.org/wiki/Pacific_Ocean"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en.wikipedia.org/wiki/Atlantic_Ocean" TargetMode="External"/><Relationship Id="rId5" Type="http://schemas.openxmlformats.org/officeDocument/2006/relationships/hyperlink" Target="http://en.wikipedia.org/wiki/Mecca" TargetMode="External"/><Relationship Id="rId4" Type="http://schemas.openxmlformats.org/officeDocument/2006/relationships/hyperlink" Target="http://en.wikipedia.org/wiki/Middle_East"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en.wikipedia.org/wiki/Shahada" TargetMode="External"/><Relationship Id="rId2" Type="http://schemas.openxmlformats.org/officeDocument/2006/relationships/hyperlink" Target="http://en.wikipedia.org/wiki/Profession_(religiou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477962"/>
          </a:xfrm>
        </p:spPr>
        <p:txBody>
          <a:bodyPr/>
          <a:lstStyle/>
          <a:p>
            <a:r>
              <a:rPr lang="en-US" sz="4000" b="1" dirty="0">
                <a:solidFill>
                  <a:srgbClr val="FF0000"/>
                </a:solidFill>
                <a:latin typeface="Calibri" charset="0"/>
              </a:rPr>
              <a:t>The Spread of </a:t>
            </a:r>
            <a:r>
              <a:rPr lang="en-US" sz="4000" b="1" dirty="0" smtClean="0">
                <a:solidFill>
                  <a:srgbClr val="FF0000"/>
                </a:solidFill>
                <a:latin typeface="Calibri" charset="0"/>
              </a:rPr>
              <a:t>Islam and  the </a:t>
            </a:r>
            <a:r>
              <a:rPr lang="en-US" sz="4000" b="1" dirty="0">
                <a:solidFill>
                  <a:srgbClr val="FF0000"/>
                </a:solidFill>
                <a:latin typeface="Calibri" charset="0"/>
              </a:rPr>
              <a:t>Turks</a:t>
            </a:r>
            <a:endParaRPr lang="en-US" sz="4000" b="1" dirty="0">
              <a:solidFill>
                <a:srgbClr val="FF0000"/>
              </a:solidFill>
            </a:endParaRPr>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t="8018" b="8018"/>
          <a:stretch>
            <a:fillRect/>
          </a:stretch>
        </p:blipFill>
        <p:spPr bwMode="auto">
          <a:xfrm>
            <a:off x="457200" y="1981200"/>
            <a:ext cx="8229600" cy="4144963"/>
          </a:xfrm>
          <a:prstGeom prst="rect">
            <a:avLst/>
          </a:prstGeom>
          <a:noFill/>
          <a:ln>
            <a:noFill/>
          </a:ln>
        </p:spPr>
      </p:pic>
    </p:spTree>
    <p:extLst>
      <p:ext uri="{BB962C8B-B14F-4D97-AF65-F5344CB8AC3E}">
        <p14:creationId xmlns:p14="http://schemas.microsoft.com/office/powerpoint/2010/main" val="1419787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a:xfrm>
            <a:off x="609600" y="152400"/>
            <a:ext cx="8229600" cy="381000"/>
          </a:xfrm>
        </p:spPr>
        <p:txBody>
          <a:bodyPr/>
          <a:lstStyle/>
          <a:p>
            <a:pPr eaLnBrk="1" hangingPunct="1"/>
            <a:r>
              <a:rPr lang="tr-TR" sz="2400" b="1" dirty="0">
                <a:solidFill>
                  <a:srgbClr val="FF0000"/>
                </a:solidFill>
                <a:latin typeface="Calibri" charset="0"/>
              </a:rPr>
              <a:t/>
            </a:r>
            <a:br>
              <a:rPr lang="tr-TR" sz="2400" b="1" dirty="0">
                <a:solidFill>
                  <a:srgbClr val="FF0000"/>
                </a:solidFill>
                <a:latin typeface="Calibri" charset="0"/>
              </a:rPr>
            </a:br>
            <a:r>
              <a:rPr lang="tr-TR" sz="2400" b="1" dirty="0">
                <a:solidFill>
                  <a:srgbClr val="FF0000"/>
                </a:solidFill>
                <a:latin typeface="Calibri" charset="0"/>
              </a:rPr>
              <a:t>1. Conversion </a:t>
            </a:r>
            <a:r>
              <a:rPr lang="tr-TR" sz="2400" b="1" dirty="0" err="1">
                <a:solidFill>
                  <a:srgbClr val="FF0000"/>
                </a:solidFill>
                <a:latin typeface="Calibri" charset="0"/>
              </a:rPr>
              <a:t>to</a:t>
            </a:r>
            <a:r>
              <a:rPr lang="tr-TR" sz="2400" b="1" dirty="0">
                <a:solidFill>
                  <a:srgbClr val="FF0000"/>
                </a:solidFill>
                <a:latin typeface="Calibri" charset="0"/>
              </a:rPr>
              <a:t> </a:t>
            </a:r>
            <a:r>
              <a:rPr lang="tr-TR" sz="2400" b="1" dirty="0" err="1">
                <a:solidFill>
                  <a:srgbClr val="FF0000"/>
                </a:solidFill>
                <a:latin typeface="Calibri" charset="0"/>
              </a:rPr>
              <a:t>Islam</a:t>
            </a:r>
            <a:r>
              <a:rPr lang="en-US" sz="2400" b="1" dirty="0">
                <a:solidFill>
                  <a:srgbClr val="FF0000"/>
                </a:solidFill>
                <a:latin typeface="Calibri" charset="0"/>
              </a:rPr>
              <a:t/>
            </a:r>
            <a:br>
              <a:rPr lang="en-US" sz="2400" b="1" dirty="0">
                <a:solidFill>
                  <a:srgbClr val="FF0000"/>
                </a:solidFill>
                <a:latin typeface="Calibri" charset="0"/>
              </a:rPr>
            </a:br>
            <a:endParaRPr lang="en-US" sz="2400" u="sng" dirty="0">
              <a:solidFill>
                <a:srgbClr val="FF0000"/>
              </a:solidFill>
              <a:latin typeface="Calibri" charset="0"/>
            </a:endParaRPr>
          </a:p>
        </p:txBody>
      </p:sp>
      <p:sp>
        <p:nvSpPr>
          <p:cNvPr id="44034" name="Content Placeholder 2"/>
          <p:cNvSpPr>
            <a:spLocks noGrp="1"/>
          </p:cNvSpPr>
          <p:nvPr>
            <p:ph idx="1"/>
          </p:nvPr>
        </p:nvSpPr>
        <p:spPr>
          <a:xfrm>
            <a:off x="304800" y="609600"/>
            <a:ext cx="8686800" cy="6096000"/>
          </a:xfrm>
        </p:spPr>
        <p:txBody>
          <a:bodyPr/>
          <a:lstStyle/>
          <a:p>
            <a:pPr>
              <a:buFont typeface="Arial"/>
              <a:buChar char="•"/>
              <a:defRPr/>
            </a:pPr>
            <a:r>
              <a:rPr lang="tr-TR" sz="2800" dirty="0" err="1" smtClean="0"/>
              <a:t>In</a:t>
            </a:r>
            <a:r>
              <a:rPr lang="tr-TR" sz="2800" dirty="0" smtClean="0"/>
              <a:t> </a:t>
            </a:r>
            <a:r>
              <a:rPr lang="tr-TR" sz="2800" dirty="0" err="1" smtClean="0"/>
              <a:t>the</a:t>
            </a:r>
            <a:r>
              <a:rPr lang="tr-TR" sz="2800" dirty="0" smtClean="0"/>
              <a:t> </a:t>
            </a:r>
            <a:r>
              <a:rPr lang="tr-TR" sz="2800" dirty="0" err="1" smtClean="0"/>
              <a:t>first</a:t>
            </a:r>
            <a:r>
              <a:rPr lang="tr-TR" sz="2800" dirty="0" smtClean="0"/>
              <a:t> </a:t>
            </a:r>
            <a:r>
              <a:rPr lang="tr-TR" sz="2800" dirty="0" err="1" smtClean="0"/>
              <a:t>centuries</a:t>
            </a:r>
            <a:r>
              <a:rPr lang="tr-TR" sz="2800" dirty="0" smtClean="0"/>
              <a:t> </a:t>
            </a:r>
            <a:r>
              <a:rPr lang="tr-TR" sz="2800" dirty="0" err="1" smtClean="0"/>
              <a:t>conversion</a:t>
            </a:r>
            <a:r>
              <a:rPr lang="tr-TR" sz="2800" dirty="0" smtClean="0"/>
              <a:t> </a:t>
            </a:r>
            <a:r>
              <a:rPr lang="tr-TR" sz="2800" dirty="0" err="1" smtClean="0"/>
              <a:t>to</a:t>
            </a:r>
            <a:r>
              <a:rPr lang="tr-TR" sz="2800" dirty="0" smtClean="0"/>
              <a:t> </a:t>
            </a:r>
            <a:r>
              <a:rPr lang="tr-TR" sz="2800" dirty="0" err="1" smtClean="0"/>
              <a:t>Islam</a:t>
            </a:r>
            <a:r>
              <a:rPr lang="tr-TR" sz="2800" dirty="0" smtClean="0"/>
              <a:t> </a:t>
            </a:r>
            <a:r>
              <a:rPr lang="tr-TR" sz="2800" dirty="0" err="1" smtClean="0"/>
              <a:t>followed</a:t>
            </a:r>
            <a:r>
              <a:rPr lang="tr-TR" sz="2800" dirty="0" smtClean="0"/>
              <a:t> </a:t>
            </a:r>
            <a:r>
              <a:rPr lang="tr-TR" sz="2800" dirty="0" err="1" smtClean="0"/>
              <a:t>the</a:t>
            </a:r>
            <a:r>
              <a:rPr lang="tr-TR" sz="2800" dirty="0" smtClean="0"/>
              <a:t> </a:t>
            </a:r>
            <a:r>
              <a:rPr lang="tr-TR" sz="2800" dirty="0" err="1" smtClean="0"/>
              <a:t>rapid</a:t>
            </a:r>
            <a:r>
              <a:rPr lang="tr-TR" sz="2800" dirty="0" smtClean="0"/>
              <a:t> </a:t>
            </a:r>
            <a:r>
              <a:rPr lang="tr-TR" sz="2800" dirty="0" err="1" smtClean="0"/>
              <a:t>growth</a:t>
            </a:r>
            <a:r>
              <a:rPr lang="tr-TR" sz="2800" dirty="0" smtClean="0"/>
              <a:t> of </a:t>
            </a:r>
            <a:r>
              <a:rPr lang="tr-TR" sz="2800" dirty="0" err="1" smtClean="0"/>
              <a:t>the</a:t>
            </a:r>
            <a:r>
              <a:rPr lang="tr-TR" sz="2800" dirty="0" smtClean="0"/>
              <a:t> </a:t>
            </a:r>
            <a:r>
              <a:rPr lang="tr-TR" sz="2800" dirty="0" err="1" smtClean="0"/>
              <a:t>Muslim</a:t>
            </a:r>
            <a:r>
              <a:rPr lang="tr-TR" sz="2800" dirty="0" smtClean="0"/>
              <a:t> World.</a:t>
            </a:r>
            <a:endParaRPr lang="en-US" sz="2800" dirty="0" smtClean="0"/>
          </a:p>
          <a:p>
            <a:pPr>
              <a:defRPr/>
            </a:pPr>
            <a:r>
              <a:rPr lang="tr-TR" sz="2800" dirty="0" err="1" smtClean="0"/>
              <a:t>The</a:t>
            </a:r>
            <a:r>
              <a:rPr lang="tr-TR" sz="2800" dirty="0" smtClean="0"/>
              <a:t> </a:t>
            </a:r>
            <a:r>
              <a:rPr lang="tr-TR" sz="2800" dirty="0" err="1" smtClean="0"/>
              <a:t>conquests</a:t>
            </a:r>
            <a:r>
              <a:rPr lang="tr-TR" sz="2800" dirty="0" smtClean="0"/>
              <a:t> in </a:t>
            </a:r>
            <a:r>
              <a:rPr lang="tr-TR" sz="2800" dirty="0" err="1" smtClean="0"/>
              <a:t>the</a:t>
            </a:r>
            <a:r>
              <a:rPr lang="tr-TR" sz="2800" dirty="0" smtClean="0"/>
              <a:t> </a:t>
            </a:r>
            <a:r>
              <a:rPr lang="tr-TR" sz="2800" dirty="0" err="1" smtClean="0"/>
              <a:t>first</a:t>
            </a:r>
            <a:r>
              <a:rPr lang="tr-TR" sz="2800" dirty="0" smtClean="0"/>
              <a:t> </a:t>
            </a:r>
            <a:r>
              <a:rPr lang="tr-TR" sz="2800" dirty="0" err="1" smtClean="0"/>
              <a:t>centuries</a:t>
            </a:r>
            <a:r>
              <a:rPr lang="tr-TR" sz="2800" dirty="0" smtClean="0"/>
              <a:t> </a:t>
            </a:r>
            <a:r>
              <a:rPr lang="tr-TR" sz="2800" dirty="0" err="1" smtClean="0"/>
              <a:t>soon</a:t>
            </a:r>
            <a:r>
              <a:rPr lang="tr-TR" sz="2800" dirty="0" smtClean="0"/>
              <a:t> </a:t>
            </a:r>
            <a:r>
              <a:rPr lang="tr-TR" sz="2800" dirty="0" err="1" smtClean="0"/>
              <a:t>established</a:t>
            </a:r>
            <a:r>
              <a:rPr lang="tr-TR" sz="2800" dirty="0" smtClean="0"/>
              <a:t> </a:t>
            </a:r>
            <a:r>
              <a:rPr lang="tr-TR" sz="2800" dirty="0" err="1" smtClean="0"/>
              <a:t>Muslim</a:t>
            </a:r>
            <a:r>
              <a:rPr lang="tr-TR" sz="2800" dirty="0" smtClean="0"/>
              <a:t> </a:t>
            </a:r>
            <a:r>
              <a:rPr lang="tr-TR" sz="2800" dirty="0" err="1" smtClean="0"/>
              <a:t>dynasties</a:t>
            </a:r>
            <a:r>
              <a:rPr lang="tr-TR" sz="2800" dirty="0" smtClean="0"/>
              <a:t> in </a:t>
            </a:r>
            <a:r>
              <a:rPr lang="tr-TR" sz="2800" dirty="0" smtClean="0">
                <a:hlinkClick r:id="rId3" tooltip="North Africa"/>
              </a:rPr>
              <a:t>Africa</a:t>
            </a:r>
            <a:r>
              <a:rPr lang="tr-TR" sz="2800" dirty="0" smtClean="0"/>
              <a:t>, </a:t>
            </a:r>
            <a:r>
              <a:rPr lang="tr-TR" sz="2800" dirty="0" err="1" smtClean="0"/>
              <a:t>the</a:t>
            </a:r>
            <a:r>
              <a:rPr lang="tr-TR" sz="2800" dirty="0" smtClean="0"/>
              <a:t> </a:t>
            </a:r>
            <a:r>
              <a:rPr lang="tr-TR" sz="2800" dirty="0" smtClean="0">
                <a:hlinkClick r:id="rId4" tooltip="Middle East"/>
              </a:rPr>
              <a:t>Middle East</a:t>
            </a:r>
            <a:r>
              <a:rPr lang="tr-TR" sz="2800" dirty="0" smtClean="0"/>
              <a:t>, </a:t>
            </a:r>
            <a:r>
              <a:rPr lang="tr-TR" sz="2800" dirty="0" err="1" smtClean="0"/>
              <a:t>and</a:t>
            </a:r>
            <a:r>
              <a:rPr lang="tr-TR" sz="2800" dirty="0" smtClean="0"/>
              <a:t> </a:t>
            </a:r>
            <a:r>
              <a:rPr lang="tr-TR" sz="2800" dirty="0" err="1" smtClean="0">
                <a:solidFill>
                  <a:srgbClr val="0000FF"/>
                </a:solidFill>
              </a:rPr>
              <a:t>Asia</a:t>
            </a:r>
            <a:r>
              <a:rPr lang="tr-TR" sz="2800" dirty="0" smtClean="0">
                <a:solidFill>
                  <a:srgbClr val="0000FF"/>
                </a:solidFill>
              </a:rPr>
              <a:t> </a:t>
            </a:r>
            <a:r>
              <a:rPr lang="tr-TR" sz="2800" dirty="0" err="1" smtClean="0"/>
              <a:t>such</a:t>
            </a:r>
            <a:r>
              <a:rPr lang="tr-TR" sz="2800" dirty="0" smtClean="0"/>
              <a:t> as </a:t>
            </a:r>
            <a:r>
              <a:rPr lang="tr-TR" sz="2800" dirty="0" err="1" smtClean="0"/>
              <a:t>the</a:t>
            </a:r>
            <a:r>
              <a:rPr lang="tr-TR" sz="2800" dirty="0" smtClean="0"/>
              <a:t> </a:t>
            </a:r>
            <a:r>
              <a:rPr lang="tr-TR" sz="2800" dirty="0" err="1" smtClean="0"/>
              <a:t>Abbasids</a:t>
            </a:r>
            <a:r>
              <a:rPr lang="tr-TR" sz="2800" dirty="0" smtClean="0"/>
              <a:t>, </a:t>
            </a:r>
            <a:r>
              <a:rPr lang="tr-TR" sz="2800" dirty="0" err="1" smtClean="0"/>
              <a:t>the</a:t>
            </a:r>
            <a:r>
              <a:rPr lang="tr-TR" sz="2800" dirty="0" smtClean="0"/>
              <a:t> </a:t>
            </a:r>
            <a:r>
              <a:rPr lang="tr-TR" sz="2800" dirty="0" err="1" smtClean="0"/>
              <a:t>Fatimids</a:t>
            </a:r>
            <a:r>
              <a:rPr lang="tr-TR" sz="2800" dirty="0" smtClean="0"/>
              <a:t>, </a:t>
            </a:r>
            <a:r>
              <a:rPr lang="tr-TR" sz="2800" dirty="0" err="1" smtClean="0"/>
              <a:t>the</a:t>
            </a:r>
            <a:r>
              <a:rPr lang="tr-TR" sz="2800" dirty="0" smtClean="0"/>
              <a:t> </a:t>
            </a:r>
            <a:r>
              <a:rPr lang="tr-TR" sz="2800" dirty="0" err="1" smtClean="0"/>
              <a:t>Almoravids</a:t>
            </a:r>
            <a:r>
              <a:rPr lang="tr-TR" sz="2800" dirty="0" smtClean="0"/>
              <a:t>, </a:t>
            </a:r>
            <a:r>
              <a:rPr lang="tr-TR" sz="2800" dirty="0" err="1" smtClean="0"/>
              <a:t>the</a:t>
            </a:r>
            <a:r>
              <a:rPr lang="tr-TR" sz="2800" dirty="0" smtClean="0"/>
              <a:t> </a:t>
            </a:r>
            <a:r>
              <a:rPr lang="tr-TR" sz="2800" dirty="0" err="1" smtClean="0"/>
              <a:t>Seljukids</a:t>
            </a:r>
            <a:r>
              <a:rPr lang="tr-TR" sz="2800" dirty="0" smtClean="0"/>
              <a:t>, </a:t>
            </a:r>
            <a:r>
              <a:rPr lang="tr-TR" sz="2800" dirty="0" err="1" smtClean="0"/>
              <a:t>the</a:t>
            </a:r>
            <a:r>
              <a:rPr lang="tr-TR" sz="2800" dirty="0" smtClean="0"/>
              <a:t> </a:t>
            </a:r>
            <a:r>
              <a:rPr lang="tr-TR" sz="2800" dirty="0" err="1" smtClean="0"/>
              <a:t>Mughals</a:t>
            </a:r>
            <a:r>
              <a:rPr lang="tr-TR" sz="2800" dirty="0" smtClean="0"/>
              <a:t>, </a:t>
            </a:r>
            <a:r>
              <a:rPr lang="tr-TR" sz="2800" dirty="0" err="1" smtClean="0"/>
              <a:t>the</a:t>
            </a:r>
            <a:r>
              <a:rPr lang="tr-TR" sz="2800" dirty="0" smtClean="0"/>
              <a:t> </a:t>
            </a:r>
            <a:r>
              <a:rPr lang="tr-TR" sz="2800" dirty="0" err="1" smtClean="0"/>
              <a:t>Safavids</a:t>
            </a:r>
            <a:r>
              <a:rPr lang="tr-TR" sz="2800" dirty="0" smtClean="0"/>
              <a:t>, </a:t>
            </a:r>
            <a:r>
              <a:rPr lang="tr-TR" sz="2800" dirty="0" err="1" smtClean="0"/>
              <a:t>and</a:t>
            </a:r>
            <a:r>
              <a:rPr lang="tr-TR" sz="2800" dirty="0" smtClean="0"/>
              <a:t> </a:t>
            </a:r>
            <a:r>
              <a:rPr lang="tr-TR" sz="2800" dirty="0" err="1" smtClean="0"/>
              <a:t>the</a:t>
            </a:r>
            <a:r>
              <a:rPr lang="tr-TR" sz="2800" dirty="0" smtClean="0"/>
              <a:t> </a:t>
            </a:r>
            <a:r>
              <a:rPr lang="tr-TR" sz="2800" dirty="0" err="1" smtClean="0"/>
              <a:t>Ottomans</a:t>
            </a:r>
            <a:r>
              <a:rPr lang="tr-TR" sz="2800" dirty="0" smtClean="0"/>
              <a:t>.</a:t>
            </a:r>
            <a:endParaRPr lang="en-US" sz="2800" dirty="0" smtClean="0"/>
          </a:p>
          <a:p>
            <a:pPr>
              <a:buFont typeface="Wingdings" charset="2"/>
              <a:buChar char="§"/>
              <a:defRPr/>
            </a:pPr>
            <a:r>
              <a:rPr lang="tr-TR" sz="2800" dirty="0" err="1" smtClean="0"/>
              <a:t>The</a:t>
            </a:r>
            <a:r>
              <a:rPr lang="tr-TR" sz="2800" dirty="0" smtClean="0"/>
              <a:t> </a:t>
            </a:r>
            <a:r>
              <a:rPr lang="tr-TR" sz="2800" dirty="0" err="1" smtClean="0"/>
              <a:t>activities</a:t>
            </a:r>
            <a:r>
              <a:rPr lang="tr-TR" sz="2800" dirty="0" smtClean="0"/>
              <a:t> of </a:t>
            </a:r>
            <a:r>
              <a:rPr lang="tr-TR" sz="2800" dirty="0" err="1" smtClean="0"/>
              <a:t>this</a:t>
            </a:r>
            <a:r>
              <a:rPr lang="tr-TR" sz="2800" dirty="0" smtClean="0"/>
              <a:t> </a:t>
            </a:r>
            <a:r>
              <a:rPr lang="tr-TR" sz="2800" dirty="0" err="1" smtClean="0"/>
              <a:t>quasi-political</a:t>
            </a:r>
            <a:r>
              <a:rPr lang="tr-TR" sz="2800" dirty="0" smtClean="0"/>
              <a:t> </a:t>
            </a:r>
            <a:r>
              <a:rPr lang="tr-TR" sz="2800" dirty="0" err="1" smtClean="0"/>
              <a:t>community</a:t>
            </a:r>
            <a:r>
              <a:rPr lang="tr-TR" sz="2800" dirty="0" smtClean="0"/>
              <a:t> of </a:t>
            </a:r>
            <a:r>
              <a:rPr lang="tr-TR" sz="2800" dirty="0" err="1" smtClean="0"/>
              <a:t>believers</a:t>
            </a:r>
            <a:r>
              <a:rPr lang="tr-TR" sz="2800" dirty="0" smtClean="0"/>
              <a:t> </a:t>
            </a:r>
            <a:r>
              <a:rPr lang="tr-TR" sz="2800" dirty="0" err="1" smtClean="0"/>
              <a:t>and</a:t>
            </a:r>
            <a:r>
              <a:rPr lang="tr-TR" sz="2800" dirty="0" smtClean="0"/>
              <a:t> </a:t>
            </a:r>
            <a:r>
              <a:rPr lang="tr-TR" sz="2800" dirty="0" err="1" smtClean="0"/>
              <a:t>nations</a:t>
            </a:r>
            <a:r>
              <a:rPr lang="tr-TR" sz="2800" dirty="0" smtClean="0"/>
              <a:t>, </a:t>
            </a:r>
            <a:r>
              <a:rPr lang="tr-TR" sz="2800" dirty="0" err="1" smtClean="0"/>
              <a:t>or</a:t>
            </a:r>
            <a:r>
              <a:rPr lang="tr-TR" sz="2800" dirty="0" smtClean="0"/>
              <a:t> </a:t>
            </a:r>
            <a:r>
              <a:rPr lang="tr-TR" sz="2800" dirty="0" err="1" smtClean="0"/>
              <a:t>ummah</a:t>
            </a:r>
            <a:r>
              <a:rPr lang="tr-TR" sz="2800" dirty="0" smtClean="0"/>
              <a:t>, </a:t>
            </a:r>
            <a:r>
              <a:rPr lang="tr-TR" sz="2800" dirty="0" err="1" smtClean="0"/>
              <a:t>resulted</a:t>
            </a:r>
            <a:r>
              <a:rPr lang="tr-TR" sz="2800" dirty="0" smtClean="0"/>
              <a:t> in </a:t>
            </a:r>
            <a:r>
              <a:rPr lang="tr-TR" sz="2800" dirty="0" err="1" smtClean="0"/>
              <a:t>the</a:t>
            </a:r>
            <a:r>
              <a:rPr lang="tr-TR" sz="2800" dirty="0" smtClean="0"/>
              <a:t> spread of </a:t>
            </a:r>
            <a:r>
              <a:rPr lang="tr-TR" sz="2800" dirty="0" err="1" smtClean="0"/>
              <a:t>Islam</a:t>
            </a:r>
            <a:r>
              <a:rPr lang="tr-TR" sz="2800" dirty="0" smtClean="0"/>
              <a:t> </a:t>
            </a:r>
            <a:r>
              <a:rPr lang="tr-TR" sz="2800" dirty="0" err="1" smtClean="0"/>
              <a:t>over</a:t>
            </a:r>
            <a:r>
              <a:rPr lang="tr-TR" sz="2800" dirty="0" smtClean="0"/>
              <a:t> </a:t>
            </a:r>
            <a:r>
              <a:rPr lang="tr-TR" sz="2800" dirty="0" err="1" smtClean="0"/>
              <a:t>the</a:t>
            </a:r>
            <a:r>
              <a:rPr lang="tr-TR" sz="2800" dirty="0" smtClean="0"/>
              <a:t> </a:t>
            </a:r>
            <a:r>
              <a:rPr lang="tr-TR" sz="2800" dirty="0" err="1" smtClean="0"/>
              <a:t>centuries</a:t>
            </a:r>
            <a:r>
              <a:rPr lang="tr-TR" sz="2800" dirty="0" smtClean="0"/>
              <a:t>, </a:t>
            </a:r>
            <a:r>
              <a:rPr lang="tr-TR" sz="2800" dirty="0" err="1" smtClean="0"/>
              <a:t>spreading</a:t>
            </a:r>
            <a:r>
              <a:rPr lang="tr-TR" sz="2800" dirty="0" smtClean="0"/>
              <a:t> </a:t>
            </a:r>
            <a:r>
              <a:rPr lang="tr-TR" sz="2800" dirty="0" err="1" smtClean="0"/>
              <a:t>from</a:t>
            </a:r>
            <a:r>
              <a:rPr lang="tr-TR" sz="2800" dirty="0" smtClean="0"/>
              <a:t> </a:t>
            </a:r>
            <a:r>
              <a:rPr lang="tr-TR" sz="2800" dirty="0" smtClean="0">
                <a:hlinkClick r:id="rId5" tooltip="Mecca"/>
              </a:rPr>
              <a:t>Mecca</a:t>
            </a:r>
            <a:r>
              <a:rPr lang="tr-TR" sz="2800" dirty="0" smtClean="0"/>
              <a:t> </a:t>
            </a:r>
            <a:r>
              <a:rPr lang="tr-TR" sz="2800" dirty="0" err="1" smtClean="0"/>
              <a:t>to</a:t>
            </a:r>
            <a:r>
              <a:rPr lang="tr-TR" sz="2800" dirty="0" smtClean="0"/>
              <a:t> </a:t>
            </a:r>
            <a:r>
              <a:rPr lang="tr-TR" sz="2800" dirty="0" err="1" smtClean="0"/>
              <a:t>the</a:t>
            </a:r>
            <a:r>
              <a:rPr lang="tr-TR" sz="2800" dirty="0" smtClean="0"/>
              <a:t> </a:t>
            </a:r>
            <a:r>
              <a:rPr lang="tr-TR" sz="2800" dirty="0" smtClean="0">
                <a:hlinkClick r:id="rId6" tooltip="Atlantic Ocean"/>
              </a:rPr>
              <a:t>Atlantic Ocean</a:t>
            </a:r>
            <a:r>
              <a:rPr lang="tr-TR" sz="2800" dirty="0" smtClean="0"/>
              <a:t> in </a:t>
            </a:r>
            <a:r>
              <a:rPr lang="tr-TR" sz="2800" dirty="0" err="1" smtClean="0"/>
              <a:t>the</a:t>
            </a:r>
            <a:r>
              <a:rPr lang="tr-TR" sz="2800" dirty="0" smtClean="0"/>
              <a:t> </a:t>
            </a:r>
            <a:r>
              <a:rPr lang="tr-TR" sz="2800" dirty="0" err="1" smtClean="0"/>
              <a:t>west</a:t>
            </a:r>
            <a:r>
              <a:rPr lang="tr-TR" sz="2800" dirty="0" smtClean="0"/>
              <a:t> </a:t>
            </a:r>
            <a:r>
              <a:rPr lang="tr-TR" sz="2800" dirty="0" err="1" smtClean="0"/>
              <a:t>and</a:t>
            </a:r>
            <a:r>
              <a:rPr lang="tr-TR" sz="2800" dirty="0" smtClean="0"/>
              <a:t> </a:t>
            </a:r>
            <a:r>
              <a:rPr lang="tr-TR" sz="2800" dirty="0" err="1" smtClean="0"/>
              <a:t>the</a:t>
            </a:r>
            <a:r>
              <a:rPr lang="tr-TR" sz="2800" dirty="0" smtClean="0"/>
              <a:t> </a:t>
            </a:r>
            <a:r>
              <a:rPr lang="tr-TR" sz="2800" dirty="0" smtClean="0">
                <a:hlinkClick r:id="rId7" tooltip="Pacific Ocean"/>
              </a:rPr>
              <a:t>Pacific Ocean</a:t>
            </a:r>
            <a:r>
              <a:rPr lang="tr-TR" sz="2800" dirty="0" smtClean="0"/>
              <a:t> in </a:t>
            </a:r>
            <a:r>
              <a:rPr lang="tr-TR" sz="2800" dirty="0" err="1" smtClean="0"/>
              <a:t>the</a:t>
            </a:r>
            <a:r>
              <a:rPr lang="tr-TR" sz="2800" dirty="0" smtClean="0"/>
              <a:t> </a:t>
            </a:r>
            <a:r>
              <a:rPr lang="tr-TR" sz="2800" dirty="0" err="1" smtClean="0"/>
              <a:t>east</a:t>
            </a:r>
            <a:r>
              <a:rPr lang="tr-TR" sz="2800" dirty="0" smtClean="0"/>
              <a:t>. </a:t>
            </a:r>
            <a:r>
              <a:rPr lang="tr-TR" sz="2800" dirty="0" err="1" smtClean="0"/>
              <a:t>Today</a:t>
            </a:r>
            <a:r>
              <a:rPr lang="tr-TR" sz="2800" dirty="0" smtClean="0"/>
              <a:t> </a:t>
            </a:r>
            <a:r>
              <a:rPr lang="tr-TR" sz="2800" dirty="0" err="1" smtClean="0"/>
              <a:t>there</a:t>
            </a:r>
            <a:r>
              <a:rPr lang="tr-TR" sz="2800" dirty="0" smtClean="0"/>
              <a:t> </a:t>
            </a:r>
            <a:r>
              <a:rPr lang="tr-TR" sz="2800" dirty="0" err="1" smtClean="0"/>
              <a:t>are</a:t>
            </a:r>
            <a:r>
              <a:rPr lang="tr-TR" sz="2800" dirty="0" smtClean="0"/>
              <a:t> 1.7 </a:t>
            </a:r>
            <a:r>
              <a:rPr lang="tr-TR" sz="2800" dirty="0" err="1" smtClean="0"/>
              <a:t>billion</a:t>
            </a:r>
            <a:r>
              <a:rPr lang="tr-TR" sz="2800" dirty="0" smtClean="0"/>
              <a:t> </a:t>
            </a:r>
            <a:r>
              <a:rPr lang="tr-TR" sz="2800" dirty="0" err="1" smtClean="0"/>
              <a:t>Muslims</a:t>
            </a:r>
            <a:r>
              <a:rPr lang="tr-TR" sz="2800" dirty="0" smtClean="0"/>
              <a:t>,  </a:t>
            </a:r>
            <a:r>
              <a:rPr lang="tr-TR" sz="2800" dirty="0" err="1" smtClean="0"/>
              <a:t>making</a:t>
            </a:r>
            <a:r>
              <a:rPr lang="tr-TR" sz="2800" dirty="0" smtClean="0"/>
              <a:t> </a:t>
            </a:r>
            <a:r>
              <a:rPr lang="tr-TR" sz="2800" dirty="0" err="1" smtClean="0"/>
              <a:t>Islam</a:t>
            </a:r>
            <a:r>
              <a:rPr lang="tr-TR" sz="2800" dirty="0" smtClean="0"/>
              <a:t> </a:t>
            </a:r>
            <a:r>
              <a:rPr lang="tr-TR" sz="2800" dirty="0" err="1" smtClean="0"/>
              <a:t>the</a:t>
            </a:r>
            <a:r>
              <a:rPr lang="tr-TR" sz="2800" dirty="0" smtClean="0"/>
              <a:t> </a:t>
            </a:r>
            <a:r>
              <a:rPr lang="tr-TR" sz="2800" dirty="0" err="1" smtClean="0"/>
              <a:t>second-largest</a:t>
            </a:r>
            <a:r>
              <a:rPr lang="tr-TR" sz="2800" dirty="0" smtClean="0"/>
              <a:t> </a:t>
            </a:r>
            <a:r>
              <a:rPr lang="tr-TR" sz="2800" dirty="0" err="1" smtClean="0"/>
              <a:t>religion</a:t>
            </a:r>
            <a:r>
              <a:rPr lang="tr-TR" sz="2800" dirty="0" smtClean="0"/>
              <a:t> in </a:t>
            </a:r>
            <a:r>
              <a:rPr lang="tr-TR" sz="2800" dirty="0" err="1" smtClean="0"/>
              <a:t>the</a:t>
            </a:r>
            <a:r>
              <a:rPr lang="tr-TR" sz="2800" dirty="0" smtClean="0"/>
              <a:t> </a:t>
            </a:r>
            <a:r>
              <a:rPr lang="tr-TR" sz="2800" dirty="0" err="1" smtClean="0"/>
              <a:t>world</a:t>
            </a:r>
            <a:r>
              <a:rPr lang="tr-TR" sz="2800" dirty="0" smtClean="0"/>
              <a:t>. </a:t>
            </a:r>
            <a:endParaRPr lang="en-US" dirty="0">
              <a:solidFill>
                <a:srgbClr val="FF0000"/>
              </a:solidFill>
              <a:latin typeface="Calibri" charset="0"/>
            </a:endParaRPr>
          </a:p>
          <a:p>
            <a:pPr marL="514350" indent="-514350" eaLnBrk="1" hangingPunct="1">
              <a:buFont typeface="Arial" charset="0"/>
              <a:buAutoNum type="arabicPlain" startAt="680"/>
              <a:defRPr/>
            </a:pPr>
            <a:endParaRPr lang="en-US" dirty="0">
              <a:solidFill>
                <a:srgbClr val="FF0000"/>
              </a:solidFill>
              <a:latin typeface="Calibri"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r>
              <a:rPr lang="tr-TR" sz="3600" b="1" dirty="0" smtClean="0">
                <a:solidFill>
                  <a:srgbClr val="FF0000"/>
                </a:solidFill>
                <a:latin typeface="Calibri" charset="0"/>
              </a:rPr>
              <a:t>Prosesse </a:t>
            </a:r>
            <a:r>
              <a:rPr lang="tr-TR" sz="3600" b="1" dirty="0">
                <a:solidFill>
                  <a:srgbClr val="FF0000"/>
                </a:solidFill>
                <a:latin typeface="Calibri" charset="0"/>
              </a:rPr>
              <a:t>of </a:t>
            </a:r>
            <a:r>
              <a:rPr lang="tr-TR" sz="3600" b="1" dirty="0" smtClean="0">
                <a:solidFill>
                  <a:srgbClr val="FF0000"/>
                </a:solidFill>
                <a:latin typeface="Calibri" charset="0"/>
              </a:rPr>
              <a:t>Conversion</a:t>
            </a:r>
            <a:r>
              <a:rPr lang="en-US" sz="3600" b="1" dirty="0">
                <a:solidFill>
                  <a:srgbClr val="FF0000"/>
                </a:solidFill>
                <a:latin typeface="Calibri" charset="0"/>
              </a:rPr>
              <a:t/>
            </a:r>
            <a:br>
              <a:rPr lang="en-US" sz="3600" b="1" dirty="0">
                <a:solidFill>
                  <a:srgbClr val="FF0000"/>
                </a:solidFill>
                <a:latin typeface="Calibri" charset="0"/>
              </a:rPr>
            </a:br>
            <a:endParaRPr lang="en-US" sz="3600" dirty="0">
              <a:solidFill>
                <a:srgbClr val="FF0000"/>
              </a:solidFill>
              <a:latin typeface="Calibri" charset="0"/>
            </a:endParaRPr>
          </a:p>
        </p:txBody>
      </p:sp>
      <p:sp>
        <p:nvSpPr>
          <p:cNvPr id="33794" name="Content Placeholder 2"/>
          <p:cNvSpPr>
            <a:spLocks noGrp="1"/>
          </p:cNvSpPr>
          <p:nvPr>
            <p:ph idx="1"/>
          </p:nvPr>
        </p:nvSpPr>
        <p:spPr>
          <a:xfrm>
            <a:off x="457200" y="990600"/>
            <a:ext cx="8229600" cy="5562600"/>
          </a:xfrm>
        </p:spPr>
        <p:txBody>
          <a:bodyPr/>
          <a:lstStyle/>
          <a:p>
            <a:r>
              <a:rPr lang="tr-TR" sz="2600" dirty="0" err="1">
                <a:latin typeface="Calibri" charset="0"/>
              </a:rPr>
              <a:t>Religious</a:t>
            </a:r>
            <a:r>
              <a:rPr lang="tr-TR" sz="2600" dirty="0">
                <a:latin typeface="Calibri" charset="0"/>
              </a:rPr>
              <a:t> </a:t>
            </a:r>
            <a:r>
              <a:rPr lang="tr-TR" sz="2600" dirty="0" err="1">
                <a:latin typeface="Calibri" charset="0"/>
              </a:rPr>
              <a:t>conversion</a:t>
            </a:r>
            <a:r>
              <a:rPr lang="tr-TR" sz="2600" dirty="0">
                <a:latin typeface="Calibri" charset="0"/>
              </a:rPr>
              <a:t> is </a:t>
            </a:r>
            <a:r>
              <a:rPr lang="tr-TR" sz="2600" dirty="0" err="1">
                <a:latin typeface="Calibri" charset="0"/>
              </a:rPr>
              <a:t>the</a:t>
            </a:r>
            <a:r>
              <a:rPr lang="tr-TR" sz="2600" dirty="0">
                <a:latin typeface="Calibri" charset="0"/>
              </a:rPr>
              <a:t> </a:t>
            </a:r>
            <a:r>
              <a:rPr lang="tr-TR" sz="2600" dirty="0" err="1" smtClean="0">
                <a:latin typeface="Calibri" charset="0"/>
              </a:rPr>
              <a:t>experience</a:t>
            </a:r>
            <a:r>
              <a:rPr lang="tr-TR" sz="2600" dirty="0">
                <a:latin typeface="Calibri" charset="0"/>
              </a:rPr>
              <a:t> </a:t>
            </a:r>
            <a:r>
              <a:rPr lang="tr-TR" sz="2600" dirty="0" smtClean="0">
                <a:latin typeface="Calibri" charset="0"/>
              </a:rPr>
              <a:t>of </a:t>
            </a:r>
            <a:r>
              <a:rPr lang="tr-TR" sz="2600" dirty="0" err="1">
                <a:latin typeface="Calibri" charset="0"/>
              </a:rPr>
              <a:t>the</a:t>
            </a:r>
            <a:r>
              <a:rPr lang="tr-TR" sz="2600" dirty="0">
                <a:latin typeface="Calibri" charset="0"/>
              </a:rPr>
              <a:t> </a:t>
            </a:r>
            <a:r>
              <a:rPr lang="tr-TR" sz="2600" dirty="0" err="1">
                <a:latin typeface="Calibri" charset="0"/>
              </a:rPr>
              <a:t>following</a:t>
            </a:r>
            <a:r>
              <a:rPr lang="tr-TR" sz="2600" dirty="0">
                <a:latin typeface="Calibri" charset="0"/>
              </a:rPr>
              <a:t> </a:t>
            </a:r>
            <a:r>
              <a:rPr lang="tr-TR" sz="2600" dirty="0" err="1">
                <a:latin typeface="Calibri" charset="0"/>
              </a:rPr>
              <a:t>phenomena</a:t>
            </a:r>
            <a:r>
              <a:rPr lang="tr-TR" sz="2600" dirty="0">
                <a:latin typeface="Calibri" charset="0"/>
              </a:rPr>
              <a:t>. </a:t>
            </a:r>
            <a:endParaRPr lang="en-US" sz="2600" dirty="0">
              <a:latin typeface="Calibri" charset="0"/>
            </a:endParaRPr>
          </a:p>
          <a:p>
            <a:pPr marL="0" indent="0">
              <a:buNone/>
            </a:pPr>
            <a:r>
              <a:rPr lang="tr-TR" sz="2600" dirty="0" smtClean="0">
                <a:latin typeface="Calibri" charset="0"/>
              </a:rPr>
              <a:t>1. At </a:t>
            </a:r>
            <a:r>
              <a:rPr lang="tr-TR" sz="2600" dirty="0" err="1">
                <a:latin typeface="Calibri" charset="0"/>
              </a:rPr>
              <a:t>the</a:t>
            </a:r>
            <a:r>
              <a:rPr lang="tr-TR" sz="2600" dirty="0">
                <a:latin typeface="Calibri" charset="0"/>
              </a:rPr>
              <a:t> </a:t>
            </a:r>
            <a:r>
              <a:rPr lang="tr-TR" sz="2600" dirty="0" err="1">
                <a:latin typeface="Calibri" charset="0"/>
              </a:rPr>
              <a:t>fundamental</a:t>
            </a:r>
            <a:r>
              <a:rPr lang="tr-TR" sz="2600" dirty="0">
                <a:latin typeface="Calibri" charset="0"/>
              </a:rPr>
              <a:t> </a:t>
            </a:r>
            <a:r>
              <a:rPr lang="tr-TR" sz="2600" dirty="0" err="1">
                <a:latin typeface="Calibri" charset="0"/>
              </a:rPr>
              <a:t>level</a:t>
            </a:r>
            <a:r>
              <a:rPr lang="tr-TR" sz="2600" dirty="0">
                <a:latin typeface="Calibri" charset="0"/>
              </a:rPr>
              <a:t> </a:t>
            </a:r>
            <a:r>
              <a:rPr lang="tr-TR" sz="2600" dirty="0" err="1">
                <a:latin typeface="Calibri" charset="0"/>
              </a:rPr>
              <a:t>conversion</a:t>
            </a:r>
            <a:r>
              <a:rPr lang="tr-TR" sz="2600" dirty="0">
                <a:latin typeface="Calibri" charset="0"/>
              </a:rPr>
              <a:t> is </a:t>
            </a:r>
            <a:r>
              <a:rPr lang="tr-TR" sz="2600" dirty="0" err="1">
                <a:latin typeface="Calibri" charset="0"/>
              </a:rPr>
              <a:t>the</a:t>
            </a:r>
            <a:r>
              <a:rPr lang="tr-TR" sz="2600" dirty="0">
                <a:latin typeface="Calibri" charset="0"/>
              </a:rPr>
              <a:t> </a:t>
            </a:r>
            <a:r>
              <a:rPr lang="tr-TR" sz="2600" dirty="0" err="1">
                <a:latin typeface="Calibri" charset="0"/>
              </a:rPr>
              <a:t>awakening</a:t>
            </a:r>
            <a:r>
              <a:rPr lang="tr-TR" sz="2600" dirty="0">
                <a:latin typeface="Calibri" charset="0"/>
              </a:rPr>
              <a:t> of </a:t>
            </a:r>
            <a:r>
              <a:rPr lang="tr-TR" sz="2600" dirty="0" err="1">
                <a:latin typeface="Calibri" charset="0"/>
              </a:rPr>
              <a:t>religious</a:t>
            </a:r>
            <a:r>
              <a:rPr lang="tr-TR" sz="2600" dirty="0">
                <a:latin typeface="Calibri" charset="0"/>
              </a:rPr>
              <a:t> </a:t>
            </a:r>
            <a:r>
              <a:rPr lang="tr-TR" sz="2600" dirty="0" err="1">
                <a:latin typeface="Calibri" charset="0"/>
              </a:rPr>
              <a:t>knowledge</a:t>
            </a:r>
            <a:r>
              <a:rPr lang="tr-TR" sz="2600" dirty="0">
                <a:latin typeface="Calibri" charset="0"/>
              </a:rPr>
              <a:t> </a:t>
            </a:r>
            <a:r>
              <a:rPr lang="tr-TR" sz="2600" dirty="0" err="1">
                <a:latin typeface="Calibri" charset="0"/>
              </a:rPr>
              <a:t>or</a:t>
            </a:r>
            <a:r>
              <a:rPr lang="tr-TR" sz="2600" dirty="0">
                <a:latin typeface="Calibri" charset="0"/>
              </a:rPr>
              <a:t> </a:t>
            </a:r>
            <a:r>
              <a:rPr lang="tr-TR" sz="2600" dirty="0" err="1">
                <a:latin typeface="Calibri" charset="0"/>
              </a:rPr>
              <a:t>understanding</a:t>
            </a:r>
            <a:r>
              <a:rPr lang="tr-TR" sz="2600" dirty="0">
                <a:latin typeface="Calibri" charset="0"/>
              </a:rPr>
              <a:t> </a:t>
            </a:r>
            <a:r>
              <a:rPr lang="tr-TR" sz="2600" dirty="0" err="1">
                <a:latin typeface="Calibri" charset="0"/>
              </a:rPr>
              <a:t>within</a:t>
            </a:r>
            <a:r>
              <a:rPr lang="tr-TR" sz="2600" dirty="0">
                <a:latin typeface="Calibri" charset="0"/>
              </a:rPr>
              <a:t> a </a:t>
            </a:r>
            <a:r>
              <a:rPr lang="tr-TR" sz="2600" dirty="0" err="1">
                <a:latin typeface="Calibri" charset="0"/>
              </a:rPr>
              <a:t>human</a:t>
            </a:r>
            <a:r>
              <a:rPr lang="tr-TR" sz="2600" dirty="0">
                <a:latin typeface="Calibri" charset="0"/>
              </a:rPr>
              <a:t> </a:t>
            </a:r>
            <a:r>
              <a:rPr lang="tr-TR" sz="2600" dirty="0" err="1">
                <a:latin typeface="Calibri" charset="0"/>
              </a:rPr>
              <a:t>being</a:t>
            </a:r>
            <a:r>
              <a:rPr lang="tr-TR" sz="2600" dirty="0">
                <a:latin typeface="Calibri" charset="0"/>
              </a:rPr>
              <a:t> </a:t>
            </a:r>
            <a:r>
              <a:rPr lang="tr-TR" sz="2600" dirty="0" err="1">
                <a:latin typeface="Calibri" charset="0"/>
              </a:rPr>
              <a:t>who</a:t>
            </a:r>
            <a:r>
              <a:rPr lang="tr-TR" sz="2600" dirty="0">
                <a:latin typeface="Calibri" charset="0"/>
              </a:rPr>
              <a:t> had </a:t>
            </a:r>
            <a:r>
              <a:rPr lang="tr-TR" sz="2600" dirty="0" err="1">
                <a:latin typeface="Calibri" charset="0"/>
              </a:rPr>
              <a:t>previously</a:t>
            </a:r>
            <a:r>
              <a:rPr lang="tr-TR" sz="2600" dirty="0">
                <a:latin typeface="Calibri" charset="0"/>
              </a:rPr>
              <a:t> </a:t>
            </a:r>
            <a:r>
              <a:rPr lang="tr-TR" sz="2600" dirty="0" err="1">
                <a:latin typeface="Calibri" charset="0"/>
              </a:rPr>
              <a:t>no</a:t>
            </a:r>
            <a:r>
              <a:rPr lang="tr-TR" sz="2600" dirty="0">
                <a:latin typeface="Calibri" charset="0"/>
              </a:rPr>
              <a:t> </a:t>
            </a:r>
            <a:r>
              <a:rPr lang="tr-TR" sz="2600" dirty="0" err="1">
                <a:latin typeface="Calibri" charset="0"/>
              </a:rPr>
              <a:t>belief</a:t>
            </a:r>
            <a:r>
              <a:rPr lang="tr-TR" sz="2600" dirty="0">
                <a:latin typeface="Calibri" charset="0"/>
              </a:rPr>
              <a:t> in </a:t>
            </a:r>
            <a:r>
              <a:rPr lang="tr-TR" sz="2600" dirty="0" err="1">
                <a:latin typeface="Calibri" charset="0"/>
              </a:rPr>
              <a:t>or</a:t>
            </a:r>
            <a:r>
              <a:rPr lang="tr-TR" sz="2600" dirty="0">
                <a:latin typeface="Calibri" charset="0"/>
              </a:rPr>
              <a:t> </a:t>
            </a:r>
            <a:r>
              <a:rPr lang="tr-TR" sz="2600" dirty="0" err="1">
                <a:latin typeface="Calibri" charset="0"/>
              </a:rPr>
              <a:t>concern</a:t>
            </a:r>
            <a:r>
              <a:rPr lang="tr-TR" sz="2600" dirty="0">
                <a:latin typeface="Calibri" charset="0"/>
              </a:rPr>
              <a:t> </a:t>
            </a:r>
            <a:r>
              <a:rPr lang="tr-TR" sz="2600" dirty="0" err="1">
                <a:latin typeface="Calibri" charset="0"/>
              </a:rPr>
              <a:t>with</a:t>
            </a:r>
            <a:r>
              <a:rPr lang="tr-TR" sz="2600" dirty="0">
                <a:latin typeface="Calibri" charset="0"/>
              </a:rPr>
              <a:t> </a:t>
            </a:r>
            <a:r>
              <a:rPr lang="tr-TR" sz="2600" dirty="0" err="1">
                <a:latin typeface="Calibri" charset="0"/>
              </a:rPr>
              <a:t>religious</a:t>
            </a:r>
            <a:r>
              <a:rPr lang="tr-TR" sz="2600" dirty="0">
                <a:latin typeface="Calibri" charset="0"/>
              </a:rPr>
              <a:t> </a:t>
            </a:r>
            <a:r>
              <a:rPr lang="tr-TR" sz="2600" dirty="0" err="1">
                <a:latin typeface="Calibri" charset="0"/>
              </a:rPr>
              <a:t>or</a:t>
            </a:r>
            <a:r>
              <a:rPr lang="tr-TR" sz="2600" dirty="0">
                <a:latin typeface="Calibri" charset="0"/>
              </a:rPr>
              <a:t> </a:t>
            </a:r>
            <a:r>
              <a:rPr lang="tr-TR" sz="2600" dirty="0" err="1">
                <a:latin typeface="Calibri" charset="0"/>
              </a:rPr>
              <a:t>spiritual</a:t>
            </a:r>
            <a:r>
              <a:rPr lang="tr-TR" sz="2600" dirty="0">
                <a:latin typeface="Calibri" charset="0"/>
              </a:rPr>
              <a:t> </a:t>
            </a:r>
            <a:r>
              <a:rPr lang="tr-TR" sz="2600" dirty="0" err="1">
                <a:latin typeface="Calibri" charset="0"/>
              </a:rPr>
              <a:t>matters</a:t>
            </a:r>
            <a:r>
              <a:rPr lang="tr-TR" sz="2600" dirty="0">
                <a:latin typeface="Calibri" charset="0"/>
              </a:rPr>
              <a:t>. </a:t>
            </a:r>
            <a:endParaRPr lang="en-US" sz="2600" dirty="0">
              <a:latin typeface="Calibri" charset="0"/>
            </a:endParaRPr>
          </a:p>
          <a:p>
            <a:pPr marL="0" indent="0">
              <a:buNone/>
            </a:pPr>
            <a:r>
              <a:rPr lang="tr-TR" sz="2600" dirty="0" smtClean="0">
                <a:latin typeface="Calibri" charset="0"/>
              </a:rPr>
              <a:t>2. </a:t>
            </a:r>
            <a:r>
              <a:rPr lang="tr-TR" sz="2600" dirty="0" err="1" smtClean="0">
                <a:latin typeface="Calibri" charset="0"/>
              </a:rPr>
              <a:t>This</a:t>
            </a:r>
            <a:r>
              <a:rPr lang="tr-TR" sz="2600" dirty="0" smtClean="0">
                <a:latin typeface="Calibri" charset="0"/>
              </a:rPr>
              <a:t> </a:t>
            </a:r>
            <a:r>
              <a:rPr lang="tr-TR" sz="2600" dirty="0" err="1">
                <a:latin typeface="Calibri" charset="0"/>
              </a:rPr>
              <a:t>awakening</a:t>
            </a:r>
            <a:r>
              <a:rPr lang="tr-TR" sz="2600" dirty="0">
                <a:latin typeface="Calibri" charset="0"/>
              </a:rPr>
              <a:t> </a:t>
            </a:r>
            <a:r>
              <a:rPr lang="tr-TR" sz="2600" dirty="0" err="1">
                <a:latin typeface="Calibri" charset="0"/>
              </a:rPr>
              <a:t>to</a:t>
            </a:r>
            <a:r>
              <a:rPr lang="tr-TR" sz="2600" dirty="0">
                <a:latin typeface="Calibri" charset="0"/>
              </a:rPr>
              <a:t> moral </a:t>
            </a:r>
            <a:r>
              <a:rPr lang="tr-TR" sz="2600" dirty="0" err="1">
                <a:latin typeface="Calibri" charset="0"/>
              </a:rPr>
              <a:t>and</a:t>
            </a:r>
            <a:r>
              <a:rPr lang="tr-TR" sz="2600" dirty="0">
                <a:latin typeface="Calibri" charset="0"/>
              </a:rPr>
              <a:t> </a:t>
            </a:r>
            <a:r>
              <a:rPr lang="tr-TR" sz="2600" dirty="0" err="1">
                <a:latin typeface="Calibri" charset="0"/>
              </a:rPr>
              <a:t>spiritual</a:t>
            </a:r>
            <a:r>
              <a:rPr lang="tr-TR" sz="2600" dirty="0">
                <a:latin typeface="Calibri" charset="0"/>
              </a:rPr>
              <a:t> </a:t>
            </a:r>
            <a:r>
              <a:rPr lang="tr-TR" sz="2600" dirty="0" err="1">
                <a:latin typeface="Calibri" charset="0"/>
              </a:rPr>
              <a:t>realities</a:t>
            </a:r>
            <a:r>
              <a:rPr lang="tr-TR" sz="2600" dirty="0">
                <a:latin typeface="Calibri" charset="0"/>
              </a:rPr>
              <a:t> </a:t>
            </a:r>
            <a:r>
              <a:rPr lang="tr-TR" sz="2600" dirty="0" err="1">
                <a:latin typeface="Calibri" charset="0"/>
              </a:rPr>
              <a:t>thus</a:t>
            </a:r>
            <a:r>
              <a:rPr lang="tr-TR" sz="2600" dirty="0">
                <a:latin typeface="Calibri" charset="0"/>
              </a:rPr>
              <a:t> </a:t>
            </a:r>
            <a:r>
              <a:rPr lang="tr-TR" sz="2600" dirty="0" err="1">
                <a:latin typeface="Calibri" charset="0"/>
              </a:rPr>
              <a:t>precedes</a:t>
            </a:r>
            <a:r>
              <a:rPr lang="tr-TR" sz="2600" dirty="0">
                <a:latin typeface="Calibri" charset="0"/>
              </a:rPr>
              <a:t> a </a:t>
            </a:r>
            <a:r>
              <a:rPr lang="tr-TR" sz="2600" dirty="0" err="1">
                <a:latin typeface="Calibri" charset="0"/>
              </a:rPr>
              <a:t>transformation</a:t>
            </a:r>
            <a:r>
              <a:rPr lang="tr-TR" sz="2600" dirty="0">
                <a:latin typeface="Calibri" charset="0"/>
              </a:rPr>
              <a:t> of </a:t>
            </a:r>
            <a:r>
              <a:rPr lang="tr-TR" sz="2600" dirty="0" err="1">
                <a:latin typeface="Calibri" charset="0"/>
              </a:rPr>
              <a:t>lifestyle</a:t>
            </a:r>
            <a:r>
              <a:rPr lang="tr-TR" sz="2600" dirty="0">
                <a:latin typeface="Calibri" charset="0"/>
              </a:rPr>
              <a:t> </a:t>
            </a:r>
            <a:r>
              <a:rPr lang="tr-TR" sz="2600" dirty="0" err="1">
                <a:latin typeface="Calibri" charset="0"/>
              </a:rPr>
              <a:t>and</a:t>
            </a:r>
            <a:r>
              <a:rPr lang="tr-TR" sz="2600" dirty="0">
                <a:latin typeface="Calibri" charset="0"/>
              </a:rPr>
              <a:t> </a:t>
            </a:r>
            <a:r>
              <a:rPr lang="tr-TR" sz="2600" dirty="0" err="1">
                <a:latin typeface="Calibri" charset="0"/>
              </a:rPr>
              <a:t>thought</a:t>
            </a:r>
            <a:r>
              <a:rPr lang="tr-TR" sz="2600" dirty="0">
                <a:latin typeface="Calibri" charset="0"/>
              </a:rPr>
              <a:t> </a:t>
            </a:r>
            <a:r>
              <a:rPr lang="tr-TR" sz="2600" dirty="0" err="1">
                <a:latin typeface="Calibri" charset="0"/>
              </a:rPr>
              <a:t>patterns</a:t>
            </a:r>
            <a:r>
              <a:rPr lang="tr-TR" sz="2600" dirty="0">
                <a:latin typeface="Calibri" charset="0"/>
              </a:rPr>
              <a:t> </a:t>
            </a:r>
            <a:r>
              <a:rPr lang="tr-TR" sz="2600" dirty="0" err="1">
                <a:latin typeface="Calibri" charset="0"/>
              </a:rPr>
              <a:t>often</a:t>
            </a:r>
            <a:r>
              <a:rPr lang="tr-TR" sz="2600" dirty="0">
                <a:latin typeface="Calibri" charset="0"/>
              </a:rPr>
              <a:t> </a:t>
            </a:r>
            <a:r>
              <a:rPr lang="tr-TR" sz="2600" dirty="0" err="1">
                <a:latin typeface="Calibri" charset="0"/>
              </a:rPr>
              <a:t>taking</a:t>
            </a:r>
            <a:r>
              <a:rPr lang="tr-TR" sz="2600" dirty="0">
                <a:latin typeface="Calibri" charset="0"/>
              </a:rPr>
              <a:t> </a:t>
            </a:r>
            <a:r>
              <a:rPr lang="tr-TR" sz="2600" dirty="0" err="1">
                <a:latin typeface="Calibri" charset="0"/>
              </a:rPr>
              <a:t>place</a:t>
            </a:r>
            <a:r>
              <a:rPr lang="tr-TR" sz="2600" dirty="0">
                <a:latin typeface="Calibri" charset="0"/>
              </a:rPr>
              <a:t> </a:t>
            </a:r>
            <a:r>
              <a:rPr lang="tr-TR" sz="2600" dirty="0" err="1">
                <a:latin typeface="Calibri" charset="0"/>
              </a:rPr>
              <a:t>over</a:t>
            </a:r>
            <a:r>
              <a:rPr lang="tr-TR" sz="2600" dirty="0">
                <a:latin typeface="Calibri" charset="0"/>
              </a:rPr>
              <a:t> a </a:t>
            </a:r>
            <a:r>
              <a:rPr lang="tr-TR" sz="2600" dirty="0" err="1">
                <a:latin typeface="Calibri" charset="0"/>
              </a:rPr>
              <a:t>long</a:t>
            </a:r>
            <a:r>
              <a:rPr lang="tr-TR" sz="2600" dirty="0">
                <a:latin typeface="Calibri" charset="0"/>
              </a:rPr>
              <a:t> </a:t>
            </a:r>
            <a:r>
              <a:rPr lang="tr-TR" sz="2600" dirty="0" err="1">
                <a:latin typeface="Calibri" charset="0"/>
              </a:rPr>
              <a:t>period</a:t>
            </a:r>
            <a:r>
              <a:rPr lang="tr-TR" sz="2600" dirty="0">
                <a:latin typeface="Calibri" charset="0"/>
              </a:rPr>
              <a:t> of time </a:t>
            </a:r>
            <a:r>
              <a:rPr lang="tr-TR" sz="2600" dirty="0" err="1">
                <a:latin typeface="Calibri" charset="0"/>
              </a:rPr>
              <a:t>and</a:t>
            </a:r>
            <a:r>
              <a:rPr lang="tr-TR" sz="2600" dirty="0">
                <a:latin typeface="Calibri" charset="0"/>
              </a:rPr>
              <a:t> </a:t>
            </a:r>
            <a:r>
              <a:rPr lang="tr-TR" sz="2600" dirty="0" err="1">
                <a:latin typeface="Calibri" charset="0"/>
              </a:rPr>
              <a:t>requiring</a:t>
            </a:r>
            <a:r>
              <a:rPr lang="tr-TR" sz="2600" dirty="0">
                <a:latin typeface="Calibri" charset="0"/>
              </a:rPr>
              <a:t> a </a:t>
            </a:r>
            <a:r>
              <a:rPr lang="tr-TR" sz="2600" dirty="0" err="1">
                <a:latin typeface="Calibri" charset="0"/>
              </a:rPr>
              <a:t>significant</a:t>
            </a:r>
            <a:r>
              <a:rPr lang="tr-TR" sz="2600" dirty="0">
                <a:latin typeface="Calibri" charset="0"/>
              </a:rPr>
              <a:t> </a:t>
            </a:r>
            <a:r>
              <a:rPr lang="tr-TR" sz="2600" dirty="0" err="1">
                <a:latin typeface="Calibri" charset="0"/>
              </a:rPr>
              <a:t>level</a:t>
            </a:r>
            <a:r>
              <a:rPr lang="tr-TR" sz="2600" dirty="0">
                <a:latin typeface="Calibri" charset="0"/>
              </a:rPr>
              <a:t> of </a:t>
            </a:r>
            <a:r>
              <a:rPr lang="tr-TR" sz="2600" dirty="0" err="1">
                <a:latin typeface="Calibri" charset="0"/>
              </a:rPr>
              <a:t>effort</a:t>
            </a:r>
            <a:r>
              <a:rPr lang="tr-TR" sz="2600" dirty="0">
                <a:latin typeface="Calibri" charset="0"/>
              </a:rPr>
              <a:t> </a:t>
            </a:r>
            <a:r>
              <a:rPr lang="tr-TR" sz="2600" dirty="0" err="1">
                <a:latin typeface="Calibri" charset="0"/>
              </a:rPr>
              <a:t>and</a:t>
            </a:r>
            <a:r>
              <a:rPr lang="tr-TR" sz="2600" dirty="0">
                <a:latin typeface="Calibri" charset="0"/>
              </a:rPr>
              <a:t> </a:t>
            </a:r>
            <a:r>
              <a:rPr lang="tr-TR" sz="2600" dirty="0" err="1">
                <a:latin typeface="Calibri" charset="0"/>
              </a:rPr>
              <a:t>commitment</a:t>
            </a:r>
            <a:r>
              <a:rPr lang="tr-TR" sz="2600" dirty="0">
                <a:latin typeface="Calibri" charset="0"/>
              </a:rPr>
              <a:t> as </a:t>
            </a:r>
            <a:r>
              <a:rPr lang="tr-TR" sz="2600" dirty="0" err="1">
                <a:latin typeface="Calibri" charset="0"/>
              </a:rPr>
              <a:t>described</a:t>
            </a:r>
            <a:r>
              <a:rPr lang="tr-TR" sz="2600" dirty="0">
                <a:latin typeface="Calibri" charset="0"/>
              </a:rPr>
              <a:t> in </a:t>
            </a:r>
            <a:r>
              <a:rPr lang="tr-TR" sz="2600" dirty="0" err="1">
                <a:latin typeface="Calibri" charset="0"/>
              </a:rPr>
              <a:t>the</a:t>
            </a:r>
            <a:r>
              <a:rPr lang="tr-TR" sz="2600" dirty="0">
                <a:latin typeface="Calibri" charset="0"/>
              </a:rPr>
              <a:t> </a:t>
            </a:r>
            <a:r>
              <a:rPr lang="tr-TR" sz="2600" dirty="0" err="1">
                <a:latin typeface="Calibri" charset="0"/>
              </a:rPr>
              <a:t>spiritual</a:t>
            </a:r>
            <a:r>
              <a:rPr lang="tr-TR" sz="2600" dirty="0">
                <a:latin typeface="Calibri" charset="0"/>
              </a:rPr>
              <a:t> </a:t>
            </a:r>
            <a:r>
              <a:rPr lang="tr-TR" sz="2600" dirty="0" err="1">
                <a:latin typeface="Calibri" charset="0"/>
              </a:rPr>
              <a:t>teachings</a:t>
            </a:r>
            <a:r>
              <a:rPr lang="tr-TR" sz="2600" dirty="0">
                <a:latin typeface="Calibri" charset="0"/>
              </a:rPr>
              <a:t> of </a:t>
            </a:r>
            <a:r>
              <a:rPr lang="tr-TR" sz="2600" dirty="0" err="1">
                <a:latin typeface="Calibri" charset="0"/>
              </a:rPr>
              <a:t>the</a:t>
            </a:r>
            <a:r>
              <a:rPr lang="tr-TR" sz="2600" dirty="0">
                <a:latin typeface="Calibri" charset="0"/>
              </a:rPr>
              <a:t> </a:t>
            </a:r>
            <a:r>
              <a:rPr lang="tr-TR" sz="2600" dirty="0" err="1">
                <a:latin typeface="Calibri" charset="0"/>
              </a:rPr>
              <a:t>world's</a:t>
            </a:r>
            <a:r>
              <a:rPr lang="tr-TR" sz="2600" dirty="0">
                <a:latin typeface="Calibri" charset="0"/>
              </a:rPr>
              <a:t> </a:t>
            </a:r>
            <a:r>
              <a:rPr lang="tr-TR" sz="2600" dirty="0" err="1">
                <a:latin typeface="Calibri" charset="0"/>
              </a:rPr>
              <a:t>great</a:t>
            </a:r>
            <a:r>
              <a:rPr lang="tr-TR" sz="2600" dirty="0">
                <a:latin typeface="Calibri" charset="0"/>
              </a:rPr>
              <a:t> </a:t>
            </a:r>
            <a:r>
              <a:rPr lang="tr-TR" sz="2600" dirty="0" err="1">
                <a:latin typeface="Calibri" charset="0"/>
              </a:rPr>
              <a:t>religions</a:t>
            </a:r>
            <a:r>
              <a:rPr lang="tr-TR" sz="2600" dirty="0">
                <a:latin typeface="Calibri" charset="0"/>
              </a:rPr>
              <a:t>. </a:t>
            </a:r>
            <a:r>
              <a:rPr lang="tr-TR" sz="2600" dirty="0" err="1">
                <a:latin typeface="Calibri" charset="0"/>
              </a:rPr>
              <a:t>This</a:t>
            </a:r>
            <a:r>
              <a:rPr lang="tr-TR" sz="2600" dirty="0">
                <a:latin typeface="Calibri" charset="0"/>
              </a:rPr>
              <a:t> </a:t>
            </a:r>
            <a:r>
              <a:rPr lang="tr-TR" sz="2600" dirty="0" err="1">
                <a:latin typeface="Calibri" charset="0"/>
              </a:rPr>
              <a:t>transformation</a:t>
            </a:r>
            <a:r>
              <a:rPr lang="tr-TR" sz="2600" dirty="0">
                <a:latin typeface="Calibri" charset="0"/>
              </a:rPr>
              <a:t> is </a:t>
            </a:r>
            <a:r>
              <a:rPr lang="tr-TR" sz="2600" dirty="0" err="1">
                <a:latin typeface="Calibri" charset="0"/>
              </a:rPr>
              <a:t>the</a:t>
            </a:r>
            <a:r>
              <a:rPr lang="tr-TR" sz="2600" dirty="0">
                <a:latin typeface="Calibri" charset="0"/>
              </a:rPr>
              <a:t> </a:t>
            </a:r>
            <a:r>
              <a:rPr lang="tr-TR" sz="2600" dirty="0" err="1">
                <a:latin typeface="Calibri" charset="0"/>
              </a:rPr>
              <a:t>first</a:t>
            </a:r>
            <a:r>
              <a:rPr lang="tr-TR" sz="2600" dirty="0">
                <a:latin typeface="Calibri" charset="0"/>
              </a:rPr>
              <a:t> </a:t>
            </a:r>
            <a:r>
              <a:rPr lang="tr-TR" sz="2600" dirty="0" err="1">
                <a:latin typeface="Calibri" charset="0"/>
              </a:rPr>
              <a:t>and</a:t>
            </a:r>
            <a:r>
              <a:rPr lang="tr-TR" sz="2600" dirty="0">
                <a:latin typeface="Calibri" charset="0"/>
              </a:rPr>
              <a:t> </a:t>
            </a:r>
            <a:r>
              <a:rPr lang="tr-TR" sz="2600" dirty="0" err="1">
                <a:latin typeface="Calibri" charset="0"/>
              </a:rPr>
              <a:t>basic</a:t>
            </a:r>
            <a:r>
              <a:rPr lang="tr-TR" sz="2600" dirty="0">
                <a:latin typeface="Calibri" charset="0"/>
              </a:rPr>
              <a:t> </a:t>
            </a:r>
            <a:r>
              <a:rPr lang="tr-TR" sz="2600" dirty="0" err="1">
                <a:latin typeface="Calibri" charset="0"/>
              </a:rPr>
              <a:t>meaning</a:t>
            </a:r>
            <a:r>
              <a:rPr lang="tr-TR" sz="2600" dirty="0">
                <a:latin typeface="Calibri" charset="0"/>
              </a:rPr>
              <a:t> of </a:t>
            </a:r>
            <a:r>
              <a:rPr lang="tr-TR" sz="2600" dirty="0" err="1">
                <a:latin typeface="Calibri" charset="0"/>
              </a:rPr>
              <a:t>religious</a:t>
            </a:r>
            <a:r>
              <a:rPr lang="tr-TR" sz="2600" dirty="0">
                <a:latin typeface="Calibri" charset="0"/>
              </a:rPr>
              <a:t> </a:t>
            </a:r>
            <a:r>
              <a:rPr lang="tr-TR" sz="2600" dirty="0" err="1">
                <a:latin typeface="Calibri" charset="0"/>
              </a:rPr>
              <a:t>conversion</a:t>
            </a:r>
            <a:r>
              <a:rPr lang="tr-TR" sz="2400" dirty="0">
                <a:latin typeface="Calibri" charset="0"/>
              </a:rPr>
              <a:t>. </a:t>
            </a:r>
            <a:endParaRPr lang="en-US" sz="2400" dirty="0">
              <a:latin typeface="Calibri" charset="0"/>
            </a:endParaRPr>
          </a:p>
          <a:p>
            <a:endParaRPr lang="en-US" dirty="0">
              <a:latin typeface="Calibri" charset="0"/>
            </a:endParaRPr>
          </a:p>
          <a:p>
            <a:endParaRPr lang="en-US" dirty="0">
              <a:latin typeface="Calibri"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a:xfrm>
            <a:off x="457200" y="274638"/>
            <a:ext cx="8229600" cy="487362"/>
          </a:xfrm>
        </p:spPr>
        <p:txBody>
          <a:bodyPr/>
          <a:lstStyle/>
          <a:p>
            <a:r>
              <a:rPr lang="en-US" sz="3600" b="1" dirty="0" smtClean="0">
                <a:solidFill>
                  <a:srgbClr val="FF0000"/>
                </a:solidFill>
                <a:latin typeface="Calibri" charset="0"/>
              </a:rPr>
              <a:t>Reasons </a:t>
            </a:r>
            <a:r>
              <a:rPr lang="en-US" sz="3600" b="1" dirty="0">
                <a:solidFill>
                  <a:srgbClr val="FF0000"/>
                </a:solidFill>
                <a:latin typeface="Calibri" charset="0"/>
              </a:rPr>
              <a:t>of </a:t>
            </a:r>
            <a:r>
              <a:rPr lang="en-US" sz="3600" b="1" dirty="0" smtClean="0">
                <a:solidFill>
                  <a:srgbClr val="FF0000"/>
                </a:solidFill>
                <a:latin typeface="Calibri" charset="0"/>
              </a:rPr>
              <a:t>Conversion</a:t>
            </a:r>
            <a:endParaRPr lang="en-US" sz="3600" b="1" dirty="0">
              <a:solidFill>
                <a:srgbClr val="FF0000"/>
              </a:solidFill>
              <a:latin typeface="Calibri" charset="0"/>
            </a:endParaRPr>
          </a:p>
        </p:txBody>
      </p:sp>
      <p:sp>
        <p:nvSpPr>
          <p:cNvPr id="3" name="Content Placeholder 2"/>
          <p:cNvSpPr>
            <a:spLocks noGrp="1"/>
          </p:cNvSpPr>
          <p:nvPr>
            <p:ph idx="1"/>
          </p:nvPr>
        </p:nvSpPr>
        <p:spPr>
          <a:xfrm>
            <a:off x="304800" y="838200"/>
            <a:ext cx="8610600" cy="5791200"/>
          </a:xfrm>
        </p:spPr>
        <p:txBody>
          <a:bodyPr/>
          <a:lstStyle/>
          <a:p>
            <a:pPr marL="0" indent="0">
              <a:buFont typeface="Arial" charset="0"/>
              <a:buNone/>
              <a:defRPr/>
            </a:pPr>
            <a:r>
              <a:rPr lang="tr-TR" sz="2600" dirty="0" smtClean="0"/>
              <a:t>People </a:t>
            </a:r>
            <a:r>
              <a:rPr lang="tr-TR" sz="2600" dirty="0" err="1" smtClean="0"/>
              <a:t>convert</a:t>
            </a:r>
            <a:r>
              <a:rPr lang="tr-TR" sz="2600" dirty="0" smtClean="0"/>
              <a:t> </a:t>
            </a:r>
            <a:r>
              <a:rPr lang="tr-TR" sz="2600" dirty="0" err="1" smtClean="0"/>
              <a:t>to</a:t>
            </a:r>
            <a:r>
              <a:rPr lang="tr-TR" sz="2600" dirty="0" smtClean="0"/>
              <a:t> a </a:t>
            </a:r>
            <a:r>
              <a:rPr lang="tr-TR" sz="2600" dirty="0" err="1" smtClean="0"/>
              <a:t>religion</a:t>
            </a:r>
            <a:r>
              <a:rPr lang="tr-TR" sz="2600" dirty="0" smtClean="0"/>
              <a:t> </a:t>
            </a:r>
            <a:r>
              <a:rPr lang="tr-TR" sz="2600" dirty="0" err="1" smtClean="0"/>
              <a:t>for</a:t>
            </a:r>
            <a:r>
              <a:rPr lang="tr-TR" sz="2600" dirty="0" smtClean="0"/>
              <a:t> </a:t>
            </a:r>
            <a:r>
              <a:rPr lang="tr-TR" sz="2600" dirty="0" err="1" smtClean="0"/>
              <a:t>various</a:t>
            </a:r>
            <a:r>
              <a:rPr lang="tr-TR" sz="2600" dirty="0" smtClean="0"/>
              <a:t> </a:t>
            </a:r>
            <a:r>
              <a:rPr lang="tr-TR" sz="2600" dirty="0" err="1" smtClean="0"/>
              <a:t>reasons</a:t>
            </a:r>
            <a:r>
              <a:rPr lang="tr-TR" sz="2600" dirty="0" smtClean="0"/>
              <a:t>, </a:t>
            </a:r>
            <a:r>
              <a:rPr lang="tr-TR" sz="2600" dirty="0" err="1" smtClean="0"/>
              <a:t>including</a:t>
            </a:r>
            <a:r>
              <a:rPr lang="tr-TR" sz="2600" dirty="0" smtClean="0"/>
              <a:t>: </a:t>
            </a:r>
            <a:endParaRPr lang="en-US" sz="2600" dirty="0" smtClean="0"/>
          </a:p>
          <a:p>
            <a:pPr>
              <a:defRPr/>
            </a:pPr>
            <a:r>
              <a:rPr lang="tr-TR" sz="2600" dirty="0" err="1" smtClean="0"/>
              <a:t>active</a:t>
            </a:r>
            <a:r>
              <a:rPr lang="tr-TR" sz="2600" dirty="0" smtClean="0"/>
              <a:t> </a:t>
            </a:r>
            <a:r>
              <a:rPr lang="tr-TR" sz="2600" dirty="0" err="1" smtClean="0"/>
              <a:t>conversion</a:t>
            </a:r>
            <a:r>
              <a:rPr lang="tr-TR" sz="2600" dirty="0" smtClean="0"/>
              <a:t> </a:t>
            </a:r>
            <a:r>
              <a:rPr lang="tr-TR" sz="2600" dirty="0" err="1" smtClean="0"/>
              <a:t>by</a:t>
            </a:r>
            <a:r>
              <a:rPr lang="tr-TR" sz="2600" dirty="0" smtClean="0"/>
              <a:t> </a:t>
            </a:r>
            <a:r>
              <a:rPr lang="tr-TR" sz="2600" dirty="0" err="1" smtClean="0"/>
              <a:t>free</a:t>
            </a:r>
            <a:r>
              <a:rPr lang="tr-TR" sz="2600" dirty="0" smtClean="0"/>
              <a:t> </a:t>
            </a:r>
            <a:r>
              <a:rPr lang="tr-TR" sz="2600" dirty="0" err="1" smtClean="0"/>
              <a:t>choice</a:t>
            </a:r>
            <a:r>
              <a:rPr lang="tr-TR" sz="2600" dirty="0" smtClean="0"/>
              <a:t>, </a:t>
            </a:r>
            <a:endParaRPr lang="en-US" sz="2600" dirty="0" smtClean="0"/>
          </a:p>
          <a:p>
            <a:pPr>
              <a:defRPr/>
            </a:pPr>
            <a:r>
              <a:rPr lang="tr-TR" sz="2600" dirty="0" err="1" smtClean="0"/>
              <a:t>secondary</a:t>
            </a:r>
            <a:r>
              <a:rPr lang="tr-TR" sz="2600" dirty="0" smtClean="0"/>
              <a:t> </a:t>
            </a:r>
            <a:r>
              <a:rPr lang="tr-TR" sz="2600" dirty="0" err="1" smtClean="0"/>
              <a:t>conversion</a:t>
            </a:r>
            <a:r>
              <a:rPr lang="tr-TR" sz="2600" dirty="0" smtClean="0"/>
              <a:t> </a:t>
            </a:r>
            <a:r>
              <a:rPr lang="tr-TR" sz="2600" dirty="0" err="1" smtClean="0"/>
              <a:t>by</a:t>
            </a:r>
            <a:r>
              <a:rPr lang="tr-TR" sz="2600" dirty="0" smtClean="0"/>
              <a:t> </a:t>
            </a:r>
            <a:r>
              <a:rPr lang="tr-TR" sz="2600" dirty="0" err="1" smtClean="0"/>
              <a:t>secondary</a:t>
            </a:r>
            <a:r>
              <a:rPr lang="tr-TR" sz="2600" dirty="0" smtClean="0"/>
              <a:t> </a:t>
            </a:r>
            <a:r>
              <a:rPr lang="tr-TR" sz="2600" dirty="0" err="1" smtClean="0"/>
              <a:t>reasons</a:t>
            </a:r>
            <a:r>
              <a:rPr lang="tr-TR" sz="2600" dirty="0" smtClean="0"/>
              <a:t> </a:t>
            </a:r>
            <a:r>
              <a:rPr lang="tr-TR" sz="2600" dirty="0" err="1" smtClean="0"/>
              <a:t>or</a:t>
            </a:r>
            <a:r>
              <a:rPr lang="tr-TR" sz="2600" dirty="0" smtClean="0"/>
              <a:t> </a:t>
            </a:r>
            <a:r>
              <a:rPr lang="tr-TR" sz="2600" dirty="0" err="1" smtClean="0"/>
              <a:t>motivations</a:t>
            </a:r>
            <a:r>
              <a:rPr lang="tr-TR" sz="2600" dirty="0" smtClean="0"/>
              <a:t>, </a:t>
            </a:r>
            <a:r>
              <a:rPr lang="tr-TR" sz="2600" u="sng" dirty="0" smtClean="0"/>
              <a:t> </a:t>
            </a:r>
            <a:endParaRPr lang="en-US" sz="2600" u="sng" dirty="0" smtClean="0"/>
          </a:p>
          <a:p>
            <a:pPr lvl="1">
              <a:defRPr/>
            </a:pPr>
            <a:r>
              <a:rPr lang="en-US" sz="2600" dirty="0" smtClean="0"/>
              <a:t>d</a:t>
            </a:r>
            <a:r>
              <a:rPr lang="tr-TR" sz="2600" dirty="0" err="1" smtClean="0"/>
              <a:t>eathbed</a:t>
            </a:r>
            <a:r>
              <a:rPr lang="tr-TR" sz="2600" dirty="0" smtClean="0"/>
              <a:t> </a:t>
            </a:r>
            <a:r>
              <a:rPr lang="tr-TR" sz="2600" dirty="0" err="1" smtClean="0"/>
              <a:t>conversion</a:t>
            </a:r>
            <a:r>
              <a:rPr lang="tr-TR" sz="2600" dirty="0" smtClean="0"/>
              <a:t>,       </a:t>
            </a:r>
          </a:p>
          <a:p>
            <a:pPr lvl="1">
              <a:defRPr/>
            </a:pPr>
            <a:r>
              <a:rPr lang="tr-TR" sz="2600" dirty="0" err="1" smtClean="0"/>
              <a:t>conversion</a:t>
            </a:r>
            <a:r>
              <a:rPr lang="tr-TR" sz="2600" dirty="0" smtClean="0"/>
              <a:t> </a:t>
            </a:r>
            <a:r>
              <a:rPr lang="tr-TR" sz="2600" dirty="0" err="1" smtClean="0"/>
              <a:t>for</a:t>
            </a:r>
            <a:r>
              <a:rPr lang="tr-TR" sz="2600" dirty="0" smtClean="0"/>
              <a:t> </a:t>
            </a:r>
            <a:r>
              <a:rPr lang="tr-TR" sz="2600" dirty="0" err="1" smtClean="0"/>
              <a:t>convenience</a:t>
            </a:r>
            <a:r>
              <a:rPr lang="tr-TR" sz="2600" dirty="0" smtClean="0"/>
              <a:t>, </a:t>
            </a:r>
          </a:p>
          <a:p>
            <a:pPr lvl="1">
              <a:defRPr/>
            </a:pPr>
            <a:r>
              <a:rPr lang="tr-TR" sz="2600" dirty="0" err="1" smtClean="0"/>
              <a:t>marital</a:t>
            </a:r>
            <a:r>
              <a:rPr lang="tr-TR" sz="2600" dirty="0" smtClean="0"/>
              <a:t> </a:t>
            </a:r>
            <a:r>
              <a:rPr lang="tr-TR" sz="2600" dirty="0" err="1" smtClean="0"/>
              <a:t>conversion</a:t>
            </a:r>
            <a:r>
              <a:rPr lang="tr-TR" sz="2600" dirty="0" smtClean="0"/>
              <a:t>,</a:t>
            </a:r>
            <a:endParaRPr lang="en-US" sz="2600" dirty="0" smtClean="0"/>
          </a:p>
          <a:p>
            <a:pPr lvl="1">
              <a:defRPr/>
            </a:pPr>
            <a:r>
              <a:rPr lang="tr-TR" sz="2600" dirty="0" err="1" smtClean="0"/>
              <a:t>forced</a:t>
            </a:r>
            <a:r>
              <a:rPr lang="tr-TR" sz="2600" dirty="0" smtClean="0"/>
              <a:t> </a:t>
            </a:r>
            <a:r>
              <a:rPr lang="tr-TR" sz="2600" dirty="0" err="1" smtClean="0"/>
              <a:t>conversion</a:t>
            </a:r>
            <a:r>
              <a:rPr lang="tr-TR" sz="2600" dirty="0" smtClean="0"/>
              <a:t>.</a:t>
            </a:r>
            <a:endParaRPr lang="en-US" sz="2600" dirty="0" smtClean="0"/>
          </a:p>
          <a:p>
            <a:pPr marL="0" indent="0">
              <a:buFont typeface="Arial" charset="0"/>
              <a:buNone/>
              <a:defRPr/>
            </a:pPr>
            <a:r>
              <a:rPr lang="tr-TR" sz="2600" dirty="0" smtClean="0"/>
              <a:t>Conversion </a:t>
            </a:r>
            <a:r>
              <a:rPr lang="tr-TR" sz="2600" dirty="0" err="1" smtClean="0"/>
              <a:t>or</a:t>
            </a:r>
            <a:r>
              <a:rPr lang="tr-TR" sz="2600" dirty="0" smtClean="0"/>
              <a:t> </a:t>
            </a:r>
            <a:r>
              <a:rPr lang="tr-TR" sz="2600" dirty="0" err="1" smtClean="0"/>
              <a:t>reaffiliation</a:t>
            </a:r>
            <a:r>
              <a:rPr lang="tr-TR" sz="2600" dirty="0" smtClean="0"/>
              <a:t> </a:t>
            </a:r>
            <a:r>
              <a:rPr lang="tr-TR" sz="2600" dirty="0" err="1" smtClean="0"/>
              <a:t>for</a:t>
            </a:r>
            <a:r>
              <a:rPr lang="tr-TR" sz="2600" dirty="0" smtClean="0"/>
              <a:t> </a:t>
            </a:r>
            <a:r>
              <a:rPr lang="tr-TR" sz="2600" dirty="0" err="1" smtClean="0"/>
              <a:t>convenience</a:t>
            </a:r>
            <a:r>
              <a:rPr lang="tr-TR" sz="2600" dirty="0" smtClean="0"/>
              <a:t> is an </a:t>
            </a:r>
            <a:r>
              <a:rPr lang="tr-TR" sz="2600" dirty="0" err="1" smtClean="0"/>
              <a:t>insincere</a:t>
            </a:r>
            <a:r>
              <a:rPr lang="tr-TR" sz="2600" dirty="0" smtClean="0"/>
              <a:t> </a:t>
            </a:r>
            <a:r>
              <a:rPr lang="tr-TR" sz="2600" dirty="0" err="1" smtClean="0"/>
              <a:t>act</a:t>
            </a:r>
            <a:r>
              <a:rPr lang="tr-TR" sz="2600" dirty="0" smtClean="0"/>
              <a:t>, </a:t>
            </a:r>
            <a:r>
              <a:rPr lang="tr-TR" sz="2600" dirty="0" err="1" smtClean="0"/>
              <a:t>sometimes</a:t>
            </a:r>
            <a:r>
              <a:rPr lang="tr-TR" sz="2600" dirty="0" smtClean="0"/>
              <a:t> </a:t>
            </a:r>
            <a:r>
              <a:rPr lang="tr-TR" sz="2600" dirty="0" err="1" smtClean="0"/>
              <a:t>for</a:t>
            </a:r>
            <a:r>
              <a:rPr lang="tr-TR" sz="2600" dirty="0" smtClean="0"/>
              <a:t> </a:t>
            </a:r>
            <a:r>
              <a:rPr lang="tr-TR" sz="2600" dirty="0" err="1" smtClean="0"/>
              <a:t>relatively</a:t>
            </a:r>
            <a:r>
              <a:rPr lang="tr-TR" sz="2600" dirty="0" smtClean="0"/>
              <a:t> </a:t>
            </a:r>
            <a:r>
              <a:rPr lang="tr-TR" sz="2600" dirty="0" err="1" smtClean="0"/>
              <a:t>trivial</a:t>
            </a:r>
            <a:r>
              <a:rPr lang="tr-TR" sz="2600" dirty="0" smtClean="0"/>
              <a:t> </a:t>
            </a:r>
            <a:r>
              <a:rPr lang="tr-TR" sz="2600" dirty="0" err="1" smtClean="0"/>
              <a:t>reasons</a:t>
            </a:r>
            <a:r>
              <a:rPr lang="tr-TR" sz="2600" dirty="0" smtClean="0"/>
              <a:t> </a:t>
            </a:r>
            <a:r>
              <a:rPr lang="tr-TR" sz="2600" dirty="0" err="1" smtClean="0"/>
              <a:t>such</a:t>
            </a:r>
            <a:r>
              <a:rPr lang="tr-TR" sz="2600" dirty="0" smtClean="0"/>
              <a:t> as a </a:t>
            </a:r>
            <a:r>
              <a:rPr lang="tr-TR" sz="2600" dirty="0" err="1" smtClean="0"/>
              <a:t>parent</a:t>
            </a:r>
            <a:r>
              <a:rPr lang="tr-TR" sz="2600" dirty="0" smtClean="0"/>
              <a:t> </a:t>
            </a:r>
            <a:r>
              <a:rPr lang="tr-TR" sz="2600" dirty="0" err="1" smtClean="0"/>
              <a:t>converting</a:t>
            </a:r>
            <a:r>
              <a:rPr lang="tr-TR" sz="2600" dirty="0" smtClean="0"/>
              <a:t> </a:t>
            </a:r>
            <a:r>
              <a:rPr lang="tr-TR" sz="2600" dirty="0" err="1" smtClean="0"/>
              <a:t>to</a:t>
            </a:r>
            <a:r>
              <a:rPr lang="tr-TR" sz="2600" dirty="0" smtClean="0"/>
              <a:t> </a:t>
            </a:r>
            <a:r>
              <a:rPr lang="tr-TR" sz="2600" dirty="0" err="1" smtClean="0"/>
              <a:t>enable</a:t>
            </a:r>
            <a:r>
              <a:rPr lang="tr-TR" sz="2600" dirty="0" smtClean="0"/>
              <a:t> a </a:t>
            </a:r>
            <a:r>
              <a:rPr lang="tr-TR" sz="2600" dirty="0" err="1" smtClean="0"/>
              <a:t>child</a:t>
            </a:r>
            <a:r>
              <a:rPr lang="tr-TR" sz="2600" dirty="0" smtClean="0"/>
              <a:t> </a:t>
            </a:r>
            <a:r>
              <a:rPr lang="tr-TR" sz="2600" dirty="0" err="1" smtClean="0"/>
              <a:t>to</a:t>
            </a:r>
            <a:r>
              <a:rPr lang="tr-TR" sz="2600" dirty="0" smtClean="0"/>
              <a:t> be </a:t>
            </a:r>
            <a:r>
              <a:rPr lang="tr-TR" sz="2600" dirty="0" err="1" smtClean="0"/>
              <a:t>admitted</a:t>
            </a:r>
            <a:r>
              <a:rPr lang="tr-TR" sz="2600" dirty="0" smtClean="0"/>
              <a:t> </a:t>
            </a:r>
            <a:r>
              <a:rPr lang="tr-TR" sz="2600" dirty="0" err="1" smtClean="0"/>
              <a:t>to</a:t>
            </a:r>
            <a:r>
              <a:rPr lang="tr-TR" sz="2600" dirty="0" smtClean="0"/>
              <a:t> a </a:t>
            </a:r>
            <a:r>
              <a:rPr lang="tr-TR" sz="2600" dirty="0" err="1" smtClean="0"/>
              <a:t>good</a:t>
            </a:r>
            <a:r>
              <a:rPr lang="tr-TR" sz="2600" dirty="0" smtClean="0"/>
              <a:t> </a:t>
            </a:r>
            <a:r>
              <a:rPr lang="tr-TR" sz="2600" dirty="0" err="1" smtClean="0"/>
              <a:t>school</a:t>
            </a:r>
            <a:r>
              <a:rPr lang="tr-TR" sz="2600" dirty="0" smtClean="0"/>
              <a:t> </a:t>
            </a:r>
            <a:r>
              <a:rPr lang="tr-TR" sz="2600" dirty="0" err="1" smtClean="0"/>
              <a:t>associated</a:t>
            </a:r>
            <a:r>
              <a:rPr lang="tr-TR" sz="2600" dirty="0" smtClean="0"/>
              <a:t> </a:t>
            </a:r>
            <a:r>
              <a:rPr lang="tr-TR" sz="2600" dirty="0" err="1" smtClean="0"/>
              <a:t>with</a:t>
            </a:r>
            <a:r>
              <a:rPr lang="tr-TR" sz="2600" dirty="0" smtClean="0"/>
              <a:t> a </a:t>
            </a:r>
            <a:r>
              <a:rPr lang="tr-TR" sz="2600" dirty="0" err="1" smtClean="0"/>
              <a:t>religion</a:t>
            </a:r>
            <a:r>
              <a:rPr lang="tr-TR" sz="2600" dirty="0" smtClean="0"/>
              <a:t>, </a:t>
            </a:r>
            <a:r>
              <a:rPr lang="tr-TR" sz="2600" dirty="0" err="1" smtClean="0"/>
              <a:t>or</a:t>
            </a:r>
            <a:r>
              <a:rPr lang="tr-TR" sz="2600" dirty="0" smtClean="0"/>
              <a:t> a </a:t>
            </a:r>
            <a:r>
              <a:rPr lang="tr-TR" sz="2600" dirty="0" err="1" smtClean="0"/>
              <a:t>person</a:t>
            </a:r>
            <a:r>
              <a:rPr lang="tr-TR" sz="2600" dirty="0" smtClean="0"/>
              <a:t> </a:t>
            </a:r>
            <a:r>
              <a:rPr lang="tr-TR" sz="2600" dirty="0" err="1" smtClean="0"/>
              <a:t>adopting</a:t>
            </a:r>
            <a:r>
              <a:rPr lang="tr-TR" sz="2600" dirty="0" smtClean="0"/>
              <a:t> a </a:t>
            </a:r>
            <a:r>
              <a:rPr lang="tr-TR" sz="2600" dirty="0" err="1" smtClean="0"/>
              <a:t>religion</a:t>
            </a:r>
            <a:r>
              <a:rPr lang="tr-TR" sz="2600" dirty="0" smtClean="0"/>
              <a:t> </a:t>
            </a:r>
            <a:r>
              <a:rPr lang="tr-TR" sz="2600" dirty="0" err="1" smtClean="0"/>
              <a:t>more</a:t>
            </a:r>
            <a:r>
              <a:rPr lang="tr-TR" sz="2600" dirty="0" smtClean="0"/>
              <a:t> in </a:t>
            </a:r>
            <a:r>
              <a:rPr lang="tr-TR" sz="2600" dirty="0" err="1" smtClean="0"/>
              <a:t>keeping</a:t>
            </a:r>
            <a:r>
              <a:rPr lang="tr-TR" sz="2600" dirty="0" smtClean="0"/>
              <a:t> </a:t>
            </a:r>
            <a:r>
              <a:rPr lang="tr-TR" sz="2600" dirty="0" err="1" smtClean="0"/>
              <a:t>with</a:t>
            </a:r>
            <a:r>
              <a:rPr lang="tr-TR" sz="2600" dirty="0" smtClean="0"/>
              <a:t> </a:t>
            </a:r>
            <a:r>
              <a:rPr lang="tr-TR" sz="2600" dirty="0" err="1" smtClean="0"/>
              <a:t>the</a:t>
            </a:r>
            <a:r>
              <a:rPr lang="tr-TR" sz="2600" dirty="0" smtClean="0"/>
              <a:t> </a:t>
            </a:r>
            <a:r>
              <a:rPr lang="tr-TR" sz="2600" dirty="0" err="1" smtClean="0"/>
              <a:t>social</a:t>
            </a:r>
            <a:r>
              <a:rPr lang="tr-TR" sz="2600" dirty="0" smtClean="0"/>
              <a:t> </a:t>
            </a:r>
            <a:r>
              <a:rPr lang="tr-TR" sz="2600" dirty="0" err="1" smtClean="0"/>
              <a:t>class</a:t>
            </a:r>
            <a:r>
              <a:rPr lang="tr-TR" sz="2600" dirty="0" smtClean="0"/>
              <a:t> he </a:t>
            </a:r>
            <a:r>
              <a:rPr lang="tr-TR" sz="2600" dirty="0" err="1" smtClean="0"/>
              <a:t>or</a:t>
            </a:r>
            <a:r>
              <a:rPr lang="tr-TR" sz="2600" dirty="0" smtClean="0"/>
              <a:t> </a:t>
            </a:r>
            <a:r>
              <a:rPr lang="tr-TR" sz="2600" dirty="0" err="1" smtClean="0"/>
              <a:t>she</a:t>
            </a:r>
            <a:r>
              <a:rPr lang="tr-TR" sz="2600" dirty="0" smtClean="0"/>
              <a:t> </a:t>
            </a:r>
            <a:r>
              <a:rPr lang="tr-TR" sz="2600" dirty="0" err="1" smtClean="0"/>
              <a:t>aspires</a:t>
            </a:r>
            <a:r>
              <a:rPr lang="tr-TR" sz="2600" dirty="0" smtClean="0"/>
              <a:t> </a:t>
            </a:r>
            <a:r>
              <a:rPr lang="tr-TR" sz="2600" dirty="0" err="1" smtClean="0"/>
              <a:t>to</a:t>
            </a:r>
            <a:r>
              <a:rPr lang="tr-TR" sz="2600" dirty="0" smtClean="0"/>
              <a:t>. </a:t>
            </a:r>
          </a:p>
          <a:p>
            <a:pPr>
              <a:defRPr/>
            </a:pPr>
            <a:endParaRPr lang="en-US" sz="2000" dirty="0" smtClean="0"/>
          </a:p>
          <a:p>
            <a:pPr>
              <a:defRPr/>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r>
              <a:rPr lang="en-US" b="1">
                <a:solidFill>
                  <a:srgbClr val="FF0000"/>
                </a:solidFill>
                <a:latin typeface="Calibri" charset="0"/>
              </a:rPr>
              <a:t>Reasons of Conversion</a:t>
            </a:r>
          </a:p>
        </p:txBody>
      </p:sp>
      <p:sp>
        <p:nvSpPr>
          <p:cNvPr id="36866" name="Content Placeholder 2"/>
          <p:cNvSpPr>
            <a:spLocks noGrp="1"/>
          </p:cNvSpPr>
          <p:nvPr>
            <p:ph idx="1"/>
          </p:nvPr>
        </p:nvSpPr>
        <p:spPr/>
        <p:txBody>
          <a:bodyPr/>
          <a:lstStyle/>
          <a:p>
            <a:r>
              <a:rPr lang="tr-TR" sz="2600" dirty="0" err="1">
                <a:latin typeface="Calibri" charset="0"/>
              </a:rPr>
              <a:t>When</a:t>
            </a:r>
            <a:r>
              <a:rPr lang="tr-TR" sz="2600" dirty="0">
                <a:latin typeface="Calibri" charset="0"/>
              </a:rPr>
              <a:t> </a:t>
            </a:r>
            <a:r>
              <a:rPr lang="tr-TR" sz="2600" dirty="0" err="1">
                <a:latin typeface="Calibri" charset="0"/>
              </a:rPr>
              <a:t>people</a:t>
            </a:r>
            <a:r>
              <a:rPr lang="tr-TR" sz="2600" dirty="0">
                <a:latin typeface="Calibri" charset="0"/>
              </a:rPr>
              <a:t> </a:t>
            </a:r>
            <a:r>
              <a:rPr lang="tr-TR" sz="2600" dirty="0" err="1">
                <a:latin typeface="Calibri" charset="0"/>
              </a:rPr>
              <a:t>marry</a:t>
            </a:r>
            <a:r>
              <a:rPr lang="tr-TR" sz="2600" dirty="0">
                <a:latin typeface="Calibri" charset="0"/>
              </a:rPr>
              <a:t> </a:t>
            </a:r>
            <a:r>
              <a:rPr lang="tr-TR" sz="2600" dirty="0" err="1">
                <a:latin typeface="Calibri" charset="0"/>
              </a:rPr>
              <a:t>one</a:t>
            </a:r>
            <a:r>
              <a:rPr lang="tr-TR" sz="2600" dirty="0">
                <a:latin typeface="Calibri" charset="0"/>
              </a:rPr>
              <a:t> </a:t>
            </a:r>
            <a:r>
              <a:rPr lang="tr-TR" sz="2600" dirty="0" err="1">
                <a:latin typeface="Calibri" charset="0"/>
              </a:rPr>
              <a:t>spouse</a:t>
            </a:r>
            <a:r>
              <a:rPr lang="tr-TR" sz="2600" dirty="0">
                <a:latin typeface="Calibri" charset="0"/>
              </a:rPr>
              <a:t> </a:t>
            </a:r>
            <a:r>
              <a:rPr lang="tr-TR" sz="2600" dirty="0" err="1">
                <a:latin typeface="Calibri" charset="0"/>
              </a:rPr>
              <a:t>may</a:t>
            </a:r>
            <a:r>
              <a:rPr lang="tr-TR" sz="2600" dirty="0">
                <a:latin typeface="Calibri" charset="0"/>
              </a:rPr>
              <a:t> </a:t>
            </a:r>
            <a:r>
              <a:rPr lang="tr-TR" sz="2600" dirty="0" err="1">
                <a:latin typeface="Calibri" charset="0"/>
              </a:rPr>
              <a:t>convert</a:t>
            </a:r>
            <a:r>
              <a:rPr lang="tr-TR" sz="2600" dirty="0">
                <a:latin typeface="Calibri" charset="0"/>
              </a:rPr>
              <a:t> </a:t>
            </a:r>
            <a:r>
              <a:rPr lang="tr-TR" sz="2600" dirty="0" err="1">
                <a:latin typeface="Calibri" charset="0"/>
              </a:rPr>
              <a:t>to</a:t>
            </a:r>
            <a:r>
              <a:rPr lang="tr-TR" sz="2600" dirty="0">
                <a:latin typeface="Calibri" charset="0"/>
              </a:rPr>
              <a:t> </a:t>
            </a:r>
            <a:r>
              <a:rPr lang="tr-TR" sz="2600" dirty="0" err="1">
                <a:latin typeface="Calibri" charset="0"/>
              </a:rPr>
              <a:t>the</a:t>
            </a:r>
            <a:r>
              <a:rPr lang="tr-TR" sz="2600" dirty="0">
                <a:latin typeface="Calibri" charset="0"/>
              </a:rPr>
              <a:t> </a:t>
            </a:r>
            <a:r>
              <a:rPr lang="tr-TR" sz="2600" dirty="0" err="1">
                <a:latin typeface="Calibri" charset="0"/>
              </a:rPr>
              <a:t>religion</a:t>
            </a:r>
            <a:r>
              <a:rPr lang="tr-TR" sz="2600" dirty="0">
                <a:latin typeface="Calibri" charset="0"/>
              </a:rPr>
              <a:t> of </a:t>
            </a:r>
            <a:r>
              <a:rPr lang="tr-TR" sz="2600" dirty="0" err="1">
                <a:latin typeface="Calibri" charset="0"/>
              </a:rPr>
              <a:t>the</a:t>
            </a:r>
            <a:r>
              <a:rPr lang="tr-TR" sz="2600" dirty="0">
                <a:latin typeface="Calibri" charset="0"/>
              </a:rPr>
              <a:t> </a:t>
            </a:r>
            <a:r>
              <a:rPr lang="tr-TR" sz="2600" dirty="0" err="1">
                <a:latin typeface="Calibri" charset="0"/>
              </a:rPr>
              <a:t>other</a:t>
            </a:r>
            <a:r>
              <a:rPr lang="tr-TR" sz="2600" dirty="0">
                <a:latin typeface="Calibri" charset="0"/>
              </a:rPr>
              <a:t>.</a:t>
            </a:r>
            <a:endParaRPr lang="en-US" sz="2600" dirty="0">
              <a:latin typeface="Calibri" charset="0"/>
            </a:endParaRPr>
          </a:p>
          <a:p>
            <a:r>
              <a:rPr lang="tr-TR" sz="2600" dirty="0" err="1">
                <a:latin typeface="Calibri" charset="0"/>
              </a:rPr>
              <a:t>Forced</a:t>
            </a:r>
            <a:r>
              <a:rPr lang="tr-TR" sz="2600" dirty="0">
                <a:latin typeface="Calibri" charset="0"/>
              </a:rPr>
              <a:t> </a:t>
            </a:r>
            <a:r>
              <a:rPr lang="tr-TR" sz="2600" dirty="0" err="1">
                <a:latin typeface="Calibri" charset="0"/>
              </a:rPr>
              <a:t>conversion</a:t>
            </a:r>
            <a:r>
              <a:rPr lang="tr-TR" sz="2600" dirty="0">
                <a:latin typeface="Calibri" charset="0"/>
              </a:rPr>
              <a:t> is </a:t>
            </a:r>
            <a:r>
              <a:rPr lang="tr-TR" sz="2600" dirty="0" err="1">
                <a:latin typeface="Calibri" charset="0"/>
              </a:rPr>
              <a:t>adoption</a:t>
            </a:r>
            <a:r>
              <a:rPr lang="tr-TR" sz="2600" dirty="0">
                <a:latin typeface="Calibri" charset="0"/>
              </a:rPr>
              <a:t> </a:t>
            </a:r>
            <a:r>
              <a:rPr lang="tr-TR" sz="2600" dirty="0" err="1">
                <a:latin typeface="Calibri" charset="0"/>
              </a:rPr>
              <a:t>under</a:t>
            </a:r>
            <a:r>
              <a:rPr lang="tr-TR" sz="2600" dirty="0">
                <a:latin typeface="Calibri" charset="0"/>
              </a:rPr>
              <a:t> </a:t>
            </a:r>
            <a:r>
              <a:rPr lang="tr-TR" sz="2600" dirty="0" err="1">
                <a:latin typeface="Calibri" charset="0"/>
              </a:rPr>
              <a:t>pressure</a:t>
            </a:r>
            <a:r>
              <a:rPr lang="tr-TR" sz="2600" dirty="0">
                <a:latin typeface="Calibri" charset="0"/>
              </a:rPr>
              <a:t> of a </a:t>
            </a:r>
            <a:r>
              <a:rPr lang="tr-TR" sz="2600" dirty="0" err="1">
                <a:latin typeface="Calibri" charset="0"/>
              </a:rPr>
              <a:t>different</a:t>
            </a:r>
            <a:r>
              <a:rPr lang="tr-TR" sz="2600" dirty="0">
                <a:latin typeface="Calibri" charset="0"/>
              </a:rPr>
              <a:t> </a:t>
            </a:r>
            <a:r>
              <a:rPr lang="tr-TR" sz="2600" dirty="0" err="1">
                <a:latin typeface="Calibri" charset="0"/>
              </a:rPr>
              <a:t>religion</a:t>
            </a:r>
            <a:r>
              <a:rPr lang="tr-TR" sz="2600" dirty="0">
                <a:latin typeface="Calibri" charset="0"/>
              </a:rPr>
              <a:t>. </a:t>
            </a:r>
            <a:r>
              <a:rPr lang="tr-TR" sz="2600" dirty="0" err="1">
                <a:latin typeface="Calibri" charset="0"/>
              </a:rPr>
              <a:t>The</a:t>
            </a:r>
            <a:r>
              <a:rPr lang="tr-TR" sz="2600" dirty="0">
                <a:latin typeface="Calibri" charset="0"/>
              </a:rPr>
              <a:t> </a:t>
            </a:r>
            <a:r>
              <a:rPr lang="tr-TR" sz="2600" dirty="0" err="1">
                <a:latin typeface="Calibri" charset="0"/>
              </a:rPr>
              <a:t>convert</a:t>
            </a:r>
            <a:r>
              <a:rPr lang="tr-TR" sz="2600" dirty="0">
                <a:latin typeface="Calibri" charset="0"/>
              </a:rPr>
              <a:t> </a:t>
            </a:r>
            <a:r>
              <a:rPr lang="tr-TR" sz="2600" dirty="0" err="1">
                <a:latin typeface="Calibri" charset="0"/>
              </a:rPr>
              <a:t>may</a:t>
            </a:r>
            <a:r>
              <a:rPr lang="tr-TR" sz="2600" dirty="0">
                <a:latin typeface="Calibri" charset="0"/>
              </a:rPr>
              <a:t> </a:t>
            </a:r>
            <a:r>
              <a:rPr lang="tr-TR" sz="2600" dirty="0" err="1">
                <a:latin typeface="Calibri" charset="0"/>
              </a:rPr>
              <a:t>secretly</a:t>
            </a:r>
            <a:r>
              <a:rPr lang="tr-TR" sz="2600" dirty="0">
                <a:latin typeface="Calibri" charset="0"/>
              </a:rPr>
              <a:t> </a:t>
            </a:r>
            <a:r>
              <a:rPr lang="tr-TR" sz="2600" dirty="0" err="1">
                <a:latin typeface="Calibri" charset="0"/>
              </a:rPr>
              <a:t>retain</a:t>
            </a:r>
            <a:r>
              <a:rPr lang="tr-TR" sz="2600" dirty="0">
                <a:latin typeface="Calibri" charset="0"/>
              </a:rPr>
              <a:t> </a:t>
            </a:r>
            <a:r>
              <a:rPr lang="tr-TR" sz="2600" dirty="0" err="1">
                <a:latin typeface="Calibri" charset="0"/>
              </a:rPr>
              <a:t>the</a:t>
            </a:r>
            <a:r>
              <a:rPr lang="tr-TR" sz="2600" dirty="0">
                <a:latin typeface="Calibri" charset="0"/>
              </a:rPr>
              <a:t> </a:t>
            </a:r>
            <a:r>
              <a:rPr lang="tr-TR" sz="2600" dirty="0" err="1">
                <a:latin typeface="Calibri" charset="0"/>
              </a:rPr>
              <a:t>previous</a:t>
            </a:r>
            <a:r>
              <a:rPr lang="tr-TR" sz="2600" dirty="0">
                <a:latin typeface="Calibri" charset="0"/>
              </a:rPr>
              <a:t> </a:t>
            </a:r>
            <a:r>
              <a:rPr lang="tr-TR" sz="2600" dirty="0" err="1">
                <a:latin typeface="Calibri" charset="0"/>
              </a:rPr>
              <a:t>beliefs</a:t>
            </a:r>
            <a:r>
              <a:rPr lang="tr-TR" sz="2600" dirty="0">
                <a:latin typeface="Calibri" charset="0"/>
              </a:rPr>
              <a:t> </a:t>
            </a:r>
            <a:r>
              <a:rPr lang="tr-TR" sz="2600" dirty="0" err="1">
                <a:latin typeface="Calibri" charset="0"/>
              </a:rPr>
              <a:t>and</a:t>
            </a:r>
            <a:r>
              <a:rPr lang="tr-TR" sz="2600" dirty="0">
                <a:latin typeface="Calibri" charset="0"/>
              </a:rPr>
              <a:t> </a:t>
            </a:r>
            <a:r>
              <a:rPr lang="tr-TR" sz="2600" dirty="0" err="1">
                <a:latin typeface="Calibri" charset="0"/>
              </a:rPr>
              <a:t>continue</a:t>
            </a:r>
            <a:r>
              <a:rPr lang="tr-TR" sz="2600" dirty="0">
                <a:latin typeface="Calibri" charset="0"/>
              </a:rPr>
              <a:t>, </a:t>
            </a:r>
            <a:r>
              <a:rPr lang="tr-TR" sz="2600" dirty="0" err="1">
                <a:latin typeface="Calibri" charset="0"/>
              </a:rPr>
              <a:t>covertly</a:t>
            </a:r>
            <a:r>
              <a:rPr lang="tr-TR" sz="2600" dirty="0">
                <a:latin typeface="Calibri" charset="0"/>
              </a:rPr>
              <a:t>, </a:t>
            </a:r>
            <a:r>
              <a:rPr lang="tr-TR" sz="2600" dirty="0" err="1">
                <a:latin typeface="Calibri" charset="0"/>
              </a:rPr>
              <a:t>with</a:t>
            </a:r>
            <a:r>
              <a:rPr lang="tr-TR" sz="2600" dirty="0">
                <a:latin typeface="Calibri" charset="0"/>
              </a:rPr>
              <a:t> </a:t>
            </a:r>
            <a:r>
              <a:rPr lang="tr-TR" sz="2600" dirty="0" err="1">
                <a:latin typeface="Calibri" charset="0"/>
              </a:rPr>
              <a:t>the</a:t>
            </a:r>
            <a:r>
              <a:rPr lang="tr-TR" sz="2600" dirty="0">
                <a:latin typeface="Calibri" charset="0"/>
              </a:rPr>
              <a:t> </a:t>
            </a:r>
            <a:r>
              <a:rPr lang="tr-TR" sz="2600" dirty="0" err="1">
                <a:latin typeface="Calibri" charset="0"/>
              </a:rPr>
              <a:t>practices</a:t>
            </a:r>
            <a:r>
              <a:rPr lang="tr-TR" sz="2600" dirty="0">
                <a:latin typeface="Calibri" charset="0"/>
              </a:rPr>
              <a:t> of </a:t>
            </a:r>
            <a:r>
              <a:rPr lang="tr-TR" sz="2600" dirty="0" err="1">
                <a:latin typeface="Calibri" charset="0"/>
              </a:rPr>
              <a:t>the</a:t>
            </a:r>
            <a:r>
              <a:rPr lang="tr-TR" sz="2600" dirty="0">
                <a:latin typeface="Calibri" charset="0"/>
              </a:rPr>
              <a:t> </a:t>
            </a:r>
            <a:r>
              <a:rPr lang="tr-TR" sz="2600" dirty="0" err="1">
                <a:latin typeface="Calibri" charset="0"/>
              </a:rPr>
              <a:t>original</a:t>
            </a:r>
            <a:r>
              <a:rPr lang="tr-TR" sz="2600" dirty="0">
                <a:latin typeface="Calibri" charset="0"/>
              </a:rPr>
              <a:t> </a:t>
            </a:r>
            <a:r>
              <a:rPr lang="tr-TR" sz="2600" dirty="0" err="1">
                <a:latin typeface="Calibri" charset="0"/>
              </a:rPr>
              <a:t>religion</a:t>
            </a:r>
            <a:r>
              <a:rPr lang="tr-TR" sz="2600" dirty="0">
                <a:latin typeface="Calibri" charset="0"/>
              </a:rPr>
              <a:t>, </a:t>
            </a:r>
            <a:r>
              <a:rPr lang="tr-TR" sz="2600" dirty="0" err="1">
                <a:latin typeface="Calibri" charset="0"/>
              </a:rPr>
              <a:t>while</a:t>
            </a:r>
            <a:r>
              <a:rPr lang="tr-TR" sz="2600" dirty="0">
                <a:latin typeface="Calibri" charset="0"/>
              </a:rPr>
              <a:t> </a:t>
            </a:r>
            <a:r>
              <a:rPr lang="tr-TR" sz="2600" dirty="0" err="1">
                <a:latin typeface="Calibri" charset="0"/>
              </a:rPr>
              <a:t>outwardly</a:t>
            </a:r>
            <a:r>
              <a:rPr lang="tr-TR" sz="2600" dirty="0">
                <a:latin typeface="Calibri" charset="0"/>
              </a:rPr>
              <a:t> </a:t>
            </a:r>
            <a:r>
              <a:rPr lang="tr-TR" sz="2600" dirty="0" err="1">
                <a:latin typeface="Calibri" charset="0"/>
              </a:rPr>
              <a:t>maintaining</a:t>
            </a:r>
            <a:r>
              <a:rPr lang="tr-TR" sz="2600" dirty="0">
                <a:latin typeface="Calibri" charset="0"/>
              </a:rPr>
              <a:t> </a:t>
            </a:r>
            <a:r>
              <a:rPr lang="tr-TR" sz="2600" dirty="0" err="1">
                <a:latin typeface="Calibri" charset="0"/>
              </a:rPr>
              <a:t>the</a:t>
            </a:r>
            <a:r>
              <a:rPr lang="tr-TR" sz="2600" dirty="0">
                <a:latin typeface="Calibri" charset="0"/>
              </a:rPr>
              <a:t> </a:t>
            </a:r>
            <a:r>
              <a:rPr lang="tr-TR" sz="2600" dirty="0" err="1">
                <a:latin typeface="Calibri" charset="0"/>
              </a:rPr>
              <a:t>forms</a:t>
            </a:r>
            <a:r>
              <a:rPr lang="tr-TR" sz="2600" dirty="0">
                <a:latin typeface="Calibri" charset="0"/>
              </a:rPr>
              <a:t> of </a:t>
            </a:r>
            <a:r>
              <a:rPr lang="tr-TR" sz="2600" dirty="0" err="1">
                <a:latin typeface="Calibri" charset="0"/>
              </a:rPr>
              <a:t>the</a:t>
            </a:r>
            <a:r>
              <a:rPr lang="tr-TR" sz="2600" dirty="0">
                <a:latin typeface="Calibri" charset="0"/>
              </a:rPr>
              <a:t> </a:t>
            </a:r>
            <a:r>
              <a:rPr lang="tr-TR" sz="2600" dirty="0" err="1">
                <a:latin typeface="Calibri" charset="0"/>
              </a:rPr>
              <a:t>new</a:t>
            </a:r>
            <a:r>
              <a:rPr lang="tr-TR" sz="2600" dirty="0">
                <a:latin typeface="Calibri" charset="0"/>
              </a:rPr>
              <a:t> </a:t>
            </a:r>
            <a:r>
              <a:rPr lang="tr-TR" sz="2600" dirty="0" err="1">
                <a:latin typeface="Calibri" charset="0"/>
              </a:rPr>
              <a:t>religion</a:t>
            </a:r>
            <a:r>
              <a:rPr lang="tr-TR" sz="2600" dirty="0">
                <a:latin typeface="Calibri" charset="0"/>
              </a:rPr>
              <a:t>. </a:t>
            </a:r>
            <a:r>
              <a:rPr lang="tr-TR" sz="2600" dirty="0" err="1">
                <a:latin typeface="Calibri" charset="0"/>
              </a:rPr>
              <a:t>Over</a:t>
            </a:r>
            <a:r>
              <a:rPr lang="tr-TR" sz="2600" dirty="0">
                <a:latin typeface="Calibri" charset="0"/>
              </a:rPr>
              <a:t> </a:t>
            </a:r>
            <a:r>
              <a:rPr lang="tr-TR" sz="2600" dirty="0" err="1">
                <a:latin typeface="Calibri" charset="0"/>
              </a:rPr>
              <a:t>generations</a:t>
            </a:r>
            <a:r>
              <a:rPr lang="tr-TR" sz="2600" dirty="0">
                <a:latin typeface="Calibri" charset="0"/>
              </a:rPr>
              <a:t> a </a:t>
            </a:r>
            <a:r>
              <a:rPr lang="tr-TR" sz="2600" dirty="0" err="1">
                <a:latin typeface="Calibri" charset="0"/>
              </a:rPr>
              <a:t>family</a:t>
            </a:r>
            <a:r>
              <a:rPr lang="tr-TR" sz="2600" dirty="0">
                <a:latin typeface="Calibri" charset="0"/>
              </a:rPr>
              <a:t> </a:t>
            </a:r>
            <a:r>
              <a:rPr lang="tr-TR" sz="2600" dirty="0" err="1">
                <a:latin typeface="Calibri" charset="0"/>
              </a:rPr>
              <a:t>forced</a:t>
            </a:r>
            <a:r>
              <a:rPr lang="tr-TR" sz="2600" dirty="0">
                <a:latin typeface="Calibri" charset="0"/>
              </a:rPr>
              <a:t> </a:t>
            </a:r>
            <a:r>
              <a:rPr lang="tr-TR" sz="2600" dirty="0" err="1">
                <a:latin typeface="Calibri" charset="0"/>
              </a:rPr>
              <a:t>against</a:t>
            </a:r>
            <a:r>
              <a:rPr lang="tr-TR" sz="2600" dirty="0">
                <a:latin typeface="Calibri" charset="0"/>
              </a:rPr>
              <a:t> </a:t>
            </a:r>
            <a:r>
              <a:rPr lang="tr-TR" sz="2600" dirty="0" err="1">
                <a:latin typeface="Calibri" charset="0"/>
              </a:rPr>
              <a:t>their</a:t>
            </a:r>
            <a:r>
              <a:rPr lang="tr-TR" sz="2600" dirty="0">
                <a:latin typeface="Calibri" charset="0"/>
              </a:rPr>
              <a:t> </a:t>
            </a:r>
            <a:r>
              <a:rPr lang="tr-TR" sz="2600" dirty="0" err="1">
                <a:latin typeface="Calibri" charset="0"/>
              </a:rPr>
              <a:t>will</a:t>
            </a:r>
            <a:r>
              <a:rPr lang="tr-TR" sz="2600" dirty="0">
                <a:latin typeface="Calibri" charset="0"/>
              </a:rPr>
              <a:t> </a:t>
            </a:r>
            <a:r>
              <a:rPr lang="tr-TR" sz="2600" dirty="0" err="1">
                <a:latin typeface="Calibri" charset="0"/>
              </a:rPr>
              <a:t>to</a:t>
            </a:r>
            <a:r>
              <a:rPr lang="tr-TR" sz="2600" dirty="0">
                <a:latin typeface="Calibri" charset="0"/>
              </a:rPr>
              <a:t> </a:t>
            </a:r>
            <a:r>
              <a:rPr lang="tr-TR" sz="2600" dirty="0" err="1">
                <a:latin typeface="Calibri" charset="0"/>
              </a:rPr>
              <a:t>convert</a:t>
            </a:r>
            <a:r>
              <a:rPr lang="tr-TR" sz="2600" dirty="0">
                <a:latin typeface="Calibri" charset="0"/>
              </a:rPr>
              <a:t> </a:t>
            </a:r>
            <a:r>
              <a:rPr lang="tr-TR" sz="2600" dirty="0" err="1">
                <a:latin typeface="Calibri" charset="0"/>
              </a:rPr>
              <a:t>may</a:t>
            </a:r>
            <a:r>
              <a:rPr lang="tr-TR" sz="2600" dirty="0">
                <a:latin typeface="Calibri" charset="0"/>
              </a:rPr>
              <a:t> </a:t>
            </a:r>
            <a:r>
              <a:rPr lang="tr-TR" sz="2600" dirty="0" err="1">
                <a:latin typeface="Calibri" charset="0"/>
              </a:rPr>
              <a:t>wholeheartedly</a:t>
            </a:r>
            <a:r>
              <a:rPr lang="tr-TR" sz="2600" dirty="0">
                <a:latin typeface="Calibri" charset="0"/>
              </a:rPr>
              <a:t> </a:t>
            </a:r>
            <a:r>
              <a:rPr lang="tr-TR" sz="2600" dirty="0" err="1">
                <a:latin typeface="Calibri" charset="0"/>
              </a:rPr>
              <a:t>adopt</a:t>
            </a:r>
            <a:r>
              <a:rPr lang="tr-TR" sz="2600" dirty="0">
                <a:latin typeface="Calibri" charset="0"/>
              </a:rPr>
              <a:t> </a:t>
            </a:r>
            <a:r>
              <a:rPr lang="tr-TR" sz="2600" dirty="0" err="1">
                <a:latin typeface="Calibri" charset="0"/>
              </a:rPr>
              <a:t>the</a:t>
            </a:r>
            <a:r>
              <a:rPr lang="tr-TR" sz="2600" dirty="0">
                <a:latin typeface="Calibri" charset="0"/>
              </a:rPr>
              <a:t> </a:t>
            </a:r>
            <a:r>
              <a:rPr lang="tr-TR" sz="2600" dirty="0" err="1">
                <a:latin typeface="Calibri" charset="0"/>
              </a:rPr>
              <a:t>new</a:t>
            </a:r>
            <a:r>
              <a:rPr lang="tr-TR" sz="2600" dirty="0">
                <a:latin typeface="Calibri" charset="0"/>
              </a:rPr>
              <a:t> </a:t>
            </a:r>
            <a:r>
              <a:rPr lang="tr-TR" sz="2600" dirty="0" err="1">
                <a:latin typeface="Calibri" charset="0"/>
              </a:rPr>
              <a:t>religion</a:t>
            </a:r>
            <a:r>
              <a:rPr lang="tr-TR" sz="2600" dirty="0">
                <a:latin typeface="Calibri" charset="0"/>
              </a:rPr>
              <a:t>.</a:t>
            </a:r>
            <a:endParaRPr lang="en-US" sz="2600" dirty="0">
              <a:latin typeface="Calibri" charset="0"/>
            </a:endParaRPr>
          </a:p>
          <a:p>
            <a:endParaRPr lang="en-US" dirty="0">
              <a:latin typeface="Calibri"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a:xfrm>
            <a:off x="457200" y="0"/>
            <a:ext cx="8229600" cy="609600"/>
          </a:xfrm>
        </p:spPr>
        <p:txBody>
          <a:bodyPr/>
          <a:lstStyle/>
          <a:p>
            <a:r>
              <a:rPr lang="tr-TR" b="1">
                <a:solidFill>
                  <a:srgbClr val="FF0000"/>
                </a:solidFill>
                <a:latin typeface="Calibri" charset="0"/>
              </a:rPr>
              <a:t/>
            </a:r>
            <a:br>
              <a:rPr lang="tr-TR" b="1">
                <a:solidFill>
                  <a:srgbClr val="FF0000"/>
                </a:solidFill>
                <a:latin typeface="Calibri" charset="0"/>
              </a:rPr>
            </a:br>
            <a:r>
              <a:rPr lang="tr-TR" b="1">
                <a:solidFill>
                  <a:srgbClr val="FF0000"/>
                </a:solidFill>
                <a:latin typeface="Calibri" charset="0"/>
              </a:rPr>
              <a:t>Islamic Perspective on Conversion</a:t>
            </a:r>
            <a:r>
              <a:rPr lang="en-US" b="1">
                <a:solidFill>
                  <a:srgbClr val="FF0000"/>
                </a:solidFill>
                <a:latin typeface="Calibri" charset="0"/>
              </a:rPr>
              <a:t/>
            </a:r>
            <a:br>
              <a:rPr lang="en-US" b="1">
                <a:solidFill>
                  <a:srgbClr val="FF0000"/>
                </a:solidFill>
                <a:latin typeface="Calibri" charset="0"/>
              </a:rPr>
            </a:br>
            <a:endParaRPr lang="en-US" b="1">
              <a:solidFill>
                <a:srgbClr val="FF0000"/>
              </a:solidFill>
              <a:latin typeface="Calibri" charset="0"/>
            </a:endParaRPr>
          </a:p>
        </p:txBody>
      </p:sp>
      <p:sp>
        <p:nvSpPr>
          <p:cNvPr id="37890" name="Content Placeholder 2"/>
          <p:cNvSpPr>
            <a:spLocks noGrp="1"/>
          </p:cNvSpPr>
          <p:nvPr>
            <p:ph idx="1"/>
          </p:nvPr>
        </p:nvSpPr>
        <p:spPr>
          <a:xfrm>
            <a:off x="228600" y="838200"/>
            <a:ext cx="8763000" cy="5715000"/>
          </a:xfrm>
        </p:spPr>
        <p:txBody>
          <a:bodyPr/>
          <a:lstStyle/>
          <a:p>
            <a:pPr algn="just"/>
            <a:r>
              <a:rPr lang="tr-TR" sz="2800" dirty="0">
                <a:latin typeface="Calibri" charset="0"/>
              </a:rPr>
              <a:t>A </a:t>
            </a:r>
            <a:r>
              <a:rPr lang="tr-TR" sz="2800" dirty="0" err="1">
                <a:latin typeface="Calibri" charset="0"/>
              </a:rPr>
              <a:t>newly</a:t>
            </a:r>
            <a:r>
              <a:rPr lang="tr-TR" sz="2800" dirty="0">
                <a:latin typeface="Calibri" charset="0"/>
              </a:rPr>
              <a:t> </a:t>
            </a:r>
            <a:r>
              <a:rPr lang="tr-TR" sz="2800" dirty="0" err="1" smtClean="0">
                <a:latin typeface="Calibri" charset="0"/>
              </a:rPr>
              <a:t>converted</a:t>
            </a:r>
            <a:r>
              <a:rPr lang="tr-TR" sz="2800" dirty="0" smtClean="0">
                <a:latin typeface="Calibri" charset="0"/>
              </a:rPr>
              <a:t> </a:t>
            </a:r>
            <a:r>
              <a:rPr lang="tr-TR" sz="2800" dirty="0" err="1" smtClean="0">
                <a:latin typeface="Calibri" charset="0"/>
              </a:rPr>
              <a:t>one</a:t>
            </a:r>
            <a:r>
              <a:rPr lang="tr-TR" sz="2800" dirty="0" smtClean="0">
                <a:latin typeface="Calibri" charset="0"/>
              </a:rPr>
              <a:t> </a:t>
            </a:r>
            <a:r>
              <a:rPr lang="tr-TR" sz="2800" dirty="0" err="1" smtClean="0">
                <a:latin typeface="Calibri" charset="0"/>
              </a:rPr>
              <a:t>to</a:t>
            </a:r>
            <a:r>
              <a:rPr lang="tr-TR" sz="2800" dirty="0" smtClean="0">
                <a:latin typeface="Calibri" charset="0"/>
              </a:rPr>
              <a:t> </a:t>
            </a:r>
            <a:r>
              <a:rPr lang="tr-TR" sz="2800" dirty="0" err="1" smtClean="0">
                <a:latin typeface="Calibri" charset="0"/>
              </a:rPr>
              <a:t>Islam</a:t>
            </a:r>
            <a:r>
              <a:rPr lang="tr-TR" sz="2800" dirty="0">
                <a:latin typeface="Calibri" charset="0"/>
              </a:rPr>
              <a:t> is </a:t>
            </a:r>
            <a:r>
              <a:rPr lang="tr-TR" sz="2800" dirty="0" err="1" smtClean="0">
                <a:latin typeface="Calibri" charset="0"/>
              </a:rPr>
              <a:t>called</a:t>
            </a:r>
            <a:r>
              <a:rPr lang="tr-TR" sz="2800" dirty="0">
                <a:latin typeface="Calibri" charset="0"/>
              </a:rPr>
              <a:t> </a:t>
            </a:r>
            <a:r>
              <a:rPr lang="tr-TR" sz="2800" i="1" dirty="0" err="1" smtClean="0">
                <a:latin typeface="Calibri" charset="0"/>
              </a:rPr>
              <a:t>muhtady</a:t>
            </a:r>
            <a:r>
              <a:rPr lang="tr-TR" sz="2800" dirty="0" smtClean="0">
                <a:latin typeface="Calibri" charset="0"/>
              </a:rPr>
              <a:t> </a:t>
            </a:r>
            <a:r>
              <a:rPr lang="tr-TR" sz="2800" dirty="0" err="1" smtClean="0">
                <a:latin typeface="Calibri" charset="0"/>
              </a:rPr>
              <a:t>or</a:t>
            </a:r>
            <a:r>
              <a:rPr lang="tr-TR" sz="2800" dirty="0" smtClean="0">
                <a:latin typeface="Calibri" charset="0"/>
              </a:rPr>
              <a:t> </a:t>
            </a:r>
            <a:r>
              <a:rPr lang="tr-TR" sz="2800" i="1" dirty="0" err="1">
                <a:latin typeface="Calibri" charset="0"/>
              </a:rPr>
              <a:t>m</a:t>
            </a:r>
            <a:r>
              <a:rPr lang="tr-TR" sz="2800" i="1" dirty="0" err="1" smtClean="0">
                <a:latin typeface="Calibri" charset="0"/>
              </a:rPr>
              <a:t>uallaf</a:t>
            </a:r>
            <a:r>
              <a:rPr lang="tr-TR" sz="2800" dirty="0">
                <a:latin typeface="Calibri" charset="0"/>
              </a:rPr>
              <a:t>. A </a:t>
            </a:r>
            <a:r>
              <a:rPr lang="tr-TR" sz="2800" dirty="0" err="1" smtClean="0">
                <a:latin typeface="Calibri" charset="0"/>
              </a:rPr>
              <a:t>person</a:t>
            </a:r>
            <a:r>
              <a:rPr lang="tr-TR" sz="2800" dirty="0" smtClean="0">
                <a:latin typeface="Calibri" charset="0"/>
              </a:rPr>
              <a:t> </a:t>
            </a:r>
            <a:r>
              <a:rPr lang="tr-TR" sz="2800" dirty="0" err="1" smtClean="0">
                <a:latin typeface="Calibri" charset="0"/>
              </a:rPr>
              <a:t>who</a:t>
            </a:r>
            <a:r>
              <a:rPr lang="tr-TR" sz="2800" dirty="0" smtClean="0">
                <a:latin typeface="Calibri" charset="0"/>
              </a:rPr>
              <a:t> </a:t>
            </a:r>
            <a:r>
              <a:rPr lang="tr-TR" sz="2800" dirty="0" err="1" smtClean="0">
                <a:latin typeface="Calibri" charset="0"/>
              </a:rPr>
              <a:t>decieded</a:t>
            </a:r>
            <a:r>
              <a:rPr lang="tr-TR" sz="2800" dirty="0">
                <a:latin typeface="Calibri" charset="0"/>
              </a:rPr>
              <a:t> </a:t>
            </a:r>
            <a:r>
              <a:rPr lang="tr-TR" sz="2800" dirty="0" err="1" smtClean="0">
                <a:latin typeface="Calibri" charset="0"/>
              </a:rPr>
              <a:t>to</a:t>
            </a:r>
            <a:r>
              <a:rPr lang="tr-TR" sz="2800" dirty="0" smtClean="0">
                <a:latin typeface="Calibri" charset="0"/>
              </a:rPr>
              <a:t> </a:t>
            </a:r>
            <a:r>
              <a:rPr lang="tr-TR" sz="2800" dirty="0" err="1" smtClean="0">
                <a:latin typeface="Calibri" charset="0"/>
              </a:rPr>
              <a:t>convert</a:t>
            </a:r>
            <a:r>
              <a:rPr lang="tr-TR" sz="2800" dirty="0" smtClean="0">
                <a:latin typeface="Calibri" charset="0"/>
              </a:rPr>
              <a:t> </a:t>
            </a:r>
            <a:r>
              <a:rPr lang="tr-TR" sz="2800" dirty="0" err="1">
                <a:latin typeface="Calibri" charset="0"/>
              </a:rPr>
              <a:t>to</a:t>
            </a:r>
            <a:r>
              <a:rPr lang="tr-TR" sz="2800" dirty="0">
                <a:latin typeface="Calibri" charset="0"/>
              </a:rPr>
              <a:t> </a:t>
            </a:r>
            <a:r>
              <a:rPr lang="tr-TR" sz="2800" dirty="0" err="1">
                <a:latin typeface="Calibri" charset="0"/>
              </a:rPr>
              <a:t>Islam</a:t>
            </a:r>
            <a:r>
              <a:rPr lang="tr-TR" sz="2800" dirty="0">
                <a:latin typeface="Calibri" charset="0"/>
              </a:rPr>
              <a:t> </a:t>
            </a:r>
            <a:r>
              <a:rPr lang="tr-TR" sz="2800" dirty="0" err="1" smtClean="0">
                <a:latin typeface="Calibri" charset="0"/>
              </a:rPr>
              <a:t>sincerely</a:t>
            </a:r>
            <a:r>
              <a:rPr lang="tr-TR" sz="2800" dirty="0">
                <a:latin typeface="Calibri" charset="0"/>
              </a:rPr>
              <a:t> </a:t>
            </a:r>
            <a:r>
              <a:rPr lang="tr-TR" sz="2800" dirty="0" err="1" smtClean="0">
                <a:latin typeface="Calibri" charset="0"/>
              </a:rPr>
              <a:t>makes</a:t>
            </a:r>
            <a:r>
              <a:rPr lang="tr-TR" sz="2800" dirty="0" smtClean="0">
                <a:latin typeface="Calibri" charset="0"/>
              </a:rPr>
              <a:t> </a:t>
            </a:r>
            <a:r>
              <a:rPr lang="tr-TR" sz="2800" dirty="0" err="1" smtClean="0">
                <a:latin typeface="Calibri" charset="0"/>
              </a:rPr>
              <a:t>the</a:t>
            </a:r>
            <a:r>
              <a:rPr lang="tr-TR" sz="2800" dirty="0">
                <a:latin typeface="Calibri" charset="0"/>
              </a:rPr>
              <a:t> </a:t>
            </a:r>
            <a:r>
              <a:rPr lang="tr-TR" sz="2800" dirty="0">
                <a:latin typeface="Calibri" charset="0"/>
                <a:hlinkClick r:id="rId2" tooltip="Profession (religious)"/>
              </a:rPr>
              <a:t>declaration of faith</a:t>
            </a:r>
            <a:r>
              <a:rPr lang="tr-TR" sz="2800" dirty="0">
                <a:latin typeface="Calibri" charset="0"/>
              </a:rPr>
              <a:t>, </a:t>
            </a:r>
            <a:r>
              <a:rPr lang="tr-TR" sz="2800" dirty="0" err="1" smtClean="0">
                <a:latin typeface="Calibri" charset="0"/>
              </a:rPr>
              <a:t>the</a:t>
            </a:r>
            <a:r>
              <a:rPr lang="tr-TR" sz="2800" dirty="0">
                <a:latin typeface="Calibri" charset="0"/>
              </a:rPr>
              <a:t> </a:t>
            </a:r>
            <a:r>
              <a:rPr lang="tr-TR" sz="2800" dirty="0">
                <a:latin typeface="Calibri" charset="0"/>
                <a:hlinkClick r:id="rId3" tooltip="Shahada"/>
              </a:rPr>
              <a:t>shahadah</a:t>
            </a:r>
            <a:r>
              <a:rPr lang="tr-TR" sz="2800" dirty="0">
                <a:latin typeface="Calibri" charset="0"/>
              </a:rPr>
              <a:t> </a:t>
            </a:r>
            <a:r>
              <a:rPr lang="tr-TR" sz="2800" dirty="0" err="1">
                <a:latin typeface="Calibri" charset="0"/>
              </a:rPr>
              <a:t>and</a:t>
            </a:r>
            <a:r>
              <a:rPr lang="tr-TR" sz="2800" dirty="0">
                <a:latin typeface="Calibri" charset="0"/>
              </a:rPr>
              <a:t> </a:t>
            </a:r>
            <a:r>
              <a:rPr lang="tr-TR" sz="2800" dirty="0" err="1">
                <a:latin typeface="Calibri" charset="0"/>
              </a:rPr>
              <a:t>become</a:t>
            </a:r>
            <a:r>
              <a:rPr lang="tr-TR" sz="2800" dirty="0">
                <a:latin typeface="Calibri" charset="0"/>
              </a:rPr>
              <a:t> </a:t>
            </a:r>
            <a:r>
              <a:rPr lang="tr-TR" sz="2800" i="1" dirty="0" err="1">
                <a:latin typeface="Calibri" charset="0"/>
              </a:rPr>
              <a:t>mu’min</a:t>
            </a:r>
            <a:r>
              <a:rPr lang="tr-TR" sz="2800" dirty="0">
                <a:latin typeface="Calibri" charset="0"/>
              </a:rPr>
              <a:t> / </a:t>
            </a:r>
            <a:r>
              <a:rPr lang="tr-TR" sz="2800" dirty="0" err="1">
                <a:latin typeface="Calibri" charset="0"/>
              </a:rPr>
              <a:t>believer</a:t>
            </a:r>
            <a:endParaRPr lang="en-US" sz="2800" dirty="0">
              <a:latin typeface="Calibri" charset="0"/>
            </a:endParaRPr>
          </a:p>
          <a:p>
            <a:pPr algn="just"/>
            <a:r>
              <a:rPr lang="tr-TR" altLang="ja-JP" sz="2800" dirty="0" err="1" smtClean="0">
                <a:latin typeface="Calibri" charset="0"/>
              </a:rPr>
              <a:t>From</a:t>
            </a:r>
            <a:r>
              <a:rPr lang="tr-TR" altLang="ja-JP" sz="2800" dirty="0" smtClean="0">
                <a:latin typeface="Calibri" charset="0"/>
              </a:rPr>
              <a:t> </a:t>
            </a:r>
            <a:r>
              <a:rPr lang="tr-TR" altLang="ja-JP" sz="2800" dirty="0" err="1">
                <a:latin typeface="Calibri" charset="0"/>
              </a:rPr>
              <a:t>the</a:t>
            </a:r>
            <a:r>
              <a:rPr lang="tr-TR" altLang="ja-JP" sz="2800" dirty="0">
                <a:latin typeface="Calibri" charset="0"/>
              </a:rPr>
              <a:t> </a:t>
            </a:r>
            <a:r>
              <a:rPr lang="tr-TR" altLang="ja-JP" sz="2800" dirty="0" err="1">
                <a:latin typeface="Calibri" charset="0"/>
              </a:rPr>
              <a:t>Qur'anic</a:t>
            </a:r>
            <a:r>
              <a:rPr lang="tr-TR" altLang="ja-JP" sz="2800" dirty="0">
                <a:latin typeface="Calibri" charset="0"/>
              </a:rPr>
              <a:t> </a:t>
            </a:r>
            <a:r>
              <a:rPr lang="tr-TR" altLang="ja-JP" sz="2800" dirty="0" err="1">
                <a:latin typeface="Calibri" charset="0"/>
              </a:rPr>
              <a:t>perspective</a:t>
            </a:r>
            <a:r>
              <a:rPr lang="tr-TR" altLang="ja-JP" sz="2800" dirty="0">
                <a:latin typeface="Calibri" charset="0"/>
              </a:rPr>
              <a:t> </a:t>
            </a:r>
            <a:r>
              <a:rPr lang="tr-TR" altLang="ja-JP" sz="2800" dirty="0" err="1">
                <a:latin typeface="Calibri" charset="0"/>
              </a:rPr>
              <a:t>t</a:t>
            </a:r>
            <a:r>
              <a:rPr lang="tr-TR" sz="2800" dirty="0" err="1" smtClean="0">
                <a:latin typeface="Calibri" charset="0"/>
              </a:rPr>
              <a:t>he</a:t>
            </a:r>
            <a:r>
              <a:rPr lang="tr-TR" sz="2800" dirty="0" smtClean="0">
                <a:latin typeface="Calibri" charset="0"/>
              </a:rPr>
              <a:t> </a:t>
            </a:r>
            <a:r>
              <a:rPr lang="tr-TR" sz="2800" dirty="0" err="1">
                <a:latin typeface="Calibri" charset="0"/>
              </a:rPr>
              <a:t>issue</a:t>
            </a:r>
            <a:r>
              <a:rPr lang="tr-TR" sz="2800" dirty="0">
                <a:latin typeface="Calibri" charset="0"/>
              </a:rPr>
              <a:t> of “</a:t>
            </a:r>
            <a:r>
              <a:rPr lang="tr-TR" altLang="ja-JP" sz="2800" dirty="0" err="1">
                <a:latin typeface="Calibri" charset="0"/>
              </a:rPr>
              <a:t>conversion</a:t>
            </a:r>
            <a:r>
              <a:rPr lang="tr-TR" altLang="ja-JP" sz="2800" dirty="0">
                <a:latin typeface="Calibri" charset="0"/>
              </a:rPr>
              <a:t> </a:t>
            </a:r>
            <a:r>
              <a:rPr lang="tr-TR" altLang="ja-JP" sz="2800" dirty="0" err="1">
                <a:latin typeface="Calibri" charset="0"/>
              </a:rPr>
              <a:t>by</a:t>
            </a:r>
            <a:r>
              <a:rPr lang="tr-TR" altLang="ja-JP" sz="2800" dirty="0">
                <a:latin typeface="Calibri" charset="0"/>
              </a:rPr>
              <a:t> </a:t>
            </a:r>
            <a:r>
              <a:rPr lang="tr-TR" altLang="ja-JP" sz="2800" dirty="0" err="1">
                <a:latin typeface="Calibri" charset="0"/>
              </a:rPr>
              <a:t>force</a:t>
            </a:r>
            <a:r>
              <a:rPr lang="tr-TR" sz="2800" dirty="0">
                <a:latin typeface="Calibri" charset="0"/>
              </a:rPr>
              <a:t>”</a:t>
            </a:r>
            <a:r>
              <a:rPr lang="tr-TR" altLang="ja-JP" sz="2800" dirty="0">
                <a:latin typeface="Calibri" charset="0"/>
              </a:rPr>
              <a:t> </a:t>
            </a:r>
            <a:r>
              <a:rPr lang="tr-TR" altLang="ja-JP" sz="2800" dirty="0" smtClean="0">
                <a:latin typeface="Calibri" charset="0"/>
              </a:rPr>
              <a:t>is </a:t>
            </a:r>
            <a:r>
              <a:rPr lang="tr-TR" altLang="ja-JP" sz="2800" dirty="0" err="1">
                <a:latin typeface="Calibri" charset="0"/>
              </a:rPr>
              <a:t>very</a:t>
            </a:r>
            <a:r>
              <a:rPr lang="tr-TR" altLang="ja-JP" sz="2800" dirty="0">
                <a:latin typeface="Calibri" charset="0"/>
              </a:rPr>
              <a:t> </a:t>
            </a:r>
            <a:r>
              <a:rPr lang="tr-TR" altLang="ja-JP" sz="2800" dirty="0" err="1" smtClean="0">
                <a:latin typeface="Calibri" charset="0"/>
              </a:rPr>
              <a:t>clear</a:t>
            </a:r>
            <a:r>
              <a:rPr lang="tr-TR" altLang="ja-JP" sz="2800" dirty="0" smtClean="0">
                <a:latin typeface="Calibri" charset="0"/>
              </a:rPr>
              <a:t>:</a:t>
            </a:r>
            <a:endParaRPr lang="en-US" altLang="ja-JP" sz="2800" dirty="0">
              <a:latin typeface="Calibri" charset="0"/>
            </a:endParaRPr>
          </a:p>
          <a:p>
            <a:pPr algn="just"/>
            <a:r>
              <a:rPr lang="tr-TR" sz="2800" dirty="0">
                <a:solidFill>
                  <a:srgbClr val="0000FF"/>
                </a:solidFill>
                <a:latin typeface="Calibri" charset="0"/>
              </a:rPr>
              <a:t>“</a:t>
            </a:r>
            <a:r>
              <a:rPr lang="tr-TR" altLang="ja-JP" sz="2800" dirty="0" err="1">
                <a:solidFill>
                  <a:srgbClr val="0000FF"/>
                </a:solidFill>
                <a:latin typeface="Calibri" charset="0"/>
              </a:rPr>
              <a:t>There</a:t>
            </a:r>
            <a:r>
              <a:rPr lang="tr-TR" altLang="ja-JP" sz="2800" dirty="0">
                <a:solidFill>
                  <a:srgbClr val="0000FF"/>
                </a:solidFill>
                <a:latin typeface="Calibri" charset="0"/>
              </a:rPr>
              <a:t> is </a:t>
            </a:r>
            <a:r>
              <a:rPr lang="tr-TR" altLang="ja-JP" sz="2800" dirty="0" err="1">
                <a:solidFill>
                  <a:srgbClr val="0000FF"/>
                </a:solidFill>
                <a:latin typeface="Calibri" charset="0"/>
              </a:rPr>
              <a:t>no</a:t>
            </a:r>
            <a:r>
              <a:rPr lang="tr-TR" altLang="ja-JP" sz="2800" dirty="0">
                <a:solidFill>
                  <a:srgbClr val="0000FF"/>
                </a:solidFill>
                <a:latin typeface="Calibri" charset="0"/>
              </a:rPr>
              <a:t> </a:t>
            </a:r>
            <a:r>
              <a:rPr lang="tr-TR" altLang="ja-JP" sz="2800" dirty="0" err="1">
                <a:solidFill>
                  <a:srgbClr val="0000FF"/>
                </a:solidFill>
                <a:latin typeface="Calibri" charset="0"/>
              </a:rPr>
              <a:t>compulsion</a:t>
            </a:r>
            <a:r>
              <a:rPr lang="tr-TR" altLang="ja-JP" sz="2800" dirty="0">
                <a:solidFill>
                  <a:srgbClr val="0000FF"/>
                </a:solidFill>
                <a:latin typeface="Calibri" charset="0"/>
              </a:rPr>
              <a:t> in </a:t>
            </a:r>
            <a:r>
              <a:rPr lang="tr-TR" altLang="ja-JP" sz="2800" dirty="0" err="1">
                <a:solidFill>
                  <a:srgbClr val="0000FF"/>
                </a:solidFill>
                <a:latin typeface="Calibri" charset="0"/>
              </a:rPr>
              <a:t>religion</a:t>
            </a:r>
            <a:r>
              <a:rPr lang="tr-TR" altLang="ja-JP" sz="2800" dirty="0">
                <a:solidFill>
                  <a:srgbClr val="0000FF"/>
                </a:solidFill>
                <a:latin typeface="Calibri" charset="0"/>
              </a:rPr>
              <a:t>; </a:t>
            </a:r>
            <a:r>
              <a:rPr lang="tr-TR" altLang="ja-JP" sz="2800" dirty="0" err="1">
                <a:solidFill>
                  <a:srgbClr val="0000FF"/>
                </a:solidFill>
                <a:latin typeface="Calibri" charset="0"/>
              </a:rPr>
              <a:t>verily</a:t>
            </a:r>
            <a:r>
              <a:rPr lang="tr-TR" altLang="ja-JP" sz="2800" dirty="0">
                <a:solidFill>
                  <a:srgbClr val="0000FF"/>
                </a:solidFill>
                <a:latin typeface="Calibri" charset="0"/>
              </a:rPr>
              <a:t> </a:t>
            </a:r>
            <a:r>
              <a:rPr lang="tr-TR" altLang="ja-JP" sz="2800" dirty="0" err="1">
                <a:solidFill>
                  <a:srgbClr val="0000FF"/>
                </a:solidFill>
                <a:latin typeface="Calibri" charset="0"/>
              </a:rPr>
              <a:t>the</a:t>
            </a:r>
            <a:r>
              <a:rPr lang="tr-TR" altLang="ja-JP" sz="2800" dirty="0">
                <a:solidFill>
                  <a:srgbClr val="0000FF"/>
                </a:solidFill>
                <a:latin typeface="Calibri" charset="0"/>
              </a:rPr>
              <a:t> </a:t>
            </a:r>
            <a:r>
              <a:rPr lang="tr-TR" altLang="ja-JP" sz="2800" dirty="0" err="1">
                <a:solidFill>
                  <a:srgbClr val="0000FF"/>
                </a:solidFill>
                <a:latin typeface="Calibri" charset="0"/>
              </a:rPr>
              <a:t>guidance</a:t>
            </a:r>
            <a:r>
              <a:rPr lang="tr-TR" altLang="ja-JP" sz="2800" dirty="0">
                <a:solidFill>
                  <a:srgbClr val="0000FF"/>
                </a:solidFill>
                <a:latin typeface="Calibri" charset="0"/>
              </a:rPr>
              <a:t> has </a:t>
            </a:r>
            <a:r>
              <a:rPr lang="tr-TR" altLang="ja-JP" sz="2800" dirty="0" err="1">
                <a:solidFill>
                  <a:srgbClr val="0000FF"/>
                </a:solidFill>
                <a:latin typeface="Calibri" charset="0"/>
              </a:rPr>
              <a:t>become</a:t>
            </a:r>
            <a:r>
              <a:rPr lang="tr-TR" altLang="ja-JP" sz="2800" dirty="0">
                <a:solidFill>
                  <a:srgbClr val="0000FF"/>
                </a:solidFill>
                <a:latin typeface="Calibri" charset="0"/>
              </a:rPr>
              <a:t> </a:t>
            </a:r>
            <a:r>
              <a:rPr lang="tr-TR" altLang="ja-JP" sz="2800" dirty="0" err="1">
                <a:solidFill>
                  <a:srgbClr val="0000FF"/>
                </a:solidFill>
                <a:latin typeface="Calibri" charset="0"/>
              </a:rPr>
              <a:t>clear</a:t>
            </a:r>
            <a:r>
              <a:rPr lang="tr-TR" altLang="ja-JP" sz="2800" dirty="0">
                <a:solidFill>
                  <a:srgbClr val="0000FF"/>
                </a:solidFill>
                <a:latin typeface="Calibri" charset="0"/>
              </a:rPr>
              <a:t> </a:t>
            </a:r>
            <a:r>
              <a:rPr lang="tr-TR" altLang="ja-JP" sz="2800" dirty="0" err="1">
                <a:solidFill>
                  <a:srgbClr val="0000FF"/>
                </a:solidFill>
                <a:latin typeface="Calibri" charset="0"/>
              </a:rPr>
              <a:t>from</a:t>
            </a:r>
            <a:r>
              <a:rPr lang="tr-TR" altLang="ja-JP" sz="2800" dirty="0">
                <a:solidFill>
                  <a:srgbClr val="0000FF"/>
                </a:solidFill>
                <a:latin typeface="Calibri" charset="0"/>
              </a:rPr>
              <a:t> </a:t>
            </a:r>
            <a:r>
              <a:rPr lang="tr-TR" altLang="ja-JP" sz="2800" dirty="0" err="1">
                <a:solidFill>
                  <a:srgbClr val="0000FF"/>
                </a:solidFill>
                <a:latin typeface="Calibri" charset="0"/>
              </a:rPr>
              <a:t>the</a:t>
            </a:r>
            <a:r>
              <a:rPr lang="tr-TR" altLang="ja-JP" sz="2800" dirty="0">
                <a:solidFill>
                  <a:srgbClr val="0000FF"/>
                </a:solidFill>
                <a:latin typeface="Calibri" charset="0"/>
              </a:rPr>
              <a:t> </a:t>
            </a:r>
            <a:r>
              <a:rPr lang="tr-TR" altLang="ja-JP" sz="2800" dirty="0" err="1">
                <a:solidFill>
                  <a:srgbClr val="0000FF"/>
                </a:solidFill>
                <a:latin typeface="Calibri" charset="0"/>
              </a:rPr>
              <a:t>error</a:t>
            </a:r>
            <a:r>
              <a:rPr lang="tr-TR" altLang="ja-JP" sz="2800" dirty="0">
                <a:solidFill>
                  <a:srgbClr val="0000FF"/>
                </a:solidFill>
                <a:latin typeface="Calibri" charset="0"/>
              </a:rPr>
              <a:t>. </a:t>
            </a:r>
            <a:r>
              <a:rPr lang="tr-TR" altLang="ja-JP" sz="2800" dirty="0" err="1">
                <a:solidFill>
                  <a:srgbClr val="0000FF"/>
                </a:solidFill>
                <a:latin typeface="Calibri" charset="0"/>
              </a:rPr>
              <a:t>So</a:t>
            </a:r>
            <a:r>
              <a:rPr lang="tr-TR" altLang="ja-JP" sz="2800" dirty="0">
                <a:solidFill>
                  <a:srgbClr val="0000FF"/>
                </a:solidFill>
                <a:latin typeface="Calibri" charset="0"/>
              </a:rPr>
              <a:t> </a:t>
            </a:r>
            <a:r>
              <a:rPr lang="tr-TR" altLang="ja-JP" sz="2800" dirty="0" err="1">
                <a:solidFill>
                  <a:srgbClr val="0000FF"/>
                </a:solidFill>
                <a:latin typeface="Calibri" charset="0"/>
              </a:rPr>
              <a:t>whosoever</a:t>
            </a:r>
            <a:r>
              <a:rPr lang="tr-TR" altLang="ja-JP" sz="2800" dirty="0">
                <a:solidFill>
                  <a:srgbClr val="0000FF"/>
                </a:solidFill>
                <a:latin typeface="Calibri" charset="0"/>
              </a:rPr>
              <a:t> </a:t>
            </a:r>
            <a:r>
              <a:rPr lang="tr-TR" altLang="ja-JP" sz="2800" dirty="0" err="1">
                <a:solidFill>
                  <a:srgbClr val="0000FF"/>
                </a:solidFill>
                <a:latin typeface="Calibri" charset="0"/>
              </a:rPr>
              <a:t>rejects</a:t>
            </a:r>
            <a:r>
              <a:rPr lang="tr-TR" altLang="ja-JP" sz="2800" dirty="0">
                <a:solidFill>
                  <a:srgbClr val="0000FF"/>
                </a:solidFill>
                <a:latin typeface="Calibri" charset="0"/>
              </a:rPr>
              <a:t> </a:t>
            </a:r>
            <a:r>
              <a:rPr lang="tr-TR" altLang="ja-JP" sz="2800" dirty="0" err="1">
                <a:solidFill>
                  <a:srgbClr val="0000FF"/>
                </a:solidFill>
                <a:latin typeface="Calibri" charset="0"/>
              </a:rPr>
              <a:t>the</a:t>
            </a:r>
            <a:r>
              <a:rPr lang="tr-TR" altLang="ja-JP" sz="2800" dirty="0">
                <a:solidFill>
                  <a:srgbClr val="0000FF"/>
                </a:solidFill>
                <a:latin typeface="Calibri" charset="0"/>
              </a:rPr>
              <a:t> idol </a:t>
            </a:r>
            <a:r>
              <a:rPr lang="tr-TR" altLang="ja-JP" sz="2800" dirty="0" err="1">
                <a:solidFill>
                  <a:srgbClr val="0000FF"/>
                </a:solidFill>
                <a:latin typeface="Calibri" charset="0"/>
              </a:rPr>
              <a:t>and</a:t>
            </a:r>
            <a:r>
              <a:rPr lang="tr-TR" altLang="ja-JP" sz="2800" dirty="0">
                <a:solidFill>
                  <a:srgbClr val="0000FF"/>
                </a:solidFill>
                <a:latin typeface="Calibri" charset="0"/>
              </a:rPr>
              <a:t> </a:t>
            </a:r>
            <a:r>
              <a:rPr lang="tr-TR" altLang="ja-JP" sz="2800" dirty="0" err="1">
                <a:solidFill>
                  <a:srgbClr val="0000FF"/>
                </a:solidFill>
                <a:latin typeface="Calibri" charset="0"/>
              </a:rPr>
              <a:t>believes</a:t>
            </a:r>
            <a:r>
              <a:rPr lang="tr-TR" altLang="ja-JP" sz="2800" dirty="0">
                <a:solidFill>
                  <a:srgbClr val="0000FF"/>
                </a:solidFill>
                <a:latin typeface="Calibri" charset="0"/>
              </a:rPr>
              <a:t> in </a:t>
            </a:r>
            <a:r>
              <a:rPr lang="tr-TR" altLang="ja-JP" sz="2800" dirty="0" err="1">
                <a:solidFill>
                  <a:srgbClr val="0000FF"/>
                </a:solidFill>
                <a:latin typeface="Calibri" charset="0"/>
              </a:rPr>
              <a:t>God</a:t>
            </a:r>
            <a:r>
              <a:rPr lang="tr-TR" altLang="ja-JP" sz="2800" dirty="0">
                <a:solidFill>
                  <a:srgbClr val="0000FF"/>
                </a:solidFill>
                <a:latin typeface="Calibri" charset="0"/>
              </a:rPr>
              <a:t>, he has </a:t>
            </a:r>
            <a:r>
              <a:rPr lang="tr-TR" altLang="ja-JP" sz="2800" dirty="0" err="1">
                <a:solidFill>
                  <a:srgbClr val="0000FF"/>
                </a:solidFill>
                <a:latin typeface="Calibri" charset="0"/>
              </a:rPr>
              <a:t>laid</a:t>
            </a:r>
            <a:r>
              <a:rPr lang="tr-TR" altLang="ja-JP" sz="2800" dirty="0">
                <a:solidFill>
                  <a:srgbClr val="0000FF"/>
                </a:solidFill>
                <a:latin typeface="Calibri" charset="0"/>
              </a:rPr>
              <a:t> </a:t>
            </a:r>
            <a:r>
              <a:rPr lang="tr-TR" altLang="ja-JP" sz="2800" dirty="0" err="1">
                <a:solidFill>
                  <a:srgbClr val="0000FF"/>
                </a:solidFill>
                <a:latin typeface="Calibri" charset="0"/>
              </a:rPr>
              <a:t>hold</a:t>
            </a:r>
            <a:r>
              <a:rPr lang="tr-TR" altLang="ja-JP" sz="2800" dirty="0">
                <a:solidFill>
                  <a:srgbClr val="0000FF"/>
                </a:solidFill>
                <a:latin typeface="Calibri" charset="0"/>
              </a:rPr>
              <a:t> </a:t>
            </a:r>
            <a:r>
              <a:rPr lang="tr-TR" altLang="ja-JP" sz="2800" dirty="0" err="1">
                <a:solidFill>
                  <a:srgbClr val="0000FF"/>
                </a:solidFill>
                <a:latin typeface="Calibri" charset="0"/>
              </a:rPr>
              <a:t>onto</a:t>
            </a:r>
            <a:r>
              <a:rPr lang="tr-TR" altLang="ja-JP" sz="2800" dirty="0">
                <a:solidFill>
                  <a:srgbClr val="0000FF"/>
                </a:solidFill>
                <a:latin typeface="Calibri" charset="0"/>
              </a:rPr>
              <a:t> </a:t>
            </a:r>
            <a:r>
              <a:rPr lang="tr-TR" altLang="ja-JP" sz="2800" dirty="0" err="1">
                <a:solidFill>
                  <a:srgbClr val="0000FF"/>
                </a:solidFill>
                <a:latin typeface="Calibri" charset="0"/>
              </a:rPr>
              <a:t>the</a:t>
            </a:r>
            <a:r>
              <a:rPr lang="tr-TR" altLang="ja-JP" sz="2800" dirty="0">
                <a:solidFill>
                  <a:srgbClr val="0000FF"/>
                </a:solidFill>
                <a:latin typeface="Calibri" charset="0"/>
              </a:rPr>
              <a:t> </a:t>
            </a:r>
            <a:r>
              <a:rPr lang="tr-TR" altLang="ja-JP" sz="2800" dirty="0" err="1">
                <a:solidFill>
                  <a:srgbClr val="0000FF"/>
                </a:solidFill>
                <a:latin typeface="Calibri" charset="0"/>
              </a:rPr>
              <a:t>most</a:t>
            </a:r>
            <a:r>
              <a:rPr lang="tr-TR" altLang="ja-JP" sz="2800" dirty="0">
                <a:solidFill>
                  <a:srgbClr val="0000FF"/>
                </a:solidFill>
                <a:latin typeface="Calibri" charset="0"/>
              </a:rPr>
              <a:t> </a:t>
            </a:r>
            <a:r>
              <a:rPr lang="tr-TR" altLang="ja-JP" sz="2800" dirty="0" err="1">
                <a:solidFill>
                  <a:srgbClr val="0000FF"/>
                </a:solidFill>
                <a:latin typeface="Calibri" charset="0"/>
              </a:rPr>
              <a:t>firm</a:t>
            </a:r>
            <a:r>
              <a:rPr lang="tr-TR" altLang="ja-JP" sz="2800" dirty="0">
                <a:solidFill>
                  <a:srgbClr val="0000FF"/>
                </a:solidFill>
                <a:latin typeface="Calibri" charset="0"/>
              </a:rPr>
              <a:t> </a:t>
            </a:r>
            <a:r>
              <a:rPr lang="tr-TR" altLang="ja-JP" sz="2800" dirty="0" err="1">
                <a:solidFill>
                  <a:srgbClr val="0000FF"/>
                </a:solidFill>
                <a:latin typeface="Calibri" charset="0"/>
              </a:rPr>
              <a:t>rope</a:t>
            </a:r>
            <a:r>
              <a:rPr lang="tr-TR" altLang="ja-JP" sz="2800" dirty="0">
                <a:solidFill>
                  <a:srgbClr val="0000FF"/>
                </a:solidFill>
                <a:latin typeface="Calibri" charset="0"/>
              </a:rPr>
              <a:t> </a:t>
            </a:r>
            <a:r>
              <a:rPr lang="tr-TR" altLang="ja-JP" sz="2800" dirty="0" err="1">
                <a:solidFill>
                  <a:srgbClr val="0000FF"/>
                </a:solidFill>
                <a:latin typeface="Calibri" charset="0"/>
              </a:rPr>
              <a:t>which</a:t>
            </a:r>
            <a:r>
              <a:rPr lang="tr-TR" altLang="ja-JP" sz="2800" dirty="0">
                <a:solidFill>
                  <a:srgbClr val="0000FF"/>
                </a:solidFill>
                <a:latin typeface="Calibri" charset="0"/>
              </a:rPr>
              <a:t> </a:t>
            </a:r>
            <a:r>
              <a:rPr lang="tr-TR" altLang="ja-JP" sz="2800" dirty="0" err="1">
                <a:solidFill>
                  <a:srgbClr val="0000FF"/>
                </a:solidFill>
                <a:latin typeface="Calibri" charset="0"/>
              </a:rPr>
              <a:t>will</a:t>
            </a:r>
            <a:r>
              <a:rPr lang="tr-TR" altLang="ja-JP" sz="2800" dirty="0">
                <a:solidFill>
                  <a:srgbClr val="0000FF"/>
                </a:solidFill>
                <a:latin typeface="Calibri" charset="0"/>
              </a:rPr>
              <a:t> not break; </a:t>
            </a:r>
            <a:r>
              <a:rPr lang="tr-TR" altLang="ja-JP" sz="2800" dirty="0" err="1">
                <a:solidFill>
                  <a:srgbClr val="0000FF"/>
                </a:solidFill>
                <a:latin typeface="Calibri" charset="0"/>
              </a:rPr>
              <a:t>God</a:t>
            </a:r>
            <a:r>
              <a:rPr lang="tr-TR" altLang="ja-JP" sz="2800" dirty="0">
                <a:solidFill>
                  <a:srgbClr val="0000FF"/>
                </a:solidFill>
                <a:latin typeface="Calibri" charset="0"/>
              </a:rPr>
              <a:t> is </a:t>
            </a:r>
            <a:r>
              <a:rPr lang="tr-TR" altLang="ja-JP" sz="2800" dirty="0" err="1">
                <a:solidFill>
                  <a:srgbClr val="0000FF"/>
                </a:solidFill>
                <a:latin typeface="Calibri" charset="0"/>
              </a:rPr>
              <a:t>All-hearing</a:t>
            </a:r>
            <a:r>
              <a:rPr lang="tr-TR" altLang="ja-JP" sz="2800" dirty="0">
                <a:solidFill>
                  <a:srgbClr val="0000FF"/>
                </a:solidFill>
                <a:latin typeface="Calibri" charset="0"/>
              </a:rPr>
              <a:t>, </a:t>
            </a:r>
            <a:r>
              <a:rPr lang="tr-TR" altLang="ja-JP" sz="2800" dirty="0" err="1">
                <a:solidFill>
                  <a:srgbClr val="0000FF"/>
                </a:solidFill>
                <a:latin typeface="Calibri" charset="0"/>
              </a:rPr>
              <a:t>All-knowing</a:t>
            </a:r>
            <a:r>
              <a:rPr lang="tr-TR" altLang="ja-JP" sz="2800" dirty="0">
                <a:solidFill>
                  <a:srgbClr val="0000FF"/>
                </a:solidFill>
                <a:latin typeface="Calibri" charset="0"/>
              </a:rPr>
              <a:t>.</a:t>
            </a:r>
            <a:r>
              <a:rPr lang="tr-TR" sz="2800" dirty="0">
                <a:solidFill>
                  <a:srgbClr val="0000FF"/>
                </a:solidFill>
                <a:latin typeface="Calibri" charset="0"/>
              </a:rPr>
              <a:t>”</a:t>
            </a:r>
            <a:r>
              <a:rPr lang="tr-TR" altLang="ja-JP" sz="2800" dirty="0">
                <a:latin typeface="Calibri" charset="0"/>
              </a:rPr>
              <a:t> (</a:t>
            </a:r>
            <a:r>
              <a:rPr lang="tr-TR" altLang="ja-JP" sz="2800" dirty="0" err="1">
                <a:latin typeface="Calibri" charset="0"/>
              </a:rPr>
              <a:t>Baqara</a:t>
            </a:r>
            <a:r>
              <a:rPr lang="tr-TR" altLang="ja-JP" sz="2800" dirty="0">
                <a:latin typeface="Calibri" charset="0"/>
              </a:rPr>
              <a:t>, 2:256)</a:t>
            </a:r>
            <a:endParaRPr lang="en-US" altLang="ja-JP" sz="2800" dirty="0">
              <a:latin typeface="Calibri" charset="0"/>
            </a:endParaRPr>
          </a:p>
          <a:p>
            <a:pPr algn="just"/>
            <a:r>
              <a:rPr lang="tr-TR" sz="2800" dirty="0" err="1">
                <a:latin typeface="Calibri" charset="0"/>
              </a:rPr>
              <a:t>By</a:t>
            </a:r>
            <a:r>
              <a:rPr lang="tr-TR" sz="2800" dirty="0">
                <a:latin typeface="Calibri" charset="0"/>
              </a:rPr>
              <a:t> </a:t>
            </a:r>
            <a:r>
              <a:rPr lang="tr-TR" sz="2800" dirty="0" err="1">
                <a:latin typeface="Calibri" charset="0"/>
              </a:rPr>
              <a:t>forced</a:t>
            </a:r>
            <a:r>
              <a:rPr lang="tr-TR" sz="2800" dirty="0">
                <a:latin typeface="Calibri" charset="0"/>
              </a:rPr>
              <a:t> </a:t>
            </a:r>
            <a:r>
              <a:rPr lang="tr-TR" sz="2800" dirty="0" err="1">
                <a:latin typeface="Calibri" charset="0"/>
              </a:rPr>
              <a:t>conversion</a:t>
            </a:r>
            <a:r>
              <a:rPr lang="tr-TR" sz="2800" dirty="0">
                <a:latin typeface="Calibri" charset="0"/>
              </a:rPr>
              <a:t>, </a:t>
            </a:r>
            <a:r>
              <a:rPr lang="tr-TR" sz="2800" dirty="0" err="1">
                <a:latin typeface="Calibri" charset="0"/>
              </a:rPr>
              <a:t>you</a:t>
            </a:r>
            <a:r>
              <a:rPr lang="tr-TR" sz="2800" dirty="0">
                <a:latin typeface="Calibri" charset="0"/>
              </a:rPr>
              <a:t> </a:t>
            </a:r>
            <a:r>
              <a:rPr lang="tr-TR" sz="2800" dirty="0" err="1">
                <a:latin typeface="Calibri" charset="0"/>
              </a:rPr>
              <a:t>only</a:t>
            </a:r>
            <a:r>
              <a:rPr lang="tr-TR" sz="2800" dirty="0">
                <a:latin typeface="Calibri" charset="0"/>
              </a:rPr>
              <a:t> </a:t>
            </a:r>
            <a:r>
              <a:rPr lang="tr-TR" sz="2800" dirty="0" err="1">
                <a:latin typeface="Calibri" charset="0"/>
              </a:rPr>
              <a:t>increase</a:t>
            </a:r>
            <a:r>
              <a:rPr lang="tr-TR" sz="2800" dirty="0">
                <a:latin typeface="Calibri" charset="0"/>
              </a:rPr>
              <a:t> </a:t>
            </a:r>
            <a:r>
              <a:rPr lang="tr-TR" sz="2800" dirty="0" err="1">
                <a:latin typeface="Calibri" charset="0"/>
              </a:rPr>
              <a:t>the</a:t>
            </a:r>
            <a:r>
              <a:rPr lang="tr-TR" sz="2800" dirty="0">
                <a:latin typeface="Calibri" charset="0"/>
              </a:rPr>
              <a:t> </a:t>
            </a:r>
            <a:r>
              <a:rPr lang="tr-TR" sz="2800" dirty="0" err="1">
                <a:latin typeface="Calibri" charset="0"/>
              </a:rPr>
              <a:t>numbers</a:t>
            </a:r>
            <a:r>
              <a:rPr lang="tr-TR" sz="2800" dirty="0">
                <a:latin typeface="Calibri" charset="0"/>
              </a:rPr>
              <a:t> of </a:t>
            </a:r>
            <a:r>
              <a:rPr lang="tr-TR" sz="2800" dirty="0" err="1">
                <a:latin typeface="Calibri" charset="0"/>
              </a:rPr>
              <a:t>hypocrites</a:t>
            </a:r>
            <a:r>
              <a:rPr lang="tr-TR" sz="2800" dirty="0">
                <a:latin typeface="Calibri" charset="0"/>
              </a:rPr>
              <a:t>, not </a:t>
            </a:r>
            <a:r>
              <a:rPr lang="tr-TR" sz="2800" dirty="0" err="1">
                <a:latin typeface="Calibri" charset="0"/>
              </a:rPr>
              <a:t>the</a:t>
            </a:r>
            <a:r>
              <a:rPr lang="tr-TR" sz="2800" dirty="0">
                <a:latin typeface="Calibri" charset="0"/>
              </a:rPr>
              <a:t> </a:t>
            </a:r>
            <a:r>
              <a:rPr lang="tr-TR" sz="2800" dirty="0" err="1">
                <a:latin typeface="Calibri" charset="0"/>
              </a:rPr>
              <a:t>number</a:t>
            </a:r>
            <a:r>
              <a:rPr lang="tr-TR" sz="2800" dirty="0">
                <a:latin typeface="Calibri" charset="0"/>
              </a:rPr>
              <a:t> of </a:t>
            </a:r>
            <a:r>
              <a:rPr lang="tr-TR" sz="2800" dirty="0" err="1">
                <a:latin typeface="Calibri" charset="0"/>
              </a:rPr>
              <a:t>true</a:t>
            </a:r>
            <a:r>
              <a:rPr lang="tr-TR" sz="2800" dirty="0">
                <a:latin typeface="Calibri" charset="0"/>
              </a:rPr>
              <a:t> </a:t>
            </a:r>
            <a:r>
              <a:rPr lang="tr-TR" sz="2800" dirty="0" err="1">
                <a:latin typeface="Calibri" charset="0"/>
              </a:rPr>
              <a:t>believers</a:t>
            </a:r>
            <a:r>
              <a:rPr lang="tr-TR" sz="2800" dirty="0">
                <a:latin typeface="Calibri" charset="0"/>
              </a:rPr>
              <a:t>.</a:t>
            </a:r>
            <a:endParaRPr lang="en-US" sz="2800" dirty="0">
              <a:latin typeface="Calibri"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a:xfrm>
            <a:off x="457200" y="152400"/>
            <a:ext cx="8229600" cy="533400"/>
          </a:xfrm>
        </p:spPr>
        <p:txBody>
          <a:bodyPr/>
          <a:lstStyle/>
          <a:p>
            <a:r>
              <a:rPr lang="en-US" sz="3600" b="1" dirty="0">
                <a:solidFill>
                  <a:srgbClr val="FF0000"/>
                </a:solidFill>
                <a:latin typeface="Calibri" charset="0"/>
              </a:rPr>
              <a:t>Islamic </a:t>
            </a:r>
            <a:r>
              <a:rPr lang="en-US" sz="3600" b="1" dirty="0" err="1" smtClean="0">
                <a:solidFill>
                  <a:srgbClr val="FF0000"/>
                </a:solidFill>
                <a:latin typeface="Calibri" charset="0"/>
              </a:rPr>
              <a:t>Perpective</a:t>
            </a:r>
            <a:r>
              <a:rPr lang="en-US" sz="3600" b="1" dirty="0" smtClean="0">
                <a:solidFill>
                  <a:srgbClr val="FF0000"/>
                </a:solidFill>
                <a:latin typeface="Calibri" charset="0"/>
              </a:rPr>
              <a:t> </a:t>
            </a:r>
            <a:r>
              <a:rPr lang="en-US" sz="3600" b="1" dirty="0">
                <a:solidFill>
                  <a:srgbClr val="FF0000"/>
                </a:solidFill>
                <a:latin typeface="Calibri" charset="0"/>
              </a:rPr>
              <a:t>on Conversion</a:t>
            </a:r>
          </a:p>
        </p:txBody>
      </p:sp>
      <p:sp>
        <p:nvSpPr>
          <p:cNvPr id="38914" name="Content Placeholder 2"/>
          <p:cNvSpPr>
            <a:spLocks noGrp="1"/>
          </p:cNvSpPr>
          <p:nvPr>
            <p:ph idx="1"/>
          </p:nvPr>
        </p:nvSpPr>
        <p:spPr>
          <a:xfrm>
            <a:off x="228600" y="838200"/>
            <a:ext cx="8686800" cy="5821363"/>
          </a:xfrm>
        </p:spPr>
        <p:txBody>
          <a:bodyPr/>
          <a:lstStyle/>
          <a:p>
            <a:pPr marL="0" indent="0" algn="just">
              <a:buNone/>
            </a:pPr>
            <a:r>
              <a:rPr lang="tr-TR" sz="2400" dirty="0" err="1" smtClean="0">
                <a:latin typeface="Calibri" charset="0"/>
              </a:rPr>
              <a:t>Prophet</a:t>
            </a:r>
            <a:r>
              <a:rPr lang="tr-TR" sz="2400" dirty="0" smtClean="0">
                <a:latin typeface="Calibri" charset="0"/>
              </a:rPr>
              <a:t> </a:t>
            </a:r>
            <a:r>
              <a:rPr lang="tr-TR" sz="2400" dirty="0" err="1" smtClean="0">
                <a:latin typeface="Calibri" charset="0"/>
              </a:rPr>
              <a:t>Muhammad’s</a:t>
            </a:r>
            <a:r>
              <a:rPr lang="tr-TR" sz="2400" dirty="0" smtClean="0">
                <a:latin typeface="Calibri" charset="0"/>
              </a:rPr>
              <a:t> </a:t>
            </a:r>
            <a:r>
              <a:rPr lang="tr-TR" sz="2400" dirty="0">
                <a:latin typeface="Calibri" charset="0"/>
              </a:rPr>
              <a:t>role </a:t>
            </a:r>
            <a:r>
              <a:rPr lang="tr-TR" sz="2400" dirty="0" err="1">
                <a:latin typeface="Calibri" charset="0"/>
              </a:rPr>
              <a:t>was</a:t>
            </a:r>
            <a:r>
              <a:rPr lang="tr-TR" sz="2400" dirty="0">
                <a:latin typeface="Calibri" charset="0"/>
              </a:rPr>
              <a:t> </a:t>
            </a:r>
            <a:r>
              <a:rPr lang="tr-TR" sz="2400" dirty="0" err="1">
                <a:latin typeface="Calibri" charset="0"/>
              </a:rPr>
              <a:t>just</a:t>
            </a:r>
            <a:r>
              <a:rPr lang="tr-TR" sz="2400" dirty="0">
                <a:latin typeface="Calibri" charset="0"/>
              </a:rPr>
              <a:t> </a:t>
            </a:r>
            <a:r>
              <a:rPr lang="tr-TR" sz="2400" dirty="0" err="1">
                <a:latin typeface="Calibri" charset="0"/>
              </a:rPr>
              <a:t>to</a:t>
            </a:r>
            <a:r>
              <a:rPr lang="tr-TR" sz="2400" dirty="0">
                <a:latin typeface="Calibri" charset="0"/>
              </a:rPr>
              <a:t> </a:t>
            </a:r>
            <a:r>
              <a:rPr lang="tr-TR" sz="2400" dirty="0" err="1">
                <a:latin typeface="Calibri" charset="0"/>
              </a:rPr>
              <a:t>remind</a:t>
            </a:r>
            <a:r>
              <a:rPr lang="tr-TR" sz="2400" dirty="0">
                <a:latin typeface="Calibri" charset="0"/>
              </a:rPr>
              <a:t> </a:t>
            </a:r>
            <a:r>
              <a:rPr lang="tr-TR" sz="2400" dirty="0" err="1">
                <a:latin typeface="Calibri" charset="0"/>
              </a:rPr>
              <a:t>the</a:t>
            </a:r>
            <a:r>
              <a:rPr lang="tr-TR" sz="2400" dirty="0">
                <a:latin typeface="Calibri" charset="0"/>
              </a:rPr>
              <a:t> </a:t>
            </a:r>
            <a:r>
              <a:rPr lang="tr-TR" sz="2400" dirty="0" err="1">
                <a:latin typeface="Calibri" charset="0"/>
              </a:rPr>
              <a:t>people</a:t>
            </a:r>
            <a:r>
              <a:rPr lang="tr-TR" sz="2400" dirty="0">
                <a:latin typeface="Calibri" charset="0"/>
              </a:rPr>
              <a:t> of </a:t>
            </a:r>
            <a:r>
              <a:rPr lang="tr-TR" sz="2400" dirty="0" err="1">
                <a:latin typeface="Calibri" charset="0"/>
              </a:rPr>
              <a:t>their</a:t>
            </a:r>
            <a:r>
              <a:rPr lang="tr-TR" sz="2400" dirty="0">
                <a:latin typeface="Calibri" charset="0"/>
              </a:rPr>
              <a:t> </a:t>
            </a:r>
            <a:r>
              <a:rPr lang="tr-TR" sz="2400" dirty="0" err="1">
                <a:latin typeface="Calibri" charset="0"/>
              </a:rPr>
              <a:t>natural</a:t>
            </a:r>
            <a:r>
              <a:rPr lang="tr-TR" sz="2400" dirty="0">
                <a:latin typeface="Calibri" charset="0"/>
              </a:rPr>
              <a:t> </a:t>
            </a:r>
            <a:r>
              <a:rPr lang="tr-TR" sz="2400" dirty="0" err="1">
                <a:latin typeface="Calibri" charset="0"/>
              </a:rPr>
              <a:t>instinct</a:t>
            </a:r>
            <a:r>
              <a:rPr lang="tr-TR" sz="2400" dirty="0">
                <a:latin typeface="Calibri" charset="0"/>
              </a:rPr>
              <a:t> of </a:t>
            </a:r>
            <a:r>
              <a:rPr lang="tr-TR" sz="2400" dirty="0" err="1">
                <a:latin typeface="Calibri" charset="0"/>
              </a:rPr>
              <a:t>believing</a:t>
            </a:r>
            <a:r>
              <a:rPr lang="tr-TR" sz="2400" dirty="0">
                <a:latin typeface="Calibri" charset="0"/>
              </a:rPr>
              <a:t> in </a:t>
            </a:r>
            <a:r>
              <a:rPr lang="tr-TR" sz="2400" dirty="0" err="1" smtClean="0">
                <a:latin typeface="Calibri" charset="0"/>
              </a:rPr>
              <a:t>God</a:t>
            </a:r>
            <a:r>
              <a:rPr lang="tr-TR" sz="2400" dirty="0" smtClean="0">
                <a:latin typeface="Calibri" charset="0"/>
              </a:rPr>
              <a:t>.</a:t>
            </a:r>
            <a:r>
              <a:rPr lang="en-US" sz="2400" dirty="0" smtClean="0">
                <a:latin typeface="Calibri" charset="0"/>
              </a:rPr>
              <a:t> </a:t>
            </a:r>
            <a:r>
              <a:rPr lang="tr-TR" sz="2400" dirty="0" err="1" smtClean="0">
                <a:latin typeface="Calibri" charset="0"/>
              </a:rPr>
              <a:t>In</a:t>
            </a:r>
            <a:r>
              <a:rPr lang="tr-TR" sz="2400" dirty="0" smtClean="0">
                <a:latin typeface="Calibri" charset="0"/>
              </a:rPr>
              <a:t> </a:t>
            </a:r>
            <a:r>
              <a:rPr lang="tr-TR" sz="2400" dirty="0" err="1" smtClean="0">
                <a:latin typeface="Calibri" charset="0"/>
              </a:rPr>
              <a:t>Qur’an</a:t>
            </a:r>
            <a:r>
              <a:rPr lang="tr-TR" sz="2400" dirty="0" smtClean="0">
                <a:latin typeface="Calibri" charset="0"/>
              </a:rPr>
              <a:t> He </a:t>
            </a:r>
            <a:r>
              <a:rPr lang="tr-TR" sz="2400" dirty="0" err="1" smtClean="0">
                <a:latin typeface="Calibri" charset="0"/>
              </a:rPr>
              <a:t>was</a:t>
            </a:r>
            <a:r>
              <a:rPr lang="tr-TR" sz="2400" dirty="0" smtClean="0">
                <a:latin typeface="Calibri" charset="0"/>
              </a:rPr>
              <a:t> </a:t>
            </a:r>
            <a:r>
              <a:rPr lang="tr-TR" sz="2400" dirty="0" err="1" smtClean="0">
                <a:latin typeface="Calibri" charset="0"/>
              </a:rPr>
              <a:t>mentioned</a:t>
            </a:r>
            <a:r>
              <a:rPr lang="tr-TR" sz="2400" dirty="0" smtClean="0">
                <a:latin typeface="Calibri" charset="0"/>
              </a:rPr>
              <a:t> </a:t>
            </a:r>
            <a:r>
              <a:rPr lang="tr-TR" sz="2400" dirty="0">
                <a:latin typeface="Calibri" charset="0"/>
              </a:rPr>
              <a:t>as a </a:t>
            </a:r>
            <a:r>
              <a:rPr lang="tr-TR" sz="2400" i="1" dirty="0" err="1" smtClean="0">
                <a:latin typeface="Calibri" charset="0"/>
              </a:rPr>
              <a:t>reminder</a:t>
            </a:r>
            <a:r>
              <a:rPr lang="tr-TR" sz="2400" i="1" dirty="0" smtClean="0">
                <a:latin typeface="Calibri" charset="0"/>
              </a:rPr>
              <a:t>/</a:t>
            </a:r>
            <a:r>
              <a:rPr lang="tr-TR" sz="2400" i="1" dirty="0" err="1" smtClean="0">
                <a:latin typeface="Calibri" charset="0"/>
              </a:rPr>
              <a:t>muzakkir</a:t>
            </a:r>
            <a:r>
              <a:rPr lang="tr-TR" sz="2400" dirty="0" smtClean="0">
                <a:latin typeface="Calibri" charset="0"/>
              </a:rPr>
              <a:t>, </a:t>
            </a:r>
            <a:r>
              <a:rPr lang="tr-TR" sz="2400" dirty="0">
                <a:latin typeface="Calibri" charset="0"/>
              </a:rPr>
              <a:t>not as a </a:t>
            </a:r>
            <a:r>
              <a:rPr lang="tr-TR" sz="2400" dirty="0" err="1">
                <a:latin typeface="Calibri" charset="0"/>
              </a:rPr>
              <a:t>person</a:t>
            </a:r>
            <a:r>
              <a:rPr lang="tr-TR" sz="2400" dirty="0">
                <a:latin typeface="Calibri" charset="0"/>
              </a:rPr>
              <a:t> </a:t>
            </a:r>
            <a:r>
              <a:rPr lang="tr-TR" sz="2400" dirty="0" err="1">
                <a:latin typeface="Calibri" charset="0"/>
              </a:rPr>
              <a:t>who</a:t>
            </a:r>
            <a:r>
              <a:rPr lang="tr-TR" sz="2400" dirty="0">
                <a:latin typeface="Calibri" charset="0"/>
              </a:rPr>
              <a:t> </a:t>
            </a:r>
            <a:r>
              <a:rPr lang="tr-TR" sz="2400" dirty="0" err="1">
                <a:latin typeface="Calibri" charset="0"/>
              </a:rPr>
              <a:t>forces</a:t>
            </a:r>
            <a:r>
              <a:rPr lang="tr-TR" sz="2400" dirty="0">
                <a:latin typeface="Calibri" charset="0"/>
              </a:rPr>
              <a:t> </a:t>
            </a:r>
            <a:r>
              <a:rPr lang="tr-TR" sz="2400" dirty="0" err="1">
                <a:latin typeface="Calibri" charset="0"/>
              </a:rPr>
              <a:t>Islam</a:t>
            </a:r>
            <a:r>
              <a:rPr lang="tr-TR" sz="2400" dirty="0">
                <a:latin typeface="Calibri" charset="0"/>
              </a:rPr>
              <a:t> </a:t>
            </a:r>
            <a:r>
              <a:rPr lang="tr-TR" sz="2400" dirty="0" err="1">
                <a:latin typeface="Calibri" charset="0"/>
              </a:rPr>
              <a:t>upon</a:t>
            </a:r>
            <a:r>
              <a:rPr lang="tr-TR" sz="2400" dirty="0">
                <a:latin typeface="Calibri" charset="0"/>
              </a:rPr>
              <a:t> </a:t>
            </a:r>
            <a:r>
              <a:rPr lang="tr-TR" sz="2400" dirty="0" err="1">
                <a:latin typeface="Calibri" charset="0"/>
              </a:rPr>
              <a:t>others</a:t>
            </a:r>
            <a:r>
              <a:rPr lang="tr-TR" sz="2400" dirty="0">
                <a:latin typeface="Calibri" charset="0"/>
              </a:rPr>
              <a:t>:</a:t>
            </a:r>
            <a:endParaRPr lang="en-US" sz="2400" dirty="0">
              <a:latin typeface="Calibri" charset="0"/>
            </a:endParaRPr>
          </a:p>
          <a:p>
            <a:r>
              <a:rPr lang="tr-TR" sz="2400" dirty="0">
                <a:solidFill>
                  <a:srgbClr val="0000FF"/>
                </a:solidFill>
                <a:latin typeface="Calibri" charset="0"/>
              </a:rPr>
              <a:t>“</a:t>
            </a:r>
            <a:r>
              <a:rPr lang="tr-TR" altLang="ja-JP" sz="2400" dirty="0" err="1">
                <a:solidFill>
                  <a:srgbClr val="0000FF"/>
                </a:solidFill>
                <a:latin typeface="Calibri" charset="0"/>
              </a:rPr>
              <a:t>Therefore</a:t>
            </a:r>
            <a:r>
              <a:rPr lang="tr-TR" altLang="ja-JP" sz="2400" dirty="0">
                <a:solidFill>
                  <a:srgbClr val="0000FF"/>
                </a:solidFill>
                <a:latin typeface="Calibri" charset="0"/>
              </a:rPr>
              <a:t>, </a:t>
            </a:r>
            <a:r>
              <a:rPr lang="tr-TR" altLang="ja-JP" sz="2400" dirty="0" err="1">
                <a:solidFill>
                  <a:srgbClr val="0000FF"/>
                </a:solidFill>
                <a:latin typeface="Calibri" charset="0"/>
              </a:rPr>
              <a:t>you</a:t>
            </a:r>
            <a:r>
              <a:rPr lang="tr-TR" altLang="ja-JP" sz="2400" dirty="0">
                <a:solidFill>
                  <a:srgbClr val="0000FF"/>
                </a:solidFill>
                <a:latin typeface="Calibri" charset="0"/>
              </a:rPr>
              <a:t> </a:t>
            </a:r>
            <a:r>
              <a:rPr lang="tr-TR" altLang="ja-JP" sz="2400" dirty="0" err="1">
                <a:solidFill>
                  <a:srgbClr val="0000FF"/>
                </a:solidFill>
                <a:latin typeface="Calibri" charset="0"/>
              </a:rPr>
              <a:t>remind</a:t>
            </a:r>
            <a:r>
              <a:rPr lang="tr-TR" altLang="ja-JP" sz="2400" dirty="0">
                <a:solidFill>
                  <a:srgbClr val="0000FF"/>
                </a:solidFill>
                <a:latin typeface="Calibri" charset="0"/>
              </a:rPr>
              <a:t> (</a:t>
            </a:r>
            <a:r>
              <a:rPr lang="tr-TR" altLang="ja-JP" sz="2400" dirty="0" err="1">
                <a:solidFill>
                  <a:srgbClr val="0000FF"/>
                </a:solidFill>
                <a:latin typeface="Calibri" charset="0"/>
              </a:rPr>
              <a:t>them</a:t>
            </a:r>
            <a:r>
              <a:rPr lang="tr-TR" altLang="ja-JP" sz="2400" dirty="0">
                <a:solidFill>
                  <a:srgbClr val="0000FF"/>
                </a:solidFill>
                <a:latin typeface="Calibri" charset="0"/>
              </a:rPr>
              <a:t>), </a:t>
            </a:r>
            <a:r>
              <a:rPr lang="tr-TR" altLang="ja-JP" sz="2400" dirty="0" err="1">
                <a:solidFill>
                  <a:srgbClr val="0000FF"/>
                </a:solidFill>
                <a:latin typeface="Calibri" charset="0"/>
              </a:rPr>
              <a:t>for</a:t>
            </a:r>
            <a:r>
              <a:rPr lang="tr-TR" altLang="ja-JP" sz="2400" dirty="0">
                <a:solidFill>
                  <a:srgbClr val="0000FF"/>
                </a:solidFill>
                <a:latin typeface="Calibri" charset="0"/>
              </a:rPr>
              <a:t> </a:t>
            </a:r>
            <a:r>
              <a:rPr lang="tr-TR" altLang="ja-JP" sz="2400" dirty="0" err="1">
                <a:solidFill>
                  <a:srgbClr val="0000FF"/>
                </a:solidFill>
                <a:latin typeface="Calibri" charset="0"/>
              </a:rPr>
              <a:t>you</a:t>
            </a:r>
            <a:r>
              <a:rPr lang="tr-TR" altLang="ja-JP" sz="2400" dirty="0">
                <a:solidFill>
                  <a:srgbClr val="0000FF"/>
                </a:solidFill>
                <a:latin typeface="Calibri" charset="0"/>
              </a:rPr>
              <a:t> </a:t>
            </a:r>
            <a:r>
              <a:rPr lang="tr-TR" altLang="ja-JP" sz="2400" dirty="0" err="1">
                <a:solidFill>
                  <a:srgbClr val="0000FF"/>
                </a:solidFill>
                <a:latin typeface="Calibri" charset="0"/>
              </a:rPr>
              <a:t>are</a:t>
            </a:r>
            <a:r>
              <a:rPr lang="tr-TR" altLang="ja-JP" sz="2400" dirty="0">
                <a:solidFill>
                  <a:srgbClr val="0000FF"/>
                </a:solidFill>
                <a:latin typeface="Calibri" charset="0"/>
              </a:rPr>
              <a:t> </a:t>
            </a:r>
            <a:r>
              <a:rPr lang="tr-TR" altLang="ja-JP" sz="2400" dirty="0" err="1">
                <a:solidFill>
                  <a:srgbClr val="0000FF"/>
                </a:solidFill>
                <a:latin typeface="Calibri" charset="0"/>
              </a:rPr>
              <a:t>only</a:t>
            </a:r>
            <a:r>
              <a:rPr lang="tr-TR" altLang="ja-JP" sz="2400" dirty="0">
                <a:solidFill>
                  <a:srgbClr val="0000FF"/>
                </a:solidFill>
                <a:latin typeface="Calibri" charset="0"/>
              </a:rPr>
              <a:t> a </a:t>
            </a:r>
            <a:r>
              <a:rPr lang="tr-TR" altLang="ja-JP" sz="2400" dirty="0" err="1">
                <a:solidFill>
                  <a:srgbClr val="0000FF"/>
                </a:solidFill>
                <a:latin typeface="Calibri" charset="0"/>
              </a:rPr>
              <a:t>reminder</a:t>
            </a:r>
            <a:r>
              <a:rPr lang="tr-TR" altLang="ja-JP" sz="2400" dirty="0">
                <a:solidFill>
                  <a:srgbClr val="0000FF"/>
                </a:solidFill>
                <a:latin typeface="Calibri" charset="0"/>
              </a:rPr>
              <a:t>; </a:t>
            </a:r>
            <a:r>
              <a:rPr lang="tr-TR" altLang="ja-JP" sz="2400" dirty="0" err="1">
                <a:solidFill>
                  <a:srgbClr val="0000FF"/>
                </a:solidFill>
                <a:latin typeface="Calibri" charset="0"/>
              </a:rPr>
              <a:t>you</a:t>
            </a:r>
            <a:r>
              <a:rPr lang="tr-TR" altLang="ja-JP" sz="2400" dirty="0">
                <a:solidFill>
                  <a:srgbClr val="0000FF"/>
                </a:solidFill>
                <a:latin typeface="Calibri" charset="0"/>
              </a:rPr>
              <a:t> </a:t>
            </a:r>
            <a:r>
              <a:rPr lang="tr-TR" altLang="ja-JP" sz="2400" dirty="0" err="1">
                <a:solidFill>
                  <a:srgbClr val="0000FF"/>
                </a:solidFill>
                <a:latin typeface="Calibri" charset="0"/>
              </a:rPr>
              <a:t>are</a:t>
            </a:r>
            <a:r>
              <a:rPr lang="tr-TR" altLang="ja-JP" sz="2400" dirty="0">
                <a:solidFill>
                  <a:srgbClr val="0000FF"/>
                </a:solidFill>
                <a:latin typeface="Calibri" charset="0"/>
              </a:rPr>
              <a:t> not a </a:t>
            </a:r>
            <a:r>
              <a:rPr lang="tr-TR" altLang="ja-JP" sz="2400" dirty="0" err="1">
                <a:solidFill>
                  <a:srgbClr val="0000FF"/>
                </a:solidFill>
                <a:latin typeface="Calibri" charset="0"/>
              </a:rPr>
              <a:t>watcher</a:t>
            </a:r>
            <a:r>
              <a:rPr lang="tr-TR" altLang="ja-JP" sz="2400" dirty="0">
                <a:solidFill>
                  <a:srgbClr val="0000FF"/>
                </a:solidFill>
                <a:latin typeface="Calibri" charset="0"/>
              </a:rPr>
              <a:t> </a:t>
            </a:r>
            <a:r>
              <a:rPr lang="tr-TR" altLang="ja-JP" sz="2400" dirty="0" err="1">
                <a:solidFill>
                  <a:srgbClr val="0000FF"/>
                </a:solidFill>
                <a:latin typeface="Calibri" charset="0"/>
              </a:rPr>
              <a:t>over</a:t>
            </a:r>
            <a:r>
              <a:rPr lang="tr-TR" altLang="ja-JP" sz="2400" dirty="0">
                <a:solidFill>
                  <a:srgbClr val="0000FF"/>
                </a:solidFill>
                <a:latin typeface="Calibri" charset="0"/>
              </a:rPr>
              <a:t> </a:t>
            </a:r>
            <a:r>
              <a:rPr lang="tr-TR" altLang="ja-JP" sz="2400" dirty="0" err="1">
                <a:solidFill>
                  <a:srgbClr val="0000FF"/>
                </a:solidFill>
                <a:latin typeface="Calibri" charset="0"/>
              </a:rPr>
              <a:t>them</a:t>
            </a:r>
            <a:r>
              <a:rPr lang="tr-TR" altLang="ja-JP" sz="2400" dirty="0">
                <a:solidFill>
                  <a:srgbClr val="0000FF"/>
                </a:solidFill>
                <a:latin typeface="Calibri" charset="0"/>
              </a:rPr>
              <a:t>.</a:t>
            </a:r>
            <a:r>
              <a:rPr lang="tr-TR" sz="2400" dirty="0">
                <a:solidFill>
                  <a:srgbClr val="0000FF"/>
                </a:solidFill>
                <a:latin typeface="Calibri" charset="0"/>
              </a:rPr>
              <a:t>”</a:t>
            </a:r>
            <a:r>
              <a:rPr lang="tr-TR" altLang="ja-JP" sz="2400" dirty="0">
                <a:solidFill>
                  <a:srgbClr val="0000FF"/>
                </a:solidFill>
                <a:latin typeface="Calibri" charset="0"/>
              </a:rPr>
              <a:t> (</a:t>
            </a:r>
            <a:r>
              <a:rPr lang="tr-TR" altLang="ja-JP" sz="2400" dirty="0" err="1">
                <a:solidFill>
                  <a:srgbClr val="0000FF"/>
                </a:solidFill>
                <a:latin typeface="Calibri" charset="0"/>
              </a:rPr>
              <a:t>Ghaashiya</a:t>
            </a:r>
            <a:r>
              <a:rPr lang="tr-TR" altLang="ja-JP" sz="2400" dirty="0">
                <a:solidFill>
                  <a:srgbClr val="0000FF"/>
                </a:solidFill>
                <a:latin typeface="Calibri" charset="0"/>
              </a:rPr>
              <a:t>, 88:21-22)</a:t>
            </a:r>
            <a:endParaRPr lang="en-US" altLang="ja-JP" sz="2400" dirty="0">
              <a:solidFill>
                <a:srgbClr val="0000FF"/>
              </a:solidFill>
              <a:latin typeface="Calibri" charset="0"/>
            </a:endParaRPr>
          </a:p>
          <a:p>
            <a:pPr marL="0" indent="0">
              <a:buNone/>
            </a:pPr>
            <a:r>
              <a:rPr lang="tr-TR" sz="2400" dirty="0" err="1">
                <a:latin typeface="Calibri" charset="0"/>
              </a:rPr>
              <a:t>I</a:t>
            </a:r>
            <a:r>
              <a:rPr lang="tr-TR" sz="2400" dirty="0" err="1" smtClean="0">
                <a:latin typeface="Calibri" charset="0"/>
              </a:rPr>
              <a:t>n</a:t>
            </a:r>
            <a:r>
              <a:rPr lang="tr-TR" sz="2400" dirty="0" smtClean="0">
                <a:latin typeface="Calibri" charset="0"/>
              </a:rPr>
              <a:t> </a:t>
            </a:r>
            <a:r>
              <a:rPr lang="tr-TR" sz="2400" dirty="0" err="1">
                <a:latin typeface="Calibri" charset="0"/>
              </a:rPr>
              <a:t>many</a:t>
            </a:r>
            <a:r>
              <a:rPr lang="tr-TR" sz="2400" dirty="0">
                <a:latin typeface="Calibri" charset="0"/>
              </a:rPr>
              <a:t> </a:t>
            </a:r>
            <a:r>
              <a:rPr lang="tr-TR" sz="2400" dirty="0" err="1">
                <a:latin typeface="Calibri" charset="0"/>
              </a:rPr>
              <a:t>other</a:t>
            </a:r>
            <a:r>
              <a:rPr lang="tr-TR" sz="2400" dirty="0">
                <a:latin typeface="Calibri" charset="0"/>
              </a:rPr>
              <a:t> </a:t>
            </a:r>
            <a:r>
              <a:rPr lang="tr-TR" sz="2400" dirty="0" err="1">
                <a:latin typeface="Calibri" charset="0"/>
              </a:rPr>
              <a:t>verses</a:t>
            </a:r>
            <a:r>
              <a:rPr lang="tr-TR" sz="2400" dirty="0">
                <a:latin typeface="Calibri" charset="0"/>
              </a:rPr>
              <a:t>, </a:t>
            </a:r>
            <a:r>
              <a:rPr lang="tr-TR" sz="2400" dirty="0" err="1">
                <a:latin typeface="Calibri" charset="0"/>
              </a:rPr>
              <a:t>the</a:t>
            </a:r>
            <a:r>
              <a:rPr lang="tr-TR" sz="2400" dirty="0">
                <a:latin typeface="Calibri" charset="0"/>
              </a:rPr>
              <a:t> </a:t>
            </a:r>
            <a:r>
              <a:rPr lang="tr-TR" sz="2400" dirty="0" err="1">
                <a:latin typeface="Calibri" charset="0"/>
              </a:rPr>
              <a:t>Prophet</a:t>
            </a:r>
            <a:r>
              <a:rPr lang="tr-TR" sz="2400" dirty="0">
                <a:latin typeface="Calibri" charset="0"/>
              </a:rPr>
              <a:t> is </a:t>
            </a:r>
            <a:r>
              <a:rPr lang="tr-TR" sz="2400" dirty="0" err="1">
                <a:latin typeface="Calibri" charset="0"/>
              </a:rPr>
              <a:t>described</a:t>
            </a:r>
            <a:r>
              <a:rPr lang="tr-TR" sz="2400" dirty="0">
                <a:latin typeface="Calibri" charset="0"/>
              </a:rPr>
              <a:t> as “a </a:t>
            </a:r>
            <a:r>
              <a:rPr lang="tr-TR" sz="2400" dirty="0" err="1">
                <a:latin typeface="Calibri" charset="0"/>
              </a:rPr>
              <a:t>bearer</a:t>
            </a:r>
            <a:r>
              <a:rPr lang="tr-TR" sz="2400" dirty="0">
                <a:latin typeface="Calibri" charset="0"/>
              </a:rPr>
              <a:t> of </a:t>
            </a:r>
            <a:r>
              <a:rPr lang="tr-TR" sz="2400" dirty="0" err="1">
                <a:latin typeface="Calibri" charset="0"/>
              </a:rPr>
              <a:t>good</a:t>
            </a:r>
            <a:r>
              <a:rPr lang="tr-TR" sz="2400" dirty="0">
                <a:latin typeface="Calibri" charset="0"/>
              </a:rPr>
              <a:t> </a:t>
            </a:r>
            <a:r>
              <a:rPr lang="tr-TR" sz="2400" dirty="0" err="1">
                <a:latin typeface="Calibri" charset="0"/>
              </a:rPr>
              <a:t>news</a:t>
            </a:r>
            <a:r>
              <a:rPr lang="tr-TR" sz="2400" dirty="0">
                <a:latin typeface="Calibri" charset="0"/>
              </a:rPr>
              <a:t>” </a:t>
            </a:r>
            <a:r>
              <a:rPr lang="tr-TR" sz="2400" dirty="0" err="1">
                <a:latin typeface="Calibri" charset="0"/>
              </a:rPr>
              <a:t>and</a:t>
            </a:r>
            <a:r>
              <a:rPr lang="tr-TR" sz="2400" dirty="0">
                <a:latin typeface="Calibri" charset="0"/>
              </a:rPr>
              <a:t> as “a </a:t>
            </a:r>
            <a:r>
              <a:rPr lang="tr-TR" sz="2400" dirty="0" err="1">
                <a:latin typeface="Calibri" charset="0"/>
              </a:rPr>
              <a:t>warner</a:t>
            </a:r>
            <a:r>
              <a:rPr lang="tr-TR" sz="2400" dirty="0">
                <a:latin typeface="Calibri" charset="0"/>
              </a:rPr>
              <a:t> of </a:t>
            </a:r>
            <a:r>
              <a:rPr lang="tr-TR" sz="2400" dirty="0" err="1">
                <a:latin typeface="Calibri" charset="0"/>
              </a:rPr>
              <a:t>God's</a:t>
            </a:r>
            <a:r>
              <a:rPr lang="tr-TR" sz="2400" dirty="0">
                <a:latin typeface="Calibri" charset="0"/>
              </a:rPr>
              <a:t> </a:t>
            </a:r>
            <a:r>
              <a:rPr lang="tr-TR" sz="2400" dirty="0" err="1">
                <a:latin typeface="Calibri" charset="0"/>
              </a:rPr>
              <a:t>punishment</a:t>
            </a:r>
            <a:r>
              <a:rPr lang="tr-TR" sz="2400" dirty="0">
                <a:latin typeface="Calibri" charset="0"/>
              </a:rPr>
              <a:t>.” (</a:t>
            </a:r>
            <a:r>
              <a:rPr lang="tr-TR" sz="2400" dirty="0" err="1">
                <a:latin typeface="Calibri" charset="0"/>
              </a:rPr>
              <a:t>Baqara</a:t>
            </a:r>
            <a:r>
              <a:rPr lang="tr-TR" sz="2400" dirty="0">
                <a:latin typeface="Calibri" charset="0"/>
              </a:rPr>
              <a:t>, 2:119; Saba, 34:28</a:t>
            </a:r>
            <a:r>
              <a:rPr lang="tr-TR" sz="2400" dirty="0" smtClean="0">
                <a:latin typeface="Calibri" charset="0"/>
              </a:rPr>
              <a:t>)</a:t>
            </a:r>
          </a:p>
          <a:p>
            <a:r>
              <a:rPr lang="tr-TR" sz="2400" dirty="0" err="1" smtClean="0">
                <a:latin typeface="Calibri" charset="0"/>
              </a:rPr>
              <a:t>The</a:t>
            </a:r>
            <a:r>
              <a:rPr lang="tr-TR" sz="2400" dirty="0" smtClean="0">
                <a:latin typeface="Calibri" charset="0"/>
              </a:rPr>
              <a:t> </a:t>
            </a:r>
            <a:r>
              <a:rPr lang="en-US" sz="2400" dirty="0" smtClean="0"/>
              <a:t>Prophet </a:t>
            </a:r>
            <a:r>
              <a:rPr lang="en-US" sz="2400" dirty="0"/>
              <a:t>Muhammad </a:t>
            </a:r>
            <a:r>
              <a:rPr lang="en-US" sz="2400" dirty="0" smtClean="0"/>
              <a:t>(</a:t>
            </a:r>
            <a:r>
              <a:rPr lang="en-US" sz="2400" dirty="0" err="1" smtClean="0"/>
              <a:t>pbuh</a:t>
            </a:r>
            <a:r>
              <a:rPr lang="en-US" sz="2400" dirty="0" smtClean="0"/>
              <a:t>) states </a:t>
            </a:r>
            <a:r>
              <a:rPr lang="en-US" sz="2400" dirty="0"/>
              <a:t>that </a:t>
            </a:r>
          </a:p>
          <a:p>
            <a:r>
              <a:rPr lang="en-US" sz="2400" i="1" dirty="0">
                <a:solidFill>
                  <a:srgbClr val="0000FF"/>
                </a:solidFill>
              </a:rPr>
              <a:t>“Everyone is Muslim at birth (</a:t>
            </a:r>
            <a:r>
              <a:rPr lang="en-US" sz="2400" i="1" dirty="0" err="1">
                <a:solidFill>
                  <a:srgbClr val="0000FF"/>
                </a:solidFill>
              </a:rPr>
              <a:t>fıtrah</a:t>
            </a:r>
            <a:r>
              <a:rPr lang="en-US" sz="2400" i="1" dirty="0">
                <a:solidFill>
                  <a:srgbClr val="0000FF"/>
                </a:solidFill>
              </a:rPr>
              <a:t>) because every child that is born has a natural inclination to goodness and to worship the one true God alone, but his or her parents or society can cause him or her to deviate from the straight path. When someone accepts Islam he/she is considered to revert to his/her original condition.”</a:t>
            </a:r>
            <a:endParaRPr lang="en-US" sz="2400" dirty="0">
              <a:solidFill>
                <a:srgbClr val="0000FF"/>
              </a:solidFill>
            </a:endParaRPr>
          </a:p>
          <a:p>
            <a:endParaRPr lang="en-US" sz="2400" dirty="0">
              <a:latin typeface="Calibri"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lstStyle/>
          <a:p>
            <a:r>
              <a:rPr lang="en-US" sz="3000" b="1" dirty="0" smtClean="0">
                <a:solidFill>
                  <a:srgbClr val="FF0000"/>
                </a:solidFill>
              </a:rPr>
              <a:t/>
            </a:r>
            <a:br>
              <a:rPr lang="en-US" sz="3000" b="1" dirty="0" smtClean="0">
                <a:solidFill>
                  <a:srgbClr val="FF0000"/>
                </a:solidFill>
              </a:rPr>
            </a:br>
            <a:r>
              <a:rPr lang="en-US" sz="3000" b="1" dirty="0" smtClean="0">
                <a:solidFill>
                  <a:srgbClr val="FF0000"/>
                </a:solidFill>
              </a:rPr>
              <a:t>Main </a:t>
            </a:r>
            <a:r>
              <a:rPr lang="en-US" sz="3000" b="1" dirty="0">
                <a:solidFill>
                  <a:srgbClr val="FF0000"/>
                </a:solidFill>
              </a:rPr>
              <a:t>factors in conversion and the spread of Islam</a:t>
            </a:r>
            <a:br>
              <a:rPr lang="en-US" sz="3000" b="1" dirty="0">
                <a:solidFill>
                  <a:srgbClr val="FF0000"/>
                </a:solidFill>
              </a:rPr>
            </a:br>
            <a:endParaRPr lang="en-US" sz="3000" b="1" dirty="0">
              <a:solidFill>
                <a:srgbClr val="FF0000"/>
              </a:solidFill>
            </a:endParaRPr>
          </a:p>
        </p:txBody>
      </p:sp>
      <p:sp>
        <p:nvSpPr>
          <p:cNvPr id="3" name="Content Placeholder 2"/>
          <p:cNvSpPr>
            <a:spLocks noGrp="1"/>
          </p:cNvSpPr>
          <p:nvPr>
            <p:ph idx="1"/>
          </p:nvPr>
        </p:nvSpPr>
        <p:spPr>
          <a:xfrm>
            <a:off x="228600" y="762000"/>
            <a:ext cx="8686800" cy="5867400"/>
          </a:xfrm>
        </p:spPr>
        <p:txBody>
          <a:bodyPr/>
          <a:lstStyle/>
          <a:p>
            <a:r>
              <a:rPr lang="en-US" b="1" dirty="0" err="1" smtClean="0"/>
              <a:t>Abulfazl</a:t>
            </a:r>
            <a:r>
              <a:rPr lang="en-US" b="1" dirty="0" smtClean="0"/>
              <a:t> </a:t>
            </a:r>
            <a:r>
              <a:rPr lang="en-US" b="1" dirty="0" err="1"/>
              <a:t>Ezzati</a:t>
            </a:r>
            <a:r>
              <a:rPr lang="en-US" dirty="0"/>
              <a:t> states </a:t>
            </a:r>
            <a:r>
              <a:rPr lang="en-US" dirty="0" smtClean="0"/>
              <a:t>that </a:t>
            </a:r>
          </a:p>
          <a:p>
            <a:pPr marL="0" indent="0">
              <a:buNone/>
            </a:pPr>
            <a:r>
              <a:rPr lang="en-US" sz="2600" dirty="0" smtClean="0"/>
              <a:t>1</a:t>
            </a:r>
            <a:r>
              <a:rPr lang="en-US" sz="2600" dirty="0"/>
              <a:t>. Religious factor, </a:t>
            </a:r>
            <a:endParaRPr lang="en-US" sz="2600" dirty="0" smtClean="0"/>
          </a:p>
          <a:p>
            <a:pPr marL="0" indent="0">
              <a:buNone/>
            </a:pPr>
            <a:r>
              <a:rPr lang="en-US" sz="2600" dirty="0" smtClean="0"/>
              <a:t>2</a:t>
            </a:r>
            <a:r>
              <a:rPr lang="en-US" sz="2600" dirty="0"/>
              <a:t>. Religious leadership factor, </a:t>
            </a:r>
            <a:br>
              <a:rPr lang="en-US" sz="2600" dirty="0"/>
            </a:br>
            <a:r>
              <a:rPr lang="en-US" sz="2600" dirty="0"/>
              <a:t>3. Intellectual factor</a:t>
            </a:r>
            <a:r>
              <a:rPr lang="en-US" sz="2600" dirty="0" smtClean="0"/>
              <a:t>,</a:t>
            </a:r>
          </a:p>
          <a:p>
            <a:pPr marL="0" indent="0">
              <a:buNone/>
            </a:pPr>
            <a:r>
              <a:rPr lang="en-US" sz="2600" dirty="0" smtClean="0"/>
              <a:t>4</a:t>
            </a:r>
            <a:r>
              <a:rPr lang="en-US" sz="2600" dirty="0"/>
              <a:t>. Moral and ethical factor, </a:t>
            </a:r>
            <a:br>
              <a:rPr lang="en-US" sz="2600" dirty="0"/>
            </a:br>
            <a:r>
              <a:rPr lang="en-US" sz="2600" dirty="0"/>
              <a:t>5. Cultural factor</a:t>
            </a:r>
            <a:r>
              <a:rPr lang="en-US" sz="2600" dirty="0" smtClean="0"/>
              <a:t>,</a:t>
            </a:r>
          </a:p>
          <a:p>
            <a:pPr marL="0" indent="0">
              <a:buNone/>
            </a:pPr>
            <a:r>
              <a:rPr lang="en-US" sz="2600" dirty="0" smtClean="0"/>
              <a:t>6</a:t>
            </a:r>
            <a:r>
              <a:rPr lang="en-US" sz="2600" dirty="0"/>
              <a:t>. Humanitarian factor, </a:t>
            </a:r>
            <a:br>
              <a:rPr lang="en-US" sz="2600" dirty="0"/>
            </a:br>
            <a:r>
              <a:rPr lang="en-US" sz="2600" dirty="0"/>
              <a:t>7. Political factor, </a:t>
            </a:r>
            <a:endParaRPr lang="en-US" sz="2600" dirty="0" smtClean="0"/>
          </a:p>
          <a:p>
            <a:pPr marL="0" indent="0">
              <a:buNone/>
            </a:pPr>
            <a:r>
              <a:rPr lang="en-US" sz="2600" dirty="0" smtClean="0"/>
              <a:t>8</a:t>
            </a:r>
            <a:r>
              <a:rPr lang="en-US" sz="2600" dirty="0"/>
              <a:t>. Social factor, </a:t>
            </a:r>
            <a:br>
              <a:rPr lang="en-US" sz="2600" dirty="0"/>
            </a:br>
            <a:r>
              <a:rPr lang="en-US" sz="2600" dirty="0"/>
              <a:t>9. Economic factor, </a:t>
            </a:r>
          </a:p>
          <a:p>
            <a:pPr marL="0" indent="0">
              <a:buNone/>
            </a:pPr>
            <a:r>
              <a:rPr lang="en-US" sz="2600" dirty="0" smtClean="0"/>
              <a:t>10</a:t>
            </a:r>
            <a:r>
              <a:rPr lang="en-US" sz="2600" dirty="0"/>
              <a:t>. Educational factor, </a:t>
            </a:r>
            <a:br>
              <a:rPr lang="en-US" sz="2600" dirty="0"/>
            </a:br>
            <a:r>
              <a:rPr lang="en-US" sz="2600" dirty="0"/>
              <a:t>11. Factors relating to Civilization. </a:t>
            </a:r>
          </a:p>
        </p:txBody>
      </p:sp>
    </p:spTree>
    <p:extLst>
      <p:ext uri="{BB962C8B-B14F-4D97-AF65-F5344CB8AC3E}">
        <p14:creationId xmlns:p14="http://schemas.microsoft.com/office/powerpoint/2010/main" val="17241772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lstStyle/>
          <a:p>
            <a:r>
              <a:rPr lang="en-US" sz="3000" b="1" dirty="0" smtClean="0">
                <a:solidFill>
                  <a:srgbClr val="FF0000"/>
                </a:solidFill>
              </a:rPr>
              <a:t>Main Factor of Conversion to Islam</a:t>
            </a:r>
            <a:endParaRPr lang="en-US" sz="3000" b="1" dirty="0">
              <a:solidFill>
                <a:srgbClr val="FF0000"/>
              </a:solidFill>
            </a:endParaRPr>
          </a:p>
        </p:txBody>
      </p:sp>
      <p:sp>
        <p:nvSpPr>
          <p:cNvPr id="3" name="Content Placeholder 2"/>
          <p:cNvSpPr>
            <a:spLocks noGrp="1"/>
          </p:cNvSpPr>
          <p:nvPr>
            <p:ph idx="1"/>
          </p:nvPr>
        </p:nvSpPr>
        <p:spPr>
          <a:xfrm>
            <a:off x="228600" y="838200"/>
            <a:ext cx="8686800" cy="5715000"/>
          </a:xfrm>
        </p:spPr>
        <p:txBody>
          <a:bodyPr/>
          <a:lstStyle/>
          <a:p>
            <a:r>
              <a:rPr lang="en-US" sz="2500" b="1" dirty="0" smtClean="0">
                <a:solidFill>
                  <a:srgbClr val="0000FF"/>
                </a:solidFill>
              </a:rPr>
              <a:t>Content and Attraction </a:t>
            </a:r>
            <a:r>
              <a:rPr lang="en-US" sz="2500" b="1" dirty="0">
                <a:solidFill>
                  <a:srgbClr val="0000FF"/>
                </a:solidFill>
              </a:rPr>
              <a:t>of Islam:</a:t>
            </a:r>
            <a:r>
              <a:rPr lang="en-US" sz="2500" dirty="0">
                <a:solidFill>
                  <a:srgbClr val="0000FF"/>
                </a:solidFill>
              </a:rPr>
              <a:t> </a:t>
            </a:r>
            <a:endParaRPr lang="en-US" sz="2500" dirty="0" smtClean="0">
              <a:solidFill>
                <a:srgbClr val="0000FF"/>
              </a:solidFill>
            </a:endParaRPr>
          </a:p>
          <a:p>
            <a:pPr algn="just"/>
            <a:r>
              <a:rPr lang="en-US" sz="2500" dirty="0" smtClean="0"/>
              <a:t>Islam </a:t>
            </a:r>
            <a:r>
              <a:rPr lang="en-US" sz="2500" dirty="0"/>
              <a:t>spread through more spontaneous conversions as people learned of it through trade and the other activities. </a:t>
            </a:r>
            <a:endParaRPr lang="en-US" sz="2500" dirty="0" smtClean="0"/>
          </a:p>
          <a:p>
            <a:pPr marL="0" indent="0" algn="just">
              <a:buNone/>
            </a:pPr>
            <a:r>
              <a:rPr lang="en-US" sz="2500" dirty="0" smtClean="0"/>
              <a:t>The </a:t>
            </a:r>
            <a:r>
              <a:rPr lang="en-US" sz="2500" dirty="0"/>
              <a:t>religion was clearly attractive, with an explicit set of beliefs / teachings about </a:t>
            </a:r>
            <a:r>
              <a:rPr lang="en-US" sz="2500" dirty="0" smtClean="0"/>
              <a:t>halal </a:t>
            </a:r>
            <a:r>
              <a:rPr lang="en-US" sz="2500" dirty="0"/>
              <a:t>and haram in order to win access to heaven and avoid a lamentable eternity in hell. </a:t>
            </a:r>
          </a:p>
          <a:p>
            <a:pPr lvl="0" algn="just"/>
            <a:r>
              <a:rPr lang="en-US" sz="2500" dirty="0"/>
              <a:t>Islam appealed to lower-class groups because of its commitment to charity and spiritual equality; </a:t>
            </a:r>
          </a:p>
          <a:p>
            <a:pPr marL="0" lvl="0" indent="0" algn="just">
              <a:buNone/>
            </a:pPr>
            <a:r>
              <a:rPr lang="en-US" sz="2500" dirty="0"/>
              <a:t>Islam also legitimated merchant activity more than did most belief systems at the time, and so could attract traders. </a:t>
            </a:r>
          </a:p>
          <a:p>
            <a:pPr lvl="0" algn="just"/>
            <a:r>
              <a:rPr lang="en-US" sz="2500" dirty="0"/>
              <a:t>The cultural and political achievements of Islam drew people eager to advance their societies in a variety of ways, including religious ones</a:t>
            </a:r>
            <a:r>
              <a:rPr lang="en-US" sz="2500" dirty="0" smtClean="0"/>
              <a:t>.</a:t>
            </a:r>
            <a:endParaRPr lang="en-US" sz="2500" dirty="0"/>
          </a:p>
        </p:txBody>
      </p:sp>
    </p:spTree>
    <p:extLst>
      <p:ext uri="{BB962C8B-B14F-4D97-AF65-F5344CB8AC3E}">
        <p14:creationId xmlns:p14="http://schemas.microsoft.com/office/powerpoint/2010/main" val="32847523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a:xfrm>
            <a:off x="228600" y="152400"/>
            <a:ext cx="8763000" cy="609600"/>
          </a:xfrm>
        </p:spPr>
        <p:txBody>
          <a:bodyPr/>
          <a:lstStyle/>
          <a:p>
            <a:r>
              <a:rPr lang="en-US" sz="3000" b="1" dirty="0" smtClean="0">
                <a:solidFill>
                  <a:srgbClr val="FF0000"/>
                </a:solidFill>
                <a:latin typeface="Calibri" charset="0"/>
              </a:rPr>
              <a:t>Orientalist Perspective to </a:t>
            </a:r>
            <a:r>
              <a:rPr lang="en-US" sz="3000" b="1" dirty="0">
                <a:solidFill>
                  <a:srgbClr val="FF0000"/>
                </a:solidFill>
                <a:latin typeface="Calibri" charset="0"/>
              </a:rPr>
              <a:t>Conversion in Muslim </a:t>
            </a:r>
            <a:r>
              <a:rPr lang="en-US" sz="3000" b="1" dirty="0" smtClean="0">
                <a:solidFill>
                  <a:srgbClr val="FF0000"/>
                </a:solidFill>
                <a:latin typeface="Calibri" charset="0"/>
              </a:rPr>
              <a:t>Lands </a:t>
            </a:r>
            <a:br>
              <a:rPr lang="en-US" sz="3000" b="1" dirty="0" smtClean="0">
                <a:solidFill>
                  <a:srgbClr val="FF0000"/>
                </a:solidFill>
                <a:latin typeface="Calibri" charset="0"/>
              </a:rPr>
            </a:br>
            <a:r>
              <a:rPr lang="en-US" sz="3000" b="1" dirty="0" smtClean="0">
                <a:solidFill>
                  <a:srgbClr val="0000FF"/>
                </a:solidFill>
                <a:latin typeface="Calibri" charset="0"/>
              </a:rPr>
              <a:t>Ira </a:t>
            </a:r>
            <a:r>
              <a:rPr lang="en-US" sz="3000" b="1" dirty="0" err="1" smtClean="0">
                <a:solidFill>
                  <a:srgbClr val="0000FF"/>
                </a:solidFill>
                <a:latin typeface="Calibri" charset="0"/>
              </a:rPr>
              <a:t>Laipdus</a:t>
            </a:r>
            <a:r>
              <a:rPr lang="en-US" sz="3000" b="1" dirty="0" smtClean="0">
                <a:solidFill>
                  <a:srgbClr val="0000FF"/>
                </a:solidFill>
                <a:latin typeface="Calibri" charset="0"/>
              </a:rPr>
              <a:t> 1</a:t>
            </a:r>
            <a:endParaRPr lang="en-US" sz="3000" b="1" dirty="0">
              <a:solidFill>
                <a:srgbClr val="0000FF"/>
              </a:solidFill>
              <a:latin typeface="Calibri" charset="0"/>
            </a:endParaRPr>
          </a:p>
        </p:txBody>
      </p:sp>
      <p:sp>
        <p:nvSpPr>
          <p:cNvPr id="39938" name="Content Placeholder 2"/>
          <p:cNvSpPr>
            <a:spLocks noGrp="1"/>
          </p:cNvSpPr>
          <p:nvPr>
            <p:ph idx="1"/>
          </p:nvPr>
        </p:nvSpPr>
        <p:spPr>
          <a:xfrm>
            <a:off x="228600" y="914400"/>
            <a:ext cx="8686800" cy="5715000"/>
          </a:xfrm>
        </p:spPr>
        <p:txBody>
          <a:bodyPr/>
          <a:lstStyle/>
          <a:p>
            <a:pPr algn="just"/>
            <a:r>
              <a:rPr lang="tr-TR" sz="2400" dirty="0" err="1" smtClean="0">
                <a:latin typeface="Calibri" charset="0"/>
              </a:rPr>
              <a:t>American</a:t>
            </a:r>
            <a:r>
              <a:rPr lang="tr-TR" sz="2400" dirty="0" smtClean="0">
                <a:latin typeface="Calibri" charset="0"/>
              </a:rPr>
              <a:t> </a:t>
            </a:r>
            <a:r>
              <a:rPr lang="tr-TR" sz="2400" dirty="0" err="1">
                <a:latin typeface="Calibri" charset="0"/>
              </a:rPr>
              <a:t>historian</a:t>
            </a:r>
            <a:r>
              <a:rPr lang="tr-TR" sz="2400" dirty="0">
                <a:latin typeface="Calibri" charset="0"/>
              </a:rPr>
              <a:t>, </a:t>
            </a:r>
            <a:r>
              <a:rPr lang="tr-TR" sz="2400" dirty="0" err="1">
                <a:latin typeface="Calibri" charset="0"/>
              </a:rPr>
              <a:t>distinguishes</a:t>
            </a:r>
            <a:r>
              <a:rPr lang="tr-TR" sz="2400" dirty="0">
                <a:latin typeface="Calibri" charset="0"/>
              </a:rPr>
              <a:t> </a:t>
            </a:r>
            <a:r>
              <a:rPr lang="tr-TR" sz="2400" dirty="0" err="1">
                <a:latin typeface="Calibri" charset="0"/>
              </a:rPr>
              <a:t>between</a:t>
            </a:r>
            <a:r>
              <a:rPr lang="tr-TR" sz="2400" dirty="0">
                <a:latin typeface="Calibri" charset="0"/>
              </a:rPr>
              <a:t> </a:t>
            </a:r>
            <a:r>
              <a:rPr lang="tr-TR" sz="2400" dirty="0" err="1">
                <a:latin typeface="Calibri" charset="0"/>
              </a:rPr>
              <a:t>two</a:t>
            </a:r>
            <a:r>
              <a:rPr lang="tr-TR" sz="2400" dirty="0">
                <a:latin typeface="Calibri" charset="0"/>
              </a:rPr>
              <a:t> </a:t>
            </a:r>
            <a:r>
              <a:rPr lang="tr-TR" sz="2400" dirty="0" err="1">
                <a:latin typeface="Calibri" charset="0"/>
              </a:rPr>
              <a:t>separate</a:t>
            </a:r>
            <a:r>
              <a:rPr lang="tr-TR" sz="2400" dirty="0">
                <a:latin typeface="Calibri" charset="0"/>
              </a:rPr>
              <a:t> </a:t>
            </a:r>
            <a:r>
              <a:rPr lang="tr-TR" sz="2400" dirty="0" err="1">
                <a:latin typeface="Calibri" charset="0"/>
              </a:rPr>
              <a:t>strands</a:t>
            </a:r>
            <a:r>
              <a:rPr lang="tr-TR" sz="2400" dirty="0">
                <a:latin typeface="Calibri" charset="0"/>
              </a:rPr>
              <a:t> of </a:t>
            </a:r>
            <a:r>
              <a:rPr lang="tr-TR" sz="2400" dirty="0" err="1">
                <a:latin typeface="Calibri" charset="0"/>
              </a:rPr>
              <a:t>converts</a:t>
            </a:r>
            <a:r>
              <a:rPr lang="tr-TR" sz="2400" dirty="0">
                <a:latin typeface="Calibri" charset="0"/>
              </a:rPr>
              <a:t> of </a:t>
            </a:r>
            <a:r>
              <a:rPr lang="tr-TR" sz="2400" dirty="0" err="1">
                <a:latin typeface="Calibri" charset="0"/>
              </a:rPr>
              <a:t>the</a:t>
            </a:r>
            <a:r>
              <a:rPr lang="tr-TR" sz="2400" dirty="0">
                <a:latin typeface="Calibri" charset="0"/>
              </a:rPr>
              <a:t> time: </a:t>
            </a:r>
            <a:endParaRPr lang="en-US" sz="2400" dirty="0">
              <a:latin typeface="Calibri" charset="0"/>
            </a:endParaRPr>
          </a:p>
          <a:p>
            <a:pPr lvl="1" algn="just"/>
            <a:r>
              <a:rPr lang="en-US" sz="2400" dirty="0" smtClean="0">
                <a:latin typeface="Calibri" charset="0"/>
              </a:rPr>
              <a:t>T</a:t>
            </a:r>
            <a:r>
              <a:rPr lang="tr-TR" sz="2400" dirty="0" smtClean="0">
                <a:latin typeface="Calibri" charset="0"/>
              </a:rPr>
              <a:t>he </a:t>
            </a:r>
            <a:r>
              <a:rPr lang="tr-TR" sz="2400" dirty="0" err="1" smtClean="0">
                <a:latin typeface="Calibri" charset="0"/>
              </a:rPr>
              <a:t>animists</a:t>
            </a:r>
            <a:r>
              <a:rPr lang="tr-TR" sz="2400" dirty="0" smtClean="0">
                <a:latin typeface="Calibri" charset="0"/>
              </a:rPr>
              <a:t> </a:t>
            </a:r>
            <a:r>
              <a:rPr lang="tr-TR" sz="2400" dirty="0" err="1">
                <a:latin typeface="Calibri" charset="0"/>
              </a:rPr>
              <a:t>and</a:t>
            </a:r>
            <a:r>
              <a:rPr lang="tr-TR" sz="2400" dirty="0">
                <a:latin typeface="Calibri" charset="0"/>
              </a:rPr>
              <a:t> </a:t>
            </a:r>
            <a:r>
              <a:rPr lang="tr-TR" sz="2400" dirty="0" err="1">
                <a:latin typeface="Calibri" charset="0"/>
              </a:rPr>
              <a:t>polytheists</a:t>
            </a:r>
            <a:r>
              <a:rPr lang="tr-TR" sz="2400" dirty="0">
                <a:latin typeface="Calibri" charset="0"/>
              </a:rPr>
              <a:t> of </a:t>
            </a:r>
            <a:r>
              <a:rPr lang="tr-TR" sz="2400" dirty="0" err="1">
                <a:latin typeface="Calibri" charset="0"/>
              </a:rPr>
              <a:t>tribal</a:t>
            </a:r>
            <a:r>
              <a:rPr lang="tr-TR" sz="2400" dirty="0">
                <a:latin typeface="Calibri" charset="0"/>
              </a:rPr>
              <a:t> </a:t>
            </a:r>
            <a:r>
              <a:rPr lang="tr-TR" sz="2400" dirty="0" err="1">
                <a:latin typeface="Calibri" charset="0"/>
              </a:rPr>
              <a:t>societies</a:t>
            </a:r>
            <a:r>
              <a:rPr lang="tr-TR" sz="2400" dirty="0">
                <a:latin typeface="Calibri" charset="0"/>
              </a:rPr>
              <a:t> of </a:t>
            </a:r>
            <a:r>
              <a:rPr lang="tr-TR" sz="2400" dirty="0" err="1">
                <a:latin typeface="Calibri" charset="0"/>
              </a:rPr>
              <a:t>the</a:t>
            </a:r>
            <a:r>
              <a:rPr lang="tr-TR" sz="2400" dirty="0">
                <a:latin typeface="Calibri" charset="0"/>
              </a:rPr>
              <a:t> </a:t>
            </a:r>
            <a:r>
              <a:rPr lang="tr-TR" sz="2400" dirty="0" err="1">
                <a:latin typeface="Calibri" charset="0"/>
              </a:rPr>
              <a:t>Arabian</a:t>
            </a:r>
            <a:r>
              <a:rPr lang="tr-TR" sz="2400" dirty="0">
                <a:latin typeface="Calibri" charset="0"/>
              </a:rPr>
              <a:t> </a:t>
            </a:r>
            <a:r>
              <a:rPr lang="tr-TR" sz="2400" dirty="0" err="1">
                <a:latin typeface="Calibri" charset="0"/>
              </a:rPr>
              <a:t>peninsula</a:t>
            </a:r>
            <a:r>
              <a:rPr lang="tr-TR" sz="2400" dirty="0">
                <a:latin typeface="Calibri" charset="0"/>
              </a:rPr>
              <a:t> </a:t>
            </a:r>
            <a:r>
              <a:rPr lang="tr-TR" sz="2400" dirty="0" err="1">
                <a:latin typeface="Calibri" charset="0"/>
              </a:rPr>
              <a:t>and</a:t>
            </a:r>
            <a:r>
              <a:rPr lang="tr-TR" sz="2400" dirty="0">
                <a:latin typeface="Calibri" charset="0"/>
              </a:rPr>
              <a:t> </a:t>
            </a:r>
            <a:r>
              <a:rPr lang="tr-TR" sz="2400" dirty="0" err="1">
                <a:latin typeface="Calibri" charset="0"/>
              </a:rPr>
              <a:t>the</a:t>
            </a:r>
            <a:r>
              <a:rPr lang="tr-TR" sz="2400" dirty="0">
                <a:latin typeface="Calibri" charset="0"/>
              </a:rPr>
              <a:t> </a:t>
            </a:r>
            <a:r>
              <a:rPr lang="tr-TR" sz="2400" dirty="0" err="1">
                <a:latin typeface="Calibri" charset="0"/>
              </a:rPr>
              <a:t>Fertile</a:t>
            </a:r>
            <a:r>
              <a:rPr lang="tr-TR" sz="2400" dirty="0">
                <a:latin typeface="Calibri" charset="0"/>
              </a:rPr>
              <a:t> </a:t>
            </a:r>
            <a:r>
              <a:rPr lang="tr-TR" sz="2400" dirty="0" err="1">
                <a:latin typeface="Calibri" charset="0"/>
              </a:rPr>
              <a:t>crescent</a:t>
            </a:r>
            <a:r>
              <a:rPr lang="tr-TR" sz="2400" dirty="0">
                <a:latin typeface="Calibri" charset="0"/>
              </a:rPr>
              <a:t>; </a:t>
            </a:r>
            <a:endParaRPr lang="en-US" sz="2400" dirty="0">
              <a:latin typeface="Calibri" charset="0"/>
            </a:endParaRPr>
          </a:p>
          <a:p>
            <a:pPr lvl="1" algn="just"/>
            <a:r>
              <a:rPr lang="tr-TR" sz="2400" dirty="0" err="1">
                <a:latin typeface="Calibri" charset="0"/>
              </a:rPr>
              <a:t>T</a:t>
            </a:r>
            <a:r>
              <a:rPr lang="tr-TR" sz="2400" dirty="0" err="1" smtClean="0">
                <a:latin typeface="Calibri" charset="0"/>
              </a:rPr>
              <a:t>he</a:t>
            </a:r>
            <a:r>
              <a:rPr lang="tr-TR" sz="2400" dirty="0" smtClean="0">
                <a:latin typeface="Calibri" charset="0"/>
              </a:rPr>
              <a:t> </a:t>
            </a:r>
            <a:r>
              <a:rPr lang="tr-TR" sz="2400" dirty="0" err="1">
                <a:latin typeface="Calibri" charset="0"/>
              </a:rPr>
              <a:t>monotheistic</a:t>
            </a:r>
            <a:r>
              <a:rPr lang="tr-TR" sz="2400" dirty="0">
                <a:latin typeface="Calibri" charset="0"/>
              </a:rPr>
              <a:t> </a:t>
            </a:r>
            <a:r>
              <a:rPr lang="tr-TR" sz="2400" dirty="0" err="1">
                <a:latin typeface="Calibri" charset="0"/>
              </a:rPr>
              <a:t>populations</a:t>
            </a:r>
            <a:r>
              <a:rPr lang="tr-TR" sz="2400" dirty="0">
                <a:latin typeface="Calibri" charset="0"/>
              </a:rPr>
              <a:t> of </a:t>
            </a:r>
            <a:r>
              <a:rPr lang="tr-TR" sz="2400" dirty="0" err="1">
                <a:latin typeface="Calibri" charset="0"/>
              </a:rPr>
              <a:t>the</a:t>
            </a:r>
            <a:r>
              <a:rPr lang="tr-TR" sz="2400" dirty="0">
                <a:latin typeface="Calibri" charset="0"/>
              </a:rPr>
              <a:t> </a:t>
            </a:r>
            <a:r>
              <a:rPr lang="tr-TR" sz="2400" dirty="0" err="1">
                <a:latin typeface="Calibri" charset="0"/>
              </a:rPr>
              <a:t>Middle</a:t>
            </a:r>
            <a:r>
              <a:rPr lang="tr-TR" sz="2400" dirty="0">
                <a:latin typeface="Calibri" charset="0"/>
              </a:rPr>
              <a:t> </a:t>
            </a:r>
            <a:r>
              <a:rPr lang="tr-TR" sz="2400" dirty="0" err="1">
                <a:latin typeface="Calibri" charset="0"/>
              </a:rPr>
              <a:t>Eastern</a:t>
            </a:r>
            <a:r>
              <a:rPr lang="tr-TR" sz="2400" dirty="0">
                <a:latin typeface="Calibri" charset="0"/>
              </a:rPr>
              <a:t> </a:t>
            </a:r>
            <a:r>
              <a:rPr lang="tr-TR" sz="2400" dirty="0" err="1">
                <a:latin typeface="Calibri" charset="0"/>
              </a:rPr>
              <a:t>agrarian</a:t>
            </a:r>
            <a:r>
              <a:rPr lang="tr-TR" sz="2400" dirty="0">
                <a:latin typeface="Calibri" charset="0"/>
              </a:rPr>
              <a:t> </a:t>
            </a:r>
            <a:r>
              <a:rPr lang="tr-TR" sz="2400" dirty="0" err="1">
                <a:latin typeface="Calibri" charset="0"/>
              </a:rPr>
              <a:t>and</a:t>
            </a:r>
            <a:r>
              <a:rPr lang="tr-TR" sz="2400" dirty="0">
                <a:latin typeface="Calibri" charset="0"/>
              </a:rPr>
              <a:t> </a:t>
            </a:r>
            <a:r>
              <a:rPr lang="tr-TR" sz="2400" dirty="0" err="1">
                <a:latin typeface="Calibri" charset="0"/>
              </a:rPr>
              <a:t>urbanized</a:t>
            </a:r>
            <a:r>
              <a:rPr lang="tr-TR" sz="2400" dirty="0">
                <a:latin typeface="Calibri" charset="0"/>
              </a:rPr>
              <a:t> </a:t>
            </a:r>
            <a:r>
              <a:rPr lang="tr-TR" sz="2400" dirty="0" err="1">
                <a:latin typeface="Calibri" charset="0"/>
              </a:rPr>
              <a:t>societies</a:t>
            </a:r>
            <a:r>
              <a:rPr lang="tr-TR" sz="2400" dirty="0">
                <a:latin typeface="Calibri" charset="0"/>
              </a:rPr>
              <a:t>. </a:t>
            </a:r>
          </a:p>
          <a:p>
            <a:pPr marL="0" indent="0" algn="just">
              <a:buNone/>
            </a:pPr>
            <a:r>
              <a:rPr lang="tr-TR" sz="2400" dirty="0" err="1">
                <a:solidFill>
                  <a:srgbClr val="0000FF"/>
                </a:solidFill>
                <a:latin typeface="Calibri" charset="0"/>
              </a:rPr>
              <a:t>For</a:t>
            </a:r>
            <a:r>
              <a:rPr lang="tr-TR" sz="2400" dirty="0">
                <a:solidFill>
                  <a:srgbClr val="0000FF"/>
                </a:solidFill>
                <a:latin typeface="Calibri" charset="0"/>
              </a:rPr>
              <a:t> </a:t>
            </a:r>
            <a:r>
              <a:rPr lang="tr-TR" sz="2400" dirty="0" err="1">
                <a:solidFill>
                  <a:srgbClr val="0000FF"/>
                </a:solidFill>
                <a:latin typeface="Calibri" charset="0"/>
              </a:rPr>
              <a:t>the</a:t>
            </a:r>
            <a:r>
              <a:rPr lang="tr-TR" sz="2400" dirty="0">
                <a:solidFill>
                  <a:srgbClr val="0000FF"/>
                </a:solidFill>
                <a:latin typeface="Calibri" charset="0"/>
              </a:rPr>
              <a:t> </a:t>
            </a:r>
            <a:r>
              <a:rPr lang="tr-TR" sz="2400" dirty="0" err="1">
                <a:solidFill>
                  <a:srgbClr val="0000FF"/>
                </a:solidFill>
                <a:latin typeface="Calibri" charset="0"/>
              </a:rPr>
              <a:t>polytheistic</a:t>
            </a:r>
            <a:r>
              <a:rPr lang="tr-TR" sz="2400" dirty="0">
                <a:solidFill>
                  <a:srgbClr val="0000FF"/>
                </a:solidFill>
                <a:latin typeface="Calibri" charset="0"/>
              </a:rPr>
              <a:t> </a:t>
            </a:r>
            <a:r>
              <a:rPr lang="tr-TR" sz="2400" dirty="0" err="1">
                <a:solidFill>
                  <a:srgbClr val="0000FF"/>
                </a:solidFill>
                <a:latin typeface="Calibri" charset="0"/>
              </a:rPr>
              <a:t>and</a:t>
            </a:r>
            <a:r>
              <a:rPr lang="tr-TR" sz="2400" dirty="0">
                <a:solidFill>
                  <a:srgbClr val="0000FF"/>
                </a:solidFill>
                <a:latin typeface="Calibri" charset="0"/>
              </a:rPr>
              <a:t> pagan </a:t>
            </a:r>
            <a:r>
              <a:rPr lang="tr-TR" sz="2400" dirty="0" err="1" smtClean="0">
                <a:solidFill>
                  <a:srgbClr val="0000FF"/>
                </a:solidFill>
                <a:latin typeface="Calibri" charset="0"/>
              </a:rPr>
              <a:t>societies</a:t>
            </a:r>
            <a:r>
              <a:rPr lang="tr-TR" sz="2400" dirty="0" smtClean="0">
                <a:solidFill>
                  <a:srgbClr val="0000FF"/>
                </a:solidFill>
                <a:latin typeface="Calibri" charset="0"/>
              </a:rPr>
              <a:t>, </a:t>
            </a:r>
            <a:r>
              <a:rPr lang="tr-TR" sz="2400" dirty="0" err="1">
                <a:solidFill>
                  <a:srgbClr val="0000FF"/>
                </a:solidFill>
                <a:latin typeface="Calibri" charset="0"/>
              </a:rPr>
              <a:t>conversion</a:t>
            </a:r>
            <a:r>
              <a:rPr lang="tr-TR" sz="2400" dirty="0">
                <a:solidFill>
                  <a:srgbClr val="0000FF"/>
                </a:solidFill>
                <a:latin typeface="Calibri" charset="0"/>
              </a:rPr>
              <a:t> </a:t>
            </a:r>
            <a:r>
              <a:rPr lang="tr-TR" sz="2400" dirty="0" err="1">
                <a:solidFill>
                  <a:srgbClr val="0000FF"/>
                </a:solidFill>
                <a:latin typeface="Calibri" charset="0"/>
              </a:rPr>
              <a:t>to</a:t>
            </a:r>
            <a:r>
              <a:rPr lang="tr-TR" sz="2400" dirty="0">
                <a:solidFill>
                  <a:srgbClr val="0000FF"/>
                </a:solidFill>
                <a:latin typeface="Calibri" charset="0"/>
              </a:rPr>
              <a:t> </a:t>
            </a:r>
            <a:r>
              <a:rPr lang="tr-TR" sz="2400" dirty="0" err="1" smtClean="0">
                <a:solidFill>
                  <a:srgbClr val="0000FF"/>
                </a:solidFill>
                <a:latin typeface="Calibri" charset="0"/>
              </a:rPr>
              <a:t>Islam</a:t>
            </a:r>
            <a:r>
              <a:rPr lang="tr-TR" sz="2400" dirty="0" smtClean="0">
                <a:solidFill>
                  <a:srgbClr val="0000FF"/>
                </a:solidFill>
                <a:latin typeface="Calibri" charset="0"/>
              </a:rPr>
              <a:t>, </a:t>
            </a:r>
          </a:p>
          <a:p>
            <a:pPr marL="0" indent="0" algn="just">
              <a:buNone/>
            </a:pPr>
            <a:r>
              <a:rPr lang="tr-TR" sz="2400" dirty="0" smtClean="0">
                <a:latin typeface="Calibri" charset="0"/>
              </a:rPr>
              <a:t>apart </a:t>
            </a:r>
            <a:r>
              <a:rPr lang="tr-TR" sz="2400" dirty="0" err="1">
                <a:latin typeface="Calibri" charset="0"/>
              </a:rPr>
              <a:t>from</a:t>
            </a:r>
            <a:r>
              <a:rPr lang="tr-TR" sz="2400" dirty="0">
                <a:latin typeface="Calibri" charset="0"/>
              </a:rPr>
              <a:t> </a:t>
            </a:r>
            <a:r>
              <a:rPr lang="tr-TR" sz="2400" dirty="0" err="1" smtClean="0">
                <a:latin typeface="Calibri" charset="0"/>
              </a:rPr>
              <a:t>individual</a:t>
            </a:r>
            <a:r>
              <a:rPr lang="tr-TR" sz="2400" dirty="0" smtClean="0">
                <a:latin typeface="Calibri" charset="0"/>
              </a:rPr>
              <a:t> </a:t>
            </a:r>
            <a:r>
              <a:rPr lang="tr-TR" sz="2400" dirty="0" err="1">
                <a:latin typeface="Calibri" charset="0"/>
              </a:rPr>
              <a:t>religious</a:t>
            </a:r>
            <a:r>
              <a:rPr lang="tr-TR" sz="2400" dirty="0">
                <a:latin typeface="Calibri" charset="0"/>
              </a:rPr>
              <a:t> </a:t>
            </a:r>
            <a:r>
              <a:rPr lang="tr-TR" sz="2400" dirty="0" err="1">
                <a:latin typeface="Calibri" charset="0"/>
              </a:rPr>
              <a:t>and</a:t>
            </a:r>
            <a:r>
              <a:rPr lang="tr-TR" sz="2400" dirty="0">
                <a:latin typeface="Calibri" charset="0"/>
              </a:rPr>
              <a:t> </a:t>
            </a:r>
            <a:r>
              <a:rPr lang="tr-TR" sz="2400" dirty="0" err="1">
                <a:latin typeface="Calibri" charset="0"/>
              </a:rPr>
              <a:t>spiritual</a:t>
            </a:r>
            <a:r>
              <a:rPr lang="tr-TR" sz="2400" dirty="0">
                <a:latin typeface="Calibri" charset="0"/>
              </a:rPr>
              <a:t> </a:t>
            </a:r>
            <a:r>
              <a:rPr lang="tr-TR" sz="2400" dirty="0" err="1" smtClean="0">
                <a:latin typeface="Calibri" charset="0"/>
              </a:rPr>
              <a:t>reasons</a:t>
            </a:r>
            <a:r>
              <a:rPr lang="tr-TR" sz="2400" dirty="0" smtClean="0">
                <a:latin typeface="Calibri" charset="0"/>
              </a:rPr>
              <a:t>,</a:t>
            </a:r>
          </a:p>
          <a:p>
            <a:pPr marL="0" indent="0" algn="just">
              <a:buNone/>
            </a:pPr>
            <a:r>
              <a:rPr lang="tr-TR" sz="2400" dirty="0" smtClean="0">
                <a:latin typeface="Calibri" charset="0"/>
              </a:rPr>
              <a:t>"</a:t>
            </a:r>
            <a:r>
              <a:rPr lang="tr-TR" sz="2400" dirty="0" err="1">
                <a:latin typeface="Calibri" charset="0"/>
              </a:rPr>
              <a:t>represented</a:t>
            </a:r>
            <a:r>
              <a:rPr lang="tr-TR" sz="2400" dirty="0">
                <a:latin typeface="Calibri" charset="0"/>
              </a:rPr>
              <a:t> </a:t>
            </a:r>
            <a:r>
              <a:rPr lang="tr-TR" sz="2400" dirty="0" err="1">
                <a:latin typeface="Calibri" charset="0"/>
              </a:rPr>
              <a:t>the</a:t>
            </a:r>
            <a:r>
              <a:rPr lang="tr-TR" sz="2400" dirty="0">
                <a:latin typeface="Calibri" charset="0"/>
              </a:rPr>
              <a:t> </a:t>
            </a:r>
            <a:r>
              <a:rPr lang="tr-TR" sz="2400" dirty="0" err="1">
                <a:latin typeface="Calibri" charset="0"/>
              </a:rPr>
              <a:t>response</a:t>
            </a:r>
            <a:r>
              <a:rPr lang="tr-TR" sz="2400" dirty="0">
                <a:latin typeface="Calibri" charset="0"/>
              </a:rPr>
              <a:t> of a </a:t>
            </a:r>
            <a:r>
              <a:rPr lang="tr-TR" sz="2400" dirty="0" err="1">
                <a:latin typeface="Calibri" charset="0"/>
              </a:rPr>
              <a:t>tribal</a:t>
            </a:r>
            <a:r>
              <a:rPr lang="tr-TR" sz="2400" dirty="0">
                <a:latin typeface="Calibri" charset="0"/>
              </a:rPr>
              <a:t>, pastoral </a:t>
            </a:r>
            <a:r>
              <a:rPr lang="tr-TR" sz="2400" dirty="0" err="1">
                <a:latin typeface="Calibri" charset="0"/>
              </a:rPr>
              <a:t>population</a:t>
            </a:r>
            <a:r>
              <a:rPr lang="tr-TR" sz="2400" dirty="0">
                <a:latin typeface="Calibri" charset="0"/>
              </a:rPr>
              <a:t> </a:t>
            </a:r>
            <a:r>
              <a:rPr lang="tr-TR" sz="2400" dirty="0" err="1">
                <a:latin typeface="Calibri" charset="0"/>
              </a:rPr>
              <a:t>to</a:t>
            </a:r>
            <a:r>
              <a:rPr lang="tr-TR" sz="2400" dirty="0">
                <a:latin typeface="Calibri" charset="0"/>
              </a:rPr>
              <a:t> </a:t>
            </a:r>
            <a:r>
              <a:rPr lang="tr-TR" sz="2400" dirty="0" err="1">
                <a:latin typeface="Calibri" charset="0"/>
              </a:rPr>
              <a:t>the</a:t>
            </a:r>
            <a:r>
              <a:rPr lang="tr-TR" sz="2400" dirty="0">
                <a:latin typeface="Calibri" charset="0"/>
              </a:rPr>
              <a:t> </a:t>
            </a:r>
            <a:r>
              <a:rPr lang="tr-TR" sz="2400" dirty="0" err="1">
                <a:latin typeface="Calibri" charset="0"/>
              </a:rPr>
              <a:t>need</a:t>
            </a:r>
            <a:r>
              <a:rPr lang="tr-TR" sz="2400" dirty="0">
                <a:latin typeface="Calibri" charset="0"/>
              </a:rPr>
              <a:t> </a:t>
            </a:r>
            <a:r>
              <a:rPr lang="tr-TR" sz="2400" dirty="0" err="1">
                <a:latin typeface="Calibri" charset="0"/>
              </a:rPr>
              <a:t>for</a:t>
            </a:r>
            <a:r>
              <a:rPr lang="tr-TR" sz="2400" dirty="0">
                <a:latin typeface="Calibri" charset="0"/>
              </a:rPr>
              <a:t> </a:t>
            </a:r>
            <a:endParaRPr lang="en-US" sz="2400" dirty="0">
              <a:latin typeface="Calibri" charset="0"/>
            </a:endParaRPr>
          </a:p>
          <a:p>
            <a:pPr lvl="1" algn="just"/>
            <a:r>
              <a:rPr lang="tr-TR" sz="2400" dirty="0">
                <a:latin typeface="Calibri" charset="0"/>
              </a:rPr>
              <a:t>a </a:t>
            </a:r>
            <a:r>
              <a:rPr lang="tr-TR" sz="2400" dirty="0" err="1">
                <a:latin typeface="Calibri" charset="0"/>
              </a:rPr>
              <a:t>larger</a:t>
            </a:r>
            <a:r>
              <a:rPr lang="tr-TR" sz="2400" dirty="0">
                <a:latin typeface="Calibri" charset="0"/>
              </a:rPr>
              <a:t> </a:t>
            </a:r>
            <a:r>
              <a:rPr lang="tr-TR" sz="2400" dirty="0" err="1">
                <a:latin typeface="Calibri" charset="0"/>
              </a:rPr>
              <a:t>framework</a:t>
            </a:r>
            <a:r>
              <a:rPr lang="tr-TR" sz="2400" dirty="0">
                <a:latin typeface="Calibri" charset="0"/>
              </a:rPr>
              <a:t> </a:t>
            </a:r>
            <a:r>
              <a:rPr lang="tr-TR" sz="2400" dirty="0" err="1">
                <a:latin typeface="Calibri" charset="0"/>
              </a:rPr>
              <a:t>for</a:t>
            </a:r>
            <a:r>
              <a:rPr lang="tr-TR" sz="2400" dirty="0">
                <a:latin typeface="Calibri" charset="0"/>
              </a:rPr>
              <a:t> </a:t>
            </a:r>
            <a:r>
              <a:rPr lang="tr-TR" sz="2400" dirty="0" err="1">
                <a:latin typeface="Calibri" charset="0"/>
              </a:rPr>
              <a:t>political</a:t>
            </a:r>
            <a:r>
              <a:rPr lang="tr-TR" sz="2400" dirty="0">
                <a:latin typeface="Calibri" charset="0"/>
              </a:rPr>
              <a:t> </a:t>
            </a:r>
            <a:r>
              <a:rPr lang="tr-TR" sz="2400" dirty="0" err="1">
                <a:latin typeface="Calibri" charset="0"/>
              </a:rPr>
              <a:t>and</a:t>
            </a:r>
            <a:r>
              <a:rPr lang="tr-TR" sz="2400" dirty="0">
                <a:latin typeface="Calibri" charset="0"/>
              </a:rPr>
              <a:t> </a:t>
            </a:r>
            <a:r>
              <a:rPr lang="tr-TR" sz="2400" dirty="0" err="1">
                <a:latin typeface="Calibri" charset="0"/>
              </a:rPr>
              <a:t>economic</a:t>
            </a:r>
            <a:r>
              <a:rPr lang="tr-TR" sz="2400" dirty="0">
                <a:latin typeface="Calibri" charset="0"/>
              </a:rPr>
              <a:t> </a:t>
            </a:r>
            <a:r>
              <a:rPr lang="tr-TR" sz="2400" dirty="0" err="1">
                <a:latin typeface="Calibri" charset="0"/>
              </a:rPr>
              <a:t>integration</a:t>
            </a:r>
            <a:r>
              <a:rPr lang="tr-TR" sz="2400" dirty="0">
                <a:latin typeface="Calibri" charset="0"/>
              </a:rPr>
              <a:t>, </a:t>
            </a:r>
            <a:endParaRPr lang="en-US" sz="2400" dirty="0">
              <a:latin typeface="Calibri" charset="0"/>
            </a:endParaRPr>
          </a:p>
          <a:p>
            <a:pPr lvl="1" algn="just"/>
            <a:r>
              <a:rPr lang="tr-TR" sz="2400" dirty="0">
                <a:latin typeface="Calibri" charset="0"/>
              </a:rPr>
              <a:t>a </a:t>
            </a:r>
            <a:r>
              <a:rPr lang="tr-TR" sz="2400" dirty="0" err="1">
                <a:latin typeface="Calibri" charset="0"/>
              </a:rPr>
              <a:t>more</a:t>
            </a:r>
            <a:r>
              <a:rPr lang="tr-TR" sz="2400" dirty="0">
                <a:latin typeface="Calibri" charset="0"/>
              </a:rPr>
              <a:t> </a:t>
            </a:r>
            <a:r>
              <a:rPr lang="tr-TR" sz="2400" dirty="0" err="1">
                <a:latin typeface="Calibri" charset="0"/>
              </a:rPr>
              <a:t>stable</a:t>
            </a:r>
            <a:r>
              <a:rPr lang="tr-TR" sz="2400" dirty="0">
                <a:latin typeface="Calibri" charset="0"/>
              </a:rPr>
              <a:t> </a:t>
            </a:r>
            <a:r>
              <a:rPr lang="tr-TR" sz="2400" dirty="0" err="1">
                <a:latin typeface="Calibri" charset="0"/>
              </a:rPr>
              <a:t>state</a:t>
            </a:r>
            <a:r>
              <a:rPr lang="tr-TR" sz="2400" dirty="0">
                <a:latin typeface="Calibri" charset="0"/>
              </a:rPr>
              <a:t>,</a:t>
            </a:r>
            <a:endParaRPr lang="en-US" sz="2400" dirty="0">
              <a:latin typeface="Calibri" charset="0"/>
            </a:endParaRPr>
          </a:p>
          <a:p>
            <a:pPr lvl="1" algn="just"/>
            <a:r>
              <a:rPr lang="tr-TR" sz="2400" dirty="0">
                <a:latin typeface="Calibri" charset="0"/>
              </a:rPr>
              <a:t>a </a:t>
            </a:r>
            <a:r>
              <a:rPr lang="tr-TR" sz="2400" dirty="0" err="1">
                <a:latin typeface="Calibri" charset="0"/>
              </a:rPr>
              <a:t>more</a:t>
            </a:r>
            <a:r>
              <a:rPr lang="tr-TR" sz="2400" dirty="0">
                <a:latin typeface="Calibri" charset="0"/>
              </a:rPr>
              <a:t> </a:t>
            </a:r>
            <a:r>
              <a:rPr lang="tr-TR" sz="2400" dirty="0" err="1">
                <a:latin typeface="Calibri" charset="0"/>
              </a:rPr>
              <a:t>imaginative</a:t>
            </a:r>
            <a:r>
              <a:rPr lang="tr-TR" sz="2400" dirty="0">
                <a:latin typeface="Calibri" charset="0"/>
              </a:rPr>
              <a:t> </a:t>
            </a:r>
            <a:r>
              <a:rPr lang="tr-TR" sz="2400" dirty="0" err="1">
                <a:latin typeface="Calibri" charset="0"/>
              </a:rPr>
              <a:t>and</a:t>
            </a:r>
            <a:r>
              <a:rPr lang="tr-TR" sz="2400" dirty="0">
                <a:latin typeface="Calibri" charset="0"/>
              </a:rPr>
              <a:t> </a:t>
            </a:r>
            <a:r>
              <a:rPr lang="tr-TR" sz="2400" dirty="0" err="1">
                <a:latin typeface="Calibri" charset="0"/>
              </a:rPr>
              <a:t>encompassing</a:t>
            </a:r>
            <a:r>
              <a:rPr lang="tr-TR" sz="2400" dirty="0">
                <a:latin typeface="Calibri" charset="0"/>
              </a:rPr>
              <a:t> moral </a:t>
            </a:r>
            <a:r>
              <a:rPr lang="tr-TR" sz="2400" dirty="0" err="1">
                <a:latin typeface="Calibri" charset="0"/>
              </a:rPr>
              <a:t>vision</a:t>
            </a:r>
            <a:r>
              <a:rPr lang="tr-TR" sz="2400" dirty="0">
                <a:latin typeface="Calibri" charset="0"/>
              </a:rPr>
              <a:t> </a:t>
            </a:r>
            <a:r>
              <a:rPr lang="tr-TR" sz="2400" dirty="0" err="1">
                <a:latin typeface="Calibri" charset="0"/>
              </a:rPr>
              <a:t>to</a:t>
            </a:r>
            <a:r>
              <a:rPr lang="tr-TR" sz="2400" dirty="0">
                <a:latin typeface="Calibri" charset="0"/>
              </a:rPr>
              <a:t> </a:t>
            </a:r>
            <a:r>
              <a:rPr lang="tr-TR" sz="2400" dirty="0" err="1">
                <a:latin typeface="Calibri" charset="0"/>
              </a:rPr>
              <a:t>cope</a:t>
            </a:r>
            <a:r>
              <a:rPr lang="tr-TR" sz="2400" dirty="0">
                <a:latin typeface="Calibri" charset="0"/>
              </a:rPr>
              <a:t> </a:t>
            </a:r>
            <a:r>
              <a:rPr lang="tr-TR" sz="2400" dirty="0" err="1">
                <a:latin typeface="Calibri" charset="0"/>
              </a:rPr>
              <a:t>with</a:t>
            </a:r>
            <a:r>
              <a:rPr lang="tr-TR" sz="2400" dirty="0">
                <a:latin typeface="Calibri" charset="0"/>
              </a:rPr>
              <a:t> </a:t>
            </a:r>
            <a:r>
              <a:rPr lang="tr-TR" sz="2400" dirty="0" err="1">
                <a:latin typeface="Calibri" charset="0"/>
              </a:rPr>
              <a:t>the</a:t>
            </a:r>
            <a:r>
              <a:rPr lang="tr-TR" sz="2400" dirty="0">
                <a:latin typeface="Calibri" charset="0"/>
              </a:rPr>
              <a:t> </a:t>
            </a:r>
            <a:r>
              <a:rPr lang="tr-TR" sz="2400" dirty="0" err="1">
                <a:latin typeface="Calibri" charset="0"/>
              </a:rPr>
              <a:t>problems</a:t>
            </a:r>
            <a:r>
              <a:rPr lang="tr-TR" sz="2400" dirty="0">
                <a:latin typeface="Calibri" charset="0"/>
              </a:rPr>
              <a:t> of a </a:t>
            </a:r>
            <a:r>
              <a:rPr lang="tr-TR" sz="2400" dirty="0" err="1">
                <a:latin typeface="Calibri" charset="0"/>
              </a:rPr>
              <a:t>tumultuous</a:t>
            </a:r>
            <a:r>
              <a:rPr lang="tr-TR" sz="2400" dirty="0">
                <a:latin typeface="Calibri" charset="0"/>
              </a:rPr>
              <a:t> </a:t>
            </a:r>
            <a:r>
              <a:rPr lang="tr-TR" sz="2400" dirty="0" err="1">
                <a:latin typeface="Calibri" charset="0"/>
              </a:rPr>
              <a:t>society</a:t>
            </a:r>
            <a:r>
              <a:rPr lang="tr-TR" sz="2400" dirty="0">
                <a:latin typeface="Calibri" charset="0"/>
              </a:rPr>
              <a:t>."</a:t>
            </a:r>
            <a:endParaRPr lang="en-US" sz="2400" dirty="0">
              <a:latin typeface="Calibri" charset="0"/>
            </a:endParaRPr>
          </a:p>
          <a:p>
            <a:pPr algn="just"/>
            <a:endParaRPr lang="en-US" sz="2000" dirty="0">
              <a:latin typeface="Calibri"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a:xfrm>
            <a:off x="76200" y="152400"/>
            <a:ext cx="8915400" cy="533400"/>
          </a:xfrm>
        </p:spPr>
        <p:txBody>
          <a:bodyPr/>
          <a:lstStyle/>
          <a:p>
            <a:r>
              <a:rPr lang="en-US" sz="2800" b="1" dirty="0" smtClean="0">
                <a:solidFill>
                  <a:srgbClr val="FF0000"/>
                </a:solidFill>
                <a:latin typeface="Calibri" charset="0"/>
              </a:rPr>
              <a:t>Reasons </a:t>
            </a:r>
            <a:r>
              <a:rPr lang="en-US" sz="2800" b="1" dirty="0">
                <a:solidFill>
                  <a:srgbClr val="FF0000"/>
                </a:solidFill>
                <a:latin typeface="Calibri" charset="0"/>
              </a:rPr>
              <a:t>of Conversion in Muslim </a:t>
            </a:r>
            <a:r>
              <a:rPr lang="en-US" sz="2800" b="1" dirty="0" smtClean="0">
                <a:solidFill>
                  <a:srgbClr val="FF0000"/>
                </a:solidFill>
                <a:latin typeface="Calibri" charset="0"/>
              </a:rPr>
              <a:t>Lands </a:t>
            </a:r>
            <a:br>
              <a:rPr lang="en-US" sz="2800" b="1" dirty="0" smtClean="0">
                <a:solidFill>
                  <a:srgbClr val="FF0000"/>
                </a:solidFill>
                <a:latin typeface="Calibri" charset="0"/>
              </a:rPr>
            </a:br>
            <a:r>
              <a:rPr lang="en-US" sz="2800" b="1" dirty="0" smtClean="0">
                <a:solidFill>
                  <a:srgbClr val="0000FF"/>
                </a:solidFill>
                <a:latin typeface="Calibri" charset="0"/>
              </a:rPr>
              <a:t>I. </a:t>
            </a:r>
            <a:r>
              <a:rPr lang="en-US" sz="2800" b="1" dirty="0" err="1" smtClean="0">
                <a:solidFill>
                  <a:srgbClr val="0000FF"/>
                </a:solidFill>
                <a:latin typeface="Calibri" charset="0"/>
              </a:rPr>
              <a:t>Lapidus</a:t>
            </a:r>
            <a:r>
              <a:rPr lang="en-US" sz="2800" b="1" dirty="0" smtClean="0">
                <a:solidFill>
                  <a:srgbClr val="0000FF"/>
                </a:solidFill>
                <a:latin typeface="Calibri" charset="0"/>
              </a:rPr>
              <a:t> 2</a:t>
            </a:r>
            <a:endParaRPr lang="en-US" sz="2800" b="1" dirty="0">
              <a:solidFill>
                <a:srgbClr val="0000FF"/>
              </a:solidFill>
              <a:latin typeface="Calibri" charset="0"/>
            </a:endParaRPr>
          </a:p>
        </p:txBody>
      </p:sp>
      <p:sp>
        <p:nvSpPr>
          <p:cNvPr id="40962" name="Content Placeholder 2"/>
          <p:cNvSpPr>
            <a:spLocks noGrp="1"/>
          </p:cNvSpPr>
          <p:nvPr>
            <p:ph idx="1"/>
          </p:nvPr>
        </p:nvSpPr>
        <p:spPr>
          <a:xfrm>
            <a:off x="228600" y="685800"/>
            <a:ext cx="8686800" cy="5943600"/>
          </a:xfrm>
        </p:spPr>
        <p:txBody>
          <a:bodyPr/>
          <a:lstStyle/>
          <a:p>
            <a:pPr algn="just"/>
            <a:r>
              <a:rPr lang="tr-TR" sz="2400" dirty="0" err="1">
                <a:solidFill>
                  <a:srgbClr val="0000FF"/>
                </a:solidFill>
                <a:latin typeface="Calibri" charset="0"/>
              </a:rPr>
              <a:t>F</a:t>
            </a:r>
            <a:r>
              <a:rPr lang="tr-TR" sz="2400" dirty="0" err="1" smtClean="0">
                <a:solidFill>
                  <a:srgbClr val="0000FF"/>
                </a:solidFill>
                <a:latin typeface="Calibri" charset="0"/>
              </a:rPr>
              <a:t>or</a:t>
            </a:r>
            <a:r>
              <a:rPr lang="tr-TR" sz="2400" dirty="0" smtClean="0">
                <a:solidFill>
                  <a:srgbClr val="0000FF"/>
                </a:solidFill>
                <a:latin typeface="Calibri" charset="0"/>
              </a:rPr>
              <a:t> </a:t>
            </a:r>
            <a:r>
              <a:rPr lang="tr-TR" sz="2400" dirty="0" err="1">
                <a:solidFill>
                  <a:srgbClr val="0000FF"/>
                </a:solidFill>
                <a:latin typeface="Calibri" charset="0"/>
              </a:rPr>
              <a:t>sedentary</a:t>
            </a:r>
            <a:r>
              <a:rPr lang="tr-TR" sz="2400" dirty="0">
                <a:solidFill>
                  <a:srgbClr val="0000FF"/>
                </a:solidFill>
                <a:latin typeface="Calibri" charset="0"/>
              </a:rPr>
              <a:t> </a:t>
            </a:r>
            <a:r>
              <a:rPr lang="tr-TR" sz="2400" dirty="0" err="1">
                <a:solidFill>
                  <a:srgbClr val="0000FF"/>
                </a:solidFill>
                <a:latin typeface="Calibri" charset="0"/>
              </a:rPr>
              <a:t>and</a:t>
            </a:r>
            <a:r>
              <a:rPr lang="tr-TR" sz="2400" dirty="0">
                <a:solidFill>
                  <a:srgbClr val="0000FF"/>
                </a:solidFill>
                <a:latin typeface="Calibri" charset="0"/>
              </a:rPr>
              <a:t> </a:t>
            </a:r>
            <a:r>
              <a:rPr lang="tr-TR" sz="2400" dirty="0" err="1">
                <a:solidFill>
                  <a:srgbClr val="0000FF"/>
                </a:solidFill>
                <a:latin typeface="Calibri" charset="0"/>
              </a:rPr>
              <a:t>often</a:t>
            </a:r>
            <a:r>
              <a:rPr lang="tr-TR" sz="2400" dirty="0">
                <a:solidFill>
                  <a:srgbClr val="0000FF"/>
                </a:solidFill>
                <a:latin typeface="Calibri" charset="0"/>
              </a:rPr>
              <a:t> </a:t>
            </a:r>
            <a:r>
              <a:rPr lang="tr-TR" sz="2400" dirty="0" err="1">
                <a:solidFill>
                  <a:srgbClr val="0000FF"/>
                </a:solidFill>
                <a:latin typeface="Calibri" charset="0"/>
              </a:rPr>
              <a:t>already</a:t>
            </a:r>
            <a:r>
              <a:rPr lang="tr-TR" sz="2400" dirty="0">
                <a:solidFill>
                  <a:srgbClr val="0000FF"/>
                </a:solidFill>
                <a:latin typeface="Calibri" charset="0"/>
              </a:rPr>
              <a:t> </a:t>
            </a:r>
            <a:r>
              <a:rPr lang="tr-TR" sz="2400" dirty="0" err="1">
                <a:solidFill>
                  <a:srgbClr val="0000FF"/>
                </a:solidFill>
                <a:latin typeface="Calibri" charset="0"/>
              </a:rPr>
              <a:t>monotheistic</a:t>
            </a:r>
            <a:r>
              <a:rPr lang="tr-TR" sz="2400" dirty="0">
                <a:solidFill>
                  <a:srgbClr val="0000FF"/>
                </a:solidFill>
                <a:latin typeface="Calibri" charset="0"/>
              </a:rPr>
              <a:t> </a:t>
            </a:r>
            <a:r>
              <a:rPr lang="tr-TR" sz="2400" dirty="0" err="1">
                <a:solidFill>
                  <a:srgbClr val="0000FF"/>
                </a:solidFill>
                <a:latin typeface="Calibri" charset="0"/>
              </a:rPr>
              <a:t>societies</a:t>
            </a:r>
            <a:r>
              <a:rPr lang="tr-TR" sz="2400" dirty="0">
                <a:solidFill>
                  <a:srgbClr val="0000FF"/>
                </a:solidFill>
                <a:latin typeface="Calibri" charset="0"/>
              </a:rPr>
              <a:t>, "</a:t>
            </a:r>
            <a:r>
              <a:rPr lang="tr-TR" sz="2400" dirty="0" err="1">
                <a:solidFill>
                  <a:srgbClr val="0000FF"/>
                </a:solidFill>
                <a:latin typeface="Calibri" charset="0"/>
              </a:rPr>
              <a:t>Islam</a:t>
            </a:r>
            <a:r>
              <a:rPr lang="tr-TR" sz="2400" dirty="0">
                <a:solidFill>
                  <a:srgbClr val="0000FF"/>
                </a:solidFill>
                <a:latin typeface="Calibri" charset="0"/>
              </a:rPr>
              <a:t> </a:t>
            </a:r>
            <a:r>
              <a:rPr lang="tr-TR" sz="2400" dirty="0" err="1">
                <a:solidFill>
                  <a:srgbClr val="0000FF"/>
                </a:solidFill>
                <a:latin typeface="Calibri" charset="0"/>
              </a:rPr>
              <a:t>was</a:t>
            </a:r>
            <a:r>
              <a:rPr lang="tr-TR" sz="2400" dirty="0">
                <a:solidFill>
                  <a:srgbClr val="0000FF"/>
                </a:solidFill>
                <a:latin typeface="Calibri" charset="0"/>
              </a:rPr>
              <a:t> </a:t>
            </a:r>
            <a:r>
              <a:rPr lang="tr-TR" sz="2400" dirty="0" err="1">
                <a:solidFill>
                  <a:srgbClr val="0000FF"/>
                </a:solidFill>
                <a:latin typeface="Calibri" charset="0"/>
              </a:rPr>
              <a:t>substituted</a:t>
            </a:r>
            <a:endParaRPr lang="en-US" sz="2400" dirty="0">
              <a:solidFill>
                <a:srgbClr val="0000FF"/>
              </a:solidFill>
              <a:latin typeface="Calibri" charset="0"/>
            </a:endParaRPr>
          </a:p>
          <a:p>
            <a:pPr lvl="1" algn="just"/>
            <a:r>
              <a:rPr lang="tr-TR" sz="2400" dirty="0" err="1">
                <a:latin typeface="Calibri" charset="0"/>
              </a:rPr>
              <a:t>for</a:t>
            </a:r>
            <a:r>
              <a:rPr lang="tr-TR" sz="2400" dirty="0">
                <a:latin typeface="Calibri" charset="0"/>
              </a:rPr>
              <a:t> a </a:t>
            </a:r>
            <a:r>
              <a:rPr lang="tr-TR" sz="2400" dirty="0" err="1">
                <a:latin typeface="Calibri" charset="0"/>
              </a:rPr>
              <a:t>Byzantine</a:t>
            </a:r>
            <a:r>
              <a:rPr lang="tr-TR" sz="2400" dirty="0">
                <a:latin typeface="Calibri" charset="0"/>
              </a:rPr>
              <a:t> </a:t>
            </a:r>
            <a:r>
              <a:rPr lang="tr-TR" sz="2400" dirty="0" err="1">
                <a:latin typeface="Calibri" charset="0"/>
              </a:rPr>
              <a:t>or</a:t>
            </a:r>
            <a:r>
              <a:rPr lang="tr-TR" sz="2400" dirty="0">
                <a:latin typeface="Calibri" charset="0"/>
              </a:rPr>
              <a:t> </a:t>
            </a:r>
            <a:r>
              <a:rPr lang="tr-TR" sz="2400" dirty="0" err="1">
                <a:latin typeface="Calibri" charset="0"/>
              </a:rPr>
              <a:t>Sassanian</a:t>
            </a:r>
            <a:r>
              <a:rPr lang="tr-TR" sz="2400" dirty="0">
                <a:latin typeface="Calibri" charset="0"/>
              </a:rPr>
              <a:t> </a:t>
            </a:r>
            <a:r>
              <a:rPr lang="tr-TR" sz="2400" dirty="0" err="1">
                <a:latin typeface="Calibri" charset="0"/>
              </a:rPr>
              <a:t>political</a:t>
            </a:r>
            <a:r>
              <a:rPr lang="tr-TR" sz="2400" dirty="0">
                <a:latin typeface="Calibri" charset="0"/>
              </a:rPr>
              <a:t> </a:t>
            </a:r>
            <a:r>
              <a:rPr lang="tr-TR" sz="2400" dirty="0" err="1">
                <a:latin typeface="Calibri" charset="0"/>
              </a:rPr>
              <a:t>identity</a:t>
            </a:r>
            <a:r>
              <a:rPr lang="tr-TR" sz="2400" dirty="0">
                <a:latin typeface="Calibri" charset="0"/>
              </a:rPr>
              <a:t>, </a:t>
            </a:r>
            <a:endParaRPr lang="en-US" sz="2400" dirty="0">
              <a:latin typeface="Calibri" charset="0"/>
            </a:endParaRPr>
          </a:p>
          <a:p>
            <a:pPr lvl="1" algn="just"/>
            <a:r>
              <a:rPr lang="tr-TR" sz="2400" dirty="0" err="1">
                <a:latin typeface="Calibri" charset="0"/>
              </a:rPr>
              <a:t>for</a:t>
            </a:r>
            <a:r>
              <a:rPr lang="tr-TR" sz="2400" dirty="0">
                <a:latin typeface="Calibri" charset="0"/>
              </a:rPr>
              <a:t> a </a:t>
            </a:r>
            <a:r>
              <a:rPr lang="tr-TR" sz="2400" dirty="0" err="1">
                <a:latin typeface="Calibri" charset="0"/>
              </a:rPr>
              <a:t>Christian</a:t>
            </a:r>
            <a:r>
              <a:rPr lang="tr-TR" sz="2400" dirty="0">
                <a:latin typeface="Calibri" charset="0"/>
              </a:rPr>
              <a:t>, </a:t>
            </a:r>
            <a:r>
              <a:rPr lang="tr-TR" sz="2400" dirty="0" err="1">
                <a:latin typeface="Calibri" charset="0"/>
              </a:rPr>
              <a:t>Jewish</a:t>
            </a:r>
            <a:r>
              <a:rPr lang="tr-TR" sz="2400" dirty="0">
                <a:latin typeface="Calibri" charset="0"/>
              </a:rPr>
              <a:t> </a:t>
            </a:r>
            <a:r>
              <a:rPr lang="tr-TR" sz="2400" dirty="0" err="1">
                <a:latin typeface="Calibri" charset="0"/>
              </a:rPr>
              <a:t>or</a:t>
            </a:r>
            <a:r>
              <a:rPr lang="tr-TR" sz="2400" dirty="0">
                <a:latin typeface="Calibri" charset="0"/>
              </a:rPr>
              <a:t> </a:t>
            </a:r>
            <a:r>
              <a:rPr lang="tr-TR" sz="2400" dirty="0" err="1">
                <a:latin typeface="Calibri" charset="0"/>
              </a:rPr>
              <a:t>Zoroastrian</a:t>
            </a:r>
            <a:r>
              <a:rPr lang="tr-TR" sz="2400" dirty="0">
                <a:latin typeface="Calibri" charset="0"/>
              </a:rPr>
              <a:t> </a:t>
            </a:r>
            <a:r>
              <a:rPr lang="tr-TR" sz="2400" dirty="0" err="1">
                <a:latin typeface="Calibri" charset="0"/>
              </a:rPr>
              <a:t>religious</a:t>
            </a:r>
            <a:r>
              <a:rPr lang="tr-TR" sz="2400" dirty="0">
                <a:latin typeface="Calibri" charset="0"/>
              </a:rPr>
              <a:t> </a:t>
            </a:r>
            <a:r>
              <a:rPr lang="tr-TR" sz="2400" dirty="0" err="1">
                <a:latin typeface="Calibri" charset="0"/>
              </a:rPr>
              <a:t>affiliation</a:t>
            </a:r>
            <a:r>
              <a:rPr lang="tr-TR" sz="2400" dirty="0">
                <a:latin typeface="Calibri" charset="0"/>
              </a:rPr>
              <a:t>."</a:t>
            </a:r>
            <a:endParaRPr lang="en-US" sz="2400" dirty="0">
              <a:latin typeface="Calibri" charset="0"/>
            </a:endParaRPr>
          </a:p>
          <a:p>
            <a:pPr algn="just"/>
            <a:r>
              <a:rPr lang="tr-TR" sz="2400" dirty="0">
                <a:latin typeface="Calibri" charset="0"/>
              </a:rPr>
              <a:t>Conversion </a:t>
            </a:r>
            <a:r>
              <a:rPr lang="tr-TR" sz="2400" dirty="0" err="1">
                <a:latin typeface="Calibri" charset="0"/>
              </a:rPr>
              <a:t>initially</a:t>
            </a:r>
            <a:r>
              <a:rPr lang="tr-TR" sz="2400" dirty="0">
                <a:latin typeface="Calibri" charset="0"/>
              </a:rPr>
              <a:t> </a:t>
            </a:r>
            <a:r>
              <a:rPr lang="tr-TR" sz="2400" dirty="0" err="1">
                <a:latin typeface="Calibri" charset="0"/>
              </a:rPr>
              <a:t>was</a:t>
            </a:r>
            <a:r>
              <a:rPr lang="tr-TR" sz="2400" dirty="0">
                <a:latin typeface="Calibri" charset="0"/>
              </a:rPr>
              <a:t> </a:t>
            </a:r>
            <a:r>
              <a:rPr lang="tr-TR" sz="2400" dirty="0" err="1">
                <a:latin typeface="Calibri" charset="0"/>
              </a:rPr>
              <a:t>neither</a:t>
            </a:r>
            <a:r>
              <a:rPr lang="tr-TR" sz="2400" dirty="0">
                <a:latin typeface="Calibri" charset="0"/>
              </a:rPr>
              <a:t> </a:t>
            </a:r>
            <a:r>
              <a:rPr lang="tr-TR" sz="2400" dirty="0" err="1">
                <a:latin typeface="Calibri" charset="0"/>
              </a:rPr>
              <a:t>required</a:t>
            </a:r>
            <a:r>
              <a:rPr lang="tr-TR" sz="2400" dirty="0">
                <a:latin typeface="Calibri" charset="0"/>
              </a:rPr>
              <a:t> </a:t>
            </a:r>
            <a:r>
              <a:rPr lang="tr-TR" sz="2400" dirty="0" err="1">
                <a:latin typeface="Calibri" charset="0"/>
              </a:rPr>
              <a:t>nor</a:t>
            </a:r>
            <a:r>
              <a:rPr lang="tr-TR" sz="2400" dirty="0">
                <a:latin typeface="Calibri" charset="0"/>
              </a:rPr>
              <a:t> </a:t>
            </a:r>
            <a:r>
              <a:rPr lang="tr-TR" sz="2400" dirty="0" err="1">
                <a:latin typeface="Calibri" charset="0"/>
              </a:rPr>
              <a:t>necessarily</a:t>
            </a:r>
            <a:r>
              <a:rPr lang="tr-TR" sz="2400" dirty="0">
                <a:latin typeface="Calibri" charset="0"/>
              </a:rPr>
              <a:t> </a:t>
            </a:r>
            <a:r>
              <a:rPr lang="tr-TR" sz="2400" dirty="0" err="1">
                <a:latin typeface="Calibri" charset="0"/>
              </a:rPr>
              <a:t>wished</a:t>
            </a:r>
            <a:r>
              <a:rPr lang="tr-TR" sz="2400" dirty="0">
                <a:latin typeface="Calibri" charset="0"/>
              </a:rPr>
              <a:t> </a:t>
            </a:r>
            <a:r>
              <a:rPr lang="tr-TR" sz="2400" dirty="0" err="1">
                <a:latin typeface="Calibri" charset="0"/>
              </a:rPr>
              <a:t>for</a:t>
            </a:r>
            <a:r>
              <a:rPr lang="tr-TR" sz="2400" dirty="0">
                <a:latin typeface="Calibri" charset="0"/>
              </a:rPr>
              <a:t>: "(</a:t>
            </a:r>
            <a:r>
              <a:rPr lang="tr-TR" sz="2400" dirty="0" err="1">
                <a:latin typeface="Calibri" charset="0"/>
              </a:rPr>
              <a:t>The</a:t>
            </a:r>
            <a:r>
              <a:rPr lang="tr-TR" sz="2400" dirty="0">
                <a:latin typeface="Calibri" charset="0"/>
              </a:rPr>
              <a:t> </a:t>
            </a:r>
            <a:r>
              <a:rPr lang="tr-TR" sz="2400" dirty="0" err="1" smtClean="0">
                <a:latin typeface="Calibri" charset="0"/>
              </a:rPr>
              <a:t>Arabs</a:t>
            </a:r>
            <a:r>
              <a:rPr lang="tr-TR" sz="2400" dirty="0" smtClean="0">
                <a:latin typeface="Calibri" charset="0"/>
              </a:rPr>
              <a:t>) </a:t>
            </a:r>
            <a:r>
              <a:rPr lang="tr-TR" sz="2400" dirty="0" err="1">
                <a:latin typeface="Calibri" charset="0"/>
              </a:rPr>
              <a:t>did</a:t>
            </a:r>
            <a:r>
              <a:rPr lang="tr-TR" sz="2400" dirty="0">
                <a:latin typeface="Calibri" charset="0"/>
              </a:rPr>
              <a:t> not </a:t>
            </a:r>
            <a:r>
              <a:rPr lang="tr-TR" sz="2400" dirty="0" err="1">
                <a:latin typeface="Calibri" charset="0"/>
              </a:rPr>
              <a:t>require</a:t>
            </a:r>
            <a:r>
              <a:rPr lang="tr-TR" sz="2400" dirty="0">
                <a:latin typeface="Calibri" charset="0"/>
              </a:rPr>
              <a:t> </a:t>
            </a:r>
            <a:r>
              <a:rPr lang="tr-TR" sz="2400" dirty="0" err="1">
                <a:latin typeface="Calibri" charset="0"/>
              </a:rPr>
              <a:t>the</a:t>
            </a:r>
            <a:r>
              <a:rPr lang="tr-TR" sz="2400" dirty="0">
                <a:latin typeface="Calibri" charset="0"/>
              </a:rPr>
              <a:t> </a:t>
            </a:r>
            <a:r>
              <a:rPr lang="tr-TR" sz="2400" dirty="0" err="1">
                <a:latin typeface="Calibri" charset="0"/>
              </a:rPr>
              <a:t>conversion</a:t>
            </a:r>
            <a:r>
              <a:rPr lang="tr-TR" sz="2400" dirty="0">
                <a:latin typeface="Calibri" charset="0"/>
              </a:rPr>
              <a:t> as </a:t>
            </a:r>
            <a:r>
              <a:rPr lang="tr-TR" sz="2400" dirty="0" err="1">
                <a:latin typeface="Calibri" charset="0"/>
              </a:rPr>
              <a:t>much</a:t>
            </a:r>
            <a:r>
              <a:rPr lang="tr-TR" sz="2400" dirty="0">
                <a:latin typeface="Calibri" charset="0"/>
              </a:rPr>
              <a:t> as </a:t>
            </a:r>
            <a:r>
              <a:rPr lang="tr-TR" sz="2400" dirty="0" err="1">
                <a:latin typeface="Calibri" charset="0"/>
              </a:rPr>
              <a:t>the</a:t>
            </a:r>
            <a:r>
              <a:rPr lang="tr-TR" sz="2400" dirty="0">
                <a:latin typeface="Calibri" charset="0"/>
              </a:rPr>
              <a:t> </a:t>
            </a:r>
            <a:r>
              <a:rPr lang="tr-TR" sz="2400" dirty="0" err="1">
                <a:latin typeface="Calibri" charset="0"/>
              </a:rPr>
              <a:t>subordination</a:t>
            </a:r>
            <a:r>
              <a:rPr lang="tr-TR" sz="2400" dirty="0">
                <a:latin typeface="Calibri" charset="0"/>
              </a:rPr>
              <a:t> of </a:t>
            </a:r>
            <a:r>
              <a:rPr lang="tr-TR" sz="2400" dirty="0" err="1">
                <a:latin typeface="Calibri" charset="0"/>
              </a:rPr>
              <a:t>non-Muslim</a:t>
            </a:r>
            <a:r>
              <a:rPr lang="tr-TR" sz="2400" dirty="0">
                <a:latin typeface="Calibri" charset="0"/>
              </a:rPr>
              <a:t> </a:t>
            </a:r>
            <a:r>
              <a:rPr lang="tr-TR" sz="2400" dirty="0" err="1">
                <a:latin typeface="Calibri" charset="0"/>
              </a:rPr>
              <a:t>peoples</a:t>
            </a:r>
            <a:r>
              <a:rPr lang="tr-TR" sz="2400" dirty="0">
                <a:latin typeface="Calibri" charset="0"/>
              </a:rPr>
              <a:t>. At </a:t>
            </a:r>
            <a:r>
              <a:rPr lang="tr-TR" sz="2400" dirty="0" err="1">
                <a:latin typeface="Calibri" charset="0"/>
              </a:rPr>
              <a:t>the</a:t>
            </a:r>
            <a:r>
              <a:rPr lang="tr-TR" sz="2400" dirty="0">
                <a:latin typeface="Calibri" charset="0"/>
              </a:rPr>
              <a:t> </a:t>
            </a:r>
            <a:r>
              <a:rPr lang="tr-TR" sz="2400" dirty="0" err="1">
                <a:latin typeface="Calibri" charset="0"/>
              </a:rPr>
              <a:t>outset</a:t>
            </a:r>
            <a:r>
              <a:rPr lang="tr-TR" sz="2400" dirty="0">
                <a:latin typeface="Calibri" charset="0"/>
              </a:rPr>
              <a:t>, </a:t>
            </a:r>
            <a:r>
              <a:rPr lang="tr-TR" sz="2400" dirty="0" err="1">
                <a:latin typeface="Calibri" charset="0"/>
              </a:rPr>
              <a:t>they</a:t>
            </a:r>
            <a:r>
              <a:rPr lang="tr-TR" sz="2400" dirty="0">
                <a:latin typeface="Calibri" charset="0"/>
              </a:rPr>
              <a:t> </a:t>
            </a:r>
            <a:r>
              <a:rPr lang="tr-TR" sz="2400" dirty="0" err="1">
                <a:latin typeface="Calibri" charset="0"/>
              </a:rPr>
              <a:t>were</a:t>
            </a:r>
            <a:r>
              <a:rPr lang="tr-TR" sz="2400" dirty="0">
                <a:latin typeface="Calibri" charset="0"/>
              </a:rPr>
              <a:t> </a:t>
            </a:r>
            <a:r>
              <a:rPr lang="tr-TR" sz="2400" dirty="0" err="1">
                <a:latin typeface="Calibri" charset="0"/>
              </a:rPr>
              <a:t>hostile</a:t>
            </a:r>
            <a:r>
              <a:rPr lang="tr-TR" sz="2400" dirty="0">
                <a:latin typeface="Calibri" charset="0"/>
              </a:rPr>
              <a:t> </a:t>
            </a:r>
            <a:r>
              <a:rPr lang="tr-TR" sz="2400" dirty="0" err="1">
                <a:latin typeface="Calibri" charset="0"/>
              </a:rPr>
              <a:t>to</a:t>
            </a:r>
            <a:r>
              <a:rPr lang="tr-TR" sz="2400" dirty="0">
                <a:latin typeface="Calibri" charset="0"/>
              </a:rPr>
              <a:t> </a:t>
            </a:r>
            <a:r>
              <a:rPr lang="tr-TR" sz="2400" dirty="0" err="1">
                <a:latin typeface="Calibri" charset="0"/>
              </a:rPr>
              <a:t>conversions</a:t>
            </a:r>
            <a:r>
              <a:rPr lang="tr-TR" sz="2400" dirty="0">
                <a:latin typeface="Calibri" charset="0"/>
              </a:rPr>
              <a:t> </a:t>
            </a:r>
            <a:r>
              <a:rPr lang="tr-TR" sz="2400" dirty="0" err="1">
                <a:latin typeface="Calibri" charset="0"/>
              </a:rPr>
              <a:t>because</a:t>
            </a:r>
            <a:r>
              <a:rPr lang="tr-TR" sz="2400" dirty="0">
                <a:latin typeface="Calibri" charset="0"/>
              </a:rPr>
              <a:t> </a:t>
            </a:r>
            <a:r>
              <a:rPr lang="tr-TR" sz="2400" dirty="0" err="1">
                <a:latin typeface="Calibri" charset="0"/>
              </a:rPr>
              <a:t>new</a:t>
            </a:r>
            <a:r>
              <a:rPr lang="tr-TR" sz="2400" dirty="0">
                <a:latin typeface="Calibri" charset="0"/>
              </a:rPr>
              <a:t> </a:t>
            </a:r>
            <a:r>
              <a:rPr lang="tr-TR" sz="2400" dirty="0" err="1">
                <a:latin typeface="Calibri" charset="0"/>
              </a:rPr>
              <a:t>Muslims</a:t>
            </a:r>
            <a:r>
              <a:rPr lang="tr-TR" sz="2400" dirty="0">
                <a:latin typeface="Calibri" charset="0"/>
              </a:rPr>
              <a:t> </a:t>
            </a:r>
            <a:r>
              <a:rPr lang="tr-TR" sz="2400" dirty="0" err="1">
                <a:latin typeface="Calibri" charset="0"/>
              </a:rPr>
              <a:t>diluted</a:t>
            </a:r>
            <a:r>
              <a:rPr lang="tr-TR" sz="2400" dirty="0">
                <a:latin typeface="Calibri" charset="0"/>
              </a:rPr>
              <a:t> </a:t>
            </a:r>
            <a:r>
              <a:rPr lang="tr-TR" sz="2400" dirty="0" err="1">
                <a:latin typeface="Calibri" charset="0"/>
              </a:rPr>
              <a:t>the</a:t>
            </a:r>
            <a:r>
              <a:rPr lang="tr-TR" sz="2400" dirty="0">
                <a:latin typeface="Calibri" charset="0"/>
              </a:rPr>
              <a:t> </a:t>
            </a:r>
            <a:r>
              <a:rPr lang="tr-TR" sz="2400" dirty="0" err="1">
                <a:latin typeface="Calibri" charset="0"/>
              </a:rPr>
              <a:t>economic</a:t>
            </a:r>
            <a:r>
              <a:rPr lang="tr-TR" sz="2400" dirty="0">
                <a:latin typeface="Calibri" charset="0"/>
              </a:rPr>
              <a:t> </a:t>
            </a:r>
            <a:r>
              <a:rPr lang="tr-TR" sz="2400" dirty="0" err="1">
                <a:latin typeface="Calibri" charset="0"/>
              </a:rPr>
              <a:t>and</a:t>
            </a:r>
            <a:r>
              <a:rPr lang="tr-TR" sz="2400" dirty="0">
                <a:latin typeface="Calibri" charset="0"/>
              </a:rPr>
              <a:t> </a:t>
            </a:r>
            <a:r>
              <a:rPr lang="tr-TR" sz="2400" dirty="0" err="1">
                <a:latin typeface="Calibri" charset="0"/>
              </a:rPr>
              <a:t>status</a:t>
            </a:r>
            <a:r>
              <a:rPr lang="tr-TR" sz="2400" dirty="0">
                <a:latin typeface="Calibri" charset="0"/>
              </a:rPr>
              <a:t> </a:t>
            </a:r>
            <a:r>
              <a:rPr lang="tr-TR" sz="2400" dirty="0" err="1">
                <a:latin typeface="Calibri" charset="0"/>
              </a:rPr>
              <a:t>advantages</a:t>
            </a:r>
            <a:r>
              <a:rPr lang="tr-TR" sz="2400" dirty="0">
                <a:latin typeface="Calibri" charset="0"/>
              </a:rPr>
              <a:t> of </a:t>
            </a:r>
            <a:r>
              <a:rPr lang="tr-TR" sz="2400" dirty="0" err="1">
                <a:latin typeface="Calibri" charset="0"/>
              </a:rPr>
              <a:t>the</a:t>
            </a:r>
            <a:r>
              <a:rPr lang="tr-TR" sz="2400" dirty="0">
                <a:latin typeface="Calibri" charset="0"/>
              </a:rPr>
              <a:t> </a:t>
            </a:r>
            <a:r>
              <a:rPr lang="tr-TR" sz="2400" dirty="0" err="1">
                <a:latin typeface="Calibri" charset="0"/>
              </a:rPr>
              <a:t>Arabs</a:t>
            </a:r>
            <a:r>
              <a:rPr lang="tr-TR" sz="2400" dirty="0">
                <a:latin typeface="Calibri" charset="0"/>
              </a:rPr>
              <a:t>." </a:t>
            </a:r>
            <a:endParaRPr lang="en-US" sz="2400" dirty="0">
              <a:latin typeface="Calibri" charset="0"/>
            </a:endParaRPr>
          </a:p>
          <a:p>
            <a:pPr algn="just"/>
            <a:r>
              <a:rPr lang="tr-TR" sz="2400" dirty="0" err="1">
                <a:solidFill>
                  <a:srgbClr val="0000FF"/>
                </a:solidFill>
                <a:latin typeface="Calibri" charset="0"/>
              </a:rPr>
              <a:t>I</a:t>
            </a:r>
            <a:r>
              <a:rPr lang="tr-TR" sz="2400" dirty="0" err="1" smtClean="0">
                <a:solidFill>
                  <a:srgbClr val="0000FF"/>
                </a:solidFill>
                <a:latin typeface="Calibri" charset="0"/>
              </a:rPr>
              <a:t>n</a:t>
            </a:r>
            <a:r>
              <a:rPr lang="tr-TR" sz="2400" dirty="0" smtClean="0">
                <a:solidFill>
                  <a:srgbClr val="0000FF"/>
                </a:solidFill>
                <a:latin typeface="Calibri" charset="0"/>
              </a:rPr>
              <a:t> </a:t>
            </a:r>
            <a:r>
              <a:rPr lang="tr-TR" sz="2400" dirty="0" err="1" smtClean="0">
                <a:solidFill>
                  <a:srgbClr val="0000FF"/>
                </a:solidFill>
                <a:latin typeface="Calibri" charset="0"/>
              </a:rPr>
              <a:t>next</a:t>
            </a:r>
            <a:r>
              <a:rPr lang="tr-TR" sz="2400" dirty="0" smtClean="0">
                <a:solidFill>
                  <a:srgbClr val="0000FF"/>
                </a:solidFill>
                <a:latin typeface="Calibri" charset="0"/>
              </a:rPr>
              <a:t> </a:t>
            </a:r>
            <a:r>
              <a:rPr lang="tr-TR" sz="2400" dirty="0" err="1" smtClean="0">
                <a:solidFill>
                  <a:srgbClr val="0000FF"/>
                </a:solidFill>
                <a:latin typeface="Calibri" charset="0"/>
              </a:rPr>
              <a:t>centuries</a:t>
            </a:r>
            <a:r>
              <a:rPr lang="tr-TR" sz="2400" dirty="0">
                <a:solidFill>
                  <a:srgbClr val="0000FF"/>
                </a:solidFill>
                <a:latin typeface="Calibri" charset="0"/>
              </a:rPr>
              <a:t>, </a:t>
            </a:r>
            <a:r>
              <a:rPr lang="tr-TR" sz="2400" dirty="0" err="1">
                <a:solidFill>
                  <a:srgbClr val="0000FF"/>
                </a:solidFill>
                <a:latin typeface="Calibri" charset="0"/>
              </a:rPr>
              <a:t>with</a:t>
            </a:r>
            <a:r>
              <a:rPr lang="tr-TR" sz="2400" dirty="0">
                <a:solidFill>
                  <a:srgbClr val="0000FF"/>
                </a:solidFill>
                <a:latin typeface="Calibri" charset="0"/>
              </a:rPr>
              <a:t> </a:t>
            </a:r>
            <a:r>
              <a:rPr lang="tr-TR" sz="2400" dirty="0" err="1">
                <a:solidFill>
                  <a:srgbClr val="0000FF"/>
                </a:solidFill>
                <a:latin typeface="Calibri" charset="0"/>
              </a:rPr>
              <a:t>the</a:t>
            </a:r>
            <a:r>
              <a:rPr lang="tr-TR" sz="2400" dirty="0">
                <a:solidFill>
                  <a:srgbClr val="0000FF"/>
                </a:solidFill>
                <a:latin typeface="Calibri" charset="0"/>
              </a:rPr>
              <a:t> </a:t>
            </a:r>
            <a:r>
              <a:rPr lang="tr-TR" sz="2400" dirty="0" err="1">
                <a:solidFill>
                  <a:srgbClr val="0000FF"/>
                </a:solidFill>
                <a:latin typeface="Calibri" charset="0"/>
              </a:rPr>
              <a:t>development</a:t>
            </a:r>
            <a:r>
              <a:rPr lang="tr-TR" sz="2400" dirty="0">
                <a:solidFill>
                  <a:srgbClr val="0000FF"/>
                </a:solidFill>
                <a:latin typeface="Calibri" charset="0"/>
              </a:rPr>
              <a:t> of </a:t>
            </a:r>
            <a:r>
              <a:rPr lang="tr-TR" sz="2400" dirty="0" err="1">
                <a:solidFill>
                  <a:srgbClr val="0000FF"/>
                </a:solidFill>
                <a:latin typeface="Calibri" charset="0"/>
              </a:rPr>
              <a:t>the</a:t>
            </a:r>
            <a:r>
              <a:rPr lang="tr-TR" sz="2400" dirty="0">
                <a:solidFill>
                  <a:srgbClr val="0000FF"/>
                </a:solidFill>
                <a:latin typeface="Calibri" charset="0"/>
              </a:rPr>
              <a:t> </a:t>
            </a:r>
            <a:r>
              <a:rPr lang="tr-TR" sz="2400" dirty="0" err="1">
                <a:solidFill>
                  <a:srgbClr val="0000FF"/>
                </a:solidFill>
                <a:latin typeface="Calibri" charset="0"/>
              </a:rPr>
              <a:t>religious</a:t>
            </a:r>
            <a:r>
              <a:rPr lang="tr-TR" sz="2400" dirty="0">
                <a:solidFill>
                  <a:srgbClr val="0000FF"/>
                </a:solidFill>
                <a:latin typeface="Calibri" charset="0"/>
              </a:rPr>
              <a:t> </a:t>
            </a:r>
            <a:r>
              <a:rPr lang="tr-TR" sz="2400" dirty="0" err="1">
                <a:solidFill>
                  <a:srgbClr val="0000FF"/>
                </a:solidFill>
                <a:latin typeface="Calibri" charset="0"/>
              </a:rPr>
              <a:t>doctrine</a:t>
            </a:r>
            <a:r>
              <a:rPr lang="tr-TR" sz="2400" dirty="0">
                <a:solidFill>
                  <a:srgbClr val="0000FF"/>
                </a:solidFill>
                <a:latin typeface="Calibri" charset="0"/>
              </a:rPr>
              <a:t> of </a:t>
            </a:r>
            <a:r>
              <a:rPr lang="tr-TR" sz="2400" dirty="0" err="1">
                <a:solidFill>
                  <a:srgbClr val="0000FF"/>
                </a:solidFill>
                <a:latin typeface="Calibri" charset="0"/>
              </a:rPr>
              <a:t>Islam</a:t>
            </a:r>
            <a:r>
              <a:rPr lang="tr-TR" sz="2400" dirty="0">
                <a:solidFill>
                  <a:srgbClr val="0000FF"/>
                </a:solidFill>
                <a:latin typeface="Calibri" charset="0"/>
              </a:rPr>
              <a:t> </a:t>
            </a:r>
            <a:r>
              <a:rPr lang="tr-TR" sz="2400" dirty="0" err="1">
                <a:solidFill>
                  <a:srgbClr val="0000FF"/>
                </a:solidFill>
                <a:latin typeface="Calibri" charset="0"/>
              </a:rPr>
              <a:t>and</a:t>
            </a:r>
            <a:r>
              <a:rPr lang="tr-TR" sz="2400" dirty="0">
                <a:solidFill>
                  <a:srgbClr val="0000FF"/>
                </a:solidFill>
                <a:latin typeface="Calibri" charset="0"/>
              </a:rPr>
              <a:t> </a:t>
            </a:r>
            <a:r>
              <a:rPr lang="tr-TR" sz="2400" dirty="0" err="1">
                <a:solidFill>
                  <a:srgbClr val="0000FF"/>
                </a:solidFill>
                <a:latin typeface="Calibri" charset="0"/>
              </a:rPr>
              <a:t>with</a:t>
            </a:r>
            <a:r>
              <a:rPr lang="tr-TR" sz="2400" dirty="0">
                <a:solidFill>
                  <a:srgbClr val="0000FF"/>
                </a:solidFill>
                <a:latin typeface="Calibri" charset="0"/>
              </a:rPr>
              <a:t> </a:t>
            </a:r>
            <a:r>
              <a:rPr lang="tr-TR" sz="2400" dirty="0" err="1">
                <a:solidFill>
                  <a:srgbClr val="0000FF"/>
                </a:solidFill>
                <a:latin typeface="Calibri" charset="0"/>
              </a:rPr>
              <a:t>that</a:t>
            </a:r>
            <a:r>
              <a:rPr lang="tr-TR" sz="2400" dirty="0">
                <a:solidFill>
                  <a:srgbClr val="0000FF"/>
                </a:solidFill>
                <a:latin typeface="Calibri" charset="0"/>
              </a:rPr>
              <a:t> </a:t>
            </a:r>
            <a:r>
              <a:rPr lang="tr-TR" sz="2400" dirty="0" err="1">
                <a:solidFill>
                  <a:srgbClr val="0000FF"/>
                </a:solidFill>
                <a:latin typeface="Calibri" charset="0"/>
              </a:rPr>
              <a:t>the</a:t>
            </a:r>
            <a:r>
              <a:rPr lang="tr-TR" sz="2400" dirty="0">
                <a:solidFill>
                  <a:srgbClr val="0000FF"/>
                </a:solidFill>
                <a:latin typeface="Calibri" charset="0"/>
              </a:rPr>
              <a:t> </a:t>
            </a:r>
            <a:r>
              <a:rPr lang="tr-TR" sz="2400" dirty="0" err="1">
                <a:solidFill>
                  <a:srgbClr val="0000FF"/>
                </a:solidFill>
                <a:latin typeface="Calibri" charset="0"/>
              </a:rPr>
              <a:t>understanding</a:t>
            </a:r>
            <a:r>
              <a:rPr lang="tr-TR" sz="2400" dirty="0">
                <a:solidFill>
                  <a:srgbClr val="0000FF"/>
                </a:solidFill>
                <a:latin typeface="Calibri" charset="0"/>
              </a:rPr>
              <a:t> of </a:t>
            </a:r>
            <a:r>
              <a:rPr lang="tr-TR" sz="2400" dirty="0" err="1">
                <a:solidFill>
                  <a:srgbClr val="0000FF"/>
                </a:solidFill>
                <a:latin typeface="Calibri" charset="0"/>
              </a:rPr>
              <a:t>the</a:t>
            </a:r>
            <a:r>
              <a:rPr lang="tr-TR" sz="2400" dirty="0">
                <a:solidFill>
                  <a:srgbClr val="0000FF"/>
                </a:solidFill>
                <a:latin typeface="Calibri" charset="0"/>
              </a:rPr>
              <a:t> </a:t>
            </a:r>
            <a:r>
              <a:rPr lang="tr-TR" sz="2400" dirty="0" err="1">
                <a:solidFill>
                  <a:srgbClr val="0000FF"/>
                </a:solidFill>
                <a:latin typeface="Calibri" charset="0"/>
              </a:rPr>
              <a:t>Muslim</a:t>
            </a:r>
            <a:r>
              <a:rPr lang="tr-TR" sz="2400" dirty="0">
                <a:solidFill>
                  <a:srgbClr val="0000FF"/>
                </a:solidFill>
                <a:latin typeface="Calibri" charset="0"/>
              </a:rPr>
              <a:t> </a:t>
            </a:r>
            <a:r>
              <a:rPr lang="tr-TR" sz="2400" dirty="0" err="1">
                <a:solidFill>
                  <a:srgbClr val="0000FF"/>
                </a:solidFill>
                <a:latin typeface="Calibri" charset="0"/>
              </a:rPr>
              <a:t>ummah</a:t>
            </a:r>
            <a:r>
              <a:rPr lang="tr-TR" sz="2400" dirty="0">
                <a:solidFill>
                  <a:srgbClr val="0000FF"/>
                </a:solidFill>
                <a:latin typeface="Calibri" charset="0"/>
              </a:rPr>
              <a:t>, </a:t>
            </a:r>
            <a:r>
              <a:rPr lang="tr-TR" sz="2400" dirty="0" err="1" smtClean="0">
                <a:solidFill>
                  <a:srgbClr val="0000FF"/>
                </a:solidFill>
                <a:latin typeface="Calibri" charset="0"/>
              </a:rPr>
              <a:t>mass</a:t>
            </a:r>
            <a:r>
              <a:rPr lang="tr-TR" sz="2400" dirty="0" smtClean="0">
                <a:solidFill>
                  <a:srgbClr val="0000FF"/>
                </a:solidFill>
                <a:latin typeface="Calibri" charset="0"/>
              </a:rPr>
              <a:t> </a:t>
            </a:r>
            <a:r>
              <a:rPr lang="tr-TR" sz="2400" dirty="0" err="1">
                <a:solidFill>
                  <a:srgbClr val="0000FF"/>
                </a:solidFill>
                <a:latin typeface="Calibri" charset="0"/>
              </a:rPr>
              <a:t>conversion</a:t>
            </a:r>
            <a:r>
              <a:rPr lang="tr-TR" sz="2400" dirty="0">
                <a:solidFill>
                  <a:srgbClr val="0000FF"/>
                </a:solidFill>
                <a:latin typeface="Calibri" charset="0"/>
              </a:rPr>
              <a:t> </a:t>
            </a:r>
            <a:r>
              <a:rPr lang="tr-TR" sz="2400" dirty="0" err="1" smtClean="0">
                <a:solidFill>
                  <a:srgbClr val="0000FF"/>
                </a:solidFill>
                <a:latin typeface="Calibri" charset="0"/>
              </a:rPr>
              <a:t>took</a:t>
            </a:r>
            <a:r>
              <a:rPr lang="tr-TR" sz="2400" dirty="0" smtClean="0">
                <a:solidFill>
                  <a:srgbClr val="0000FF"/>
                </a:solidFill>
                <a:latin typeface="Calibri" charset="0"/>
              </a:rPr>
              <a:t> </a:t>
            </a:r>
            <a:r>
              <a:rPr lang="tr-TR" sz="2400" dirty="0" err="1">
                <a:solidFill>
                  <a:srgbClr val="0000FF"/>
                </a:solidFill>
                <a:latin typeface="Calibri" charset="0"/>
              </a:rPr>
              <a:t>place</a:t>
            </a:r>
            <a:r>
              <a:rPr lang="tr-TR" sz="2400" dirty="0">
                <a:solidFill>
                  <a:srgbClr val="0000FF"/>
                </a:solidFill>
                <a:latin typeface="Calibri" charset="0"/>
              </a:rPr>
              <a:t>. </a:t>
            </a:r>
            <a:r>
              <a:rPr lang="tr-TR" sz="2400" dirty="0" err="1">
                <a:solidFill>
                  <a:srgbClr val="0000FF"/>
                </a:solidFill>
                <a:latin typeface="Calibri" charset="0"/>
              </a:rPr>
              <a:t>The</a:t>
            </a:r>
            <a:r>
              <a:rPr lang="tr-TR" sz="2400" dirty="0">
                <a:solidFill>
                  <a:srgbClr val="0000FF"/>
                </a:solidFill>
                <a:latin typeface="Calibri" charset="0"/>
              </a:rPr>
              <a:t> </a:t>
            </a:r>
            <a:r>
              <a:rPr lang="tr-TR" sz="2400" dirty="0" err="1">
                <a:solidFill>
                  <a:srgbClr val="0000FF"/>
                </a:solidFill>
                <a:latin typeface="Calibri" charset="0"/>
              </a:rPr>
              <a:t>new</a:t>
            </a:r>
            <a:r>
              <a:rPr lang="tr-TR" sz="2400" dirty="0">
                <a:solidFill>
                  <a:srgbClr val="0000FF"/>
                </a:solidFill>
                <a:latin typeface="Calibri" charset="0"/>
              </a:rPr>
              <a:t> </a:t>
            </a:r>
            <a:r>
              <a:rPr lang="tr-TR" sz="2400" dirty="0" err="1">
                <a:solidFill>
                  <a:srgbClr val="0000FF"/>
                </a:solidFill>
                <a:latin typeface="Calibri" charset="0"/>
              </a:rPr>
              <a:t>understanding</a:t>
            </a:r>
            <a:r>
              <a:rPr lang="tr-TR" sz="2400" dirty="0">
                <a:solidFill>
                  <a:srgbClr val="0000FF"/>
                </a:solidFill>
                <a:latin typeface="Calibri" charset="0"/>
              </a:rPr>
              <a:t> </a:t>
            </a:r>
            <a:r>
              <a:rPr lang="tr-TR" sz="2400" dirty="0" err="1">
                <a:solidFill>
                  <a:srgbClr val="0000FF"/>
                </a:solidFill>
                <a:latin typeface="Calibri" charset="0"/>
              </a:rPr>
              <a:t>by</a:t>
            </a:r>
            <a:r>
              <a:rPr lang="tr-TR" sz="2400" dirty="0">
                <a:solidFill>
                  <a:srgbClr val="0000FF"/>
                </a:solidFill>
                <a:latin typeface="Calibri" charset="0"/>
              </a:rPr>
              <a:t> </a:t>
            </a:r>
            <a:r>
              <a:rPr lang="tr-TR" sz="2400" dirty="0" err="1">
                <a:solidFill>
                  <a:srgbClr val="0000FF"/>
                </a:solidFill>
                <a:latin typeface="Calibri" charset="0"/>
              </a:rPr>
              <a:t>the</a:t>
            </a:r>
            <a:r>
              <a:rPr lang="tr-TR" sz="2400" dirty="0">
                <a:solidFill>
                  <a:srgbClr val="0000FF"/>
                </a:solidFill>
                <a:latin typeface="Calibri" charset="0"/>
              </a:rPr>
              <a:t> </a:t>
            </a:r>
            <a:r>
              <a:rPr lang="tr-TR" sz="2400" dirty="0" err="1">
                <a:solidFill>
                  <a:srgbClr val="0000FF"/>
                </a:solidFill>
                <a:latin typeface="Calibri" charset="0"/>
              </a:rPr>
              <a:t>religious</a:t>
            </a:r>
            <a:r>
              <a:rPr lang="tr-TR" sz="2400" dirty="0">
                <a:solidFill>
                  <a:srgbClr val="0000FF"/>
                </a:solidFill>
                <a:latin typeface="Calibri" charset="0"/>
              </a:rPr>
              <a:t> </a:t>
            </a:r>
            <a:r>
              <a:rPr lang="tr-TR" sz="2400" dirty="0" err="1">
                <a:solidFill>
                  <a:srgbClr val="0000FF"/>
                </a:solidFill>
                <a:latin typeface="Calibri" charset="0"/>
              </a:rPr>
              <a:t>and</a:t>
            </a:r>
            <a:r>
              <a:rPr lang="tr-TR" sz="2400" dirty="0">
                <a:solidFill>
                  <a:srgbClr val="0000FF"/>
                </a:solidFill>
                <a:latin typeface="Calibri" charset="0"/>
              </a:rPr>
              <a:t> </a:t>
            </a:r>
            <a:r>
              <a:rPr lang="tr-TR" sz="2400" dirty="0" err="1">
                <a:solidFill>
                  <a:srgbClr val="0000FF"/>
                </a:solidFill>
                <a:latin typeface="Calibri" charset="0"/>
              </a:rPr>
              <a:t>political</a:t>
            </a:r>
            <a:r>
              <a:rPr lang="tr-TR" sz="2400" dirty="0">
                <a:solidFill>
                  <a:srgbClr val="0000FF"/>
                </a:solidFill>
                <a:latin typeface="Calibri" charset="0"/>
              </a:rPr>
              <a:t> </a:t>
            </a:r>
            <a:r>
              <a:rPr lang="tr-TR" sz="2400" dirty="0" err="1">
                <a:solidFill>
                  <a:srgbClr val="0000FF"/>
                </a:solidFill>
                <a:latin typeface="Calibri" charset="0"/>
              </a:rPr>
              <a:t>leadership</a:t>
            </a:r>
            <a:r>
              <a:rPr lang="tr-TR" sz="2400" dirty="0">
                <a:solidFill>
                  <a:srgbClr val="0000FF"/>
                </a:solidFill>
                <a:latin typeface="Calibri" charset="0"/>
              </a:rPr>
              <a:t> in </a:t>
            </a:r>
            <a:r>
              <a:rPr lang="tr-TR" sz="2400" dirty="0" err="1">
                <a:solidFill>
                  <a:srgbClr val="0000FF"/>
                </a:solidFill>
                <a:latin typeface="Calibri" charset="0"/>
              </a:rPr>
              <a:t>many</a:t>
            </a:r>
            <a:r>
              <a:rPr lang="tr-TR" sz="2400" dirty="0">
                <a:solidFill>
                  <a:srgbClr val="0000FF"/>
                </a:solidFill>
                <a:latin typeface="Calibri" charset="0"/>
              </a:rPr>
              <a:t> </a:t>
            </a:r>
            <a:r>
              <a:rPr lang="tr-TR" sz="2400" dirty="0" err="1">
                <a:solidFill>
                  <a:srgbClr val="0000FF"/>
                </a:solidFill>
                <a:latin typeface="Calibri" charset="0"/>
              </a:rPr>
              <a:t>cases</a:t>
            </a:r>
            <a:r>
              <a:rPr lang="tr-TR" sz="2400" dirty="0">
                <a:solidFill>
                  <a:srgbClr val="0000FF"/>
                </a:solidFill>
                <a:latin typeface="Calibri" charset="0"/>
              </a:rPr>
              <a:t> </a:t>
            </a:r>
            <a:r>
              <a:rPr lang="tr-TR" sz="2400" dirty="0" err="1">
                <a:solidFill>
                  <a:srgbClr val="0000FF"/>
                </a:solidFill>
                <a:latin typeface="Calibri" charset="0"/>
              </a:rPr>
              <a:t>led</a:t>
            </a:r>
            <a:r>
              <a:rPr lang="tr-TR" sz="2400" dirty="0">
                <a:solidFill>
                  <a:srgbClr val="0000FF"/>
                </a:solidFill>
                <a:latin typeface="Calibri" charset="0"/>
              </a:rPr>
              <a:t> </a:t>
            </a:r>
            <a:r>
              <a:rPr lang="tr-TR" sz="2400" dirty="0" err="1">
                <a:solidFill>
                  <a:srgbClr val="0000FF"/>
                </a:solidFill>
                <a:latin typeface="Calibri" charset="0"/>
              </a:rPr>
              <a:t>to</a:t>
            </a:r>
            <a:r>
              <a:rPr lang="tr-TR" sz="2400" dirty="0">
                <a:solidFill>
                  <a:srgbClr val="0000FF"/>
                </a:solidFill>
                <a:latin typeface="Calibri" charset="0"/>
              </a:rPr>
              <a:t> a </a:t>
            </a:r>
            <a:r>
              <a:rPr lang="tr-TR" sz="2400" dirty="0" err="1">
                <a:solidFill>
                  <a:srgbClr val="0000FF"/>
                </a:solidFill>
                <a:latin typeface="Calibri" charset="0"/>
              </a:rPr>
              <a:t>weakening</a:t>
            </a:r>
            <a:r>
              <a:rPr lang="tr-TR" sz="2400" dirty="0">
                <a:solidFill>
                  <a:srgbClr val="0000FF"/>
                </a:solidFill>
                <a:latin typeface="Calibri" charset="0"/>
              </a:rPr>
              <a:t> </a:t>
            </a:r>
            <a:r>
              <a:rPr lang="tr-TR" sz="2400" dirty="0" err="1">
                <a:solidFill>
                  <a:srgbClr val="0000FF"/>
                </a:solidFill>
                <a:latin typeface="Calibri" charset="0"/>
              </a:rPr>
              <a:t>or</a:t>
            </a:r>
            <a:r>
              <a:rPr lang="tr-TR" sz="2400" dirty="0">
                <a:solidFill>
                  <a:srgbClr val="0000FF"/>
                </a:solidFill>
                <a:latin typeface="Calibri" charset="0"/>
              </a:rPr>
              <a:t> </a:t>
            </a:r>
            <a:r>
              <a:rPr lang="tr-TR" sz="2400" dirty="0" err="1">
                <a:solidFill>
                  <a:srgbClr val="0000FF"/>
                </a:solidFill>
                <a:latin typeface="Calibri" charset="0"/>
              </a:rPr>
              <a:t>breakdown</a:t>
            </a:r>
            <a:r>
              <a:rPr lang="tr-TR" sz="2400" dirty="0">
                <a:solidFill>
                  <a:srgbClr val="0000FF"/>
                </a:solidFill>
                <a:latin typeface="Calibri" charset="0"/>
              </a:rPr>
              <a:t> of </a:t>
            </a:r>
            <a:r>
              <a:rPr lang="tr-TR" sz="2400" dirty="0" err="1">
                <a:solidFill>
                  <a:srgbClr val="0000FF"/>
                </a:solidFill>
                <a:latin typeface="Calibri" charset="0"/>
              </a:rPr>
              <a:t>the</a:t>
            </a:r>
            <a:r>
              <a:rPr lang="tr-TR" sz="2400" dirty="0">
                <a:solidFill>
                  <a:srgbClr val="0000FF"/>
                </a:solidFill>
                <a:latin typeface="Calibri" charset="0"/>
              </a:rPr>
              <a:t> </a:t>
            </a:r>
            <a:r>
              <a:rPr lang="tr-TR" sz="2400" dirty="0" err="1">
                <a:solidFill>
                  <a:srgbClr val="0000FF"/>
                </a:solidFill>
                <a:latin typeface="Calibri" charset="0"/>
              </a:rPr>
              <a:t>social</a:t>
            </a:r>
            <a:r>
              <a:rPr lang="tr-TR" sz="2400" dirty="0">
                <a:solidFill>
                  <a:srgbClr val="0000FF"/>
                </a:solidFill>
                <a:latin typeface="Calibri" charset="0"/>
              </a:rPr>
              <a:t> </a:t>
            </a:r>
            <a:r>
              <a:rPr lang="tr-TR" sz="2400" dirty="0" err="1">
                <a:solidFill>
                  <a:srgbClr val="0000FF"/>
                </a:solidFill>
                <a:latin typeface="Calibri" charset="0"/>
              </a:rPr>
              <a:t>and</a:t>
            </a:r>
            <a:r>
              <a:rPr lang="tr-TR" sz="2400" dirty="0">
                <a:solidFill>
                  <a:srgbClr val="0000FF"/>
                </a:solidFill>
                <a:latin typeface="Calibri" charset="0"/>
              </a:rPr>
              <a:t> </a:t>
            </a:r>
            <a:r>
              <a:rPr lang="tr-TR" sz="2400" dirty="0" err="1">
                <a:solidFill>
                  <a:srgbClr val="0000FF"/>
                </a:solidFill>
                <a:latin typeface="Calibri" charset="0"/>
              </a:rPr>
              <a:t>religious</a:t>
            </a:r>
            <a:r>
              <a:rPr lang="tr-TR" sz="2400" dirty="0">
                <a:solidFill>
                  <a:srgbClr val="0000FF"/>
                </a:solidFill>
                <a:latin typeface="Calibri" charset="0"/>
              </a:rPr>
              <a:t> </a:t>
            </a:r>
            <a:r>
              <a:rPr lang="tr-TR" sz="2400" dirty="0" err="1">
                <a:solidFill>
                  <a:srgbClr val="0000FF"/>
                </a:solidFill>
                <a:latin typeface="Calibri" charset="0"/>
              </a:rPr>
              <a:t>structures</a:t>
            </a:r>
            <a:r>
              <a:rPr lang="tr-TR" sz="2400" dirty="0">
                <a:solidFill>
                  <a:srgbClr val="0000FF"/>
                </a:solidFill>
                <a:latin typeface="Calibri" charset="0"/>
              </a:rPr>
              <a:t> of </a:t>
            </a:r>
            <a:r>
              <a:rPr lang="tr-TR" sz="2400" dirty="0" err="1">
                <a:solidFill>
                  <a:srgbClr val="0000FF"/>
                </a:solidFill>
                <a:latin typeface="Calibri" charset="0"/>
              </a:rPr>
              <a:t>parallel</a:t>
            </a:r>
            <a:r>
              <a:rPr lang="tr-TR" sz="2400" dirty="0">
                <a:solidFill>
                  <a:srgbClr val="0000FF"/>
                </a:solidFill>
                <a:latin typeface="Calibri" charset="0"/>
              </a:rPr>
              <a:t> </a:t>
            </a:r>
            <a:r>
              <a:rPr lang="tr-TR" sz="2400" dirty="0" err="1">
                <a:solidFill>
                  <a:srgbClr val="0000FF"/>
                </a:solidFill>
                <a:latin typeface="Calibri" charset="0"/>
              </a:rPr>
              <a:t>religious</a:t>
            </a:r>
            <a:r>
              <a:rPr lang="tr-TR" sz="2400" dirty="0">
                <a:solidFill>
                  <a:srgbClr val="0000FF"/>
                </a:solidFill>
                <a:latin typeface="Calibri" charset="0"/>
              </a:rPr>
              <a:t> </a:t>
            </a:r>
            <a:r>
              <a:rPr lang="tr-TR" sz="2400" dirty="0" err="1" smtClean="0">
                <a:solidFill>
                  <a:srgbClr val="0000FF"/>
                </a:solidFill>
                <a:latin typeface="Calibri" charset="0"/>
              </a:rPr>
              <a:t>communities</a:t>
            </a:r>
            <a:r>
              <a:rPr lang="tr-TR" sz="2400" dirty="0" smtClean="0">
                <a:solidFill>
                  <a:srgbClr val="0000FF"/>
                </a:solidFill>
                <a:latin typeface="Calibri" charset="0"/>
              </a:rPr>
              <a:t>.</a:t>
            </a:r>
            <a:endParaRPr lang="en-US" sz="2400" dirty="0">
              <a:solidFill>
                <a:srgbClr val="0000FF"/>
              </a:solidFill>
              <a:latin typeface="Calibri"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a:xfrm>
            <a:off x="457200" y="152400"/>
            <a:ext cx="8229600" cy="533400"/>
          </a:xfrm>
        </p:spPr>
        <p:txBody>
          <a:bodyPr/>
          <a:lstStyle/>
          <a:p>
            <a:pPr eaLnBrk="1" hangingPunct="1"/>
            <a:r>
              <a:rPr lang="en-US" sz="3600" dirty="0" smtClean="0">
                <a:solidFill>
                  <a:srgbClr val="FF0000"/>
                </a:solidFill>
                <a:latin typeface="Calibri" charset="0"/>
              </a:rPr>
              <a:t>Spread of Islam after Hz. Muhammad</a:t>
            </a:r>
            <a:endParaRPr lang="en-US" sz="3600" dirty="0">
              <a:solidFill>
                <a:srgbClr val="FF0000"/>
              </a:solidFill>
              <a:latin typeface="Calibri" charset="0"/>
            </a:endParaRPr>
          </a:p>
        </p:txBody>
      </p:sp>
      <p:sp>
        <p:nvSpPr>
          <p:cNvPr id="3" name="Content Placeholder 2"/>
          <p:cNvSpPr>
            <a:spLocks noGrp="1"/>
          </p:cNvSpPr>
          <p:nvPr>
            <p:ph idx="1"/>
          </p:nvPr>
        </p:nvSpPr>
        <p:spPr>
          <a:xfrm>
            <a:off x="228600" y="838200"/>
            <a:ext cx="8763000" cy="5791200"/>
          </a:xfrm>
        </p:spPr>
        <p:txBody>
          <a:bodyPr/>
          <a:lstStyle/>
          <a:p>
            <a:pPr eaLnBrk="1" hangingPunct="1"/>
            <a:r>
              <a:rPr lang="en-US" sz="3000" dirty="0" smtClean="0">
                <a:solidFill>
                  <a:srgbClr val="0000FF"/>
                </a:solidFill>
                <a:latin typeface="Calibri" charset="0"/>
              </a:rPr>
              <a:t>In </a:t>
            </a:r>
            <a:r>
              <a:rPr lang="en-US" sz="3000" dirty="0">
                <a:solidFill>
                  <a:srgbClr val="0000FF"/>
                </a:solidFill>
                <a:latin typeface="Calibri" charset="0"/>
              </a:rPr>
              <a:t>one century, Islam spread from the </a:t>
            </a:r>
            <a:r>
              <a:rPr lang="en-US" sz="3000" dirty="0" err="1" smtClean="0">
                <a:solidFill>
                  <a:srgbClr val="0000FF"/>
                </a:solidFill>
                <a:latin typeface="Calibri" charset="0"/>
              </a:rPr>
              <a:t>Hijaz</a:t>
            </a:r>
            <a:r>
              <a:rPr lang="en-US" sz="3000" dirty="0">
                <a:solidFill>
                  <a:srgbClr val="0000FF"/>
                </a:solidFill>
                <a:latin typeface="Calibri" charset="0"/>
              </a:rPr>
              <a:t> </a:t>
            </a:r>
            <a:r>
              <a:rPr lang="en-US" sz="3000" dirty="0" smtClean="0">
                <a:solidFill>
                  <a:srgbClr val="0000FF"/>
                </a:solidFill>
                <a:latin typeface="Calibri" charset="0"/>
              </a:rPr>
              <a:t>to </a:t>
            </a:r>
            <a:r>
              <a:rPr lang="en-US" sz="3000" dirty="0">
                <a:solidFill>
                  <a:srgbClr val="0000FF"/>
                </a:solidFill>
                <a:latin typeface="Calibri" charset="0"/>
              </a:rPr>
              <a:t>an empire that stretched from India to Spain</a:t>
            </a:r>
          </a:p>
          <a:p>
            <a:pPr eaLnBrk="1" hangingPunct="1">
              <a:lnSpc>
                <a:spcPct val="90000"/>
              </a:lnSpc>
            </a:pPr>
            <a:r>
              <a:rPr lang="en-US" sz="3000" dirty="0">
                <a:solidFill>
                  <a:srgbClr val="FF6600"/>
                </a:solidFill>
                <a:latin typeface="Calibri" charset="0"/>
              </a:rPr>
              <a:t>Muslim armies marched across West Europe until they were defeated in France, Battle of </a:t>
            </a:r>
            <a:r>
              <a:rPr lang="en-US" sz="3000" dirty="0" err="1" smtClean="0">
                <a:solidFill>
                  <a:srgbClr val="FF6600"/>
                </a:solidFill>
                <a:latin typeface="Calibri" charset="0"/>
              </a:rPr>
              <a:t>Poltiers</a:t>
            </a:r>
            <a:r>
              <a:rPr lang="en-US" sz="3000" dirty="0" smtClean="0">
                <a:solidFill>
                  <a:srgbClr val="FF6600"/>
                </a:solidFill>
                <a:latin typeface="Calibri" charset="0"/>
              </a:rPr>
              <a:t> / </a:t>
            </a:r>
            <a:r>
              <a:rPr lang="en-US" sz="3000" dirty="0" err="1" smtClean="0">
                <a:solidFill>
                  <a:srgbClr val="FF6600"/>
                </a:solidFill>
                <a:latin typeface="Calibri" charset="0"/>
              </a:rPr>
              <a:t>Puvatya</a:t>
            </a:r>
            <a:r>
              <a:rPr lang="en-US" sz="3000" dirty="0" smtClean="0">
                <a:solidFill>
                  <a:srgbClr val="FF6600"/>
                </a:solidFill>
                <a:latin typeface="Calibri" charset="0"/>
              </a:rPr>
              <a:t>, 732</a:t>
            </a:r>
          </a:p>
          <a:p>
            <a:pPr eaLnBrk="1" hangingPunct="1">
              <a:lnSpc>
                <a:spcPct val="90000"/>
              </a:lnSpc>
            </a:pPr>
            <a:endParaRPr lang="en-US" sz="3000" dirty="0">
              <a:solidFill>
                <a:srgbClr val="0000FF"/>
              </a:solidFill>
              <a:latin typeface="Calibri" charset="0"/>
            </a:endParaRPr>
          </a:p>
          <a:p>
            <a:pPr eaLnBrk="1" hangingPunct="1">
              <a:lnSpc>
                <a:spcPct val="90000"/>
              </a:lnSpc>
            </a:pPr>
            <a:r>
              <a:rPr lang="en-US" sz="3000" dirty="0" smtClean="0">
                <a:solidFill>
                  <a:srgbClr val="0000FF"/>
                </a:solidFill>
              </a:rPr>
              <a:t>632 </a:t>
            </a:r>
            <a:r>
              <a:rPr lang="en-US" sz="3000" dirty="0">
                <a:solidFill>
                  <a:srgbClr val="0000FF"/>
                </a:solidFill>
              </a:rPr>
              <a:t>Arabian </a:t>
            </a:r>
            <a:r>
              <a:rPr lang="en-US" sz="3000" dirty="0" smtClean="0">
                <a:solidFill>
                  <a:srgbClr val="0000FF"/>
                </a:solidFill>
              </a:rPr>
              <a:t>Peninsula</a:t>
            </a:r>
            <a:r>
              <a:rPr lang="en-US" sz="3000" dirty="0" smtClean="0">
                <a:solidFill>
                  <a:srgbClr val="FF0000"/>
                </a:solidFill>
              </a:rPr>
              <a:t>, 636 Damascus, Syria, </a:t>
            </a:r>
            <a:r>
              <a:rPr lang="en-US" sz="3000" dirty="0" smtClean="0">
                <a:solidFill>
                  <a:srgbClr val="0000FF"/>
                </a:solidFill>
              </a:rPr>
              <a:t>638 Jerusalem,</a:t>
            </a:r>
            <a:r>
              <a:rPr lang="en-US" sz="3000" dirty="0" smtClean="0">
                <a:solidFill>
                  <a:srgbClr val="FF0000"/>
                </a:solidFill>
              </a:rPr>
              <a:t> 640 Egypt, </a:t>
            </a:r>
            <a:r>
              <a:rPr lang="en-US" sz="3000" dirty="0" smtClean="0">
                <a:solidFill>
                  <a:srgbClr val="0000FF"/>
                </a:solidFill>
              </a:rPr>
              <a:t>670 Attempt to conquer Constantinople/</a:t>
            </a:r>
            <a:r>
              <a:rPr lang="en-US" sz="3000" dirty="0" err="1" smtClean="0">
                <a:solidFill>
                  <a:srgbClr val="0000FF"/>
                </a:solidFill>
              </a:rPr>
              <a:t>Byz</a:t>
            </a:r>
            <a:r>
              <a:rPr lang="en-US" sz="3000" dirty="0" smtClean="0">
                <a:solidFill>
                  <a:srgbClr val="0000FF"/>
                </a:solidFill>
              </a:rPr>
              <a:t>. Empire, </a:t>
            </a:r>
            <a:r>
              <a:rPr lang="en-US" sz="3000" dirty="0" smtClean="0">
                <a:solidFill>
                  <a:srgbClr val="FF0000"/>
                </a:solidFill>
              </a:rPr>
              <a:t>680 All </a:t>
            </a:r>
            <a:r>
              <a:rPr lang="en-US" sz="3000" dirty="0">
                <a:solidFill>
                  <a:srgbClr val="FF0000"/>
                </a:solidFill>
              </a:rPr>
              <a:t>of North </a:t>
            </a:r>
            <a:r>
              <a:rPr lang="en-US" sz="3000" dirty="0" smtClean="0">
                <a:solidFill>
                  <a:srgbClr val="FF0000"/>
                </a:solidFill>
              </a:rPr>
              <a:t>Africa,710 Crossed Oxus River to Turkestan, </a:t>
            </a:r>
            <a:r>
              <a:rPr lang="en-US" sz="3000" dirty="0" smtClean="0">
                <a:solidFill>
                  <a:srgbClr val="0000FF"/>
                </a:solidFill>
              </a:rPr>
              <a:t>710  </a:t>
            </a:r>
            <a:r>
              <a:rPr lang="en-US" sz="3000" dirty="0">
                <a:solidFill>
                  <a:srgbClr val="0000FF"/>
                </a:solidFill>
              </a:rPr>
              <a:t>Crossed Strait of Gibraltar into </a:t>
            </a:r>
            <a:r>
              <a:rPr lang="en-US" sz="3000" dirty="0" smtClean="0">
                <a:solidFill>
                  <a:srgbClr val="0000FF"/>
                </a:solidFill>
              </a:rPr>
              <a:t>Spain,</a:t>
            </a:r>
            <a:r>
              <a:rPr lang="en-US" sz="3000" dirty="0" smtClean="0">
                <a:solidFill>
                  <a:srgbClr val="FF0000"/>
                </a:solidFill>
              </a:rPr>
              <a:t> 724 Reached </a:t>
            </a:r>
            <a:r>
              <a:rPr lang="en-US" sz="3000" dirty="0">
                <a:solidFill>
                  <a:srgbClr val="FF0000"/>
                </a:solidFill>
              </a:rPr>
              <a:t>borders of China and </a:t>
            </a:r>
            <a:r>
              <a:rPr lang="en-US" sz="3000" dirty="0" smtClean="0">
                <a:solidFill>
                  <a:srgbClr val="FF0000"/>
                </a:solidFill>
              </a:rPr>
              <a:t>India.</a:t>
            </a:r>
            <a:endParaRPr lang="en-US" sz="3000" dirty="0">
              <a:solidFill>
                <a:srgbClr val="FF0000"/>
              </a:solidFill>
              <a:latin typeface="Calibri"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slide(fromBottom)">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slide(fromBottom)">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685800"/>
          </a:xfrm>
        </p:spPr>
        <p:txBody>
          <a:bodyPr/>
          <a:lstStyle/>
          <a:p>
            <a:r>
              <a:rPr lang="en-US" sz="3000" b="1" dirty="0">
                <a:solidFill>
                  <a:srgbClr val="FF0000"/>
                </a:solidFill>
                <a:latin typeface="Calibri" charset="0"/>
              </a:rPr>
              <a:t>Reasons of Conversion in Muslim Lands </a:t>
            </a:r>
            <a:br>
              <a:rPr lang="en-US" sz="3000" b="1" dirty="0">
                <a:solidFill>
                  <a:srgbClr val="FF0000"/>
                </a:solidFill>
                <a:latin typeface="Calibri" charset="0"/>
              </a:rPr>
            </a:br>
            <a:r>
              <a:rPr lang="en-US" sz="3000" b="1" dirty="0">
                <a:solidFill>
                  <a:srgbClr val="0000FF"/>
                </a:solidFill>
              </a:rPr>
              <a:t>Albert </a:t>
            </a:r>
            <a:r>
              <a:rPr lang="en-US" sz="3000" b="1" dirty="0" err="1" smtClean="0">
                <a:solidFill>
                  <a:srgbClr val="0000FF"/>
                </a:solidFill>
              </a:rPr>
              <a:t>Hourani</a:t>
            </a:r>
            <a:endParaRPr lang="en-US" sz="3000" dirty="0">
              <a:solidFill>
                <a:srgbClr val="0000FF"/>
              </a:solidFill>
            </a:endParaRPr>
          </a:p>
        </p:txBody>
      </p:sp>
      <p:sp>
        <p:nvSpPr>
          <p:cNvPr id="3" name="Content Placeholder 2"/>
          <p:cNvSpPr>
            <a:spLocks noGrp="1"/>
          </p:cNvSpPr>
          <p:nvPr>
            <p:ph idx="1"/>
          </p:nvPr>
        </p:nvSpPr>
        <p:spPr>
          <a:xfrm>
            <a:off x="152400" y="990600"/>
            <a:ext cx="8839200" cy="5638800"/>
          </a:xfrm>
        </p:spPr>
        <p:txBody>
          <a:bodyPr/>
          <a:lstStyle/>
          <a:p>
            <a:pPr marL="0" indent="0" algn="just">
              <a:buNone/>
            </a:pPr>
            <a:r>
              <a:rPr lang="en-US" sz="2700" dirty="0" smtClean="0"/>
              <a:t>British</a:t>
            </a:r>
            <a:r>
              <a:rPr lang="en-US" sz="2700" dirty="0"/>
              <a:t>-Lebanese historian, </a:t>
            </a:r>
            <a:r>
              <a:rPr lang="en-US" sz="2700" dirty="0" smtClean="0"/>
              <a:t>believes that</a:t>
            </a:r>
            <a:endParaRPr lang="en-US" sz="2700" dirty="0"/>
          </a:p>
          <a:p>
            <a:pPr lvl="0" algn="just"/>
            <a:r>
              <a:rPr lang="en-US" sz="2700" i="1" dirty="0" smtClean="0"/>
              <a:t>Muslims lived </a:t>
            </a:r>
            <a:r>
              <a:rPr lang="en-US" sz="2700" i="1" dirty="0"/>
              <a:t>within an elaborated system of ritual, doctrine and law clearly different from those of non-Muslims. (...) </a:t>
            </a:r>
            <a:endParaRPr lang="en-US" sz="2700" dirty="0"/>
          </a:p>
          <a:p>
            <a:pPr marL="0" lvl="0" indent="0" algn="just">
              <a:buNone/>
            </a:pPr>
            <a:r>
              <a:rPr lang="en-US" sz="2700" i="1" dirty="0"/>
              <a:t>The status of Christians, Jews and Zoroastrians was more precisely defined, </a:t>
            </a:r>
            <a:r>
              <a:rPr lang="en-US" sz="2700" i="1" dirty="0" smtClean="0"/>
              <a:t>inferior, as </a:t>
            </a:r>
            <a:r>
              <a:rPr lang="en-US" sz="2700" i="1" dirty="0"/>
              <a:t>the 'People of the Book' / </a:t>
            </a:r>
            <a:r>
              <a:rPr lang="en-US" sz="2700" i="1" dirty="0" err="1"/>
              <a:t>Ahl</a:t>
            </a:r>
            <a:r>
              <a:rPr lang="en-US" sz="2700" i="1" dirty="0"/>
              <a:t> al-</a:t>
            </a:r>
            <a:r>
              <a:rPr lang="en-US" sz="2700" i="1" dirty="0" err="1" smtClean="0"/>
              <a:t>Kitab</a:t>
            </a:r>
            <a:r>
              <a:rPr lang="en-US" sz="2700" i="1" dirty="0"/>
              <a:t> </a:t>
            </a:r>
            <a:r>
              <a:rPr lang="en-US" sz="2700" i="1" dirty="0" smtClean="0"/>
              <a:t>/ 'People </a:t>
            </a:r>
            <a:r>
              <a:rPr lang="en-US" sz="2700" i="1" dirty="0"/>
              <a:t>of the Covenant' / </a:t>
            </a:r>
            <a:r>
              <a:rPr lang="en-US" sz="2700" i="1" dirty="0" err="1"/>
              <a:t>Ahl</a:t>
            </a:r>
            <a:r>
              <a:rPr lang="en-US" sz="2700" i="1" dirty="0"/>
              <a:t> al-</a:t>
            </a:r>
            <a:r>
              <a:rPr lang="en-US" sz="2700" i="1" dirty="0" err="1" smtClean="0"/>
              <a:t>Ahd</a:t>
            </a:r>
            <a:r>
              <a:rPr lang="en-US" sz="2700" i="1" dirty="0" smtClean="0"/>
              <a:t> / </a:t>
            </a:r>
            <a:r>
              <a:rPr lang="en-US" sz="2700" i="1" dirty="0" err="1" smtClean="0"/>
              <a:t>Ahl</a:t>
            </a:r>
            <a:r>
              <a:rPr lang="en-US" sz="2700" i="1" dirty="0" smtClean="0"/>
              <a:t> al-</a:t>
            </a:r>
            <a:r>
              <a:rPr lang="en-US" sz="2700" i="1" dirty="0" err="1" smtClean="0"/>
              <a:t>Zimmah</a:t>
            </a:r>
            <a:r>
              <a:rPr lang="en-US" sz="2700" i="1" dirty="0" smtClean="0"/>
              <a:t>. </a:t>
            </a:r>
          </a:p>
          <a:p>
            <a:pPr lvl="0"/>
            <a:r>
              <a:rPr lang="en-US" sz="2700" i="1" dirty="0"/>
              <a:t>In general they were not forced to convert, but they suffered from restrictions. </a:t>
            </a:r>
            <a:endParaRPr lang="en-US" sz="2700" dirty="0"/>
          </a:p>
          <a:p>
            <a:pPr marL="0" lvl="0" indent="0">
              <a:buNone/>
            </a:pPr>
            <a:r>
              <a:rPr lang="en-US" sz="2700" i="1" dirty="0"/>
              <a:t>1.They paid a special tax; </a:t>
            </a:r>
            <a:endParaRPr lang="en-US" sz="2700" dirty="0"/>
          </a:p>
          <a:p>
            <a:pPr marL="0" lvl="0" indent="0">
              <a:buNone/>
            </a:pPr>
            <a:r>
              <a:rPr lang="en-US" sz="2700" i="1" dirty="0"/>
              <a:t>2. they were not supposed to wear certain colors; </a:t>
            </a:r>
            <a:endParaRPr lang="en-US" sz="2700" dirty="0"/>
          </a:p>
          <a:p>
            <a:pPr marL="0" lvl="0" indent="0">
              <a:buNone/>
            </a:pPr>
            <a:r>
              <a:rPr lang="en-US" sz="2700" i="1" dirty="0"/>
              <a:t>3. they could not marry Muslim </a:t>
            </a:r>
            <a:r>
              <a:rPr lang="en-US" sz="2700" i="1" dirty="0" smtClean="0"/>
              <a:t>women.</a:t>
            </a:r>
            <a:endParaRPr lang="en-US" sz="2700" dirty="0"/>
          </a:p>
        </p:txBody>
      </p:sp>
    </p:spTree>
    <p:extLst>
      <p:ext uri="{BB962C8B-B14F-4D97-AF65-F5344CB8AC3E}">
        <p14:creationId xmlns:p14="http://schemas.microsoft.com/office/powerpoint/2010/main" val="11319072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57200"/>
          </a:xfrm>
        </p:spPr>
        <p:txBody>
          <a:bodyPr/>
          <a:lstStyle/>
          <a:p>
            <a:r>
              <a:rPr lang="en-US" sz="3000" b="1" dirty="0" smtClean="0">
                <a:solidFill>
                  <a:srgbClr val="FF0000"/>
                </a:solidFill>
              </a:rPr>
              <a:t>Some terms of Conversion</a:t>
            </a:r>
            <a:endParaRPr lang="en-US" sz="3000" b="1" dirty="0">
              <a:solidFill>
                <a:srgbClr val="FF0000"/>
              </a:solidFill>
            </a:endParaRPr>
          </a:p>
        </p:txBody>
      </p:sp>
      <p:sp>
        <p:nvSpPr>
          <p:cNvPr id="3" name="Content Placeholder 2"/>
          <p:cNvSpPr>
            <a:spLocks noGrp="1"/>
          </p:cNvSpPr>
          <p:nvPr>
            <p:ph idx="1"/>
          </p:nvPr>
        </p:nvSpPr>
        <p:spPr>
          <a:xfrm>
            <a:off x="228600" y="685800"/>
            <a:ext cx="8686800" cy="5943600"/>
          </a:xfrm>
        </p:spPr>
        <p:txBody>
          <a:bodyPr/>
          <a:lstStyle/>
          <a:p>
            <a:r>
              <a:rPr lang="en-US" sz="2000" b="1" dirty="0" err="1" smtClean="0"/>
              <a:t>Islamiz</a:t>
            </a:r>
            <a:r>
              <a:rPr lang="en-US" sz="2000" b="1" dirty="0"/>
              <a:t>(s)</a:t>
            </a:r>
            <a:r>
              <a:rPr lang="en-US" sz="2000" b="1" dirty="0" err="1"/>
              <a:t>ation</a:t>
            </a:r>
            <a:r>
              <a:rPr lang="en-US" sz="2000" b="1" dirty="0"/>
              <a:t> /</a:t>
            </a:r>
            <a:r>
              <a:rPr lang="en-US" sz="2000" dirty="0"/>
              <a:t> </a:t>
            </a:r>
            <a:r>
              <a:rPr lang="en-US" sz="2000" b="1" dirty="0" err="1"/>
              <a:t>Islamification</a:t>
            </a:r>
            <a:r>
              <a:rPr lang="en-US" sz="2000" dirty="0"/>
              <a:t> (Ar. </a:t>
            </a:r>
            <a:r>
              <a:rPr lang="en-US" sz="2000" i="1" dirty="0" err="1"/>
              <a:t>aslamah</a:t>
            </a:r>
            <a:r>
              <a:rPr lang="en-US" sz="2000" dirty="0"/>
              <a:t> / Tr. </a:t>
            </a:r>
            <a:r>
              <a:rPr lang="en-US" sz="2000" i="1" dirty="0" err="1"/>
              <a:t>İslamlaşma</a:t>
            </a:r>
            <a:r>
              <a:rPr lang="en-US" sz="2000" i="1" dirty="0"/>
              <a:t>)</a:t>
            </a:r>
            <a:r>
              <a:rPr lang="en-US" sz="2000" dirty="0"/>
              <a:t> is the process of a society's conversion to Islam </a:t>
            </a:r>
            <a:r>
              <a:rPr lang="en-US" sz="2000" i="1" dirty="0"/>
              <a:t>voluntarily</a:t>
            </a:r>
            <a:r>
              <a:rPr lang="en-US" sz="2000" dirty="0"/>
              <a:t>. In contemporary usage, it may refer to the perceived imposition of an Islamic social and political system on a society with an indigenously different social and political background.</a:t>
            </a:r>
          </a:p>
          <a:p>
            <a:r>
              <a:rPr lang="en-US" sz="2000" b="1" i="1" dirty="0"/>
              <a:t>Islamizing: </a:t>
            </a:r>
            <a:r>
              <a:rPr lang="en-US" sz="2000" i="1" dirty="0"/>
              <a:t>(Tr. </a:t>
            </a:r>
            <a:r>
              <a:rPr lang="en-US" sz="2000" i="1" dirty="0" err="1"/>
              <a:t>İslamlaştırma</a:t>
            </a:r>
            <a:r>
              <a:rPr lang="en-US" sz="2000" i="1" dirty="0"/>
              <a:t>)</a:t>
            </a:r>
            <a:r>
              <a:rPr lang="en-US" sz="2000" dirty="0"/>
              <a:t> is a process of religious, emotional, cultural or political change in which something or someone who is not a Muslim becomes one, </a:t>
            </a:r>
            <a:r>
              <a:rPr lang="en-US" sz="2000" i="1" dirty="0"/>
              <a:t>involuntarily</a:t>
            </a:r>
            <a:r>
              <a:rPr lang="en-US" sz="2000" dirty="0"/>
              <a:t>. Involving religious conversion, cultural and linguistic assimilation, and interethnic relationships.</a:t>
            </a:r>
          </a:p>
          <a:p>
            <a:r>
              <a:rPr lang="en-US" sz="2000" dirty="0"/>
              <a:t>The English synonyms, </a:t>
            </a:r>
            <a:r>
              <a:rPr lang="en-US" sz="2000" i="1" dirty="0" err="1"/>
              <a:t>muslimization</a:t>
            </a:r>
            <a:r>
              <a:rPr lang="en-US" sz="2000" dirty="0"/>
              <a:t> and </a:t>
            </a:r>
            <a:r>
              <a:rPr lang="en-US" sz="2000" i="1" dirty="0" err="1"/>
              <a:t>arabization</a:t>
            </a:r>
            <a:r>
              <a:rPr lang="en-US" sz="2000" dirty="0"/>
              <a:t>, in use since before 1940 convey a similar meaning. Due to the trend towards identifying all Muslims with </a:t>
            </a:r>
            <a:r>
              <a:rPr lang="en-US" sz="2000" dirty="0" smtClean="0"/>
              <a:t>Arabs, </a:t>
            </a:r>
            <a:r>
              <a:rPr lang="en-US" sz="2000" dirty="0"/>
              <a:t>common in the Western world, the latter tends to be applied to non-Arab (e.g. Berber, Pakistani or Iranian) influence as well. </a:t>
            </a:r>
            <a:r>
              <a:rPr lang="en-US" sz="2000" dirty="0" err="1"/>
              <a:t>Muslimization</a:t>
            </a:r>
            <a:r>
              <a:rPr lang="en-US" sz="2000" dirty="0"/>
              <a:t> has recently been used as a term coined to describe the overtly Muslim practices of new converts to the religion who wish to reinforce their newly acquired religious identity.</a:t>
            </a:r>
          </a:p>
          <a:p>
            <a:r>
              <a:rPr lang="en-US" sz="2000" b="1" i="1" dirty="0" smtClean="0"/>
              <a:t>Apostasy </a:t>
            </a:r>
            <a:r>
              <a:rPr lang="en-US" sz="2000" b="1" i="1" dirty="0"/>
              <a:t>(Ar. </a:t>
            </a:r>
            <a:r>
              <a:rPr lang="en-US" sz="2000" b="1" i="1" dirty="0" err="1"/>
              <a:t>Irtidad</a:t>
            </a:r>
            <a:r>
              <a:rPr lang="en-US" sz="2000" b="1" i="1" dirty="0"/>
              <a:t>): </a:t>
            </a:r>
            <a:r>
              <a:rPr lang="en-US" sz="2000" dirty="0"/>
              <a:t>From a Greek term meaning, "to revolt," apostasy is the act of abandoning or rejecting a previously held religious faith. An apostate / </a:t>
            </a:r>
            <a:r>
              <a:rPr lang="en-US" sz="2000" dirty="0" err="1"/>
              <a:t>murtad</a:t>
            </a:r>
            <a:r>
              <a:rPr lang="en-US" sz="2000" dirty="0"/>
              <a:t> is one who has defected from or ceased to practice his or her </a:t>
            </a:r>
            <a:r>
              <a:rPr lang="en-US" sz="2000" dirty="0" smtClean="0"/>
              <a:t>religion</a:t>
            </a:r>
            <a:endParaRPr lang="en-US" sz="2000" dirty="0"/>
          </a:p>
        </p:txBody>
      </p:sp>
    </p:spTree>
    <p:extLst>
      <p:ext uri="{BB962C8B-B14F-4D97-AF65-F5344CB8AC3E}">
        <p14:creationId xmlns:p14="http://schemas.microsoft.com/office/powerpoint/2010/main" val="41643615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xfrm>
            <a:off x="457200" y="152400"/>
            <a:ext cx="8229600" cy="533400"/>
          </a:xfrm>
        </p:spPr>
        <p:txBody>
          <a:bodyPr/>
          <a:lstStyle/>
          <a:p>
            <a:pPr eaLnBrk="1" hangingPunct="1"/>
            <a:r>
              <a:rPr lang="en-US" sz="3600" dirty="0">
                <a:solidFill>
                  <a:srgbClr val="FF0000"/>
                </a:solidFill>
                <a:latin typeface="Calibri" charset="0"/>
              </a:rPr>
              <a:t>What caused the rapid expansion of Islam?</a:t>
            </a:r>
          </a:p>
        </p:txBody>
      </p:sp>
      <p:sp>
        <p:nvSpPr>
          <p:cNvPr id="3" name="Content Placeholder 2"/>
          <p:cNvSpPr>
            <a:spLocks noGrp="1"/>
          </p:cNvSpPr>
          <p:nvPr>
            <p:ph idx="1"/>
          </p:nvPr>
        </p:nvSpPr>
        <p:spPr>
          <a:xfrm>
            <a:off x="152400" y="762000"/>
            <a:ext cx="8686800" cy="5791200"/>
          </a:xfrm>
        </p:spPr>
        <p:txBody>
          <a:bodyPr/>
          <a:lstStyle/>
          <a:p>
            <a:pPr marL="457200" indent="-457200" eaLnBrk="1" hangingPunct="1">
              <a:buAutoNum type="arabicPeriod"/>
              <a:defRPr/>
            </a:pPr>
            <a:r>
              <a:rPr lang="en-US" sz="2400" b="1" dirty="0" smtClean="0">
                <a:solidFill>
                  <a:srgbClr val="0000FF"/>
                </a:solidFill>
              </a:rPr>
              <a:t>Religious </a:t>
            </a:r>
            <a:r>
              <a:rPr lang="en-US" sz="2400" b="1" dirty="0">
                <a:solidFill>
                  <a:srgbClr val="0000FF"/>
                </a:solidFill>
              </a:rPr>
              <a:t>belief </a:t>
            </a:r>
            <a:r>
              <a:rPr lang="en-US" sz="2400" b="1" dirty="0" smtClean="0">
                <a:solidFill>
                  <a:srgbClr val="0000FF"/>
                </a:solidFill>
              </a:rPr>
              <a:t>that</a:t>
            </a:r>
          </a:p>
          <a:p>
            <a:pPr marL="0" indent="0" eaLnBrk="1" hangingPunct="1">
              <a:buNone/>
              <a:defRPr/>
            </a:pPr>
            <a:r>
              <a:rPr lang="en-US" sz="2400" dirty="0" smtClean="0">
                <a:solidFill>
                  <a:srgbClr val="FF0000"/>
                </a:solidFill>
              </a:rPr>
              <a:t>a.</a:t>
            </a:r>
            <a:r>
              <a:rPr lang="en-US" sz="2400" dirty="0" smtClean="0">
                <a:solidFill>
                  <a:srgbClr val="0000FF"/>
                </a:solidFill>
              </a:rPr>
              <a:t> Islam must be reached to everyman</a:t>
            </a:r>
          </a:p>
          <a:p>
            <a:pPr marL="0" indent="0" eaLnBrk="1" hangingPunct="1">
              <a:buNone/>
              <a:defRPr/>
            </a:pPr>
            <a:r>
              <a:rPr lang="en-US" sz="2400" dirty="0" smtClean="0">
                <a:solidFill>
                  <a:srgbClr val="FF0000"/>
                </a:solidFill>
              </a:rPr>
              <a:t>b. </a:t>
            </a:r>
            <a:r>
              <a:rPr lang="en-US" sz="2400" dirty="0" smtClean="0">
                <a:solidFill>
                  <a:srgbClr val="0000FF"/>
                </a:solidFill>
              </a:rPr>
              <a:t>Allah </a:t>
            </a:r>
            <a:r>
              <a:rPr lang="en-US" sz="2400" dirty="0">
                <a:solidFill>
                  <a:srgbClr val="0000FF"/>
                </a:solidFill>
              </a:rPr>
              <a:t>was on their </a:t>
            </a:r>
            <a:r>
              <a:rPr lang="en-US" sz="2400" dirty="0" smtClean="0">
                <a:solidFill>
                  <a:srgbClr val="0000FF"/>
                </a:solidFill>
              </a:rPr>
              <a:t>side</a:t>
            </a:r>
          </a:p>
          <a:p>
            <a:pPr marL="0" indent="0" eaLnBrk="1" hangingPunct="1">
              <a:buNone/>
              <a:defRPr/>
            </a:pPr>
            <a:r>
              <a:rPr lang="en-US" sz="2400" dirty="0" smtClean="0">
                <a:solidFill>
                  <a:srgbClr val="FF6600"/>
                </a:solidFill>
              </a:rPr>
              <a:t>c. </a:t>
            </a:r>
            <a:r>
              <a:rPr lang="en-US" sz="2400" dirty="0" err="1" smtClean="0">
                <a:solidFill>
                  <a:srgbClr val="0000FF"/>
                </a:solidFill>
              </a:rPr>
              <a:t>Fath</a:t>
            </a:r>
            <a:r>
              <a:rPr lang="en-US" sz="2400" dirty="0" smtClean="0">
                <a:solidFill>
                  <a:srgbClr val="0000FF"/>
                </a:solidFill>
              </a:rPr>
              <a:t>, </a:t>
            </a:r>
            <a:r>
              <a:rPr lang="en-US" sz="2400" dirty="0" err="1" smtClean="0">
                <a:solidFill>
                  <a:srgbClr val="0000FF"/>
                </a:solidFill>
              </a:rPr>
              <a:t>ihad</a:t>
            </a:r>
            <a:r>
              <a:rPr lang="en-US" sz="2400" dirty="0" smtClean="0">
                <a:solidFill>
                  <a:srgbClr val="0000FF"/>
                </a:solidFill>
              </a:rPr>
              <a:t> and </a:t>
            </a:r>
            <a:r>
              <a:rPr lang="en-US" sz="2400" dirty="0" err="1" smtClean="0">
                <a:solidFill>
                  <a:srgbClr val="0000FF"/>
                </a:solidFill>
              </a:rPr>
              <a:t>ghaza</a:t>
            </a:r>
            <a:endParaRPr lang="en-US" sz="2400" dirty="0">
              <a:solidFill>
                <a:srgbClr val="0000FF"/>
              </a:solidFill>
            </a:endParaRPr>
          </a:p>
          <a:p>
            <a:pPr marL="0" indent="0" eaLnBrk="1" hangingPunct="1">
              <a:buNone/>
              <a:defRPr/>
            </a:pPr>
            <a:endParaRPr lang="en-US" sz="2400" dirty="0" smtClean="0">
              <a:solidFill>
                <a:srgbClr val="0000FF"/>
              </a:solidFill>
              <a:ea typeface="+mn-ea"/>
              <a:cs typeface="+mn-cs"/>
            </a:endParaRPr>
          </a:p>
          <a:p>
            <a:pPr marL="0" indent="0" eaLnBrk="1" hangingPunct="1">
              <a:buNone/>
              <a:defRPr/>
            </a:pPr>
            <a:r>
              <a:rPr lang="en-US" sz="2400" dirty="0" smtClean="0">
                <a:solidFill>
                  <a:srgbClr val="0000FF"/>
                </a:solidFill>
                <a:ea typeface="+mn-ea"/>
                <a:cs typeface="+mn-cs"/>
              </a:rPr>
              <a:t>2 </a:t>
            </a:r>
            <a:r>
              <a:rPr lang="en-US" sz="2400" b="1" dirty="0" smtClean="0">
                <a:solidFill>
                  <a:srgbClr val="0000FF"/>
                </a:solidFill>
                <a:ea typeface="+mn-ea"/>
                <a:cs typeface="+mn-cs"/>
              </a:rPr>
              <a:t>. Military power: </a:t>
            </a:r>
          </a:p>
          <a:p>
            <a:pPr marL="0" indent="0" eaLnBrk="1" hangingPunct="1">
              <a:buNone/>
              <a:defRPr/>
            </a:pPr>
            <a:r>
              <a:rPr lang="en-US" sz="2400" dirty="0" smtClean="0">
                <a:solidFill>
                  <a:srgbClr val="FF6600"/>
                </a:solidFill>
                <a:latin typeface="Calibri" charset="0"/>
              </a:rPr>
              <a:t>a. </a:t>
            </a:r>
            <a:r>
              <a:rPr lang="en-US" sz="2400" dirty="0" smtClean="0">
                <a:solidFill>
                  <a:srgbClr val="0000FF"/>
                </a:solidFill>
                <a:latin typeface="Calibri" charset="0"/>
              </a:rPr>
              <a:t>Soldiers </a:t>
            </a:r>
            <a:r>
              <a:rPr lang="en-US" sz="2400" dirty="0">
                <a:solidFill>
                  <a:srgbClr val="0000FF"/>
                </a:solidFill>
                <a:latin typeface="Calibri" charset="0"/>
              </a:rPr>
              <a:t>had stability </a:t>
            </a:r>
            <a:r>
              <a:rPr lang="en-US" sz="2400" dirty="0" smtClean="0">
                <a:solidFill>
                  <a:srgbClr val="0000FF"/>
                </a:solidFill>
                <a:latin typeface="Calibri" charset="0"/>
              </a:rPr>
              <a:t>and precision </a:t>
            </a:r>
            <a:r>
              <a:rPr lang="en-US" sz="2400" dirty="0">
                <a:solidFill>
                  <a:srgbClr val="0000FF"/>
                </a:solidFill>
                <a:latin typeface="Calibri" charset="0"/>
              </a:rPr>
              <a:t>in </a:t>
            </a:r>
            <a:r>
              <a:rPr lang="en-US" sz="2400" dirty="0" smtClean="0">
                <a:solidFill>
                  <a:srgbClr val="0000FF"/>
                </a:solidFill>
                <a:latin typeface="Calibri" charset="0"/>
              </a:rPr>
              <a:t>battle</a:t>
            </a:r>
          </a:p>
          <a:p>
            <a:pPr marL="0" indent="0" eaLnBrk="1" hangingPunct="1">
              <a:buNone/>
              <a:defRPr/>
            </a:pPr>
            <a:r>
              <a:rPr lang="en-US" sz="2400" dirty="0" smtClean="0">
                <a:solidFill>
                  <a:srgbClr val="FF6600"/>
                </a:solidFill>
                <a:latin typeface="Calibri" charset="0"/>
              </a:rPr>
              <a:t>b. </a:t>
            </a:r>
            <a:r>
              <a:rPr lang="en-US" sz="2400" dirty="0" smtClean="0">
                <a:solidFill>
                  <a:srgbClr val="0000FF"/>
                </a:solidFill>
              </a:rPr>
              <a:t>camel </a:t>
            </a:r>
            <a:r>
              <a:rPr lang="en-US" sz="2400" dirty="0">
                <a:solidFill>
                  <a:srgbClr val="0000FF"/>
                </a:solidFill>
              </a:rPr>
              <a:t>and horse cavalries were faster than traditional </a:t>
            </a:r>
            <a:r>
              <a:rPr lang="en-US" sz="2400" dirty="0" smtClean="0">
                <a:solidFill>
                  <a:srgbClr val="0000FF"/>
                </a:solidFill>
              </a:rPr>
              <a:t>armies</a:t>
            </a:r>
            <a:r>
              <a:rPr lang="en-US" sz="2400" dirty="0">
                <a:solidFill>
                  <a:srgbClr val="0000FF"/>
                </a:solidFill>
              </a:rPr>
              <a:t>.</a:t>
            </a:r>
            <a:endParaRPr lang="en-US" sz="2400" dirty="0" smtClean="0">
              <a:solidFill>
                <a:srgbClr val="0000FF"/>
              </a:solidFill>
              <a:latin typeface="Calibri" charset="0"/>
            </a:endParaRPr>
          </a:p>
          <a:p>
            <a:pPr marL="0" indent="0" eaLnBrk="1" hangingPunct="1">
              <a:buNone/>
              <a:defRPr/>
            </a:pPr>
            <a:r>
              <a:rPr lang="en-US" sz="2400" dirty="0" smtClean="0">
                <a:solidFill>
                  <a:srgbClr val="FF0000"/>
                </a:solidFill>
                <a:latin typeface="Calibri" charset="0"/>
              </a:rPr>
              <a:t>c. </a:t>
            </a:r>
            <a:r>
              <a:rPr lang="en-US" sz="2400" dirty="0" smtClean="0">
                <a:solidFill>
                  <a:srgbClr val="0000FF"/>
                </a:solidFill>
                <a:latin typeface="Calibri" charset="0"/>
              </a:rPr>
              <a:t>invention of the stirrup</a:t>
            </a:r>
            <a:endParaRPr lang="en-US" sz="2400" dirty="0" smtClean="0">
              <a:solidFill>
                <a:srgbClr val="0000FF"/>
              </a:solidFill>
              <a:ea typeface="+mn-ea"/>
              <a:cs typeface="+mn-cs"/>
            </a:endParaRPr>
          </a:p>
          <a:p>
            <a:pPr marL="0" indent="0" eaLnBrk="1" hangingPunct="1">
              <a:buNone/>
              <a:defRPr/>
            </a:pPr>
            <a:endParaRPr lang="en-US" sz="2400" dirty="0" smtClean="0">
              <a:solidFill>
                <a:srgbClr val="0000FF"/>
              </a:solidFill>
            </a:endParaRPr>
          </a:p>
          <a:p>
            <a:pPr marL="0" indent="0" eaLnBrk="1" hangingPunct="1">
              <a:buNone/>
              <a:defRPr/>
            </a:pPr>
            <a:r>
              <a:rPr lang="en-US" sz="2400" dirty="0" smtClean="0">
                <a:solidFill>
                  <a:srgbClr val="0000FF"/>
                </a:solidFill>
              </a:rPr>
              <a:t>3</a:t>
            </a:r>
            <a:r>
              <a:rPr lang="en-US" sz="2400" b="1" dirty="0" smtClean="0">
                <a:solidFill>
                  <a:srgbClr val="0000FF"/>
                </a:solidFill>
              </a:rPr>
              <a:t>. Growing </a:t>
            </a:r>
            <a:r>
              <a:rPr lang="en-US" sz="2400" b="1" dirty="0">
                <a:solidFill>
                  <a:srgbClr val="0000FF"/>
                </a:solidFill>
              </a:rPr>
              <a:t>Arab population/need for more </a:t>
            </a:r>
            <a:r>
              <a:rPr lang="en-US" sz="2400" b="1" dirty="0" smtClean="0">
                <a:solidFill>
                  <a:srgbClr val="0000FF"/>
                </a:solidFill>
              </a:rPr>
              <a:t>land</a:t>
            </a:r>
          </a:p>
          <a:p>
            <a:pPr marL="0" indent="0" eaLnBrk="1" hangingPunct="1">
              <a:buNone/>
              <a:defRPr/>
            </a:pPr>
            <a:endParaRPr lang="en-US" sz="2400" dirty="0" smtClean="0">
              <a:solidFill>
                <a:srgbClr val="0000FF"/>
              </a:solidFill>
            </a:endParaRPr>
          </a:p>
          <a:p>
            <a:pPr marL="0" indent="0" eaLnBrk="1" hangingPunct="1">
              <a:buNone/>
              <a:defRPr/>
            </a:pPr>
            <a:r>
              <a:rPr lang="en-US" sz="2400" dirty="0" smtClean="0">
                <a:solidFill>
                  <a:srgbClr val="0000FF"/>
                </a:solidFill>
              </a:rPr>
              <a:t>4. </a:t>
            </a:r>
            <a:r>
              <a:rPr lang="en-US" sz="2400" b="1" dirty="0" smtClean="0">
                <a:solidFill>
                  <a:srgbClr val="0000FF"/>
                </a:solidFill>
              </a:rPr>
              <a:t>Muslim </a:t>
            </a:r>
            <a:r>
              <a:rPr lang="en-US" sz="2400" b="1" dirty="0">
                <a:solidFill>
                  <a:srgbClr val="0000FF"/>
                </a:solidFill>
              </a:rPr>
              <a:t>tolerance and justice: Allowing conquered people to keep their culture and belief. Many people converted </a:t>
            </a:r>
            <a:r>
              <a:rPr lang="en-US" sz="2400" b="1" dirty="0" smtClean="0">
                <a:solidFill>
                  <a:srgbClr val="0000FF"/>
                </a:solidFill>
              </a:rPr>
              <a:t>to Islam</a:t>
            </a:r>
            <a:endParaRPr lang="en-US" b="1" dirty="0" smtClean="0">
              <a:solidFill>
                <a:srgbClr val="FF0000"/>
              </a:solidFill>
              <a:ea typeface="+mn-ea"/>
              <a:cs typeface="+mn-cs"/>
            </a:endParaRPr>
          </a:p>
          <a:p>
            <a:pPr eaLnBrk="1" hangingPunct="1">
              <a:buFont typeface="Arial" charset="0"/>
              <a:buNone/>
              <a:defRPr/>
            </a:pPr>
            <a:endParaRPr lang="en-US" dirty="0" smtClean="0">
              <a:solidFill>
                <a:srgbClr val="FF0000"/>
              </a:solidFill>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5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4"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slide(fromBottom)">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slide(fromBottom)">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slide(fromBottom)">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slide(fromBottom)">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slide(fromBottom)">
                                      <p:cBhvr>
                                        <p:cTn id="47" dur="500"/>
                                        <p:tgtEl>
                                          <p:spTgt spid="3">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2" presetClass="entr" presetSubtype="4" fill="hold" nodeType="clickEffect">
                                  <p:stCondLst>
                                    <p:cond delay="0"/>
                                  </p:stCondLst>
                                  <p:childTnLst>
                                    <p:set>
                                      <p:cBhvr>
                                        <p:cTn id="51" dur="1" fill="hold">
                                          <p:stCondLst>
                                            <p:cond delay="0"/>
                                          </p:stCondLst>
                                        </p:cTn>
                                        <p:tgtEl>
                                          <p:spTgt spid="3">
                                            <p:txEl>
                                              <p:pRg st="12" end="12"/>
                                            </p:txEl>
                                          </p:spTgt>
                                        </p:tgtEl>
                                        <p:attrNameLst>
                                          <p:attrName>style.visibility</p:attrName>
                                        </p:attrNameLst>
                                      </p:cBhvr>
                                      <p:to>
                                        <p:strVal val="visible"/>
                                      </p:to>
                                    </p:set>
                                    <p:animEffect transition="in" filter="slide(fromBottom)">
                                      <p:cBhvr>
                                        <p:cTn id="52"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1"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38600" y="-2286000"/>
            <a:ext cx="17348200" cy="11353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439370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3" name="Picture 6" descr="http://lh6.ggpht.com/Harmon.Enterprises/SHKCRnVVbcI/AAAAAAAAANw/qRYNJbmZN3M/%5BUNSET%5D.jpg"/>
          <p:cNvPicPr>
            <a:picLocks noChangeAspect="1" noChangeArrowheads="1"/>
          </p:cNvPicPr>
          <p:nvPr/>
        </p:nvPicPr>
        <p:blipFill>
          <a:blip r:embed="rId3" cstate="email">
            <a:grayscl/>
            <a:extLst>
              <a:ext uri="{28A0092B-C50C-407E-A947-70E740481C1C}">
                <a14:useLocalDpi xmlns:a14="http://schemas.microsoft.com/office/drawing/2010/main" val="0"/>
              </a:ext>
            </a:extLst>
          </a:blip>
          <a:srcRect/>
          <a:stretch>
            <a:fillRect/>
          </a:stretch>
        </p:blipFill>
        <p:spPr bwMode="auto">
          <a:xfrm>
            <a:off x="6172200" y="2057400"/>
            <a:ext cx="2971800" cy="21320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3554" name="Title 1"/>
          <p:cNvSpPr>
            <a:spLocks noGrp="1"/>
          </p:cNvSpPr>
          <p:nvPr>
            <p:ph type="title" idx="4294967295"/>
          </p:nvPr>
        </p:nvSpPr>
        <p:spPr>
          <a:xfrm>
            <a:off x="0" y="152400"/>
            <a:ext cx="8229600" cy="533400"/>
          </a:xfrm>
        </p:spPr>
        <p:txBody>
          <a:bodyPr/>
          <a:lstStyle/>
          <a:p>
            <a:pPr eaLnBrk="1" hangingPunct="1"/>
            <a:r>
              <a:rPr lang="en-US" sz="2400">
                <a:latin typeface="Calibri" charset="0"/>
              </a:rPr>
              <a:t>Spread of Islam, 632-732</a:t>
            </a:r>
          </a:p>
        </p:txBody>
      </p:sp>
      <p:sp>
        <p:nvSpPr>
          <p:cNvPr id="3" name="Content Placeholder 2"/>
          <p:cNvSpPr>
            <a:spLocks noGrp="1"/>
          </p:cNvSpPr>
          <p:nvPr>
            <p:ph idx="4294967295"/>
          </p:nvPr>
        </p:nvSpPr>
        <p:spPr>
          <a:xfrm>
            <a:off x="457200" y="762000"/>
            <a:ext cx="8686800" cy="5364163"/>
          </a:xfrm>
        </p:spPr>
        <p:txBody>
          <a:bodyPr/>
          <a:lstStyle/>
          <a:p>
            <a:pPr marL="514350" indent="-514350" eaLnBrk="1" hangingPunct="1">
              <a:lnSpc>
                <a:spcPct val="90000"/>
              </a:lnSpc>
              <a:buFont typeface="Arial" charset="0"/>
              <a:buNone/>
            </a:pPr>
            <a:endParaRPr lang="en-US">
              <a:solidFill>
                <a:srgbClr val="FF0000"/>
              </a:solidFill>
              <a:latin typeface="Calibri" charset="0"/>
            </a:endParaRPr>
          </a:p>
          <a:p>
            <a:pPr marL="514350" indent="-514350" eaLnBrk="1" hangingPunct="1">
              <a:lnSpc>
                <a:spcPct val="90000"/>
              </a:lnSpc>
              <a:buFont typeface="Arial" charset="0"/>
              <a:buNone/>
            </a:pPr>
            <a:endParaRPr lang="en-US">
              <a:solidFill>
                <a:srgbClr val="FF0000"/>
              </a:solidFill>
              <a:latin typeface="Calibri" charset="0"/>
            </a:endParaRPr>
          </a:p>
          <a:p>
            <a:pPr marL="514350" indent="-514350" eaLnBrk="1" hangingPunct="1">
              <a:lnSpc>
                <a:spcPct val="90000"/>
              </a:lnSpc>
              <a:buFont typeface="Arial" charset="0"/>
              <a:buAutoNum type="arabicPlain" startAt="680"/>
            </a:pPr>
            <a:endParaRPr lang="en-US">
              <a:solidFill>
                <a:srgbClr val="FF0000"/>
              </a:solidFill>
              <a:latin typeface="Calibri" charset="0"/>
            </a:endParaRPr>
          </a:p>
          <a:p>
            <a:pPr marL="514350" indent="-514350" eaLnBrk="1" hangingPunct="1">
              <a:lnSpc>
                <a:spcPct val="90000"/>
              </a:lnSpc>
              <a:buFont typeface="Arial" charset="0"/>
              <a:buNone/>
            </a:pPr>
            <a:endParaRPr lang="en-US">
              <a:solidFill>
                <a:srgbClr val="FF0000"/>
              </a:solidFill>
              <a:latin typeface="Calibri" charset="0"/>
            </a:endParaRPr>
          </a:p>
          <a:p>
            <a:pPr marL="514350" indent="-514350" eaLnBrk="1" hangingPunct="1">
              <a:lnSpc>
                <a:spcPct val="90000"/>
              </a:lnSpc>
              <a:buFont typeface="Arial" charset="0"/>
              <a:buAutoNum type="arabicPlain" startAt="680"/>
            </a:pPr>
            <a:endParaRPr lang="en-US">
              <a:solidFill>
                <a:srgbClr val="FF0000"/>
              </a:solidFill>
              <a:latin typeface="Calibri" charset="0"/>
            </a:endParaRPr>
          </a:p>
          <a:p>
            <a:pPr marL="514350" indent="-514350" eaLnBrk="1" hangingPunct="1">
              <a:lnSpc>
                <a:spcPct val="90000"/>
              </a:lnSpc>
              <a:buFont typeface="Arial" charset="0"/>
              <a:buAutoNum type="arabicPlain" startAt="680"/>
            </a:pPr>
            <a:endParaRPr lang="en-US">
              <a:solidFill>
                <a:srgbClr val="FF0000"/>
              </a:solidFill>
              <a:latin typeface="Calibri" charset="0"/>
            </a:endParaRPr>
          </a:p>
        </p:txBody>
      </p:sp>
      <p:pic>
        <p:nvPicPr>
          <p:cNvPr id="23556" name="Picture 2" descr="0315MC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Text Box 2"/>
          <p:cNvSpPr txBox="1">
            <a:spLocks noChangeArrowheads="1"/>
          </p:cNvSpPr>
          <p:nvPr/>
        </p:nvSpPr>
        <p:spPr bwMode="auto">
          <a:xfrm>
            <a:off x="2057400" y="228600"/>
            <a:ext cx="6705600" cy="1190625"/>
          </a:xfrm>
          <a:prstGeom prst="rect">
            <a:avLst/>
          </a:prstGeom>
          <a:noFill/>
          <a:ln>
            <a:noFill/>
          </a:ln>
          <a:effectLst>
            <a:outerShdw blurRad="63500" dist="38099" dir="2700000" algn="ctr" rotWithShape="0">
              <a:schemeClr val="tx1">
                <a:alpha val="74997"/>
              </a:schemeClr>
            </a:outerShdw>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opperplate Gothic Light" charset="0"/>
                <a:ea typeface="ヒラギノ角ゴ Pro W3" charset="0"/>
                <a:cs typeface="ヒラギノ角ゴ Pro W3" charset="0"/>
              </a:defRPr>
            </a:lvl1pPr>
            <a:lvl2pPr marL="742950" indent="-285750">
              <a:defRPr sz="2400">
                <a:solidFill>
                  <a:schemeClr val="tx1"/>
                </a:solidFill>
                <a:latin typeface="Copperplate Gothic Light" charset="0"/>
                <a:ea typeface="ヒラギノ角ゴ Pro W3" charset="0"/>
                <a:cs typeface="ヒラギノ角ゴ Pro W3" charset="0"/>
              </a:defRPr>
            </a:lvl2pPr>
            <a:lvl3pPr marL="1143000" indent="-228600">
              <a:defRPr sz="2400">
                <a:solidFill>
                  <a:schemeClr val="tx1"/>
                </a:solidFill>
                <a:latin typeface="Copperplate Gothic Light" charset="0"/>
                <a:ea typeface="ヒラギノ角ゴ Pro W3" charset="0"/>
                <a:cs typeface="ヒラギノ角ゴ Pro W3" charset="0"/>
              </a:defRPr>
            </a:lvl3pPr>
            <a:lvl4pPr marL="1600200" indent="-228600">
              <a:defRPr sz="2400">
                <a:solidFill>
                  <a:schemeClr val="tx1"/>
                </a:solidFill>
                <a:latin typeface="Copperplate Gothic Light" charset="0"/>
                <a:ea typeface="ヒラギノ角ゴ Pro W3" charset="0"/>
                <a:cs typeface="ヒラギノ角ゴ Pro W3" charset="0"/>
              </a:defRPr>
            </a:lvl4pPr>
            <a:lvl5pPr marL="2057400" indent="-228600">
              <a:defRPr sz="2400">
                <a:solidFill>
                  <a:schemeClr val="tx1"/>
                </a:solidFill>
                <a:latin typeface="Copperplate Gothic Light" charset="0"/>
                <a:ea typeface="ヒラギノ角ゴ Pro W3" charset="0"/>
                <a:cs typeface="ヒラギノ角ゴ Pro W3" charset="0"/>
              </a:defRPr>
            </a:lvl5pPr>
            <a:lvl6pPr marL="2514600" indent="-228600" eaLnBrk="0" fontAlgn="base" hangingPunct="0">
              <a:spcBef>
                <a:spcPct val="0"/>
              </a:spcBef>
              <a:spcAft>
                <a:spcPct val="0"/>
              </a:spcAft>
              <a:defRPr sz="2400">
                <a:solidFill>
                  <a:schemeClr val="tx1"/>
                </a:solidFill>
                <a:latin typeface="Copperplate Gothic Light" charset="0"/>
                <a:ea typeface="ヒラギノ角ゴ Pro W3" charset="0"/>
                <a:cs typeface="ヒラギノ角ゴ Pro W3" charset="0"/>
              </a:defRPr>
            </a:lvl6pPr>
            <a:lvl7pPr marL="2971800" indent="-228600" eaLnBrk="0" fontAlgn="base" hangingPunct="0">
              <a:spcBef>
                <a:spcPct val="0"/>
              </a:spcBef>
              <a:spcAft>
                <a:spcPct val="0"/>
              </a:spcAft>
              <a:defRPr sz="2400">
                <a:solidFill>
                  <a:schemeClr val="tx1"/>
                </a:solidFill>
                <a:latin typeface="Copperplate Gothic Light" charset="0"/>
                <a:ea typeface="ヒラギノ角ゴ Pro W3" charset="0"/>
                <a:cs typeface="ヒラギノ角ゴ Pro W3" charset="0"/>
              </a:defRPr>
            </a:lvl7pPr>
            <a:lvl8pPr marL="3429000" indent="-228600" eaLnBrk="0" fontAlgn="base" hangingPunct="0">
              <a:spcBef>
                <a:spcPct val="0"/>
              </a:spcBef>
              <a:spcAft>
                <a:spcPct val="0"/>
              </a:spcAft>
              <a:defRPr sz="2400">
                <a:solidFill>
                  <a:schemeClr val="tx1"/>
                </a:solidFill>
                <a:latin typeface="Copperplate Gothic Light" charset="0"/>
                <a:ea typeface="ヒラギノ角ゴ Pro W3" charset="0"/>
                <a:cs typeface="ヒラギノ角ゴ Pro W3" charset="0"/>
              </a:defRPr>
            </a:lvl8pPr>
            <a:lvl9pPr marL="3886200" indent="-228600" eaLnBrk="0" fontAlgn="base" hangingPunct="0">
              <a:spcBef>
                <a:spcPct val="0"/>
              </a:spcBef>
              <a:spcAft>
                <a:spcPct val="0"/>
              </a:spcAft>
              <a:defRPr sz="2400">
                <a:solidFill>
                  <a:schemeClr val="tx1"/>
                </a:solidFill>
                <a:latin typeface="Copperplate Gothic Light" charset="0"/>
                <a:ea typeface="ヒラギノ角ゴ Pro W3" charset="0"/>
                <a:cs typeface="ヒラギノ角ゴ Pro W3" charset="0"/>
              </a:defRPr>
            </a:lvl9pPr>
          </a:lstStyle>
          <a:p>
            <a:pPr algn="ctr" eaLnBrk="1" hangingPunct="1">
              <a:spcBef>
                <a:spcPct val="50000"/>
              </a:spcBef>
              <a:defRPr/>
            </a:pPr>
            <a:r>
              <a:rPr lang="en-US" sz="3600" b="1" smtClean="0">
                <a:solidFill>
                  <a:srgbClr val="CC3300"/>
                </a:solidFill>
                <a:effectLst>
                  <a:outerShdw blurRad="38100" dist="38100" dir="2700000" algn="tl">
                    <a:srgbClr val="DDDDDD"/>
                  </a:outerShdw>
                </a:effectLst>
                <a:latin typeface="Book Antiqua" charset="0"/>
              </a:rPr>
              <a:t>The Byzantine Empire</a:t>
            </a:r>
            <a:br>
              <a:rPr lang="en-US" sz="3600" b="1" smtClean="0">
                <a:solidFill>
                  <a:srgbClr val="CC3300"/>
                </a:solidFill>
                <a:effectLst>
                  <a:outerShdw blurRad="38100" dist="38100" dir="2700000" algn="tl">
                    <a:srgbClr val="DDDDDD"/>
                  </a:outerShdw>
                </a:effectLst>
                <a:latin typeface="Book Antiqua" charset="0"/>
              </a:rPr>
            </a:br>
            <a:r>
              <a:rPr lang="en-US" sz="3600" b="1" smtClean="0">
                <a:solidFill>
                  <a:srgbClr val="CC3300"/>
                </a:solidFill>
                <a:effectLst>
                  <a:outerShdw blurRad="38100" dist="38100" dir="2700000" algn="tl">
                    <a:srgbClr val="DDDDDD"/>
                  </a:outerShdw>
                </a:effectLst>
                <a:latin typeface="Book Antiqua" charset="0"/>
              </a:rPr>
              <a:t>During the Reign of Justinian</a:t>
            </a:r>
          </a:p>
        </p:txBody>
      </p:sp>
      <p:pic>
        <p:nvPicPr>
          <p:cNvPr id="7170" name="Picture 3" descr="map-Byz Empire-During &amp; After Justinian"/>
          <p:cNvPicPr>
            <a:picLocks noChangeAspect="1" noChangeArrowheads="1"/>
          </p:cNvPicPr>
          <p:nvPr/>
        </p:nvPicPr>
        <p:blipFill>
          <a:blip r:embed="rId3">
            <a:lum contrast="6000"/>
            <a:extLst>
              <a:ext uri="{28A0092B-C50C-407E-A947-70E740481C1C}">
                <a14:useLocalDpi xmlns:a14="http://schemas.microsoft.com/office/drawing/2010/main" val="0"/>
              </a:ext>
            </a:extLst>
          </a:blip>
          <a:srcRect/>
          <a:stretch>
            <a:fillRect/>
          </a:stretch>
        </p:blipFill>
        <p:spPr bwMode="auto">
          <a:xfrm>
            <a:off x="-3886200" y="-2438400"/>
            <a:ext cx="17145000" cy="11506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5247221"/>
      </p:ext>
    </p:extLst>
  </p:cSld>
  <p:clrMapOvr>
    <a:masterClrMapping/>
  </p:clrMapOvr>
  <p:transition>
    <p:cut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2" descr="sprea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1143000"/>
            <a:ext cx="18669000" cy="10972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3314" name="Text Box 3"/>
          <p:cNvSpPr txBox="1">
            <a:spLocks noChangeArrowheads="1"/>
          </p:cNvSpPr>
          <p:nvPr/>
        </p:nvSpPr>
        <p:spPr bwMode="auto">
          <a:xfrm>
            <a:off x="1752600" y="-1828800"/>
            <a:ext cx="4495800" cy="579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a:spAutoFit/>
          </a:bodyPr>
          <a:lstStyle>
            <a:lvl1pPr>
              <a:defRPr sz="2400">
                <a:solidFill>
                  <a:schemeClr val="tx1"/>
                </a:solidFill>
                <a:latin typeface="Copperplate Gothic Light" charset="0"/>
                <a:ea typeface="ヒラギノ角ゴ Pro W3" charset="0"/>
                <a:cs typeface="ヒラギノ角ゴ Pro W3" charset="0"/>
              </a:defRPr>
            </a:lvl1pPr>
            <a:lvl2pPr marL="742950" indent="-285750">
              <a:defRPr sz="2400">
                <a:solidFill>
                  <a:schemeClr val="tx1"/>
                </a:solidFill>
                <a:latin typeface="Copperplate Gothic Light" charset="0"/>
                <a:ea typeface="ヒラギノ角ゴ Pro W3" charset="0"/>
                <a:cs typeface="ヒラギノ角ゴ Pro W3" charset="0"/>
              </a:defRPr>
            </a:lvl2pPr>
            <a:lvl3pPr marL="1143000" indent="-228600">
              <a:defRPr sz="2400">
                <a:solidFill>
                  <a:schemeClr val="tx1"/>
                </a:solidFill>
                <a:latin typeface="Copperplate Gothic Light" charset="0"/>
                <a:ea typeface="ヒラギノ角ゴ Pro W3" charset="0"/>
                <a:cs typeface="ヒラギノ角ゴ Pro W3" charset="0"/>
              </a:defRPr>
            </a:lvl3pPr>
            <a:lvl4pPr marL="1600200" indent="-228600">
              <a:defRPr sz="2400">
                <a:solidFill>
                  <a:schemeClr val="tx1"/>
                </a:solidFill>
                <a:latin typeface="Copperplate Gothic Light" charset="0"/>
                <a:ea typeface="ヒラギノ角ゴ Pro W3" charset="0"/>
                <a:cs typeface="ヒラギノ角ゴ Pro W3" charset="0"/>
              </a:defRPr>
            </a:lvl4pPr>
            <a:lvl5pPr marL="2057400" indent="-228600">
              <a:defRPr sz="2400">
                <a:solidFill>
                  <a:schemeClr val="tx1"/>
                </a:solidFill>
                <a:latin typeface="Copperplate Gothic Light" charset="0"/>
                <a:ea typeface="ヒラギノ角ゴ Pro W3" charset="0"/>
                <a:cs typeface="ヒラギノ角ゴ Pro W3" charset="0"/>
              </a:defRPr>
            </a:lvl5pPr>
            <a:lvl6pPr marL="2514600" indent="-228600" eaLnBrk="0" fontAlgn="base" hangingPunct="0">
              <a:spcBef>
                <a:spcPct val="0"/>
              </a:spcBef>
              <a:spcAft>
                <a:spcPct val="0"/>
              </a:spcAft>
              <a:defRPr sz="2400">
                <a:solidFill>
                  <a:schemeClr val="tx1"/>
                </a:solidFill>
                <a:latin typeface="Copperplate Gothic Light" charset="0"/>
                <a:ea typeface="ヒラギノ角ゴ Pro W3" charset="0"/>
                <a:cs typeface="ヒラギノ角ゴ Pro W3" charset="0"/>
              </a:defRPr>
            </a:lvl6pPr>
            <a:lvl7pPr marL="2971800" indent="-228600" eaLnBrk="0" fontAlgn="base" hangingPunct="0">
              <a:spcBef>
                <a:spcPct val="0"/>
              </a:spcBef>
              <a:spcAft>
                <a:spcPct val="0"/>
              </a:spcAft>
              <a:defRPr sz="2400">
                <a:solidFill>
                  <a:schemeClr val="tx1"/>
                </a:solidFill>
                <a:latin typeface="Copperplate Gothic Light" charset="0"/>
                <a:ea typeface="ヒラギノ角ゴ Pro W3" charset="0"/>
                <a:cs typeface="ヒラギノ角ゴ Pro W3" charset="0"/>
              </a:defRPr>
            </a:lvl7pPr>
            <a:lvl8pPr marL="3429000" indent="-228600" eaLnBrk="0" fontAlgn="base" hangingPunct="0">
              <a:spcBef>
                <a:spcPct val="0"/>
              </a:spcBef>
              <a:spcAft>
                <a:spcPct val="0"/>
              </a:spcAft>
              <a:defRPr sz="2400">
                <a:solidFill>
                  <a:schemeClr val="tx1"/>
                </a:solidFill>
                <a:latin typeface="Copperplate Gothic Light" charset="0"/>
                <a:ea typeface="ヒラギノ角ゴ Pro W3" charset="0"/>
                <a:cs typeface="ヒラギノ角ゴ Pro W3" charset="0"/>
              </a:defRPr>
            </a:lvl8pPr>
            <a:lvl9pPr marL="3886200" indent="-228600" eaLnBrk="0" fontAlgn="base" hangingPunct="0">
              <a:spcBef>
                <a:spcPct val="0"/>
              </a:spcBef>
              <a:spcAft>
                <a:spcPct val="0"/>
              </a:spcAft>
              <a:defRPr sz="2400">
                <a:solidFill>
                  <a:schemeClr val="tx1"/>
                </a:solidFill>
                <a:latin typeface="Copperplate Gothic Light" charset="0"/>
                <a:ea typeface="ヒラギノ角ゴ Pro W3" charset="0"/>
                <a:cs typeface="ヒラギノ角ゴ Pro W3" charset="0"/>
              </a:defRPr>
            </a:lvl9pPr>
          </a:lstStyle>
          <a:p>
            <a:pPr>
              <a:spcBef>
                <a:spcPct val="50000"/>
              </a:spcBef>
            </a:pPr>
            <a:r>
              <a:rPr lang="en-US" sz="3200" b="1">
                <a:solidFill>
                  <a:schemeClr val="accent2"/>
                </a:solidFill>
              </a:rPr>
              <a:t>Spread of Islam</a:t>
            </a:r>
            <a:endParaRPr lang="en-US" sz="3200" b="1"/>
          </a:p>
        </p:txBody>
      </p:sp>
    </p:spTree>
    <p:extLst>
      <p:ext uri="{BB962C8B-B14F-4D97-AF65-F5344CB8AC3E}">
        <p14:creationId xmlns:p14="http://schemas.microsoft.com/office/powerpoint/2010/main" val="30199661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457200" y="152400"/>
            <a:ext cx="8229600" cy="533400"/>
          </a:xfrm>
        </p:spPr>
        <p:txBody>
          <a:bodyPr/>
          <a:lstStyle/>
          <a:p>
            <a:pPr eaLnBrk="1" hangingPunct="1"/>
            <a:r>
              <a:rPr lang="en-US" sz="3200" b="1" dirty="0">
                <a:solidFill>
                  <a:srgbClr val="FF0000"/>
                </a:solidFill>
                <a:latin typeface="Calibri" charset="0"/>
              </a:rPr>
              <a:t>1. Umayyad Dynasty (601-750</a:t>
            </a:r>
            <a:r>
              <a:rPr lang="en-US" sz="3200" b="1" dirty="0" smtClean="0">
                <a:solidFill>
                  <a:srgbClr val="FF0000"/>
                </a:solidFill>
                <a:latin typeface="Calibri" charset="0"/>
              </a:rPr>
              <a:t>)</a:t>
            </a:r>
            <a:endParaRPr lang="en-US" sz="3200" b="1" dirty="0">
              <a:solidFill>
                <a:srgbClr val="FF0000"/>
              </a:solidFill>
              <a:latin typeface="Calibri" charset="0"/>
            </a:endParaRPr>
          </a:p>
        </p:txBody>
      </p:sp>
      <p:sp>
        <p:nvSpPr>
          <p:cNvPr id="3" name="Content Placeholder 2"/>
          <p:cNvSpPr>
            <a:spLocks noGrp="1"/>
          </p:cNvSpPr>
          <p:nvPr>
            <p:ph idx="1"/>
          </p:nvPr>
        </p:nvSpPr>
        <p:spPr>
          <a:xfrm>
            <a:off x="0" y="762000"/>
            <a:ext cx="9144000" cy="5791200"/>
          </a:xfrm>
        </p:spPr>
        <p:txBody>
          <a:bodyPr/>
          <a:lstStyle/>
          <a:p>
            <a:pPr marL="400050" lvl="1" indent="0" algn="just" eaLnBrk="1" hangingPunct="1">
              <a:buNone/>
              <a:defRPr/>
            </a:pPr>
            <a:r>
              <a:rPr lang="en-US" sz="2400" dirty="0" smtClean="0">
                <a:latin typeface="Arial" charset="0"/>
              </a:rPr>
              <a:t>How </a:t>
            </a:r>
            <a:r>
              <a:rPr lang="en-US" sz="2400" dirty="0">
                <a:latin typeface="Arial" charset="0"/>
              </a:rPr>
              <a:t>did the </a:t>
            </a:r>
            <a:r>
              <a:rPr lang="en-US" sz="2400" dirty="0" err="1">
                <a:latin typeface="Arial" charset="0"/>
              </a:rPr>
              <a:t>Umayyads</a:t>
            </a:r>
            <a:r>
              <a:rPr lang="en-US" sz="2400" dirty="0">
                <a:latin typeface="Arial" charset="0"/>
              </a:rPr>
              <a:t> treat the people they conquered</a:t>
            </a:r>
            <a:r>
              <a:rPr lang="en-US" sz="2400" dirty="0" smtClean="0">
                <a:latin typeface="Arial" charset="0"/>
              </a:rPr>
              <a:t>?</a:t>
            </a:r>
          </a:p>
          <a:p>
            <a:pPr eaLnBrk="1" hangingPunct="1">
              <a:lnSpc>
                <a:spcPct val="90000"/>
              </a:lnSpc>
              <a:defRPr/>
            </a:pPr>
            <a:r>
              <a:rPr lang="en-US" sz="2800" dirty="0" smtClean="0">
                <a:solidFill>
                  <a:srgbClr val="0000FF"/>
                </a:solidFill>
                <a:latin typeface="Arial"/>
                <a:cs typeface="Arial"/>
              </a:rPr>
              <a:t>allowed </a:t>
            </a:r>
            <a:r>
              <a:rPr lang="en-US" sz="2800" dirty="0">
                <a:solidFill>
                  <a:srgbClr val="0000FF"/>
                </a:solidFill>
                <a:latin typeface="Arial"/>
                <a:cs typeface="Arial"/>
              </a:rPr>
              <a:t>people to follow own belief systems </a:t>
            </a:r>
            <a:r>
              <a:rPr lang="en-US" sz="2800" dirty="0" smtClean="0">
                <a:solidFill>
                  <a:srgbClr val="0000FF"/>
                </a:solidFill>
                <a:latin typeface="Arial"/>
                <a:cs typeface="Arial"/>
              </a:rPr>
              <a:t>and </a:t>
            </a:r>
            <a:r>
              <a:rPr lang="en-US" sz="2800" dirty="0">
                <a:solidFill>
                  <a:srgbClr val="0000FF"/>
                </a:solidFill>
                <a:latin typeface="Arial"/>
                <a:cs typeface="Arial"/>
              </a:rPr>
              <a:t>culture</a:t>
            </a:r>
          </a:p>
          <a:p>
            <a:pPr eaLnBrk="1" hangingPunct="1">
              <a:lnSpc>
                <a:spcPct val="90000"/>
              </a:lnSpc>
              <a:defRPr/>
            </a:pPr>
            <a:r>
              <a:rPr lang="en-US" sz="2800" dirty="0">
                <a:solidFill>
                  <a:srgbClr val="0000FF"/>
                </a:solidFill>
                <a:latin typeface="Arial"/>
                <a:cs typeface="Arial"/>
              </a:rPr>
              <a:t>non-Muslims sometimes paid higher taxes</a:t>
            </a:r>
          </a:p>
          <a:p>
            <a:pPr eaLnBrk="1" hangingPunct="1">
              <a:lnSpc>
                <a:spcPct val="90000"/>
              </a:lnSpc>
              <a:defRPr/>
            </a:pPr>
            <a:r>
              <a:rPr lang="en-US" sz="2800" dirty="0">
                <a:solidFill>
                  <a:srgbClr val="0000FF"/>
                </a:solidFill>
                <a:latin typeface="Arial"/>
                <a:cs typeface="Arial"/>
              </a:rPr>
              <a:t>Jews and Christians held important </a:t>
            </a:r>
            <a:r>
              <a:rPr lang="en-US" sz="2800" dirty="0" err="1">
                <a:solidFill>
                  <a:srgbClr val="0000FF"/>
                </a:solidFill>
                <a:latin typeface="Arial"/>
                <a:cs typeface="Arial"/>
              </a:rPr>
              <a:t>gov</a:t>
            </a:r>
            <a:r>
              <a:rPr lang="ja-JP" altLang="en-US" sz="2800" dirty="0">
                <a:solidFill>
                  <a:srgbClr val="0000FF"/>
                </a:solidFill>
                <a:latin typeface="Arial"/>
                <a:cs typeface="Arial"/>
              </a:rPr>
              <a:t>’</a:t>
            </a:r>
            <a:r>
              <a:rPr lang="en-US" sz="2800" dirty="0">
                <a:solidFill>
                  <a:srgbClr val="0000FF"/>
                </a:solidFill>
                <a:latin typeface="Arial"/>
                <a:cs typeface="Arial"/>
              </a:rPr>
              <a:t>t. positions </a:t>
            </a:r>
          </a:p>
          <a:p>
            <a:pPr eaLnBrk="1" hangingPunct="1">
              <a:lnSpc>
                <a:spcPct val="90000"/>
              </a:lnSpc>
              <a:defRPr/>
            </a:pPr>
            <a:r>
              <a:rPr lang="en-US" sz="2800" dirty="0">
                <a:solidFill>
                  <a:srgbClr val="0000FF"/>
                </a:solidFill>
                <a:latin typeface="Arial"/>
                <a:cs typeface="Arial"/>
              </a:rPr>
              <a:t>many people converted to Islam in the late 8</a:t>
            </a:r>
            <a:r>
              <a:rPr lang="en-US" sz="2800" baseline="30000" dirty="0">
                <a:solidFill>
                  <a:srgbClr val="0000FF"/>
                </a:solidFill>
                <a:latin typeface="Arial"/>
                <a:cs typeface="Arial"/>
              </a:rPr>
              <a:t>th</a:t>
            </a:r>
            <a:r>
              <a:rPr lang="en-US" sz="2800" dirty="0">
                <a:solidFill>
                  <a:srgbClr val="0000FF"/>
                </a:solidFill>
                <a:latin typeface="Arial"/>
                <a:cs typeface="Arial"/>
              </a:rPr>
              <a:t> century</a:t>
            </a:r>
          </a:p>
          <a:p>
            <a:pPr eaLnBrk="1" hangingPunct="1">
              <a:defRPr/>
            </a:pPr>
            <a:r>
              <a:rPr lang="en-US" sz="2800" dirty="0" smtClean="0">
                <a:solidFill>
                  <a:srgbClr val="0000FF"/>
                </a:solidFill>
                <a:latin typeface="Arial"/>
                <a:cs typeface="Arial"/>
              </a:rPr>
              <a:t>Cross </a:t>
            </a:r>
            <a:r>
              <a:rPr lang="en-US" sz="2800" dirty="0">
                <a:solidFill>
                  <a:srgbClr val="0000FF"/>
                </a:solidFill>
                <a:latin typeface="Arial"/>
                <a:cs typeface="Arial"/>
              </a:rPr>
              <a:t>regional and cultural exchange occurred  for many years among Christians, Jews, Muslims and polytheistic people. </a:t>
            </a:r>
            <a:endParaRPr lang="en-US" sz="2800" dirty="0" smtClean="0">
              <a:solidFill>
                <a:srgbClr val="0000FF"/>
              </a:solidFill>
              <a:latin typeface="Arial"/>
              <a:cs typeface="Arial"/>
            </a:endParaRPr>
          </a:p>
          <a:p>
            <a:pPr marL="342900" lvl="1" indent="-342900" eaLnBrk="1" hangingPunct="1">
              <a:buFont typeface="Arial" charset="0"/>
              <a:buChar char="•"/>
              <a:defRPr/>
            </a:pPr>
            <a:r>
              <a:rPr lang="en-US" dirty="0">
                <a:solidFill>
                  <a:srgbClr val="0000FF"/>
                </a:solidFill>
                <a:latin typeface="Arial"/>
                <a:cs typeface="Arial"/>
              </a:rPr>
              <a:t>Arabic </a:t>
            </a:r>
            <a:r>
              <a:rPr lang="en-US" dirty="0" smtClean="0">
                <a:solidFill>
                  <a:srgbClr val="0000FF"/>
                </a:solidFill>
                <a:latin typeface="Arial"/>
                <a:cs typeface="Arial"/>
              </a:rPr>
              <a:t>became </a:t>
            </a:r>
            <a:r>
              <a:rPr lang="en-US" dirty="0">
                <a:solidFill>
                  <a:srgbClr val="0000FF"/>
                </a:solidFill>
                <a:latin typeface="Arial"/>
                <a:cs typeface="Arial"/>
              </a:rPr>
              <a:t>language of many conquered people and </a:t>
            </a:r>
            <a:r>
              <a:rPr lang="en-US" dirty="0" smtClean="0">
                <a:solidFill>
                  <a:srgbClr val="0000FF"/>
                </a:solidFill>
                <a:latin typeface="Arial"/>
                <a:cs typeface="Arial"/>
              </a:rPr>
              <a:t>helped unify </a:t>
            </a:r>
            <a:r>
              <a:rPr lang="en-US" dirty="0">
                <a:solidFill>
                  <a:srgbClr val="0000FF"/>
                </a:solidFill>
                <a:latin typeface="Arial"/>
                <a:cs typeface="Arial"/>
              </a:rPr>
              <a:t>them under Islam</a:t>
            </a:r>
            <a:endParaRPr lang="en-US" dirty="0">
              <a:latin typeface="Arial"/>
              <a:cs typeface="Arial"/>
            </a:endParaRPr>
          </a:p>
          <a:p>
            <a:pPr marL="342900" lvl="1" indent="-342900" eaLnBrk="1" hangingPunct="1">
              <a:buFont typeface="Arial" charset="0"/>
              <a:buChar char="•"/>
              <a:defRPr/>
            </a:pPr>
            <a:r>
              <a:rPr lang="en-US" dirty="0">
                <a:solidFill>
                  <a:srgbClr val="0000FF"/>
                </a:solidFill>
                <a:latin typeface="Arial"/>
                <a:cs typeface="Arial"/>
              </a:rPr>
              <a:t>improved farming by </a:t>
            </a:r>
            <a:r>
              <a:rPr lang="en-US" dirty="0" smtClean="0">
                <a:solidFill>
                  <a:srgbClr val="0000FF"/>
                </a:solidFill>
                <a:latin typeface="Arial"/>
                <a:cs typeface="Arial"/>
              </a:rPr>
              <a:t>new technology and irrigation</a:t>
            </a:r>
            <a:endParaRPr lang="en-US" dirty="0">
              <a:solidFill>
                <a:srgbClr val="0000FF"/>
              </a:solidFill>
              <a:latin typeface="Arial"/>
              <a:cs typeface="Aria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slide(fromBottom)">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slide(fromBottom)">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slide(fromBottom)">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a:xfrm>
            <a:off x="457200" y="152400"/>
            <a:ext cx="8229600" cy="533400"/>
          </a:xfrm>
        </p:spPr>
        <p:txBody>
          <a:bodyPr/>
          <a:lstStyle/>
          <a:p>
            <a:pPr eaLnBrk="1" hangingPunct="1"/>
            <a:r>
              <a:rPr lang="en-US" sz="3200" b="1" dirty="0">
                <a:solidFill>
                  <a:srgbClr val="FF0000"/>
                </a:solidFill>
                <a:latin typeface="Calibri" charset="0"/>
              </a:rPr>
              <a:t>2. Abbasid Dynasty (750-1250</a:t>
            </a:r>
            <a:r>
              <a:rPr lang="en-US" sz="3200" b="1" dirty="0" smtClean="0">
                <a:solidFill>
                  <a:srgbClr val="FF0000"/>
                </a:solidFill>
                <a:latin typeface="Calibri" charset="0"/>
              </a:rPr>
              <a:t>)</a:t>
            </a:r>
            <a:endParaRPr lang="en-US" sz="3200" b="1" dirty="0">
              <a:solidFill>
                <a:srgbClr val="FF0000"/>
              </a:solidFill>
              <a:latin typeface="Calibri" charset="0"/>
            </a:endParaRPr>
          </a:p>
        </p:txBody>
      </p:sp>
      <p:sp>
        <p:nvSpPr>
          <p:cNvPr id="3" name="Content Placeholder 2"/>
          <p:cNvSpPr>
            <a:spLocks noGrp="1"/>
          </p:cNvSpPr>
          <p:nvPr>
            <p:ph idx="1"/>
          </p:nvPr>
        </p:nvSpPr>
        <p:spPr>
          <a:xfrm>
            <a:off x="228600" y="762000"/>
            <a:ext cx="8686800" cy="5867400"/>
          </a:xfrm>
        </p:spPr>
        <p:txBody>
          <a:bodyPr/>
          <a:lstStyle/>
          <a:p>
            <a:pPr marL="0" indent="0">
              <a:lnSpc>
                <a:spcPct val="90000"/>
              </a:lnSpc>
              <a:buNone/>
              <a:defRPr/>
            </a:pPr>
            <a:r>
              <a:rPr lang="en-US" sz="2800" dirty="0" smtClean="0">
                <a:solidFill>
                  <a:srgbClr val="0000FF"/>
                </a:solidFill>
              </a:rPr>
              <a:t>The </a:t>
            </a:r>
            <a:r>
              <a:rPr lang="en-US" sz="2800" dirty="0">
                <a:solidFill>
                  <a:srgbClr val="0000FF"/>
                </a:solidFill>
              </a:rPr>
              <a:t>spread of Islam was rapid and engulfed areas (Middle East and North Africa) that had been long-accustomed to other faiths</a:t>
            </a:r>
          </a:p>
          <a:p>
            <a:pPr>
              <a:lnSpc>
                <a:spcPct val="90000"/>
              </a:lnSpc>
              <a:defRPr/>
            </a:pPr>
            <a:r>
              <a:rPr lang="en-US" sz="2800" dirty="0">
                <a:solidFill>
                  <a:srgbClr val="0000FF"/>
                </a:solidFill>
              </a:rPr>
              <a:t>Reinforced a strong sense of community and attachment to </a:t>
            </a:r>
            <a:r>
              <a:rPr lang="en-US" sz="2800" dirty="0" smtClean="0">
                <a:solidFill>
                  <a:srgbClr val="0000FF"/>
                </a:solidFill>
              </a:rPr>
              <a:t>family</a:t>
            </a:r>
          </a:p>
          <a:p>
            <a:pPr marL="0" indent="0">
              <a:lnSpc>
                <a:spcPct val="90000"/>
              </a:lnSpc>
              <a:buNone/>
              <a:defRPr/>
            </a:pPr>
            <a:r>
              <a:rPr lang="en-US" sz="2800" dirty="0">
                <a:solidFill>
                  <a:srgbClr val="0000FF"/>
                </a:solidFill>
              </a:rPr>
              <a:t>A series of schools were established to reinforce Islamic teaching -- these schools were attached  to </a:t>
            </a:r>
            <a:r>
              <a:rPr lang="en-US" sz="2800" dirty="0" smtClean="0">
                <a:solidFill>
                  <a:srgbClr val="0000FF"/>
                </a:solidFill>
              </a:rPr>
              <a:t>mosques</a:t>
            </a:r>
            <a:endParaRPr lang="en-US" sz="2800" dirty="0">
              <a:solidFill>
                <a:srgbClr val="0000FF"/>
              </a:solidFill>
            </a:endParaRPr>
          </a:p>
          <a:p>
            <a:pPr>
              <a:lnSpc>
                <a:spcPct val="90000"/>
              </a:lnSpc>
              <a:defRPr/>
            </a:pPr>
            <a:r>
              <a:rPr lang="en-US" sz="2800" dirty="0" smtClean="0">
                <a:solidFill>
                  <a:srgbClr val="0000FF"/>
                </a:solidFill>
              </a:rPr>
              <a:t>The </a:t>
            </a:r>
            <a:r>
              <a:rPr lang="en-US" sz="2800" dirty="0">
                <a:solidFill>
                  <a:srgbClr val="0000FF"/>
                </a:solidFill>
              </a:rPr>
              <a:t>Islamic empire began in the 11th century to be squeezed on three sides, from the Turks in the north, the Spanish on the West and the Mongols in the east</a:t>
            </a:r>
          </a:p>
          <a:p>
            <a:pPr marL="0" indent="0">
              <a:lnSpc>
                <a:spcPct val="90000"/>
              </a:lnSpc>
              <a:buNone/>
              <a:defRPr/>
            </a:pPr>
            <a:r>
              <a:rPr lang="en-US" sz="2800" dirty="0">
                <a:solidFill>
                  <a:srgbClr val="0000FF"/>
                </a:solidFill>
              </a:rPr>
              <a:t>This pressure had shrunk the Islamic empire by the 15th century to the Middle East, Arabian peninsula, and the western part of Persia</a:t>
            </a:r>
          </a:p>
          <a:p>
            <a:pPr marL="514350" indent="-514350" eaLnBrk="1" hangingPunct="1">
              <a:buFont typeface="Arial" charset="0"/>
              <a:buAutoNum type="arabicPlain" startAt="710"/>
              <a:defRPr/>
            </a:pPr>
            <a:endParaRPr lang="en-US" sz="2800" dirty="0">
              <a:solidFill>
                <a:srgbClr val="FF0000"/>
              </a:solidFill>
              <a:latin typeface="Calibri" charset="0"/>
            </a:endParaRPr>
          </a:p>
          <a:p>
            <a:pPr marL="514350" indent="-514350" eaLnBrk="1" hangingPunct="1">
              <a:buFont typeface="Arial" charset="0"/>
              <a:buNone/>
              <a:defRPr/>
            </a:pPr>
            <a:endParaRPr lang="en-US" dirty="0">
              <a:solidFill>
                <a:srgbClr val="FF0000"/>
              </a:solidFill>
              <a:latin typeface="Calibri" charset="0"/>
            </a:endParaRPr>
          </a:p>
          <a:p>
            <a:pPr marL="514350" indent="-514350" eaLnBrk="1" hangingPunct="1">
              <a:buFont typeface="Arial" charset="0"/>
              <a:buAutoNum type="arabicPlain" startAt="680"/>
              <a:defRPr/>
            </a:pPr>
            <a:endParaRPr lang="en-US" dirty="0">
              <a:solidFill>
                <a:srgbClr val="FF0000"/>
              </a:solidFill>
              <a:latin typeface="Calibri" charset="0"/>
            </a:endParaRPr>
          </a:p>
          <a:p>
            <a:pPr marL="514350" indent="-514350" eaLnBrk="1" hangingPunct="1">
              <a:buFont typeface="Arial" charset="0"/>
              <a:buNone/>
              <a:defRPr/>
            </a:pPr>
            <a:endParaRPr lang="en-US" dirty="0">
              <a:solidFill>
                <a:srgbClr val="FF0000"/>
              </a:solidFill>
              <a:latin typeface="Calibri" charset="0"/>
            </a:endParaRPr>
          </a:p>
          <a:p>
            <a:pPr marL="514350" indent="-514350" eaLnBrk="1" hangingPunct="1">
              <a:buFont typeface="Arial" charset="0"/>
              <a:buAutoNum type="arabicPlain" startAt="680"/>
              <a:defRPr/>
            </a:pPr>
            <a:endParaRPr lang="en-US" dirty="0">
              <a:solidFill>
                <a:srgbClr val="FF0000"/>
              </a:solidFill>
              <a:latin typeface="Calibri" charset="0"/>
            </a:endParaRPr>
          </a:p>
          <a:p>
            <a:pPr marL="514350" indent="-514350" eaLnBrk="1" hangingPunct="1">
              <a:buFont typeface="Arial" charset="0"/>
              <a:buAutoNum type="arabicPlain" startAt="680"/>
              <a:defRPr/>
            </a:pPr>
            <a:endParaRPr lang="en-US" dirty="0">
              <a:solidFill>
                <a:srgbClr val="FF0000"/>
              </a:solidFill>
              <a:latin typeface="Calibri"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5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1288</TotalTime>
  <Words>932</Words>
  <Application>Microsoft Office PowerPoint</Application>
  <PresentationFormat>Ekran Gösterisi (4:3)</PresentationFormat>
  <Paragraphs>128</Paragraphs>
  <Slides>21</Slides>
  <Notes>9</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21</vt:i4>
      </vt:variant>
    </vt:vector>
  </HeadingPairs>
  <TitlesOfParts>
    <vt:vector size="29" baseType="lpstr">
      <vt:lpstr>ＭＳ Ｐゴシック</vt:lpstr>
      <vt:lpstr>Arial</vt:lpstr>
      <vt:lpstr>Book Antiqua</vt:lpstr>
      <vt:lpstr>Calibri</vt:lpstr>
      <vt:lpstr>Copperplate Gothic Light</vt:lpstr>
      <vt:lpstr>Wingdings</vt:lpstr>
      <vt:lpstr>ヒラギノ角ゴ Pro W3</vt:lpstr>
      <vt:lpstr>Office Theme</vt:lpstr>
      <vt:lpstr>The Spread of Islam and  the Turks</vt:lpstr>
      <vt:lpstr>Spread of Islam after Hz. Muhammad</vt:lpstr>
      <vt:lpstr>What caused the rapid expansion of Islam?</vt:lpstr>
      <vt:lpstr>PowerPoint Sunusu</vt:lpstr>
      <vt:lpstr>Spread of Islam, 632-732</vt:lpstr>
      <vt:lpstr>PowerPoint Sunusu</vt:lpstr>
      <vt:lpstr>PowerPoint Sunusu</vt:lpstr>
      <vt:lpstr>1. Umayyad Dynasty (601-750)</vt:lpstr>
      <vt:lpstr>2. Abbasid Dynasty (750-1250)</vt:lpstr>
      <vt:lpstr> 1. Conversion to Islam </vt:lpstr>
      <vt:lpstr>Prosesse of Conversion </vt:lpstr>
      <vt:lpstr>Reasons of Conversion</vt:lpstr>
      <vt:lpstr>Reasons of Conversion</vt:lpstr>
      <vt:lpstr> Islamic Perspective on Conversion </vt:lpstr>
      <vt:lpstr>Islamic Perpective on Conversion</vt:lpstr>
      <vt:lpstr> Main factors in conversion and the spread of Islam </vt:lpstr>
      <vt:lpstr>Main Factor of Conversion to Islam</vt:lpstr>
      <vt:lpstr>Orientalist Perspective to Conversion in Muslim Lands  Ira Laipdus 1</vt:lpstr>
      <vt:lpstr>Reasons of Conversion in Muslim Lands  I. Lapidus 2</vt:lpstr>
      <vt:lpstr>Reasons of Conversion in Muslim Lands  Albert Hourani</vt:lpstr>
      <vt:lpstr>Some terms of Conversion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Spread of Islam</dc:title>
  <dc:creator>Catherine</dc:creator>
  <cp:lastModifiedBy>user</cp:lastModifiedBy>
  <cp:revision>88</cp:revision>
  <dcterms:created xsi:type="dcterms:W3CDTF">2010-02-05T01:12:37Z</dcterms:created>
  <dcterms:modified xsi:type="dcterms:W3CDTF">2018-01-15T08:40:34Z</dcterms:modified>
</cp:coreProperties>
</file>