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Pierre Bourdieu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Habitus </a:t>
            </a:r>
            <a:r>
              <a:rPr lang="mr-IN" dirty="0" smtClean="0"/>
              <a:t>–</a:t>
            </a:r>
            <a:r>
              <a:rPr lang="en-US" dirty="0" smtClean="0"/>
              <a:t> Alan - </a:t>
            </a:r>
            <a:r>
              <a:rPr lang="en-US" dirty="0" err="1" smtClean="0"/>
              <a:t>Sermaye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502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Bourdieu’nün</a:t>
            </a:r>
            <a:r>
              <a:rPr lang="tr-TR" dirty="0" smtClean="0"/>
              <a:t> sermaye türleri çözümlemesinde önemli bazı unsurlar:</a:t>
            </a:r>
          </a:p>
          <a:p>
            <a:r>
              <a:rPr lang="tr-TR" b="1" dirty="0" err="1" smtClean="0"/>
              <a:t>Aktarılabilirlik</a:t>
            </a:r>
            <a:r>
              <a:rPr lang="tr-TR" b="1" dirty="0" smtClean="0"/>
              <a:t> (devam)</a:t>
            </a:r>
          </a:p>
          <a:p>
            <a:pPr lvl="1"/>
            <a:r>
              <a:rPr lang="tr-TR" dirty="0" smtClean="0"/>
              <a:t>Kültürel sermayede zaman önemli bir birikim şeklidir. Kişiler arası sermaye aktarımı, imkansız olmasa da, uzun süreli ilişkileri gerektirir: </a:t>
            </a:r>
          </a:p>
          <a:p>
            <a:pPr lvl="2"/>
            <a:r>
              <a:rPr lang="tr-TR" dirty="0" smtClean="0"/>
              <a:t>Örneğin; okul ve eğitim yıllara yayılan kültürel sermaye birikimi. </a:t>
            </a:r>
          </a:p>
          <a:p>
            <a:pPr lvl="1"/>
            <a:r>
              <a:rPr lang="tr-TR" dirty="0" smtClean="0"/>
              <a:t>Sosyal ve sembolik sermayenin aktarılması en </a:t>
            </a:r>
            <a:r>
              <a:rPr lang="tr-TR" dirty="0" err="1" smtClean="0"/>
              <a:t>güçüdür</a:t>
            </a:r>
            <a:r>
              <a:rPr lang="tr-TR" dirty="0" smtClean="0"/>
              <a:t>. </a:t>
            </a:r>
          </a:p>
          <a:p>
            <a:pPr lvl="2"/>
            <a:r>
              <a:rPr lang="tr-TR" dirty="0"/>
              <a:t>T</a:t>
            </a:r>
            <a:r>
              <a:rPr lang="tr-TR" dirty="0" smtClean="0"/>
              <a:t>amamlanmamış bir sermaye birikimi değildir.</a:t>
            </a:r>
          </a:p>
          <a:p>
            <a:pPr lvl="2"/>
            <a:r>
              <a:rPr lang="tr-TR" dirty="0"/>
              <a:t>S</a:t>
            </a:r>
            <a:r>
              <a:rPr lang="tr-TR" dirty="0" smtClean="0"/>
              <a:t>ürekli yeniden üretilmesi, sürdürülmesi gerekli olan sermayelerdir. </a:t>
            </a:r>
          </a:p>
        </p:txBody>
      </p:sp>
    </p:spTree>
    <p:extLst>
      <p:ext uri="{BB962C8B-B14F-4D97-AF65-F5344CB8AC3E}">
        <p14:creationId xmlns:p14="http://schemas.microsoft.com/office/powerpoint/2010/main" val="424927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Bourdieu’nün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Kuramı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Bourdieu’nün</a:t>
            </a:r>
            <a:r>
              <a:rPr lang="tr-TR" dirty="0" smtClean="0"/>
              <a:t> sosyoloji anlayışı yapısalcı geleneğin (</a:t>
            </a:r>
            <a:r>
              <a:rPr lang="tr-TR" dirty="0" err="1" smtClean="0"/>
              <a:t>Levi</a:t>
            </a:r>
            <a:r>
              <a:rPr lang="tr-TR" dirty="0" smtClean="0"/>
              <a:t>-Strauss – </a:t>
            </a:r>
            <a:r>
              <a:rPr lang="tr-TR" dirty="0" err="1" smtClean="0"/>
              <a:t>Althusser</a:t>
            </a:r>
            <a:r>
              <a:rPr lang="tr-TR" dirty="0" smtClean="0"/>
              <a:t>) </a:t>
            </a:r>
            <a:r>
              <a:rPr lang="tr-TR" dirty="0" err="1" smtClean="0"/>
              <a:t>nesnelci</a:t>
            </a:r>
            <a:r>
              <a:rPr lang="tr-TR" dirty="0" smtClean="0"/>
              <a:t> yönelimleri ile sembolik </a:t>
            </a:r>
            <a:r>
              <a:rPr lang="tr-TR" dirty="0" err="1" smtClean="0"/>
              <a:t>etkileşimci-fenomenolojik</a:t>
            </a:r>
            <a:r>
              <a:rPr lang="tr-TR" dirty="0" smtClean="0"/>
              <a:t> (</a:t>
            </a:r>
            <a:r>
              <a:rPr lang="tr-TR" dirty="0" err="1" smtClean="0"/>
              <a:t>Goffman</a:t>
            </a:r>
            <a:r>
              <a:rPr lang="tr-TR" dirty="0" smtClean="0"/>
              <a:t> – </a:t>
            </a:r>
            <a:r>
              <a:rPr lang="tr-TR" dirty="0" err="1" smtClean="0"/>
              <a:t>Garfinkel</a:t>
            </a:r>
            <a:r>
              <a:rPr lang="tr-TR" dirty="0" smtClean="0"/>
              <a:t>) yaklaşımların </a:t>
            </a:r>
            <a:r>
              <a:rPr lang="tr-TR" dirty="0" err="1" smtClean="0"/>
              <a:t>öznelci</a:t>
            </a:r>
            <a:r>
              <a:rPr lang="tr-TR" dirty="0" smtClean="0"/>
              <a:t> yönelimlerini eleştirir.</a:t>
            </a:r>
          </a:p>
          <a:p>
            <a:r>
              <a:rPr lang="tr-TR" dirty="0" smtClean="0"/>
              <a:t>Nesnel ve öznel yapıların bir sentezini yaparak yeni bir eylem kuramı geliştirmeyi dener.</a:t>
            </a:r>
          </a:p>
          <a:p>
            <a:r>
              <a:rPr lang="tr-TR" dirty="0" err="1" smtClean="0"/>
              <a:t>Giddens’a</a:t>
            </a:r>
            <a:r>
              <a:rPr lang="tr-TR" dirty="0" smtClean="0"/>
              <a:t> benzer şekilde, sentezci sosyolojinin mimarlarından biri olarak kabul edilir. </a:t>
            </a:r>
          </a:p>
          <a:p>
            <a:pPr lvl="1"/>
            <a:r>
              <a:rPr lang="tr-TR" dirty="0" smtClean="0"/>
              <a:t>Yaklaşımı, kendi adlandırması ile “genetik </a:t>
            </a:r>
            <a:r>
              <a:rPr lang="tr-TR" dirty="0" err="1" smtClean="0"/>
              <a:t>yapısalcılık”tır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Başlangıç noktası, toplumsal yapıların kurduğu bütünleşme biçimlerini çözümlemektir.</a:t>
            </a:r>
          </a:p>
          <a:p>
            <a:pPr lvl="1"/>
            <a:r>
              <a:rPr lang="tr-TR" dirty="0" smtClean="0"/>
              <a:t>İkinci etapta, insanların öznel anlamlandırma pratiklerini analizine dahil ederek, yapıların nasıl öznel deneyimlerle nasıl yeniden kurulduğunu, sürdürüldüğünü ya da dönüştürüldüğünü çözümler.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8101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Eylem kuramının üç kavramsal ayağı bulunur: Habitus </a:t>
            </a:r>
            <a:r>
              <a:rPr lang="mr-IN" dirty="0" smtClean="0"/>
              <a:t>–</a:t>
            </a:r>
            <a:r>
              <a:rPr lang="tr-TR" dirty="0" smtClean="0"/>
              <a:t> Alan </a:t>
            </a:r>
            <a:r>
              <a:rPr lang="mr-IN" dirty="0" smtClean="0"/>
              <a:t>–</a:t>
            </a:r>
            <a:r>
              <a:rPr lang="tr-TR" dirty="0" smtClean="0"/>
              <a:t> Sermaye</a:t>
            </a:r>
          </a:p>
          <a:p>
            <a:r>
              <a:rPr lang="tr-TR" b="1" u="sng" dirty="0" smtClean="0"/>
              <a:t>Habitus</a:t>
            </a:r>
            <a:r>
              <a:rPr lang="tr-TR" dirty="0" smtClean="0"/>
              <a:t> kavramı sıradanlaşmış, olağanlaşmış, öğrenilmiş gelenekleri ifade eder. </a:t>
            </a:r>
          </a:p>
          <a:p>
            <a:pPr lvl="1"/>
            <a:r>
              <a:rPr lang="tr-TR" dirty="0" err="1" smtClean="0"/>
              <a:t>Bourdieu</a:t>
            </a:r>
            <a:r>
              <a:rPr lang="tr-TR" dirty="0" smtClean="0"/>
              <a:t>, bu kavram ile belli toplumsal koşullar içerisinde oluşmuş yatkınlıkları çözümler. </a:t>
            </a:r>
          </a:p>
          <a:p>
            <a:pPr lvl="1"/>
            <a:r>
              <a:rPr lang="tr-TR" dirty="0" smtClean="0"/>
              <a:t>İnsanların bilinçlerinde doğrudan gözlenebilir olmayan ve eylem repertuvarlarını biçimlendiren ilkelerdir. </a:t>
            </a:r>
          </a:p>
          <a:p>
            <a:pPr lvl="1"/>
            <a:r>
              <a:rPr lang="tr-TR" dirty="0" smtClean="0"/>
              <a:t>Habitus; dünyanın nasıl anlaşıldığı, değerlendirildiği ve ne yapılmasının makbul olduğuna ilişkin bir bilgi biçimidir. </a:t>
            </a:r>
          </a:p>
          <a:p>
            <a:pPr lvl="1"/>
            <a:r>
              <a:rPr lang="tr-TR" dirty="0" smtClean="0"/>
              <a:t>Habitus; hem zihin hem de beden ile ilgili bir terimdir:</a:t>
            </a:r>
          </a:p>
          <a:p>
            <a:pPr lvl="2"/>
            <a:r>
              <a:rPr lang="tr-TR" dirty="0" smtClean="0"/>
              <a:t>İnsanların nasıl düşündüğü ve nasıl hareket edeceğine ilişkin yatkınlıkları üretir.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712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Habitus kavramı toplumsal yapılar ile de ilgilidir:</a:t>
            </a:r>
          </a:p>
          <a:p>
            <a:pPr lvl="1"/>
            <a:r>
              <a:rPr lang="tr-TR" dirty="0" smtClean="0"/>
              <a:t>İnsanların benzer yaşam koşullarına sahip olduğu durumlarda benzer habituslara da sahip olur. </a:t>
            </a:r>
          </a:p>
          <a:p>
            <a:r>
              <a:rPr lang="tr-TR" dirty="0" err="1" smtClean="0"/>
              <a:t>Bourdieu’nün</a:t>
            </a:r>
            <a:r>
              <a:rPr lang="tr-TR" dirty="0" smtClean="0"/>
              <a:t> sosyolojisinde merkezi bir önemde olan sınıf, dolayısıyla da </a:t>
            </a:r>
            <a:r>
              <a:rPr lang="tr-TR" b="1" dirty="0" smtClean="0"/>
              <a:t>sınıf habitusudur</a:t>
            </a:r>
            <a:r>
              <a:rPr lang="tr-TR" dirty="0" smtClean="0"/>
              <a:t>. </a:t>
            </a:r>
          </a:p>
          <a:p>
            <a:pPr lvl="1"/>
            <a:r>
              <a:rPr lang="tr-TR" dirty="0" smtClean="0"/>
              <a:t>İşçi sınıfı habitusu, orta sınıf habitusu, burjuva habitusu. </a:t>
            </a:r>
          </a:p>
          <a:p>
            <a:pPr lvl="1"/>
            <a:r>
              <a:rPr lang="tr-TR" dirty="0" smtClean="0"/>
              <a:t>Sınıf habitusu, doğrudan bilinçli, hesaplanmış, amaçlı bir eylem kipi anlamına gelmez.</a:t>
            </a:r>
          </a:p>
          <a:p>
            <a:pPr lvl="1"/>
            <a:r>
              <a:rPr lang="tr-TR" dirty="0" smtClean="0"/>
              <a:t>Ancak eylemlerin kaçınılmaz, doğal, başka türlüsü düşünülemeyecek hale geldiği durumlar içerir.</a:t>
            </a:r>
          </a:p>
          <a:p>
            <a:pPr lvl="1"/>
            <a:r>
              <a:rPr lang="tr-TR" dirty="0" smtClean="0"/>
              <a:t>Habitus zaman içerisinde değişim geçirebilir, ama değişime direnç gösterebilir. </a:t>
            </a:r>
            <a:endParaRPr lang="tr-TR" dirty="0"/>
          </a:p>
          <a:p>
            <a:pPr lvl="1"/>
            <a:r>
              <a:rPr lang="tr-TR" dirty="0" smtClean="0"/>
              <a:t>Belli sosyal-kültürel yapıların değişime direnç göstermesi habitusun bu özelliği ile ilişkilidir.</a:t>
            </a:r>
          </a:p>
        </p:txBody>
      </p:sp>
    </p:spTree>
    <p:extLst>
      <p:ext uri="{BB962C8B-B14F-4D97-AF65-F5344CB8AC3E}">
        <p14:creationId xmlns:p14="http://schemas.microsoft.com/office/powerpoint/2010/main" val="2527565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Bourdieu</a:t>
            </a:r>
            <a:r>
              <a:rPr lang="tr-TR" dirty="0" smtClean="0"/>
              <a:t> habitus kavramı ile hem dışsal bir güç hem de yaratıcı-doğaçlama kapasitesine sahip bir eylem alanını birlikte ifade eder:</a:t>
            </a:r>
          </a:p>
          <a:p>
            <a:r>
              <a:rPr lang="tr-TR" b="1" u="sng" dirty="0" smtClean="0"/>
              <a:t>Yapılaşmış </a:t>
            </a:r>
            <a:r>
              <a:rPr lang="tr-TR" b="1" u="sng" dirty="0"/>
              <a:t>bir yapı </a:t>
            </a:r>
            <a:r>
              <a:rPr lang="tr-TR" dirty="0"/>
              <a:t>olarak </a:t>
            </a:r>
            <a:r>
              <a:rPr lang="tr-TR" dirty="0" smtClean="0"/>
              <a:t>habitus</a:t>
            </a:r>
          </a:p>
          <a:p>
            <a:pPr lvl="1"/>
            <a:r>
              <a:rPr lang="tr-TR" dirty="0" err="1" smtClean="0"/>
              <a:t>Bourdieu</a:t>
            </a:r>
            <a:r>
              <a:rPr lang="tr-TR" dirty="0" smtClean="0"/>
              <a:t>, toplumsal dünyanın kuralları, normları, kısıtlamalarının eylem üzerinde tatbik edilen bir güç gibi işlediği bir yapı olarak kavramsallaştırır. </a:t>
            </a:r>
          </a:p>
          <a:p>
            <a:pPr lvl="1"/>
            <a:r>
              <a:rPr lang="tr-TR" dirty="0" smtClean="0"/>
              <a:t>Bu kavrayış, toplumsal konumların (sınıf, cinsiyet, etnik kimlik, vs.) belli eylem kiplerine çağırıldığı, aktörlerin eylem kiplerini içselleştirdiği bir yapıyı anımsatır. </a:t>
            </a:r>
          </a:p>
          <a:p>
            <a:r>
              <a:rPr lang="tr-TR" b="1" u="sng" dirty="0" smtClean="0"/>
              <a:t>Yapılandırıcı bir yapı </a:t>
            </a:r>
            <a:r>
              <a:rPr lang="tr-TR" dirty="0" smtClean="0"/>
              <a:t>olarak habitus</a:t>
            </a:r>
          </a:p>
          <a:p>
            <a:pPr lvl="1"/>
            <a:r>
              <a:rPr lang="tr-TR" dirty="0" smtClean="0"/>
              <a:t>Habitus aynı zamanda aktörlerin belli doğaçlama kapasiteleri ile eylediklerini ima eder. </a:t>
            </a:r>
          </a:p>
          <a:p>
            <a:pPr lvl="1"/>
            <a:r>
              <a:rPr lang="tr-TR" dirty="0" smtClean="0"/>
              <a:t>İnsanlar durumlarda, konumlarda belli eylem kalıpları üretirken </a:t>
            </a:r>
            <a:r>
              <a:rPr lang="tr-TR" b="1" dirty="0" smtClean="0"/>
              <a:t>kültürel ahmaklar </a:t>
            </a:r>
            <a:r>
              <a:rPr lang="tr-TR" dirty="0" smtClean="0"/>
              <a:t>değillerdir. </a:t>
            </a:r>
          </a:p>
          <a:p>
            <a:pPr lvl="1"/>
            <a:r>
              <a:rPr lang="tr-TR" dirty="0" smtClean="0"/>
              <a:t>Toplumsal dünyanın biçimine ve anlamına yeni yönler, anlamlar yükleyebilirler.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1768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Bourdieu</a:t>
            </a:r>
            <a:r>
              <a:rPr lang="tr-TR" dirty="0" smtClean="0"/>
              <a:t>, habitus kavramı aracılığı ile, rasyonel eylem kuramlarına mesafe alır. </a:t>
            </a:r>
          </a:p>
          <a:p>
            <a:r>
              <a:rPr lang="tr-TR" dirty="0" smtClean="0"/>
              <a:t>İnsanlar belli toplumsal koşullarda maliyet hesaplamasına dayalı, sarih bir çıkar maksimizasyonuna dayalı aktörler olarak kuramsallaştırılmaz. </a:t>
            </a:r>
          </a:p>
          <a:p>
            <a:r>
              <a:rPr lang="tr-TR" b="1" u="sng" dirty="0" smtClean="0"/>
              <a:t>Sağduyu</a:t>
            </a:r>
            <a:r>
              <a:rPr lang="tr-TR" dirty="0" smtClean="0"/>
              <a:t>: </a:t>
            </a:r>
          </a:p>
          <a:p>
            <a:pPr lvl="1"/>
            <a:r>
              <a:rPr lang="tr-TR" dirty="0" smtClean="0"/>
              <a:t>Eylem kuramı rasyonel hesaplama fikrini varsaymaz. </a:t>
            </a:r>
          </a:p>
          <a:p>
            <a:pPr lvl="1"/>
            <a:r>
              <a:rPr lang="tr-TR" dirty="0" smtClean="0"/>
              <a:t>Sağduyu (bilinçli bir hesaplılık yerine) doğallaşmış, eyleyenlere başka türlüsünün kaçınılmaz göründüğü, içselleştirilmiş bir eylem kipini ima eder.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1129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Bourdieu’nün</a:t>
            </a:r>
            <a:r>
              <a:rPr lang="tr-TR" dirty="0" smtClean="0"/>
              <a:t> eylem kuramında, aktörler hangi toplumsal konumda yer aldığına göre farklılaşırlar. </a:t>
            </a:r>
          </a:p>
          <a:p>
            <a:pPr lvl="1"/>
            <a:r>
              <a:rPr lang="tr-TR" dirty="0" err="1" smtClean="0"/>
              <a:t>Bourdieu</a:t>
            </a:r>
            <a:r>
              <a:rPr lang="tr-TR" dirty="0" smtClean="0"/>
              <a:t> bu süreçleri kavramsallaştırmak için sermaye kavramını kullanır. </a:t>
            </a:r>
          </a:p>
          <a:p>
            <a:pPr lvl="1"/>
            <a:r>
              <a:rPr lang="tr-TR" dirty="0" smtClean="0"/>
              <a:t>Bu ilişkisel bir sosyolojik analize kapı aralar. </a:t>
            </a:r>
          </a:p>
          <a:p>
            <a:pPr lvl="1"/>
            <a:r>
              <a:rPr lang="tr-TR" dirty="0" smtClean="0"/>
              <a:t>Aktörlerin konumları kendinden menkul bir konum alış olmak yerine, diğerlerinin konumları ve özelliklerine bağlıdır. </a:t>
            </a:r>
          </a:p>
          <a:p>
            <a:r>
              <a:rPr lang="tr-TR" dirty="0" smtClean="0"/>
              <a:t>Sermaye;</a:t>
            </a:r>
          </a:p>
          <a:p>
            <a:pPr lvl="1"/>
            <a:r>
              <a:rPr lang="tr-TR" dirty="0" smtClean="0"/>
              <a:t>Aktörlerin eyleme kapasitesini belirleyen bir güçtür.</a:t>
            </a:r>
          </a:p>
          <a:p>
            <a:pPr lvl="1"/>
            <a:r>
              <a:rPr lang="tr-TR" dirty="0" err="1" smtClean="0"/>
              <a:t>Bourdieu’nün</a:t>
            </a:r>
            <a:r>
              <a:rPr lang="tr-TR" dirty="0" smtClean="0"/>
              <a:t> sosyolojisinde sahip olunan sermayenin türü ve miktarı habitusu yapılandırır. </a:t>
            </a:r>
          </a:p>
          <a:p>
            <a:pPr lvl="1"/>
            <a:r>
              <a:rPr lang="tr-TR" dirty="0" smtClean="0"/>
              <a:t>Temel olarak dört farklı sermaye türü bulunur: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2682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 fontScale="85000" lnSpcReduction="10000"/>
          </a:bodyPr>
          <a:lstStyle/>
          <a:p>
            <a:r>
              <a:rPr lang="tr-TR" b="1" u="sng" dirty="0" smtClean="0"/>
              <a:t>Ekonomik sermaye</a:t>
            </a:r>
            <a:r>
              <a:rPr lang="tr-TR" dirty="0" smtClean="0"/>
              <a:t>: Mali kaynaklar, mülkiyet, vs.</a:t>
            </a:r>
          </a:p>
          <a:p>
            <a:r>
              <a:rPr lang="tr-TR" b="1" u="sng" dirty="0" smtClean="0"/>
              <a:t>Kültürel sermaye</a:t>
            </a:r>
            <a:r>
              <a:rPr lang="tr-TR" dirty="0" smtClean="0"/>
              <a:t>: Bilgi birikimi; bilgi-beceriler</a:t>
            </a:r>
          </a:p>
          <a:p>
            <a:pPr lvl="1"/>
            <a:r>
              <a:rPr lang="tr-TR" dirty="0" smtClean="0"/>
              <a:t>Zaman yatırımına bağlı olarak birikir: Örneğin; okulda-ailede.</a:t>
            </a:r>
          </a:p>
          <a:p>
            <a:pPr lvl="1"/>
            <a:r>
              <a:rPr lang="tr-TR" dirty="0" err="1" smtClean="0"/>
              <a:t>Bourdieu</a:t>
            </a:r>
            <a:r>
              <a:rPr lang="tr-TR" dirty="0" smtClean="0"/>
              <a:t> üç farklı kültürel sermaye türü tanımlar</a:t>
            </a:r>
          </a:p>
          <a:p>
            <a:pPr lvl="1"/>
            <a:r>
              <a:rPr lang="tr-TR" b="1" u="sng" dirty="0" smtClean="0"/>
              <a:t>Bedenselleşmiş Kültürel Sermaye</a:t>
            </a:r>
            <a:r>
              <a:rPr lang="tr-TR" dirty="0" smtClean="0"/>
              <a:t>: Bedene işlemiş, bedenin duruşunda, hareketlerinde ifade edilen.</a:t>
            </a:r>
          </a:p>
          <a:p>
            <a:pPr lvl="2"/>
            <a:r>
              <a:rPr lang="tr-TR" dirty="0" smtClean="0"/>
              <a:t>Bedenin doğallaşmış yatkınlığına işleyen, çoğunlukla bilinçdışında işleyen bir sermaye birikimidir. </a:t>
            </a:r>
          </a:p>
          <a:p>
            <a:pPr lvl="2"/>
            <a:r>
              <a:rPr lang="tr-TR" dirty="0" smtClean="0"/>
              <a:t>Zanaatkarlık, dil-aksan kullanımı, küçük yaşlarda öğrenilen enstrüman çalma en bilinen örnekleridir. </a:t>
            </a:r>
          </a:p>
          <a:p>
            <a:pPr lvl="1"/>
            <a:r>
              <a:rPr lang="tr-TR" b="1" u="sng" dirty="0" smtClean="0"/>
              <a:t>Nesneleşmiş Kültürel Sermaye</a:t>
            </a:r>
            <a:r>
              <a:rPr lang="tr-TR" dirty="0" smtClean="0"/>
              <a:t>: Kültürel mallar biçiminde birikir. </a:t>
            </a:r>
          </a:p>
          <a:p>
            <a:pPr lvl="2"/>
            <a:r>
              <a:rPr lang="tr-TR" dirty="0" smtClean="0"/>
              <a:t>Tablolar, kitaplar, vs. </a:t>
            </a:r>
            <a:r>
              <a:rPr lang="mr-IN" dirty="0" smtClean="0"/>
              <a:t>–</a:t>
            </a:r>
            <a:r>
              <a:rPr lang="tr-TR" dirty="0" smtClean="0"/>
              <a:t> Zevkleri ve kültürel yetkinliği sembolize eden nesneler.</a:t>
            </a:r>
          </a:p>
          <a:p>
            <a:pPr lvl="1"/>
            <a:r>
              <a:rPr lang="tr-TR" b="1" u="sng" dirty="0" smtClean="0"/>
              <a:t>Kurumsallaşmış Kültürel Sermaye</a:t>
            </a:r>
            <a:r>
              <a:rPr lang="tr-TR" dirty="0" smtClean="0"/>
              <a:t>: Eğitim yoluyla elde edilmiş, </a:t>
            </a:r>
            <a:r>
              <a:rPr lang="tr-TR" dirty="0" err="1" smtClean="0"/>
              <a:t>ünvanların</a:t>
            </a:r>
            <a:r>
              <a:rPr lang="tr-TR" dirty="0" smtClean="0"/>
              <a:t> elde edilmesiyle somutlaşan.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7103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 lnSpcReduction="10000"/>
          </a:bodyPr>
          <a:lstStyle/>
          <a:p>
            <a:r>
              <a:rPr lang="tr-TR" b="1" u="sng" dirty="0" smtClean="0"/>
              <a:t>Sosyal Sermaye: </a:t>
            </a:r>
            <a:r>
              <a:rPr lang="tr-TR" dirty="0" smtClean="0"/>
              <a:t>İlişkiler, ağlar, grup üyelikleri ve bu mensubiyetler sayesinde elde edilebilen faydalar. </a:t>
            </a:r>
          </a:p>
          <a:p>
            <a:pPr lvl="1"/>
            <a:r>
              <a:rPr lang="tr-TR" dirty="0" smtClean="0"/>
              <a:t>Okul, aile-akrabalık ağları, mesleki ağlar, vs.</a:t>
            </a:r>
          </a:p>
          <a:p>
            <a:r>
              <a:rPr lang="tr-TR" b="1" u="sng" dirty="0" smtClean="0"/>
              <a:t>Sembolik Sermaye</a:t>
            </a:r>
            <a:r>
              <a:rPr lang="tr-TR" dirty="0" smtClean="0"/>
              <a:t>: Toplumsal olarak tanınırlık ve prestij kaynakları.</a:t>
            </a:r>
          </a:p>
          <a:p>
            <a:pPr lvl="1"/>
            <a:r>
              <a:rPr lang="tr-TR" dirty="0" smtClean="0"/>
              <a:t>Başkaları üzerinde nasıl bir etki uyandırıldığı ile ilgili.</a:t>
            </a:r>
          </a:p>
          <a:p>
            <a:r>
              <a:rPr lang="tr-TR" dirty="0" err="1" smtClean="0"/>
              <a:t>Bourdieu’nün</a:t>
            </a:r>
            <a:r>
              <a:rPr lang="tr-TR" dirty="0" smtClean="0"/>
              <a:t> sermaye türleri çözümlemesinde önemli bazı unsurlar:</a:t>
            </a:r>
          </a:p>
          <a:p>
            <a:pPr lvl="1"/>
            <a:r>
              <a:rPr lang="tr-TR" b="1" dirty="0" err="1" smtClean="0"/>
              <a:t>Aktarılabilirlik</a:t>
            </a:r>
            <a:r>
              <a:rPr lang="tr-TR" dirty="0" smtClean="0"/>
              <a:t>: Bazı sermaye türleri kişiler arasında </a:t>
            </a:r>
            <a:r>
              <a:rPr lang="tr-TR" dirty="0" err="1" smtClean="0"/>
              <a:t>aktarılabilirliği</a:t>
            </a:r>
            <a:r>
              <a:rPr lang="tr-TR" dirty="0" smtClean="0"/>
              <a:t> yüksek türlerdir. </a:t>
            </a:r>
          </a:p>
          <a:p>
            <a:pPr lvl="1"/>
            <a:r>
              <a:rPr lang="tr-TR" dirty="0" smtClean="0"/>
              <a:t>Dolaysız aktarım en çok ekonomik sermaye için geçerlidir: Örneğin nesiller arası miras aktarımı.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2736907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89</TotalTime>
  <Words>826</Words>
  <Application>Microsoft Macintosh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Advantage</vt:lpstr>
      <vt:lpstr>Pierre Bourdieu</vt:lpstr>
      <vt:lpstr>Bourdieu’nün Eylem Kuramı</vt:lpstr>
      <vt:lpstr>Habitus</vt:lpstr>
      <vt:lpstr>Habitus</vt:lpstr>
      <vt:lpstr>Habitus</vt:lpstr>
      <vt:lpstr>Habitus</vt:lpstr>
      <vt:lpstr>Sermaye</vt:lpstr>
      <vt:lpstr>Sermaye</vt:lpstr>
      <vt:lpstr>Sermaye</vt:lpstr>
      <vt:lpstr>Sermaye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Pierre Bourdieu</dc:title>
  <dc:creator>süreyya</dc:creator>
  <cp:lastModifiedBy>süreyya</cp:lastModifiedBy>
  <cp:revision>10</cp:revision>
  <dcterms:created xsi:type="dcterms:W3CDTF">2018-11-19T07:44:00Z</dcterms:created>
  <dcterms:modified xsi:type="dcterms:W3CDTF">2018-11-19T09:14:29Z</dcterms:modified>
</cp:coreProperties>
</file>