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25561D7A-24AE-4441-A92F-4E36A4389C5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5561D7A-24AE-4441-A92F-4E36A4389C5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5561D7A-24AE-4441-A92F-4E36A4389C5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5561D7A-24AE-4441-A92F-4E36A4389C5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561D7A-24AE-4441-A92F-4E36A4389C5F}" type="datetimeFigureOut">
              <a:rPr lang="tr-TR" smtClean="0"/>
              <a:t>03.05.2020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5561D7A-24AE-4441-A92F-4E36A4389C5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5561D7A-24AE-4441-A92F-4E36A4389C5F}" type="datetimeFigureOut">
              <a:rPr lang="tr-TR" smtClean="0"/>
              <a:t>03.05.2020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25561D7A-24AE-4441-A92F-4E36A4389C5F}" type="datetimeFigureOut">
              <a:rPr lang="tr-TR" smtClean="0"/>
              <a:t>03.05.2020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561D7A-24AE-4441-A92F-4E36A4389C5F}" type="datetimeFigureOut">
              <a:rPr lang="tr-TR" smtClean="0"/>
              <a:t>03.05.2020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561D7A-24AE-4441-A92F-4E36A4389C5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561D7A-24AE-4441-A92F-4E36A4389C5F}" type="datetimeFigureOut">
              <a:rPr lang="tr-TR" smtClean="0"/>
              <a:t>03.05.2020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9F5C0E-D924-464C-B823-07022404545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561D7A-24AE-4441-A92F-4E36A4389C5F}" type="datetimeFigureOut">
              <a:rPr lang="tr-TR" smtClean="0"/>
              <a:t>03.05.2020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9F5C0E-D924-464C-B823-07022404545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HUKUKU 1</a:t>
            </a:r>
            <a:endParaRPr lang="tr-TR" dirty="0"/>
          </a:p>
        </p:txBody>
      </p:sp>
      <p:sp>
        <p:nvSpPr>
          <p:cNvPr id="3" name="Subtitle 2"/>
          <p:cNvSpPr>
            <a:spLocks noGrp="1"/>
          </p:cNvSpPr>
          <p:nvPr>
            <p:ph type="subTitle" idx="1"/>
          </p:nvPr>
        </p:nvSpPr>
        <p:spPr/>
        <p:txBody>
          <a:bodyPr>
            <a:normAutofit fontScale="77500" lnSpcReduction="20000"/>
          </a:bodyPr>
          <a:lstStyle/>
          <a:p>
            <a:r>
              <a:rPr lang="tr-TR" dirty="0" smtClean="0"/>
              <a:t>3. HAFTA</a:t>
            </a:r>
          </a:p>
          <a:p>
            <a:r>
              <a:rPr lang="tr-TR" dirty="0" smtClean="0"/>
              <a:t>Sosyal Güvenlik hukukunun kaynakları, hukuk sistemi içindeki yeri, Türk Sosyal Güvenlik Sisteminde reform</a:t>
            </a:r>
            <a:br>
              <a:rPr lang="tr-TR" dirty="0" smtClean="0"/>
            </a:b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lstStyle/>
          <a:p>
            <a:pPr algn="just"/>
            <a:r>
              <a:rPr lang="tr-TR" dirty="0" smtClean="0">
                <a:solidFill>
                  <a:srgbClr val="00B050"/>
                </a:solidFill>
              </a:rPr>
              <a:t>Madde 62 </a:t>
            </a:r>
            <a:r>
              <a:rPr lang="tr-TR" dirty="0" smtClean="0"/>
              <a:t>– Devlet, yabancı ülkelerde çalışan Türk vatandaşlarının aile birliğinin, çocuklarının eğitiminin, kültürel ihtiyaçlarının ve sosyal güvenliklerinin sağlanması, anavatanla bağlarının korunması ve yurda dönüşlerinde yardımcı olunması için gereken tedbirleri alır. </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DİĞER YAZILI KAYNAKLAR</a:t>
            </a:r>
            <a:endParaRPr lang="tr-TR" dirty="0"/>
          </a:p>
        </p:txBody>
      </p:sp>
      <p:sp>
        <p:nvSpPr>
          <p:cNvPr id="3" name="Content Placeholder 2"/>
          <p:cNvSpPr>
            <a:spLocks noGrp="1"/>
          </p:cNvSpPr>
          <p:nvPr>
            <p:ph idx="1"/>
          </p:nvPr>
        </p:nvSpPr>
        <p:spPr/>
        <p:txBody>
          <a:bodyPr/>
          <a:lstStyle/>
          <a:p>
            <a:r>
              <a:rPr lang="tr-TR" dirty="0" smtClean="0"/>
              <a:t>GENEL KANUNLAR: MEDENİ KANUNU, BORÇLAR KANUNU VB</a:t>
            </a:r>
          </a:p>
          <a:p>
            <a:r>
              <a:rPr lang="tr-TR" dirty="0" smtClean="0"/>
              <a:t>ÖZEL KANUNLAR: 5510 SAYILI SOSYAL GÜVENLİK VE GENEL SAĞLIK SİGORTASI KANUNU VB</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SOSYAL GÜVENLİK HUKUKUNUN KAYNAKLARI</a:t>
            </a:r>
            <a:endParaRPr lang="tr-TR" dirty="0"/>
          </a:p>
        </p:txBody>
      </p:sp>
      <p:sp>
        <p:nvSpPr>
          <p:cNvPr id="3" name="Content Placeholder 2"/>
          <p:cNvSpPr>
            <a:spLocks noGrp="1"/>
          </p:cNvSpPr>
          <p:nvPr>
            <p:ph idx="1"/>
          </p:nvPr>
        </p:nvSpPr>
        <p:spPr/>
        <p:txBody>
          <a:bodyPr/>
          <a:lstStyle/>
          <a:p>
            <a:r>
              <a:rPr lang="tr-TR" dirty="0" smtClean="0"/>
              <a:t>YAZILI KAYNAKLAR:</a:t>
            </a:r>
          </a:p>
          <a:p>
            <a:r>
              <a:rPr lang="tr-TR" dirty="0" smtClean="0"/>
              <a:t>1. ANAYASA:</a:t>
            </a:r>
          </a:p>
          <a:p>
            <a:r>
              <a:rPr lang="tr-TR" dirty="0" smtClean="0">
                <a:solidFill>
                  <a:srgbClr val="FF0000"/>
                </a:solidFill>
              </a:rPr>
              <a:t>Madde 2</a:t>
            </a:r>
            <a:r>
              <a:rPr lang="tr-TR" dirty="0" smtClean="0"/>
              <a:t> – Türkiye Cumhuriyeti, toplumun huzuru, milli dayanışma ve adalet anlayışı içinde, insan haklarına saygılı, Atatürk milliyetçiliğine bağlı, başlangıçta belirtilen temel ilkelere dayanan, demokratik, laik ve sosyal bir hukuk Devletidir. </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normAutofit fontScale="92500" lnSpcReduction="10000"/>
          </a:bodyPr>
          <a:lstStyle/>
          <a:p>
            <a:pPr algn="just"/>
            <a:r>
              <a:rPr lang="tr-TR" dirty="0" smtClean="0">
                <a:solidFill>
                  <a:srgbClr val="FF0000"/>
                </a:solidFill>
              </a:rPr>
              <a:t>Madde 5 </a:t>
            </a:r>
            <a:r>
              <a:rPr lang="tr-TR" dirty="0" smtClean="0"/>
              <a:t>– Devletin temel amaç ve görevleri, Türk milletinin bağımsızlığını ve bütünlüğünü, ülkenin bölünmezliğini, Cumhuriyeti ve demokrasiyi korumak, </a:t>
            </a:r>
            <a:r>
              <a:rPr lang="tr-TR" dirty="0" smtClean="0">
                <a:solidFill>
                  <a:schemeClr val="accent1"/>
                </a:solidFill>
              </a:rPr>
              <a:t>kişilerin ve toplumun refah</a:t>
            </a:r>
            <a:r>
              <a:rPr lang="tr-TR" dirty="0" smtClean="0"/>
              <a:t>, huzur ve mutluluğunu sağlamak; kişinin temel hak ve hürriyetlerini, </a:t>
            </a:r>
            <a:r>
              <a:rPr lang="tr-TR" dirty="0" smtClean="0">
                <a:solidFill>
                  <a:schemeClr val="accent2"/>
                </a:solidFill>
              </a:rPr>
              <a:t>sosyal hukuk devleti ve adalet </a:t>
            </a:r>
            <a:r>
              <a:rPr lang="tr-TR" dirty="0" smtClean="0"/>
              <a:t>ilkeleriyle bağdaşmayacak surette sınırlayan siyasal, </a:t>
            </a:r>
            <a:r>
              <a:rPr lang="tr-TR" dirty="0" smtClean="0">
                <a:solidFill>
                  <a:schemeClr val="accent6">
                    <a:lumMod val="75000"/>
                  </a:schemeClr>
                </a:solidFill>
              </a:rPr>
              <a:t>ekonomik ve sosyal engelleri kaldırmaya, insanın maddi ve manevi varlığının gelişmesi için gerekli şartları hazırlamaya çalışmaktır.</a:t>
            </a:r>
            <a:endParaRPr lang="tr-TR" dirty="0">
              <a:solidFill>
                <a:schemeClr val="accent6">
                  <a:lumMod val="7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Madde 41 </a:t>
            </a:r>
            <a:r>
              <a:rPr lang="tr-TR" dirty="0" smtClean="0"/>
              <a:t>– Aile, Türk toplumunun temelidir ve eşler arasında eşitliğe dayanır. 18 Devlet, ailenin huzur ve refahı ile özellikle ananın ve çocukların korunması ve aile planlamasının öğretimi ile uygulanmasını sağlamak için gerekli tedbirleri alır, teşkilatı kurar.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lstStyle/>
          <a:p>
            <a:pPr algn="just"/>
            <a:r>
              <a:rPr lang="tr-TR" dirty="0" smtClean="0">
                <a:solidFill>
                  <a:srgbClr val="FF0000"/>
                </a:solidFill>
              </a:rPr>
              <a:t>Madde 49 </a:t>
            </a:r>
            <a:r>
              <a:rPr lang="tr-TR" dirty="0" smtClean="0"/>
              <a:t>– Çalışma, herkesin hakkı ve ödevidir. (Değişik fıkra: 3/10/2001-4709/19 md.) Devlet, </a:t>
            </a:r>
            <a:r>
              <a:rPr lang="tr-TR" dirty="0" smtClean="0">
                <a:solidFill>
                  <a:schemeClr val="accent1">
                    <a:lumMod val="75000"/>
                  </a:schemeClr>
                </a:solidFill>
              </a:rPr>
              <a:t>çalışanların hayat seviyesini </a:t>
            </a:r>
            <a:r>
              <a:rPr lang="tr-TR" dirty="0" smtClean="0"/>
              <a:t>y</a:t>
            </a:r>
            <a:r>
              <a:rPr lang="tr-TR" dirty="0" smtClean="0">
                <a:solidFill>
                  <a:schemeClr val="accent1">
                    <a:lumMod val="75000"/>
                  </a:schemeClr>
                </a:solidFill>
              </a:rPr>
              <a:t>ükseltmek</a:t>
            </a:r>
            <a:r>
              <a:rPr lang="tr-TR" dirty="0" smtClean="0"/>
              <a:t>, çalışma hayatını geliştirmek için çalışanları ve </a:t>
            </a:r>
            <a:r>
              <a:rPr lang="tr-TR" dirty="0" smtClean="0">
                <a:solidFill>
                  <a:schemeClr val="accent2"/>
                </a:solidFill>
              </a:rPr>
              <a:t>işsizleri korumak, çalışmayı </a:t>
            </a:r>
            <a:r>
              <a:rPr lang="tr-TR" dirty="0" smtClean="0"/>
              <a:t>desteklemek, işsizliği önlemeye elverişli ekonomik bir ortam yaratmak ve çalışma barışını sağlamak için gerekli tedbirleri alır.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lstStyle/>
          <a:p>
            <a:pPr algn="just"/>
            <a:r>
              <a:rPr lang="tr-TR" dirty="0" smtClean="0">
                <a:solidFill>
                  <a:srgbClr val="C00000"/>
                </a:solidFill>
              </a:rPr>
              <a:t>Madde 55 </a:t>
            </a:r>
            <a:r>
              <a:rPr lang="tr-TR" dirty="0" smtClean="0"/>
              <a:t>– Ücret emeğin karşılığıdır. Devlet, çalışanların yaptıkları işe uygun adaletli bir ücret elde etmeleri ve diğer sosyal yardımlardan yararlanmaları için gerekli tedbirleri alır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normAutofit fontScale="70000" lnSpcReduction="20000"/>
          </a:bodyPr>
          <a:lstStyle/>
          <a:p>
            <a:pPr>
              <a:buNone/>
            </a:pPr>
            <a:r>
              <a:rPr lang="tr-TR" dirty="0" smtClean="0">
                <a:solidFill>
                  <a:srgbClr val="C00000"/>
                </a:solidFill>
              </a:rPr>
              <a:t>Madde 56 </a:t>
            </a:r>
            <a:r>
              <a:rPr lang="tr-TR" dirty="0" smtClean="0"/>
              <a:t>– Herkes, sağlıklı ve dengeli bir çevrede yaşama hakkına sahiptir.</a:t>
            </a:r>
          </a:p>
          <a:p>
            <a:pPr>
              <a:buNone/>
            </a:pPr>
            <a:r>
              <a:rPr lang="tr-TR" dirty="0" smtClean="0"/>
              <a:t> Çevreyi geliştirmek, çevre sağlığını korumak ve çevre kirlenmesini önlemek Devletin ve vatandaşların ödevidir. </a:t>
            </a:r>
          </a:p>
          <a:p>
            <a:pPr>
              <a:buNone/>
            </a:pPr>
            <a:r>
              <a:rPr lang="tr-TR" dirty="0" smtClean="0"/>
              <a:t>Devlet, herkesin hayatını, beden ve ruh sağlığı içinde sürdürmesini sağlamak; insan ve madde gücünde tasarruf ve verimi artırarak, işbirliğini gerçekleştirmek amacıyla sağlık kuruluşlarını tek elden planlayıp hizmet vermesini düzenler.</a:t>
            </a:r>
          </a:p>
          <a:p>
            <a:pPr>
              <a:buNone/>
            </a:pPr>
            <a:r>
              <a:rPr lang="tr-TR" dirty="0" smtClean="0"/>
              <a:t> Devlet, bu görevini kamu ve özel kesimlerdeki sağlık ve sosyal kurumlarından yararlanarak, onları denetleyerek yerine getirir.</a:t>
            </a:r>
          </a:p>
          <a:p>
            <a:pPr>
              <a:buNone/>
            </a:pPr>
            <a:r>
              <a:rPr lang="tr-TR" dirty="0" smtClean="0"/>
              <a:t> </a:t>
            </a:r>
            <a:r>
              <a:rPr lang="tr-TR" dirty="0" smtClean="0">
                <a:solidFill>
                  <a:srgbClr val="00B050"/>
                </a:solidFill>
              </a:rPr>
              <a:t>Sağlık hizmetlerinin yaygın bir şekilde yerine getirilmesi için kanunla genel sağlık sigortası kurulabilir</a:t>
            </a:r>
            <a:r>
              <a:rPr lang="tr-TR" dirty="0" smtClean="0"/>
              <a:t>. </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lstStyle/>
          <a:p>
            <a:pPr algn="just"/>
            <a:r>
              <a:rPr lang="tr-TR" dirty="0" smtClean="0">
                <a:solidFill>
                  <a:srgbClr val="00B050"/>
                </a:solidFill>
              </a:rPr>
              <a:t>Madde 59 </a:t>
            </a:r>
            <a:r>
              <a:rPr lang="tr-TR" dirty="0" smtClean="0"/>
              <a:t>– Devlet, her yaştaki Türk vatandaşlarının beden ve ruh sağlığını geliştirecek tedbirleri alır, sporun kitlelere yayı</a:t>
            </a:r>
          </a:p>
          <a:p>
            <a:pPr algn="just">
              <a:buNone/>
            </a:pPr>
            <a:r>
              <a:rPr lang="tr-TR" dirty="0" smtClean="0"/>
              <a:t>lmasını teşvik eder</a:t>
            </a:r>
          </a:p>
          <a:p>
            <a:pPr algn="just">
              <a:buNone/>
            </a:pPr>
            <a:r>
              <a:rPr lang="tr-TR" dirty="0" smtClean="0">
                <a:solidFill>
                  <a:srgbClr val="00B050"/>
                </a:solidFill>
              </a:rPr>
              <a:t>Madde 60 </a:t>
            </a:r>
            <a:r>
              <a:rPr lang="tr-TR" dirty="0" smtClean="0"/>
              <a:t>– Herkes, sosyal güvenlik hakkına sahiptir. Devlet, bu güvenliği sağlayacak gerekli tedbirleri alır ve teşkilatı kurar.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ANAYASA</a:t>
            </a:r>
            <a:endParaRPr lang="tr-TR" dirty="0"/>
          </a:p>
        </p:txBody>
      </p:sp>
      <p:sp>
        <p:nvSpPr>
          <p:cNvPr id="3" name="Content Placeholder 2"/>
          <p:cNvSpPr>
            <a:spLocks noGrp="1"/>
          </p:cNvSpPr>
          <p:nvPr>
            <p:ph idx="1"/>
          </p:nvPr>
        </p:nvSpPr>
        <p:spPr/>
        <p:txBody>
          <a:bodyPr>
            <a:normAutofit fontScale="85000" lnSpcReduction="20000"/>
          </a:bodyPr>
          <a:lstStyle/>
          <a:p>
            <a:pPr algn="just"/>
            <a:r>
              <a:rPr lang="tr-TR" dirty="0" smtClean="0">
                <a:solidFill>
                  <a:srgbClr val="00B050"/>
                </a:solidFill>
              </a:rPr>
              <a:t>Madde 61 </a:t>
            </a:r>
            <a:r>
              <a:rPr lang="tr-TR" dirty="0" smtClean="0"/>
              <a:t>– Devlet harp ve vazife şehitlerinin dul ve yetimleriyle, malül ve gazileri korur ve toplumda kendilerine yaraşır bir hayat seviyesi sağlar. </a:t>
            </a:r>
          </a:p>
          <a:p>
            <a:pPr algn="just"/>
            <a:r>
              <a:rPr lang="tr-TR" dirty="0" smtClean="0"/>
              <a:t>Devlet, sakatların korunmalarını ve toplum hayatına intibaklarını sağlayıcı tedbirleri alır. </a:t>
            </a:r>
          </a:p>
          <a:p>
            <a:pPr algn="just"/>
            <a:r>
              <a:rPr lang="tr-TR" dirty="0" smtClean="0"/>
              <a:t>Yaşlılar, Devletçe korunur, Yaşlılara Devlet yardımı ve sağlanacak diğer haklar ve kolaylıklar kanunla düzenlenir. </a:t>
            </a:r>
          </a:p>
          <a:p>
            <a:pPr algn="just"/>
            <a:r>
              <a:rPr lang="tr-TR" dirty="0" smtClean="0"/>
              <a:t>Devlet, korunmaya muhtaç çocukların topluma kazandırılması için her türlü tedbiri alır. </a:t>
            </a:r>
          </a:p>
          <a:p>
            <a:pPr algn="just"/>
            <a:r>
              <a:rPr lang="tr-TR" dirty="0" smtClean="0"/>
              <a:t>Bu amaçlarla gerekli teşkilat ve tesisleri kurar veya kurdurur. </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TotalTime>
  <Words>551</Words>
  <Application>Microsoft Office PowerPoint</Application>
  <PresentationFormat>On-screen Show (4:3)</PresentationFormat>
  <Paragraphs>36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SOSYAL GÜVENLİK HUKUKU 1</vt:lpstr>
      <vt:lpstr>SOSYAL GÜVENLİK HUKUKUNUN KAYNAKLARI</vt:lpstr>
      <vt:lpstr>ANAYASA</vt:lpstr>
      <vt:lpstr>ANAYASA</vt:lpstr>
      <vt:lpstr>ANAYASA</vt:lpstr>
      <vt:lpstr>ANAYASA</vt:lpstr>
      <vt:lpstr>ANAYASA</vt:lpstr>
      <vt:lpstr>ANAYASA</vt:lpstr>
      <vt:lpstr>ANAYASA</vt:lpstr>
      <vt:lpstr>ANAYASA</vt:lpstr>
      <vt:lpstr>DİĞER YAZILI KAYNAKLAR</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HUKUKU 1</dc:title>
  <dc:creator>Tuğba&amp;Cihan</dc:creator>
  <cp:lastModifiedBy>Tuğba&amp;Cihan</cp:lastModifiedBy>
  <cp:revision>1</cp:revision>
  <dcterms:created xsi:type="dcterms:W3CDTF">2020-05-03T11:00:12Z</dcterms:created>
  <dcterms:modified xsi:type="dcterms:W3CDTF">2020-05-03T12:07:33Z</dcterms:modified>
</cp:coreProperties>
</file>