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3" r:id="rId1"/>
  </p:sldMasterIdLst>
  <p:sldIdLst>
    <p:sldId id="256" r:id="rId2"/>
    <p:sldId id="268" r:id="rId3"/>
    <p:sldId id="269" r:id="rId4"/>
    <p:sldId id="270" r:id="rId5"/>
    <p:sldId id="271" r:id="rId6"/>
    <p:sldId id="272" r:id="rId7"/>
    <p:sldId id="273" r:id="rId8"/>
    <p:sldId id="266" r:id="rId9"/>
    <p:sldId id="267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5C77D"/>
    <a:srgbClr val="2047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5" autoAdjust="0"/>
    <p:restoredTop sz="96433" autoAdjust="0"/>
  </p:normalViewPr>
  <p:slideViewPr>
    <p:cSldViewPr snapToGrid="0">
      <p:cViewPr>
        <p:scale>
          <a:sx n="78" d="100"/>
          <a:sy n="78" d="100"/>
        </p:scale>
        <p:origin x="-366" y="19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3200" b="0" spc="-5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ctr">
              <a:buNone/>
              <a:defRPr sz="1800" cap="all" spc="200" baseline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dirty="0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27.11.2017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Resim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391" y="826686"/>
            <a:ext cx="1527835" cy="1527835"/>
          </a:xfrm>
          <a:prstGeom prst="rect">
            <a:avLst/>
          </a:prstGeom>
        </p:spPr>
      </p:pic>
      <p:sp>
        <p:nvSpPr>
          <p:cNvPr id="12" name="Metin kutusu 11"/>
          <p:cNvSpPr txBox="1"/>
          <p:nvPr userDrawn="1"/>
        </p:nvSpPr>
        <p:spPr>
          <a:xfrm>
            <a:off x="3929604" y="1051995"/>
            <a:ext cx="518840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</a:t>
            </a:r>
          </a:p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Nallıhan</a:t>
            </a:r>
            <a:r>
              <a:rPr lang="tr-TR" sz="3200" b="0" baseline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Meslek Yüksekokulu</a:t>
            </a:r>
            <a:endParaRPr lang="tr-TR" sz="3200" b="0" dirty="0">
              <a:solidFill>
                <a:srgbClr val="20478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1310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27.11.2017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268733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27.11.2017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6137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27.11.2017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5756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3600" b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800" cap="all" spc="20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27.11.2017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262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tr-TR" dirty="0" smtClean="0"/>
              <a:t>Asıl metin stillerini düzenlemek için tıklatın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27.11.2017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980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27.11.2017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9142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27.11.2017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89620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27.11.2017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9281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27.11.2017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23192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27.11.2017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650226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27.11.2017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3786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4" r:id="rId1"/>
    <p:sldLayoutId id="2147483805" r:id="rId2"/>
    <p:sldLayoutId id="2147483806" r:id="rId3"/>
    <p:sldLayoutId id="2147483807" r:id="rId4"/>
    <p:sldLayoutId id="2147483808" r:id="rId5"/>
    <p:sldLayoutId id="2147483809" r:id="rId6"/>
    <p:sldLayoutId id="2147483810" r:id="rId7"/>
    <p:sldLayoutId id="2147483811" r:id="rId8"/>
    <p:sldLayoutId id="2147483812" r:id="rId9"/>
    <p:sldLayoutId id="2147483813" r:id="rId10"/>
    <p:sldLayoutId id="2147483814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600" kern="1200" spc="-50" baseline="0">
          <a:solidFill>
            <a:srgbClr val="204788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baskentfreze.com/FileUpload/bs544200/File/19-elektrikle-calismalarda-is-sagligi-ve-guvenligi.pdf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Elektrik risk etmenleri</a:t>
            </a:r>
            <a:endParaRPr lang="tr-TR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NET 221 ELEKTRONİK MESLEK BİLGİSİ VE GÜVENLİK</a:t>
            </a:r>
            <a:endParaRPr lang="tr-TR" dirty="0"/>
          </a:p>
          <a:p>
            <a:r>
              <a:rPr lang="tr-TR" dirty="0" err="1"/>
              <a:t>Öğr</a:t>
            </a:r>
            <a:r>
              <a:rPr lang="tr-TR" dirty="0"/>
              <a:t>. Gör. Taner DİNDAR</a:t>
            </a:r>
          </a:p>
        </p:txBody>
      </p:sp>
    </p:spTree>
    <p:extLst>
      <p:ext uri="{BB962C8B-B14F-4D97-AF65-F5344CB8AC3E}">
        <p14:creationId xmlns:p14="http://schemas.microsoft.com/office/powerpoint/2010/main" val="2759012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RİSK ETMENLERİ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2400" dirty="0"/>
              <a:t>1-Elektrik tesisatının cins ve hacmine göre yetkili ehliyete sahip kişilerce yapılmaması, bakım ve onarımının sağlanamaması, </a:t>
            </a:r>
            <a:endParaRPr lang="tr-TR" sz="2400" dirty="0" smtClean="0"/>
          </a:p>
          <a:p>
            <a:pPr algn="just"/>
            <a:r>
              <a:rPr lang="tr-TR" sz="2400" dirty="0" smtClean="0"/>
              <a:t>2-Makina </a:t>
            </a:r>
            <a:r>
              <a:rPr lang="tr-TR" sz="2400" dirty="0"/>
              <a:t>veya aletlerin çıplak metal kısımlarının topraklanmamış ya da gerekli yalıtımın yapılmamış olması, </a:t>
            </a:r>
            <a:r>
              <a:rPr lang="tr-TR" sz="2400" dirty="0" smtClean="0"/>
              <a:t>[1] 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38524609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RİSK ETMENLERİ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2600" dirty="0"/>
              <a:t>3-Topraklamanın kolay muayene edilememesi sonucu, topraklaması yapılmış bilinen alet veya makinaların, zaman süreci içerisinde veya dış etkenler sonucu topraklamasının </a:t>
            </a:r>
            <a:r>
              <a:rPr lang="tr-TR" sz="2600" dirty="0" smtClean="0"/>
              <a:t>bozulması[1]</a:t>
            </a:r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1438456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RİSK ETMENLERİ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600" dirty="0"/>
              <a:t>4-Çalışanlara yeterli kişisel koruyucu, yeterli güvenlik malzemesi verilmemesi veya çalışanların bunları </a:t>
            </a:r>
            <a:r>
              <a:rPr lang="tr-TR" sz="2600" dirty="0" smtClean="0"/>
              <a:t>kullanmamaları[1] </a:t>
            </a:r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2050958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RİSK ETMENLERİ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2600" dirty="0"/>
              <a:t>5-Çalışanlara işçi sağlığı ve iş güvenliği konularında gerekli bilgilerin verilmemesi ve bu konuda sürekli olarak uyarılmamaları veya işyerinde konulan bu kurallara çalışanların </a:t>
            </a:r>
            <a:r>
              <a:rPr lang="tr-TR" sz="2600" dirty="0" smtClean="0"/>
              <a:t>uymaması[1] </a:t>
            </a:r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1151060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RİSK ETMENLERİ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2600" dirty="0"/>
              <a:t>6-Çalışanların elektrik enerjisi hakkında gerekli eğitim, bilgi ve deneyime sahip olmamaları, bunun sonucu olarak kendilerine aşırı güven duymaları ve elektriğe karşı gerekli dikkat ve özeni </a:t>
            </a:r>
            <a:r>
              <a:rPr lang="tr-TR" sz="2600" dirty="0" smtClean="0"/>
              <a:t>göstermemeleri[1]</a:t>
            </a:r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4072898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RİSK ETMENLERİ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2800" dirty="0"/>
              <a:t>7-Çalışanların gerekli talimatları almadan veya görevleri dışında arızaya müdahale etmeleri. </a:t>
            </a:r>
            <a:endParaRPr lang="tr-TR" sz="2800" dirty="0" smtClean="0"/>
          </a:p>
          <a:p>
            <a:pPr algn="just"/>
            <a:r>
              <a:rPr lang="tr-TR" sz="2800" dirty="0" smtClean="0"/>
              <a:t>8-Çalışanların </a:t>
            </a:r>
            <a:r>
              <a:rPr lang="tr-TR" sz="2800" dirty="0"/>
              <a:t>veya çalıştıranların işlerini benimsememeleri[1].</a:t>
            </a:r>
          </a:p>
          <a:p>
            <a:pPr algn="just"/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155972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[</a:t>
            </a:r>
            <a:r>
              <a:rPr lang="tr-TR" dirty="0" smtClean="0"/>
              <a:t>1]</a:t>
            </a:r>
            <a:r>
              <a:rPr lang="tr-TR" dirty="0"/>
              <a:t> </a:t>
            </a:r>
            <a:r>
              <a:rPr lang="tr-TR" dirty="0">
                <a:hlinkClick r:id="rId2"/>
              </a:rPr>
              <a:t>http://</a:t>
            </a:r>
            <a:r>
              <a:rPr lang="tr-TR" dirty="0" smtClean="0">
                <a:hlinkClick r:id="rId2"/>
              </a:rPr>
              <a:t>www.baskentfreze.com/FileUpload/bs544200/File/19-elektrikle-calismalarda-is-sagligi-ve-guvenligi.pdf</a:t>
            </a:r>
            <a:r>
              <a:rPr lang="tr-TR" dirty="0" smtClean="0"/>
              <a:t>  </a:t>
            </a:r>
            <a:r>
              <a:rPr lang="tr-TR" dirty="0" smtClean="0"/>
              <a:t>(</a:t>
            </a:r>
            <a:r>
              <a:rPr lang="tr-TR" dirty="0" smtClean="0"/>
              <a:t>Erişim tarihi:27.11.2017)</a:t>
            </a:r>
          </a:p>
          <a:p>
            <a:endParaRPr lang="tr-TR" dirty="0"/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22314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DİNLEDİĞİNİZ İÇİN TEŞEKKÜRLER…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b="1" dirty="0" smtClean="0">
                <a:solidFill>
                  <a:schemeClr val="bg1"/>
                </a:solidFill>
              </a:rPr>
              <a:t>(1791 </a:t>
            </a:r>
            <a:r>
              <a:rPr lang="tr-TR" b="1" dirty="0">
                <a:solidFill>
                  <a:schemeClr val="bg1"/>
                </a:solidFill>
              </a:rPr>
              <a:t>- 1867)</a:t>
            </a:r>
            <a:br>
              <a:rPr lang="tr-TR" b="1" dirty="0">
                <a:solidFill>
                  <a:schemeClr val="bg1"/>
                </a:solidFill>
              </a:rPr>
            </a:br>
            <a:endParaRPr lang="tr-TR" sz="2800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70790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Geçmişe bakış">
  <a:themeElements>
    <a:clrScheme name="Sıcak Mavi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Retrospect" id="{5F128B03-DCCA-4EEB-AB3B-CF2899314A46}" vid="{9CC26709-368C-4D72-9060-94E5B3FF3CD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1415</TotalTime>
  <Words>189</Words>
  <Application>Microsoft Office PowerPoint</Application>
  <PresentationFormat>Özel</PresentationFormat>
  <Paragraphs>22</Paragraphs>
  <Slides>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0" baseType="lpstr">
      <vt:lpstr>Geçmişe bakış</vt:lpstr>
      <vt:lpstr>Elektrik risk etmenleri</vt:lpstr>
      <vt:lpstr>RİSK ETMENLERİ</vt:lpstr>
      <vt:lpstr>RİSK ETMENLERİ</vt:lpstr>
      <vt:lpstr>RİSK ETMENLERİ</vt:lpstr>
      <vt:lpstr>RİSK ETMENLERİ</vt:lpstr>
      <vt:lpstr>RİSK ETMENLERİ</vt:lpstr>
      <vt:lpstr>RİSK ETMENLERİ</vt:lpstr>
      <vt:lpstr>KAYNAKLAR</vt:lpstr>
      <vt:lpstr>DİNLEDİĞİNİZ İÇİN TEŞEKKÜRLER…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HAFTA KONU</dc:title>
  <dc:creator>ufuk</dc:creator>
  <cp:lastModifiedBy>Taner</cp:lastModifiedBy>
  <cp:revision>82</cp:revision>
  <dcterms:created xsi:type="dcterms:W3CDTF">2017-11-14T11:12:27Z</dcterms:created>
  <dcterms:modified xsi:type="dcterms:W3CDTF">2017-11-27T19:42:51Z</dcterms:modified>
</cp:coreProperties>
</file>