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70"/>
  </p:notesMasterIdLst>
  <p:sldIdLst>
    <p:sldId id="256" r:id="rId2"/>
    <p:sldId id="281" r:id="rId3"/>
    <p:sldId id="282" r:id="rId4"/>
    <p:sldId id="360" r:id="rId5"/>
    <p:sldId id="323" r:id="rId6"/>
    <p:sldId id="324" r:id="rId7"/>
    <p:sldId id="362" r:id="rId8"/>
    <p:sldId id="325" r:id="rId9"/>
    <p:sldId id="363" r:id="rId10"/>
    <p:sldId id="326" r:id="rId11"/>
    <p:sldId id="364" r:id="rId12"/>
    <p:sldId id="327" r:id="rId13"/>
    <p:sldId id="365" r:id="rId14"/>
    <p:sldId id="328" r:id="rId15"/>
    <p:sldId id="329" r:id="rId16"/>
    <p:sldId id="366" r:id="rId17"/>
    <p:sldId id="330" r:id="rId18"/>
    <p:sldId id="367" r:id="rId19"/>
    <p:sldId id="331" r:id="rId20"/>
    <p:sldId id="368" r:id="rId21"/>
    <p:sldId id="332" r:id="rId22"/>
    <p:sldId id="369" r:id="rId23"/>
    <p:sldId id="333" r:id="rId24"/>
    <p:sldId id="370" r:id="rId25"/>
    <p:sldId id="334" r:id="rId26"/>
    <p:sldId id="371" r:id="rId27"/>
    <p:sldId id="335" r:id="rId28"/>
    <p:sldId id="372" r:id="rId29"/>
    <p:sldId id="336" r:id="rId30"/>
    <p:sldId id="337" r:id="rId31"/>
    <p:sldId id="373" r:id="rId32"/>
    <p:sldId id="338" r:id="rId33"/>
    <p:sldId id="339" r:id="rId34"/>
    <p:sldId id="340" r:id="rId35"/>
    <p:sldId id="341" r:id="rId36"/>
    <p:sldId id="374" r:id="rId37"/>
    <p:sldId id="342" r:id="rId38"/>
    <p:sldId id="375" r:id="rId39"/>
    <p:sldId id="343" r:id="rId40"/>
    <p:sldId id="344" r:id="rId41"/>
    <p:sldId id="376" r:id="rId42"/>
    <p:sldId id="345" r:id="rId43"/>
    <p:sldId id="377" r:id="rId44"/>
    <p:sldId id="346" r:id="rId45"/>
    <p:sldId id="347" r:id="rId46"/>
    <p:sldId id="348" r:id="rId47"/>
    <p:sldId id="378" r:id="rId48"/>
    <p:sldId id="379" r:id="rId49"/>
    <p:sldId id="349" r:id="rId50"/>
    <p:sldId id="350" r:id="rId51"/>
    <p:sldId id="380" r:id="rId52"/>
    <p:sldId id="351" r:id="rId53"/>
    <p:sldId id="352" r:id="rId54"/>
    <p:sldId id="381" r:id="rId55"/>
    <p:sldId id="353" r:id="rId56"/>
    <p:sldId id="382" r:id="rId57"/>
    <p:sldId id="354" r:id="rId58"/>
    <p:sldId id="383" r:id="rId59"/>
    <p:sldId id="355" r:id="rId60"/>
    <p:sldId id="356" r:id="rId61"/>
    <p:sldId id="384" r:id="rId62"/>
    <p:sldId id="385" r:id="rId63"/>
    <p:sldId id="357" r:id="rId64"/>
    <p:sldId id="386" r:id="rId65"/>
    <p:sldId id="358" r:id="rId66"/>
    <p:sldId id="387" r:id="rId67"/>
    <p:sldId id="359" r:id="rId68"/>
    <p:sldId id="388" r:id="rId6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779" autoAdjust="0"/>
    <p:restoredTop sz="94660"/>
  </p:normalViewPr>
  <p:slideViewPr>
    <p:cSldViewPr>
      <p:cViewPr varScale="1">
        <p:scale>
          <a:sx n="66" d="100"/>
          <a:sy n="66" d="100"/>
        </p:scale>
        <p:origin x="1312" y="4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tableStyles" Target="tableStyles.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viewProps" Target="view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71"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523C565-F6BB-4F42-8E95-4790F5B9E375}" type="datetimeFigureOut">
              <a:rPr lang="tr-TR" smtClean="0"/>
              <a:pPr/>
              <a:t>21.05.2020</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C9ED1EF-6818-4705-9CDF-60C5D763D885}" type="slidenum">
              <a:rPr lang="tr-TR" smtClean="0"/>
              <a:pPr/>
              <a:t>‹#›</a:t>
            </a:fld>
            <a:endParaRPr lang="tr-TR"/>
          </a:p>
        </p:txBody>
      </p:sp>
    </p:spTree>
    <p:extLst>
      <p:ext uri="{BB962C8B-B14F-4D97-AF65-F5344CB8AC3E}">
        <p14:creationId xmlns:p14="http://schemas.microsoft.com/office/powerpoint/2010/main" val="269799041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3</a:t>
            </a:fld>
            <a:endParaRPr lang="tr-TR"/>
          </a:p>
        </p:txBody>
      </p:sp>
    </p:spTree>
    <p:extLst>
      <p:ext uri="{BB962C8B-B14F-4D97-AF65-F5344CB8AC3E}">
        <p14:creationId xmlns:p14="http://schemas.microsoft.com/office/powerpoint/2010/main" val="263793302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12</a:t>
            </a:fld>
            <a:endParaRPr lang="tr-TR"/>
          </a:p>
        </p:txBody>
      </p:sp>
    </p:spTree>
    <p:extLst>
      <p:ext uri="{BB962C8B-B14F-4D97-AF65-F5344CB8AC3E}">
        <p14:creationId xmlns:p14="http://schemas.microsoft.com/office/powerpoint/2010/main" val="296086670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13</a:t>
            </a:fld>
            <a:endParaRPr lang="tr-TR"/>
          </a:p>
        </p:txBody>
      </p:sp>
    </p:spTree>
    <p:extLst>
      <p:ext uri="{BB962C8B-B14F-4D97-AF65-F5344CB8AC3E}">
        <p14:creationId xmlns:p14="http://schemas.microsoft.com/office/powerpoint/2010/main" val="396030596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14</a:t>
            </a:fld>
            <a:endParaRPr lang="tr-TR"/>
          </a:p>
        </p:txBody>
      </p:sp>
    </p:spTree>
    <p:extLst>
      <p:ext uri="{BB962C8B-B14F-4D97-AF65-F5344CB8AC3E}">
        <p14:creationId xmlns:p14="http://schemas.microsoft.com/office/powerpoint/2010/main" val="81356244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15</a:t>
            </a:fld>
            <a:endParaRPr lang="tr-TR"/>
          </a:p>
        </p:txBody>
      </p:sp>
    </p:spTree>
    <p:extLst>
      <p:ext uri="{BB962C8B-B14F-4D97-AF65-F5344CB8AC3E}">
        <p14:creationId xmlns:p14="http://schemas.microsoft.com/office/powerpoint/2010/main" val="53422968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16</a:t>
            </a:fld>
            <a:endParaRPr lang="tr-TR"/>
          </a:p>
        </p:txBody>
      </p:sp>
    </p:spTree>
    <p:extLst>
      <p:ext uri="{BB962C8B-B14F-4D97-AF65-F5344CB8AC3E}">
        <p14:creationId xmlns:p14="http://schemas.microsoft.com/office/powerpoint/2010/main" val="261211226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17</a:t>
            </a:fld>
            <a:endParaRPr lang="tr-TR"/>
          </a:p>
        </p:txBody>
      </p:sp>
    </p:spTree>
    <p:extLst>
      <p:ext uri="{BB962C8B-B14F-4D97-AF65-F5344CB8AC3E}">
        <p14:creationId xmlns:p14="http://schemas.microsoft.com/office/powerpoint/2010/main" val="178391716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18</a:t>
            </a:fld>
            <a:endParaRPr lang="tr-TR"/>
          </a:p>
        </p:txBody>
      </p:sp>
    </p:spTree>
    <p:extLst>
      <p:ext uri="{BB962C8B-B14F-4D97-AF65-F5344CB8AC3E}">
        <p14:creationId xmlns:p14="http://schemas.microsoft.com/office/powerpoint/2010/main" val="346427161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19</a:t>
            </a:fld>
            <a:endParaRPr lang="tr-TR"/>
          </a:p>
        </p:txBody>
      </p:sp>
    </p:spTree>
    <p:extLst>
      <p:ext uri="{BB962C8B-B14F-4D97-AF65-F5344CB8AC3E}">
        <p14:creationId xmlns:p14="http://schemas.microsoft.com/office/powerpoint/2010/main" val="146719315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20</a:t>
            </a:fld>
            <a:endParaRPr lang="tr-TR"/>
          </a:p>
        </p:txBody>
      </p:sp>
    </p:spTree>
    <p:extLst>
      <p:ext uri="{BB962C8B-B14F-4D97-AF65-F5344CB8AC3E}">
        <p14:creationId xmlns:p14="http://schemas.microsoft.com/office/powerpoint/2010/main" val="76463174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21</a:t>
            </a:fld>
            <a:endParaRPr lang="tr-TR"/>
          </a:p>
        </p:txBody>
      </p:sp>
    </p:spTree>
    <p:extLst>
      <p:ext uri="{BB962C8B-B14F-4D97-AF65-F5344CB8AC3E}">
        <p14:creationId xmlns:p14="http://schemas.microsoft.com/office/powerpoint/2010/main" val="266613792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4</a:t>
            </a:fld>
            <a:endParaRPr lang="tr-TR"/>
          </a:p>
        </p:txBody>
      </p:sp>
    </p:spTree>
    <p:extLst>
      <p:ext uri="{BB962C8B-B14F-4D97-AF65-F5344CB8AC3E}">
        <p14:creationId xmlns:p14="http://schemas.microsoft.com/office/powerpoint/2010/main" val="329469902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22</a:t>
            </a:fld>
            <a:endParaRPr lang="tr-TR"/>
          </a:p>
        </p:txBody>
      </p:sp>
    </p:spTree>
    <p:extLst>
      <p:ext uri="{BB962C8B-B14F-4D97-AF65-F5344CB8AC3E}">
        <p14:creationId xmlns:p14="http://schemas.microsoft.com/office/powerpoint/2010/main" val="54455436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23</a:t>
            </a:fld>
            <a:endParaRPr lang="tr-TR"/>
          </a:p>
        </p:txBody>
      </p:sp>
    </p:spTree>
    <p:extLst>
      <p:ext uri="{BB962C8B-B14F-4D97-AF65-F5344CB8AC3E}">
        <p14:creationId xmlns:p14="http://schemas.microsoft.com/office/powerpoint/2010/main" val="22302106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24</a:t>
            </a:fld>
            <a:endParaRPr lang="tr-TR"/>
          </a:p>
        </p:txBody>
      </p:sp>
    </p:spTree>
    <p:extLst>
      <p:ext uri="{BB962C8B-B14F-4D97-AF65-F5344CB8AC3E}">
        <p14:creationId xmlns:p14="http://schemas.microsoft.com/office/powerpoint/2010/main" val="186824275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25</a:t>
            </a:fld>
            <a:endParaRPr lang="tr-TR"/>
          </a:p>
        </p:txBody>
      </p:sp>
    </p:spTree>
    <p:extLst>
      <p:ext uri="{BB962C8B-B14F-4D97-AF65-F5344CB8AC3E}">
        <p14:creationId xmlns:p14="http://schemas.microsoft.com/office/powerpoint/2010/main" val="316105786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26</a:t>
            </a:fld>
            <a:endParaRPr lang="tr-TR"/>
          </a:p>
        </p:txBody>
      </p:sp>
    </p:spTree>
    <p:extLst>
      <p:ext uri="{BB962C8B-B14F-4D97-AF65-F5344CB8AC3E}">
        <p14:creationId xmlns:p14="http://schemas.microsoft.com/office/powerpoint/2010/main" val="172772246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27</a:t>
            </a:fld>
            <a:endParaRPr lang="tr-TR"/>
          </a:p>
        </p:txBody>
      </p:sp>
    </p:spTree>
    <p:extLst>
      <p:ext uri="{BB962C8B-B14F-4D97-AF65-F5344CB8AC3E}">
        <p14:creationId xmlns:p14="http://schemas.microsoft.com/office/powerpoint/2010/main" val="1861673355"/>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28</a:t>
            </a:fld>
            <a:endParaRPr lang="tr-TR"/>
          </a:p>
        </p:txBody>
      </p:sp>
    </p:spTree>
    <p:extLst>
      <p:ext uri="{BB962C8B-B14F-4D97-AF65-F5344CB8AC3E}">
        <p14:creationId xmlns:p14="http://schemas.microsoft.com/office/powerpoint/2010/main" val="1383272917"/>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29</a:t>
            </a:fld>
            <a:endParaRPr lang="tr-TR"/>
          </a:p>
        </p:txBody>
      </p:sp>
    </p:spTree>
    <p:extLst>
      <p:ext uri="{BB962C8B-B14F-4D97-AF65-F5344CB8AC3E}">
        <p14:creationId xmlns:p14="http://schemas.microsoft.com/office/powerpoint/2010/main" val="3825505162"/>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30</a:t>
            </a:fld>
            <a:endParaRPr lang="tr-TR"/>
          </a:p>
        </p:txBody>
      </p:sp>
    </p:spTree>
    <p:extLst>
      <p:ext uri="{BB962C8B-B14F-4D97-AF65-F5344CB8AC3E}">
        <p14:creationId xmlns:p14="http://schemas.microsoft.com/office/powerpoint/2010/main" val="4046148090"/>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31</a:t>
            </a:fld>
            <a:endParaRPr lang="tr-TR"/>
          </a:p>
        </p:txBody>
      </p:sp>
    </p:spTree>
    <p:extLst>
      <p:ext uri="{BB962C8B-B14F-4D97-AF65-F5344CB8AC3E}">
        <p14:creationId xmlns:p14="http://schemas.microsoft.com/office/powerpoint/2010/main" val="101173909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5</a:t>
            </a:fld>
            <a:endParaRPr lang="tr-TR"/>
          </a:p>
        </p:txBody>
      </p:sp>
    </p:spTree>
    <p:extLst>
      <p:ext uri="{BB962C8B-B14F-4D97-AF65-F5344CB8AC3E}">
        <p14:creationId xmlns:p14="http://schemas.microsoft.com/office/powerpoint/2010/main" val="42434334"/>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32</a:t>
            </a:fld>
            <a:endParaRPr lang="tr-TR"/>
          </a:p>
        </p:txBody>
      </p:sp>
    </p:spTree>
    <p:extLst>
      <p:ext uri="{BB962C8B-B14F-4D97-AF65-F5344CB8AC3E}">
        <p14:creationId xmlns:p14="http://schemas.microsoft.com/office/powerpoint/2010/main" val="603126881"/>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33</a:t>
            </a:fld>
            <a:endParaRPr lang="tr-TR"/>
          </a:p>
        </p:txBody>
      </p:sp>
    </p:spTree>
    <p:extLst>
      <p:ext uri="{BB962C8B-B14F-4D97-AF65-F5344CB8AC3E}">
        <p14:creationId xmlns:p14="http://schemas.microsoft.com/office/powerpoint/2010/main" val="3642062430"/>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34</a:t>
            </a:fld>
            <a:endParaRPr lang="tr-TR"/>
          </a:p>
        </p:txBody>
      </p:sp>
    </p:spTree>
    <p:extLst>
      <p:ext uri="{BB962C8B-B14F-4D97-AF65-F5344CB8AC3E}">
        <p14:creationId xmlns:p14="http://schemas.microsoft.com/office/powerpoint/2010/main" val="4062554054"/>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35</a:t>
            </a:fld>
            <a:endParaRPr lang="tr-TR"/>
          </a:p>
        </p:txBody>
      </p:sp>
    </p:spTree>
    <p:extLst>
      <p:ext uri="{BB962C8B-B14F-4D97-AF65-F5344CB8AC3E}">
        <p14:creationId xmlns:p14="http://schemas.microsoft.com/office/powerpoint/2010/main" val="1625131061"/>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36</a:t>
            </a:fld>
            <a:endParaRPr lang="tr-TR"/>
          </a:p>
        </p:txBody>
      </p:sp>
    </p:spTree>
    <p:extLst>
      <p:ext uri="{BB962C8B-B14F-4D97-AF65-F5344CB8AC3E}">
        <p14:creationId xmlns:p14="http://schemas.microsoft.com/office/powerpoint/2010/main" val="389051397"/>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37</a:t>
            </a:fld>
            <a:endParaRPr lang="tr-TR"/>
          </a:p>
        </p:txBody>
      </p:sp>
    </p:spTree>
    <p:extLst>
      <p:ext uri="{BB962C8B-B14F-4D97-AF65-F5344CB8AC3E}">
        <p14:creationId xmlns:p14="http://schemas.microsoft.com/office/powerpoint/2010/main" val="468945991"/>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38</a:t>
            </a:fld>
            <a:endParaRPr lang="tr-TR"/>
          </a:p>
        </p:txBody>
      </p:sp>
    </p:spTree>
    <p:extLst>
      <p:ext uri="{BB962C8B-B14F-4D97-AF65-F5344CB8AC3E}">
        <p14:creationId xmlns:p14="http://schemas.microsoft.com/office/powerpoint/2010/main" val="2203976996"/>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39</a:t>
            </a:fld>
            <a:endParaRPr lang="tr-TR"/>
          </a:p>
        </p:txBody>
      </p:sp>
    </p:spTree>
    <p:extLst>
      <p:ext uri="{BB962C8B-B14F-4D97-AF65-F5344CB8AC3E}">
        <p14:creationId xmlns:p14="http://schemas.microsoft.com/office/powerpoint/2010/main" val="3942717792"/>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40</a:t>
            </a:fld>
            <a:endParaRPr lang="tr-TR"/>
          </a:p>
        </p:txBody>
      </p:sp>
    </p:spTree>
    <p:extLst>
      <p:ext uri="{BB962C8B-B14F-4D97-AF65-F5344CB8AC3E}">
        <p14:creationId xmlns:p14="http://schemas.microsoft.com/office/powerpoint/2010/main" val="1391228551"/>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41</a:t>
            </a:fld>
            <a:endParaRPr lang="tr-TR"/>
          </a:p>
        </p:txBody>
      </p:sp>
    </p:spTree>
    <p:extLst>
      <p:ext uri="{BB962C8B-B14F-4D97-AF65-F5344CB8AC3E}">
        <p14:creationId xmlns:p14="http://schemas.microsoft.com/office/powerpoint/2010/main" val="192271920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6</a:t>
            </a:fld>
            <a:endParaRPr lang="tr-TR"/>
          </a:p>
        </p:txBody>
      </p:sp>
    </p:spTree>
    <p:extLst>
      <p:ext uri="{BB962C8B-B14F-4D97-AF65-F5344CB8AC3E}">
        <p14:creationId xmlns:p14="http://schemas.microsoft.com/office/powerpoint/2010/main" val="4203604077"/>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42</a:t>
            </a:fld>
            <a:endParaRPr lang="tr-TR"/>
          </a:p>
        </p:txBody>
      </p:sp>
    </p:spTree>
    <p:extLst>
      <p:ext uri="{BB962C8B-B14F-4D97-AF65-F5344CB8AC3E}">
        <p14:creationId xmlns:p14="http://schemas.microsoft.com/office/powerpoint/2010/main" val="1030837776"/>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43</a:t>
            </a:fld>
            <a:endParaRPr lang="tr-TR"/>
          </a:p>
        </p:txBody>
      </p:sp>
    </p:spTree>
    <p:extLst>
      <p:ext uri="{BB962C8B-B14F-4D97-AF65-F5344CB8AC3E}">
        <p14:creationId xmlns:p14="http://schemas.microsoft.com/office/powerpoint/2010/main" val="4126072756"/>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44</a:t>
            </a:fld>
            <a:endParaRPr lang="tr-TR"/>
          </a:p>
        </p:txBody>
      </p:sp>
    </p:spTree>
    <p:extLst>
      <p:ext uri="{BB962C8B-B14F-4D97-AF65-F5344CB8AC3E}">
        <p14:creationId xmlns:p14="http://schemas.microsoft.com/office/powerpoint/2010/main" val="852340125"/>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45</a:t>
            </a:fld>
            <a:endParaRPr lang="tr-TR"/>
          </a:p>
        </p:txBody>
      </p:sp>
    </p:spTree>
    <p:extLst>
      <p:ext uri="{BB962C8B-B14F-4D97-AF65-F5344CB8AC3E}">
        <p14:creationId xmlns:p14="http://schemas.microsoft.com/office/powerpoint/2010/main" val="1991968202"/>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46</a:t>
            </a:fld>
            <a:endParaRPr lang="tr-TR"/>
          </a:p>
        </p:txBody>
      </p:sp>
    </p:spTree>
    <p:extLst>
      <p:ext uri="{BB962C8B-B14F-4D97-AF65-F5344CB8AC3E}">
        <p14:creationId xmlns:p14="http://schemas.microsoft.com/office/powerpoint/2010/main" val="866794496"/>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47</a:t>
            </a:fld>
            <a:endParaRPr lang="tr-TR"/>
          </a:p>
        </p:txBody>
      </p:sp>
    </p:spTree>
    <p:extLst>
      <p:ext uri="{BB962C8B-B14F-4D97-AF65-F5344CB8AC3E}">
        <p14:creationId xmlns:p14="http://schemas.microsoft.com/office/powerpoint/2010/main" val="1282380162"/>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48</a:t>
            </a:fld>
            <a:endParaRPr lang="tr-TR"/>
          </a:p>
        </p:txBody>
      </p:sp>
    </p:spTree>
    <p:extLst>
      <p:ext uri="{BB962C8B-B14F-4D97-AF65-F5344CB8AC3E}">
        <p14:creationId xmlns:p14="http://schemas.microsoft.com/office/powerpoint/2010/main" val="1535865929"/>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49</a:t>
            </a:fld>
            <a:endParaRPr lang="tr-TR"/>
          </a:p>
        </p:txBody>
      </p:sp>
    </p:spTree>
    <p:extLst>
      <p:ext uri="{BB962C8B-B14F-4D97-AF65-F5344CB8AC3E}">
        <p14:creationId xmlns:p14="http://schemas.microsoft.com/office/powerpoint/2010/main" val="3059436583"/>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50</a:t>
            </a:fld>
            <a:endParaRPr lang="tr-TR"/>
          </a:p>
        </p:txBody>
      </p:sp>
    </p:spTree>
    <p:extLst>
      <p:ext uri="{BB962C8B-B14F-4D97-AF65-F5344CB8AC3E}">
        <p14:creationId xmlns:p14="http://schemas.microsoft.com/office/powerpoint/2010/main" val="1905669825"/>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51</a:t>
            </a:fld>
            <a:endParaRPr lang="tr-TR"/>
          </a:p>
        </p:txBody>
      </p:sp>
    </p:spTree>
    <p:extLst>
      <p:ext uri="{BB962C8B-B14F-4D97-AF65-F5344CB8AC3E}">
        <p14:creationId xmlns:p14="http://schemas.microsoft.com/office/powerpoint/2010/main" val="103010310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7</a:t>
            </a:fld>
            <a:endParaRPr lang="tr-TR"/>
          </a:p>
        </p:txBody>
      </p:sp>
    </p:spTree>
    <p:extLst>
      <p:ext uri="{BB962C8B-B14F-4D97-AF65-F5344CB8AC3E}">
        <p14:creationId xmlns:p14="http://schemas.microsoft.com/office/powerpoint/2010/main" val="3606243708"/>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52</a:t>
            </a:fld>
            <a:endParaRPr lang="tr-TR"/>
          </a:p>
        </p:txBody>
      </p:sp>
    </p:spTree>
    <p:extLst>
      <p:ext uri="{BB962C8B-B14F-4D97-AF65-F5344CB8AC3E}">
        <p14:creationId xmlns:p14="http://schemas.microsoft.com/office/powerpoint/2010/main" val="3606835021"/>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53</a:t>
            </a:fld>
            <a:endParaRPr lang="tr-TR"/>
          </a:p>
        </p:txBody>
      </p:sp>
    </p:spTree>
    <p:extLst>
      <p:ext uri="{BB962C8B-B14F-4D97-AF65-F5344CB8AC3E}">
        <p14:creationId xmlns:p14="http://schemas.microsoft.com/office/powerpoint/2010/main" val="3261663340"/>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54</a:t>
            </a:fld>
            <a:endParaRPr lang="tr-TR"/>
          </a:p>
        </p:txBody>
      </p:sp>
    </p:spTree>
    <p:extLst>
      <p:ext uri="{BB962C8B-B14F-4D97-AF65-F5344CB8AC3E}">
        <p14:creationId xmlns:p14="http://schemas.microsoft.com/office/powerpoint/2010/main" val="4229150798"/>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55</a:t>
            </a:fld>
            <a:endParaRPr lang="tr-TR"/>
          </a:p>
        </p:txBody>
      </p:sp>
    </p:spTree>
    <p:extLst>
      <p:ext uri="{BB962C8B-B14F-4D97-AF65-F5344CB8AC3E}">
        <p14:creationId xmlns:p14="http://schemas.microsoft.com/office/powerpoint/2010/main" val="4036302210"/>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56</a:t>
            </a:fld>
            <a:endParaRPr lang="tr-TR"/>
          </a:p>
        </p:txBody>
      </p:sp>
    </p:spTree>
    <p:extLst>
      <p:ext uri="{BB962C8B-B14F-4D97-AF65-F5344CB8AC3E}">
        <p14:creationId xmlns:p14="http://schemas.microsoft.com/office/powerpoint/2010/main" val="1577956037"/>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57</a:t>
            </a:fld>
            <a:endParaRPr lang="tr-TR"/>
          </a:p>
        </p:txBody>
      </p:sp>
    </p:spTree>
    <p:extLst>
      <p:ext uri="{BB962C8B-B14F-4D97-AF65-F5344CB8AC3E}">
        <p14:creationId xmlns:p14="http://schemas.microsoft.com/office/powerpoint/2010/main" val="2203696917"/>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58</a:t>
            </a:fld>
            <a:endParaRPr lang="tr-TR"/>
          </a:p>
        </p:txBody>
      </p:sp>
    </p:spTree>
    <p:extLst>
      <p:ext uri="{BB962C8B-B14F-4D97-AF65-F5344CB8AC3E}">
        <p14:creationId xmlns:p14="http://schemas.microsoft.com/office/powerpoint/2010/main" val="2158437719"/>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59</a:t>
            </a:fld>
            <a:endParaRPr lang="tr-TR"/>
          </a:p>
        </p:txBody>
      </p:sp>
    </p:spTree>
    <p:extLst>
      <p:ext uri="{BB962C8B-B14F-4D97-AF65-F5344CB8AC3E}">
        <p14:creationId xmlns:p14="http://schemas.microsoft.com/office/powerpoint/2010/main" val="341101655"/>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60</a:t>
            </a:fld>
            <a:endParaRPr lang="tr-TR"/>
          </a:p>
        </p:txBody>
      </p:sp>
    </p:spTree>
    <p:extLst>
      <p:ext uri="{BB962C8B-B14F-4D97-AF65-F5344CB8AC3E}">
        <p14:creationId xmlns:p14="http://schemas.microsoft.com/office/powerpoint/2010/main" val="3524913950"/>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61</a:t>
            </a:fld>
            <a:endParaRPr lang="tr-TR"/>
          </a:p>
        </p:txBody>
      </p:sp>
    </p:spTree>
    <p:extLst>
      <p:ext uri="{BB962C8B-B14F-4D97-AF65-F5344CB8AC3E}">
        <p14:creationId xmlns:p14="http://schemas.microsoft.com/office/powerpoint/2010/main" val="289309402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8</a:t>
            </a:fld>
            <a:endParaRPr lang="tr-TR"/>
          </a:p>
        </p:txBody>
      </p:sp>
    </p:spTree>
    <p:extLst>
      <p:ext uri="{BB962C8B-B14F-4D97-AF65-F5344CB8AC3E}">
        <p14:creationId xmlns:p14="http://schemas.microsoft.com/office/powerpoint/2010/main" val="903421258"/>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62</a:t>
            </a:fld>
            <a:endParaRPr lang="tr-TR"/>
          </a:p>
        </p:txBody>
      </p:sp>
    </p:spTree>
    <p:extLst>
      <p:ext uri="{BB962C8B-B14F-4D97-AF65-F5344CB8AC3E}">
        <p14:creationId xmlns:p14="http://schemas.microsoft.com/office/powerpoint/2010/main" val="3465568951"/>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63</a:t>
            </a:fld>
            <a:endParaRPr lang="tr-TR"/>
          </a:p>
        </p:txBody>
      </p:sp>
    </p:spTree>
    <p:extLst>
      <p:ext uri="{BB962C8B-B14F-4D97-AF65-F5344CB8AC3E}">
        <p14:creationId xmlns:p14="http://schemas.microsoft.com/office/powerpoint/2010/main" val="2980574596"/>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64</a:t>
            </a:fld>
            <a:endParaRPr lang="tr-TR"/>
          </a:p>
        </p:txBody>
      </p:sp>
    </p:spTree>
    <p:extLst>
      <p:ext uri="{BB962C8B-B14F-4D97-AF65-F5344CB8AC3E}">
        <p14:creationId xmlns:p14="http://schemas.microsoft.com/office/powerpoint/2010/main" val="3513993028"/>
      </p:ext>
    </p:extLst>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65</a:t>
            </a:fld>
            <a:endParaRPr lang="tr-TR"/>
          </a:p>
        </p:txBody>
      </p:sp>
    </p:spTree>
    <p:extLst>
      <p:ext uri="{BB962C8B-B14F-4D97-AF65-F5344CB8AC3E}">
        <p14:creationId xmlns:p14="http://schemas.microsoft.com/office/powerpoint/2010/main" val="994110326"/>
      </p:ext>
    </p:extLst>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66</a:t>
            </a:fld>
            <a:endParaRPr lang="tr-TR"/>
          </a:p>
        </p:txBody>
      </p:sp>
    </p:spTree>
    <p:extLst>
      <p:ext uri="{BB962C8B-B14F-4D97-AF65-F5344CB8AC3E}">
        <p14:creationId xmlns:p14="http://schemas.microsoft.com/office/powerpoint/2010/main" val="3807823765"/>
      </p:ext>
    </p:extLst>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67</a:t>
            </a:fld>
            <a:endParaRPr lang="tr-TR"/>
          </a:p>
        </p:txBody>
      </p:sp>
    </p:spTree>
    <p:extLst>
      <p:ext uri="{BB962C8B-B14F-4D97-AF65-F5344CB8AC3E}">
        <p14:creationId xmlns:p14="http://schemas.microsoft.com/office/powerpoint/2010/main" val="2833394984"/>
      </p:ext>
    </p:extLst>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68</a:t>
            </a:fld>
            <a:endParaRPr lang="tr-TR"/>
          </a:p>
        </p:txBody>
      </p:sp>
    </p:spTree>
    <p:extLst>
      <p:ext uri="{BB962C8B-B14F-4D97-AF65-F5344CB8AC3E}">
        <p14:creationId xmlns:p14="http://schemas.microsoft.com/office/powerpoint/2010/main" val="339623548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9</a:t>
            </a:fld>
            <a:endParaRPr lang="tr-TR"/>
          </a:p>
        </p:txBody>
      </p:sp>
    </p:spTree>
    <p:extLst>
      <p:ext uri="{BB962C8B-B14F-4D97-AF65-F5344CB8AC3E}">
        <p14:creationId xmlns:p14="http://schemas.microsoft.com/office/powerpoint/2010/main" val="206642950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10</a:t>
            </a:fld>
            <a:endParaRPr lang="tr-TR"/>
          </a:p>
        </p:txBody>
      </p:sp>
    </p:spTree>
    <p:extLst>
      <p:ext uri="{BB962C8B-B14F-4D97-AF65-F5344CB8AC3E}">
        <p14:creationId xmlns:p14="http://schemas.microsoft.com/office/powerpoint/2010/main" val="142908893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11</a:t>
            </a:fld>
            <a:endParaRPr lang="tr-TR"/>
          </a:p>
        </p:txBody>
      </p:sp>
    </p:spTree>
    <p:extLst>
      <p:ext uri="{BB962C8B-B14F-4D97-AF65-F5344CB8AC3E}">
        <p14:creationId xmlns:p14="http://schemas.microsoft.com/office/powerpoint/2010/main" val="410477828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3" name="Group 42"/>
          <p:cNvGrpSpPr/>
          <p:nvPr/>
        </p:nvGrpSpPr>
        <p:grpSpPr>
          <a:xfrm>
            <a:off x="-382404" y="0"/>
            <a:ext cx="9932332" cy="6858000"/>
            <a:chOff x="-382404" y="0"/>
            <a:chExt cx="9932332" cy="6858000"/>
          </a:xfrm>
        </p:grpSpPr>
        <p:grpSp>
          <p:nvGrpSpPr>
            <p:cNvPr id="44" name="Group 44"/>
            <p:cNvGrpSpPr/>
            <p:nvPr/>
          </p:nvGrpSpPr>
          <p:grpSpPr>
            <a:xfrm>
              <a:off x="0" y="0"/>
              <a:ext cx="9144000" cy="6858000"/>
              <a:chOff x="0" y="0"/>
              <a:chExt cx="9144000" cy="6858000"/>
            </a:xfrm>
          </p:grpSpPr>
          <p:grpSp>
            <p:nvGrpSpPr>
              <p:cNvPr id="70" name="Group 4"/>
              <p:cNvGrpSpPr/>
              <p:nvPr/>
            </p:nvGrpSpPr>
            <p:grpSpPr>
              <a:xfrm>
                <a:off x="0" y="0"/>
                <a:ext cx="2514600" cy="6858000"/>
                <a:chOff x="0" y="0"/>
                <a:chExt cx="2514600" cy="6858000"/>
              </a:xfrm>
            </p:grpSpPr>
            <p:sp>
              <p:nvSpPr>
                <p:cNvPr id="115" name="Rectangle 11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6"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7"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71" name="Group 5"/>
              <p:cNvGrpSpPr/>
              <p:nvPr/>
            </p:nvGrpSpPr>
            <p:grpSpPr>
              <a:xfrm>
                <a:off x="422910" y="0"/>
                <a:ext cx="2514600" cy="6858000"/>
                <a:chOff x="0" y="0"/>
                <a:chExt cx="2514600" cy="6858000"/>
              </a:xfrm>
            </p:grpSpPr>
            <p:sp>
              <p:nvSpPr>
                <p:cNvPr id="85" name="Rectangle 8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6" name="Rectangle 85"/>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 name="Rectangle 11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73"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1" name="Rectangle 80"/>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45" name="Freeform 44"/>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51" name="Freeform 50"/>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52" name="Freeform 51"/>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53" name="Hexagon 52"/>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 name="Hexagon 53"/>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 name="Hexagon 54"/>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Hexagon 55"/>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Hexagon 56"/>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Freeform 57"/>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Hexagon 58"/>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Hexagon 59"/>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Hexagon 60"/>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Hexagon 61"/>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Hexagon 62"/>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Hexagon 63"/>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Hexagon 64"/>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Hexagon 65"/>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7" name="Hexagon 66"/>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Freeform 67"/>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9" name="Freeform 68"/>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7" name="Rectangle 46"/>
          <p:cNvSpPr/>
          <p:nvPr/>
        </p:nvSpPr>
        <p:spPr>
          <a:xfrm>
            <a:off x="4649096" y="-21511"/>
            <a:ext cx="3505200" cy="231288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p:nvPr>
        </p:nvSpPr>
        <p:spPr>
          <a:xfrm>
            <a:off x="4733365" y="2708476"/>
            <a:ext cx="3313355" cy="1702160"/>
          </a:xfrm>
        </p:spPr>
        <p:txBody>
          <a:bodyPr>
            <a:normAutofit/>
          </a:bodyPr>
          <a:lstStyle>
            <a:lvl1pPr>
              <a:defRPr sz="3600"/>
            </a:lvl1pPr>
          </a:lstStyle>
          <a:p>
            <a:r>
              <a:rPr lang="en-US" smtClean="0"/>
              <a:t>Click to edit Master title style</a:t>
            </a:r>
            <a:endParaRPr lang="en-US" dirty="0"/>
          </a:p>
        </p:txBody>
      </p:sp>
      <p:sp>
        <p:nvSpPr>
          <p:cNvPr id="3" name="Subtitle 2"/>
          <p:cNvSpPr>
            <a:spLocks noGrp="1"/>
          </p:cNvSpPr>
          <p:nvPr>
            <p:ph type="subTitle" idx="1"/>
          </p:nvPr>
        </p:nvSpPr>
        <p:spPr>
          <a:xfrm>
            <a:off x="4733365" y="4421080"/>
            <a:ext cx="3309803" cy="1260629"/>
          </a:xfrm>
        </p:spPr>
        <p:txBody>
          <a:bodyPr>
            <a:normAutofit/>
          </a:bodyPr>
          <a:lstStyle>
            <a:lvl1pPr marL="0" indent="0" algn="l">
              <a:buNone/>
              <a:defRPr sz="1800">
                <a:solidFill>
                  <a:srgbClr val="42424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a:xfrm>
            <a:off x="4738744" y="1516828"/>
            <a:ext cx="2133600" cy="750981"/>
          </a:xfrm>
        </p:spPr>
        <p:txBody>
          <a:bodyPr anchor="b"/>
          <a:lstStyle>
            <a:lvl1pPr algn="l">
              <a:defRPr sz="2400"/>
            </a:lvl1pPr>
          </a:lstStyle>
          <a:p>
            <a:fld id="{03CE3403-E2B5-4E8A-89D8-A2C3643C3380}" type="datetime1">
              <a:rPr lang="en-US" smtClean="0"/>
              <a:pPr/>
              <a:t>5/21/2020</a:t>
            </a:fld>
            <a:endParaRPr lang="en-US" dirty="0"/>
          </a:p>
        </p:txBody>
      </p:sp>
      <p:sp>
        <p:nvSpPr>
          <p:cNvPr id="50" name="Rectangle 49"/>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Footer Placeholder 4"/>
          <p:cNvSpPr>
            <a:spLocks noGrp="1"/>
          </p:cNvSpPr>
          <p:nvPr>
            <p:ph type="ftr" sz="quarter" idx="11"/>
          </p:nvPr>
        </p:nvSpPr>
        <p:spPr>
          <a:xfrm>
            <a:off x="5303520" y="5719966"/>
            <a:ext cx="2831592" cy="365125"/>
          </a:xfrm>
        </p:spPr>
        <p:txBody>
          <a:bodyPr>
            <a:normAutofit/>
          </a:bodyPr>
          <a:lstStyle>
            <a:lvl1pPr>
              <a:defRPr>
                <a:solidFill>
                  <a:schemeClr val="accent1"/>
                </a:solidFill>
              </a:defRPr>
            </a:lvl1pPr>
          </a:lstStyle>
          <a:p>
            <a:endParaRPr lang="en-US" dirty="0"/>
          </a:p>
        </p:txBody>
      </p:sp>
      <p:sp>
        <p:nvSpPr>
          <p:cNvPr id="6" name="Slide Number Placeholder 5"/>
          <p:cNvSpPr>
            <a:spLocks noGrp="1"/>
          </p:cNvSpPr>
          <p:nvPr>
            <p:ph type="sldNum" sz="quarter" idx="12"/>
          </p:nvPr>
        </p:nvSpPr>
        <p:spPr>
          <a:xfrm>
            <a:off x="4649096" y="5719966"/>
            <a:ext cx="643666" cy="365125"/>
          </a:xfrm>
        </p:spPr>
        <p:txBody>
          <a:bodyPr/>
          <a:lstStyle>
            <a:lvl1pPr>
              <a:defRPr>
                <a:solidFill>
                  <a:schemeClr val="accent1"/>
                </a:solidFill>
              </a:defRPr>
            </a:lvl1pPr>
          </a:lstStyle>
          <a:p>
            <a:fld id="{B6F15528-21DE-4FAA-801E-634DDDAF4B2B}" type="slidenum">
              <a:rPr lang="en-US" smtClean="0"/>
              <a:pPr/>
              <a:t>‹#›</a:t>
            </a:fld>
            <a:endParaRPr lang="en-US" dirty="0"/>
          </a:p>
        </p:txBody>
      </p:sp>
      <p:sp>
        <p:nvSpPr>
          <p:cNvPr id="89" name="Rectangle 88"/>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36FD9AE-622D-4D6E-B1FA-FF86DCF8EC81}" type="datetime1">
              <a:rPr lang="en-US" smtClean="0"/>
              <a:pPr/>
              <a:t>5/21/2020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030147"/>
            <a:ext cx="1484453" cy="4780344"/>
          </a:xfrm>
        </p:spPr>
        <p:txBody>
          <a:bodyPr vert="eaVert" anchor="ctr"/>
          <a:lstStyle/>
          <a:p>
            <a:r>
              <a:rPr lang="en-US" smtClean="0"/>
              <a:t>Click to edit Master title style</a:t>
            </a:r>
            <a:endParaRPr lang="en-US"/>
          </a:p>
        </p:txBody>
      </p:sp>
      <p:sp>
        <p:nvSpPr>
          <p:cNvPr id="3" name="Vertical Text Placeholder 2"/>
          <p:cNvSpPr>
            <a:spLocks noGrp="1"/>
          </p:cNvSpPr>
          <p:nvPr>
            <p:ph type="body" orient="vert" idx="1"/>
          </p:nvPr>
        </p:nvSpPr>
        <p:spPr>
          <a:xfrm>
            <a:off x="1053296" y="1030147"/>
            <a:ext cx="5423704" cy="478034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91E7825-6EB5-4069-AE4D-CD6FFECBD5A8}" type="datetime1">
              <a:rPr lang="en-US" smtClean="0"/>
              <a:pPr/>
              <a:t>5/21/2020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4359553-24D1-43E6-A105-C5B7D4915F5D}" type="datetime1">
              <a:rPr lang="en-US" smtClean="0"/>
              <a:pPr/>
              <a:t>5/21/2020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58645" y="2900829"/>
            <a:ext cx="6637468" cy="1362075"/>
          </a:xfrm>
        </p:spPr>
        <p:txBody>
          <a:bodyPr anchor="b"/>
          <a:lstStyle>
            <a:lvl1pPr algn="l">
              <a:defRPr sz="4000" b="0" cap="none" baseline="0"/>
            </a:lvl1pPr>
          </a:lstStyle>
          <a:p>
            <a:r>
              <a:rPr lang="en-US" smtClean="0"/>
              <a:t>Click to edit Master title style</a:t>
            </a:r>
            <a:endParaRPr lang="en-US" dirty="0"/>
          </a:p>
        </p:txBody>
      </p:sp>
      <p:sp>
        <p:nvSpPr>
          <p:cNvPr id="3" name="Text Placeholder 2"/>
          <p:cNvSpPr>
            <a:spLocks noGrp="1"/>
          </p:cNvSpPr>
          <p:nvPr>
            <p:ph type="body" idx="1"/>
          </p:nvPr>
        </p:nvSpPr>
        <p:spPr>
          <a:xfrm>
            <a:off x="1258645" y="4267200"/>
            <a:ext cx="6637467" cy="1520413"/>
          </a:xfrm>
        </p:spPr>
        <p:txBody>
          <a:bodyPr anchor="t"/>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EDEF120-8076-4A7A-B793-2274FBA28191}" type="datetime1">
              <a:rPr lang="en-US" smtClean="0"/>
              <a:pPr/>
              <a:t>5/21/2020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Date Placeholder 4"/>
          <p:cNvSpPr>
            <a:spLocks noGrp="1"/>
          </p:cNvSpPr>
          <p:nvPr>
            <p:ph type="dt" sz="half" idx="10"/>
          </p:nvPr>
        </p:nvSpPr>
        <p:spPr/>
        <p:txBody>
          <a:bodyPr/>
          <a:lstStyle/>
          <a:p>
            <a:fld id="{7894B68B-BF11-44FC-994F-5C1FD159CE2B}" type="datetime1">
              <a:rPr lang="en-US" smtClean="0"/>
              <a:pPr/>
              <a:t>5/21/2020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
        <p:nvSpPr>
          <p:cNvPr id="9" name="Content Placeholder 8"/>
          <p:cNvSpPr>
            <a:spLocks noGrp="1"/>
          </p:cNvSpPr>
          <p:nvPr>
            <p:ph sz="quarter" idx="13"/>
          </p:nvPr>
        </p:nvSpPr>
        <p:spPr>
          <a:xfrm>
            <a:off x="1042416" y="2313432"/>
            <a:ext cx="3419856" cy="349300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Content Placeholder 10"/>
          <p:cNvSpPr>
            <a:spLocks noGrp="1"/>
          </p:cNvSpPr>
          <p:nvPr>
            <p:ph sz="quarter" idx="14"/>
          </p:nvPr>
        </p:nvSpPr>
        <p:spPr>
          <a:xfrm>
            <a:off x="4645152" y="2313431"/>
            <a:ext cx="3419856" cy="349300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412111" y="2316009"/>
            <a:ext cx="3057148"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41721"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11837" y="2316010"/>
            <a:ext cx="3055717"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152"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4D3CC4FA-4925-4400-B613-A21B29FA01B5}" type="datetime1">
              <a:rPr lang="en-US" smtClean="0"/>
              <a:pPr/>
              <a:t>5/21/2020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561596D-A42C-4123-A2C9-1AA75A8A164E}" type="datetime1">
              <a:rPr lang="en-US" smtClean="0"/>
              <a:pPr/>
              <a:t>5/21/2020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FFB0925-351C-415F-AE54-F89DB471B483}" type="datetime1">
              <a:rPr lang="en-US" smtClean="0"/>
              <a:pPr/>
              <a:t>5/21/2020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2" name="Group 4"/>
              <p:cNvGrpSpPr/>
              <p:nvPr/>
            </p:nvGrpSpPr>
            <p:grpSpPr>
              <a:xfrm>
                <a:off x="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5"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6"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73" name="Group 5"/>
              <p:cNvGrpSpPr/>
              <p:nvPr/>
            </p:nvGrpSpPr>
            <p:grpSpPr>
              <a:xfrm>
                <a:off x="42291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74"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0" name="Rectangle 79"/>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47" name="Freeform 46"/>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50" name="Freeform 49"/>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51" name="Freeform 50"/>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52" name="Hexagon 51"/>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 name="Hexagon 52"/>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 name="Hexagon 53"/>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 name="Hexagon 54"/>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Hexagon 55"/>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Freeform 58"/>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Hexagon 59"/>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Hexagon 61"/>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Hexagon 62"/>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Hexagon 63"/>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Hexagon 64"/>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Hexagon 65"/>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7" name="Hexagon 66"/>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Hexagon 67"/>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9" name="Hexagon 68"/>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0" name="Freeform 69"/>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1" name="Freeform 70"/>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Date Placeholder 4"/>
          <p:cNvSpPr>
            <a:spLocks noGrp="1"/>
          </p:cNvSpPr>
          <p:nvPr>
            <p:ph type="dt" sz="half" idx="10"/>
          </p:nvPr>
        </p:nvSpPr>
        <p:spPr/>
        <p:txBody>
          <a:bodyPr/>
          <a:lstStyle/>
          <a:p>
            <a:fld id="{DE271209-091D-4FEB-A8CD-380AAC3CD9EC}" type="datetime1">
              <a:rPr lang="en-US" smtClean="0"/>
              <a:pPr/>
              <a:t>5/21/2020</a:t>
            </a:fld>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
        <p:nvSpPr>
          <p:cNvPr id="58" name="Rectangle 57"/>
          <p:cNvSpPr/>
          <p:nvPr/>
        </p:nvSpPr>
        <p:spPr>
          <a:xfrm>
            <a:off x="905571" y="601883"/>
            <a:ext cx="3562257" cy="5648445"/>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p:cNvSpPr>
            <a:spLocks noGrp="1"/>
          </p:cNvSpPr>
          <p:nvPr>
            <p:ph idx="1"/>
          </p:nvPr>
        </p:nvSpPr>
        <p:spPr>
          <a:xfrm>
            <a:off x="1145894" y="856527"/>
            <a:ext cx="3090440" cy="5150734"/>
          </a:xfrm>
        </p:spPr>
        <p:txBody>
          <a:bodyP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1" name="Rectangle 60"/>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en-US" dirty="0"/>
          </a:p>
        </p:txBody>
      </p:sp>
      <p:sp>
        <p:nvSpPr>
          <p:cNvPr id="2" name="Title 1"/>
          <p:cNvSpPr>
            <a:spLocks noGrp="1"/>
          </p:cNvSpPr>
          <p:nvPr>
            <p:ph type="title"/>
          </p:nvPr>
        </p:nvSpPr>
        <p:spPr>
          <a:xfrm>
            <a:off x="4739833" y="2657434"/>
            <a:ext cx="3304572" cy="1463153"/>
          </a:xfrm>
        </p:spPr>
        <p:txBody>
          <a:bodyPr anchor="b">
            <a:normAutofit/>
          </a:bodyPr>
          <a:lstStyle>
            <a:lvl1pPr algn="l">
              <a:defRPr sz="2800" b="0"/>
            </a:lvl1pPr>
          </a:lstStyle>
          <a:p>
            <a:r>
              <a:rPr lang="en-US" smtClean="0"/>
              <a:t>Click to edit Master title style</a:t>
            </a:r>
            <a:endParaRPr lang="en-US"/>
          </a:p>
        </p:txBody>
      </p:sp>
      <p:sp>
        <p:nvSpPr>
          <p:cNvPr id="4" name="Text Placeholder 3"/>
          <p:cNvSpPr>
            <a:spLocks noGrp="1"/>
          </p:cNvSpPr>
          <p:nvPr>
            <p:ph type="body" sz="half" idx="2"/>
          </p:nvPr>
        </p:nvSpPr>
        <p:spPr>
          <a:xfrm>
            <a:off x="4736592" y="4136994"/>
            <a:ext cx="3298784" cy="1517904"/>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5" name="Group 4"/>
              <p:cNvGrpSpPr/>
              <p:nvPr/>
            </p:nvGrpSpPr>
            <p:grpSpPr>
              <a:xfrm>
                <a:off x="0" y="0"/>
                <a:ext cx="2514600" cy="6858000"/>
                <a:chOff x="0" y="0"/>
                <a:chExt cx="2514600" cy="6858000"/>
              </a:xfrm>
            </p:grpSpPr>
            <p:sp>
              <p:nvSpPr>
                <p:cNvPr id="87" name="Rectangle 8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8"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9"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76" name="Group 5"/>
              <p:cNvGrpSpPr/>
              <p:nvPr/>
            </p:nvGrpSpPr>
            <p:grpSpPr>
              <a:xfrm>
                <a:off x="42291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5" name="Rectangle 84"/>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6" name="Rectangle 85"/>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77" name="Group 9"/>
              <p:cNvGrpSpPr/>
              <p:nvPr/>
            </p:nvGrpSpPr>
            <p:grpSpPr>
              <a:xfrm rot="10800000">
                <a:off x="662940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78" name="Rectangle 77"/>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9" name="Rectangle 78"/>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0" name="Rectangle 79"/>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46" name="Freeform 45"/>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7" name="Freeform 46"/>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8" name="Freeform 47"/>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9" name="Freeform 48"/>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50" name="Freeform 49"/>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51" name="Hexagon 50"/>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2" name="Hexagon 51"/>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Hexagon 59"/>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Hexagon 60"/>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Hexagon 61"/>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Freeform 62"/>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Hexagon 63"/>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Hexagon 64"/>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Hexagon 65"/>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7" name="Hexagon 66"/>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Hexagon 67"/>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9" name="Hexagon 68"/>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0" name="Hexagon 69"/>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1" name="Hexagon 70"/>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2" name="Hexagon 71"/>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3" name="Freeform 72"/>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4" name="Freeform 73"/>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94" name="Rectangle 93"/>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1" name="Rectangle 10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2" name="Rectangle 101"/>
          <p:cNvSpPr/>
          <p:nvPr/>
        </p:nvSpPr>
        <p:spPr>
          <a:xfrm>
            <a:off x="905571" y="601883"/>
            <a:ext cx="3562257" cy="5648445"/>
          </a:xfrm>
          <a:prstGeom prst="rect">
            <a:avLst/>
          </a:prstGeom>
          <a:solidFill>
            <a:srgbClr val="FFFFFF"/>
          </a:solidFill>
          <a:ln w="317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5" name="Rectangle 104"/>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4734424" y="2660904"/>
            <a:ext cx="3300984" cy="1463040"/>
          </a:xfrm>
        </p:spPr>
        <p:txBody>
          <a:bodyPr anchor="b">
            <a:normAutofit/>
          </a:bodyPr>
          <a:lstStyle>
            <a:lvl1pPr algn="l">
              <a:defRPr sz="2800" b="0"/>
            </a:lvl1pPr>
          </a:lstStyle>
          <a:p>
            <a:r>
              <a:rPr lang="en-US" smtClean="0"/>
              <a:t>Click to edit Master title style</a:t>
            </a:r>
            <a:endParaRPr lang="en-US"/>
          </a:p>
        </p:txBody>
      </p:sp>
      <p:sp>
        <p:nvSpPr>
          <p:cNvPr id="3" name="Picture Placeholder 2"/>
          <p:cNvSpPr>
            <a:spLocks noGrp="1"/>
          </p:cNvSpPr>
          <p:nvPr>
            <p:ph type="pic" idx="1"/>
          </p:nvPr>
        </p:nvSpPr>
        <p:spPr>
          <a:xfrm>
            <a:off x="1005208" y="693795"/>
            <a:ext cx="3359623" cy="5468112"/>
          </a:xfrm>
        </p:spPr>
        <p:txBody>
          <a:bodyPr/>
          <a:lstStyle>
            <a:lvl1pPr marL="0" indent="0">
              <a:buNone/>
              <a:defRPr sz="3200">
                <a:solidFill>
                  <a:schemeClr val="accent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
        <p:nvSpPr>
          <p:cNvPr id="4" name="Text Placeholder 3"/>
          <p:cNvSpPr>
            <a:spLocks noGrp="1"/>
          </p:cNvSpPr>
          <p:nvPr>
            <p:ph type="body" sz="half" idx="2"/>
          </p:nvPr>
        </p:nvSpPr>
        <p:spPr>
          <a:xfrm>
            <a:off x="4734630" y="4133088"/>
            <a:ext cx="3300573" cy="1519561"/>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27B83C6-5B46-4D44-83C2-F3FA9C4C41C5}" type="datetime1">
              <a:rPr lang="en-US" smtClean="0"/>
              <a:pPr/>
              <a:t>5/21/2020</a:t>
            </a:fld>
            <a:endParaRPr lang="en-US" dirty="0"/>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42" name="Group 41"/>
          <p:cNvGrpSpPr/>
          <p:nvPr/>
        </p:nvGrpSpPr>
        <p:grpSpPr>
          <a:xfrm>
            <a:off x="-304800" y="0"/>
            <a:ext cx="9932332" cy="6858000"/>
            <a:chOff x="-382404" y="0"/>
            <a:chExt cx="9932332" cy="6858000"/>
          </a:xfrm>
        </p:grpSpPr>
        <p:grpSp>
          <p:nvGrpSpPr>
            <p:cNvPr id="43" name="Group 44"/>
            <p:cNvGrpSpPr/>
            <p:nvPr/>
          </p:nvGrpSpPr>
          <p:grpSpPr>
            <a:xfrm>
              <a:off x="0" y="0"/>
              <a:ext cx="9144000" cy="6858000"/>
              <a:chOff x="0" y="0"/>
              <a:chExt cx="9144000" cy="6858000"/>
            </a:xfrm>
          </p:grpSpPr>
          <p:grpSp>
            <p:nvGrpSpPr>
              <p:cNvPr id="101" name="Group 4"/>
              <p:cNvGrpSpPr/>
              <p:nvPr/>
            </p:nvGrpSpPr>
            <p:grpSpPr>
              <a:xfrm>
                <a:off x="0" y="0"/>
                <a:ext cx="2514600" cy="6858000"/>
                <a:chOff x="0" y="0"/>
                <a:chExt cx="2514600" cy="6858000"/>
              </a:xfrm>
            </p:grpSpPr>
            <p:sp>
              <p:nvSpPr>
                <p:cNvPr id="113" name="Rectangle 112"/>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5"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02" name="Group 5"/>
              <p:cNvGrpSpPr/>
              <p:nvPr/>
            </p:nvGrpSpPr>
            <p:grpSpPr>
              <a:xfrm>
                <a:off x="422910" y="0"/>
                <a:ext cx="2514600" cy="6858000"/>
                <a:chOff x="0" y="0"/>
                <a:chExt cx="2514600" cy="6858000"/>
              </a:xfrm>
            </p:grpSpPr>
            <p:sp>
              <p:nvSpPr>
                <p:cNvPr id="110" name="Rectangle 109"/>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 name="Rectangle 110"/>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 name="Rectangle 111"/>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03" name="Group 9"/>
              <p:cNvGrpSpPr/>
              <p:nvPr/>
            </p:nvGrpSpPr>
            <p:grpSpPr>
              <a:xfrm rot="10800000">
                <a:off x="6629400" y="0"/>
                <a:ext cx="2514600" cy="6858000"/>
                <a:chOff x="0" y="0"/>
                <a:chExt cx="2514600" cy="6858000"/>
              </a:xfrm>
            </p:grpSpPr>
            <p:sp>
              <p:nvSpPr>
                <p:cNvPr id="107" name="Rectangle 10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8" name="Rectangle 107"/>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 name="Rectangle 108"/>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04" name="Rectangle 103"/>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5" name="Rectangle 104"/>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6" name="Rectangle 105"/>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44" name="Freeform 43"/>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5" name="Freeform 44"/>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6" name="Freeform 45"/>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7" name="Freeform 46"/>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9" name="Freeform 48"/>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50" name="Hexagon 49"/>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 name="Hexagon 50"/>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2" name="Hexagon 51"/>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 name="Hexagon 52"/>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 name="Hexagon 53"/>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 name="Freeform 54"/>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Hexagon 55"/>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Hexagon 56"/>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Hexagon 57"/>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Hexagon 58"/>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Hexagon 59"/>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 name="Hexagon 94"/>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6" name="Hexagon 95"/>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7" name="Hexagon 96"/>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8" name="Hexagon 97"/>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9" name="Freeform 98"/>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0" name="Freeform 99"/>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66" name="Rectangle 65"/>
          <p:cNvSpPr/>
          <p:nvPr/>
        </p:nvSpPr>
        <p:spPr>
          <a:xfrm>
            <a:off x="457200" y="333487"/>
            <a:ext cx="8229600" cy="6185647"/>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0" name="Rectangle 69"/>
          <p:cNvSpPr/>
          <p:nvPr/>
        </p:nvSpPr>
        <p:spPr>
          <a:xfrm>
            <a:off x="4561242" y="-21511"/>
            <a:ext cx="3679116" cy="699244"/>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1" name="Rectangle 7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Placeholder 1"/>
          <p:cNvSpPr>
            <a:spLocks noGrp="1"/>
          </p:cNvSpPr>
          <p:nvPr>
            <p:ph type="title"/>
          </p:nvPr>
        </p:nvSpPr>
        <p:spPr>
          <a:xfrm>
            <a:off x="1043490" y="1027664"/>
            <a:ext cx="7024744" cy="1143000"/>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43492" y="2323652"/>
            <a:ext cx="6777317" cy="350897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5997388" y="224492"/>
            <a:ext cx="2133600" cy="365125"/>
          </a:xfrm>
          <a:prstGeom prst="rect">
            <a:avLst/>
          </a:prstGeom>
        </p:spPr>
        <p:txBody>
          <a:bodyPr vert="horz" lIns="91440" tIns="45720" rIns="91440" bIns="45720" rtlCol="0" anchor="ctr"/>
          <a:lstStyle>
            <a:lvl1pPr algn="r">
              <a:defRPr sz="1200">
                <a:solidFill>
                  <a:srgbClr val="FEFEFE"/>
                </a:solidFill>
              </a:defRPr>
            </a:lvl1pPr>
          </a:lstStyle>
          <a:p>
            <a:fld id="{A77C9E0A-1FB2-4327-A4E0-FE2C9CA9BF1A}" type="datetime1">
              <a:rPr lang="en-US" smtClean="0"/>
              <a:pPr/>
              <a:t>5/21/2020</a:t>
            </a:fld>
            <a:endParaRPr lang="en-US" dirty="0"/>
          </a:p>
        </p:txBody>
      </p:sp>
      <p:sp>
        <p:nvSpPr>
          <p:cNvPr id="5" name="Footer Placeholder 4"/>
          <p:cNvSpPr>
            <a:spLocks noGrp="1"/>
          </p:cNvSpPr>
          <p:nvPr>
            <p:ph type="ftr" sz="quarter" idx="3"/>
          </p:nvPr>
        </p:nvSpPr>
        <p:spPr>
          <a:xfrm>
            <a:off x="4641448" y="5852160"/>
            <a:ext cx="3502152" cy="365125"/>
          </a:xfrm>
          <a:prstGeom prst="rect">
            <a:avLst/>
          </a:prstGeom>
        </p:spPr>
        <p:txBody>
          <a:bodyPr vert="horz" lIns="91440" tIns="45720" rIns="91440" bIns="45720" rtlCol="0" anchor="ctr"/>
          <a:lstStyle>
            <a:lvl1pPr algn="r">
              <a:defRPr sz="1200">
                <a:solidFill>
                  <a:schemeClr val="accent1"/>
                </a:solidFill>
              </a:defRPr>
            </a:lvl1pPr>
          </a:lstStyle>
          <a:p>
            <a:endParaRPr lang="en-US" dirty="0"/>
          </a:p>
        </p:txBody>
      </p:sp>
      <p:sp>
        <p:nvSpPr>
          <p:cNvPr id="6" name="Slide Number Placeholder 5"/>
          <p:cNvSpPr>
            <a:spLocks noGrp="1"/>
          </p:cNvSpPr>
          <p:nvPr>
            <p:ph type="sldNum" sz="quarter" idx="4"/>
          </p:nvPr>
        </p:nvSpPr>
        <p:spPr>
          <a:xfrm>
            <a:off x="4649096" y="224491"/>
            <a:ext cx="1332156" cy="365125"/>
          </a:xfrm>
          <a:prstGeom prst="rect">
            <a:avLst/>
          </a:prstGeom>
        </p:spPr>
        <p:txBody>
          <a:bodyPr vert="horz" lIns="91440" tIns="45720" rIns="91440" bIns="45720" rtlCol="0" anchor="ctr"/>
          <a:lstStyle>
            <a:lvl1pPr algn="l">
              <a:defRPr sz="1200">
                <a:solidFill>
                  <a:srgbClr val="FEFEFE"/>
                </a:solidFill>
              </a:defRPr>
            </a:lvl1pPr>
          </a:lstStyle>
          <a:p>
            <a:fld id="{B6F15528-21DE-4FAA-801E-634DDDAF4B2B}"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dt="0"/>
  <p:txStyles>
    <p:titleStyle>
      <a:lvl1pPr algn="l" defTabSz="914400" rtl="0" eaLnBrk="1" latinLnBrk="0" hangingPunct="1">
        <a:spcBef>
          <a:spcPct val="0"/>
        </a:spcBef>
        <a:buNone/>
        <a:defRPr sz="40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274320" algn="l" defTabSz="914400" rtl="0"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l" defTabSz="914400" rtl="0"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tr-TR" dirty="0" smtClean="0"/>
              <a:t>BLM0267</a:t>
            </a:r>
            <a:endParaRPr lang="tr-TR" dirty="0"/>
          </a:p>
        </p:txBody>
      </p:sp>
      <p:sp>
        <p:nvSpPr>
          <p:cNvPr id="3" name="Subtitle 2"/>
          <p:cNvSpPr>
            <a:spLocks noGrp="1"/>
          </p:cNvSpPr>
          <p:nvPr>
            <p:ph type="subTitle" idx="1"/>
          </p:nvPr>
        </p:nvSpPr>
        <p:spPr>
          <a:xfrm>
            <a:off x="4733365" y="4421080"/>
            <a:ext cx="3309803" cy="1522520"/>
          </a:xfrm>
        </p:spPr>
        <p:txBody>
          <a:bodyPr>
            <a:normAutofit/>
          </a:bodyPr>
          <a:lstStyle/>
          <a:p>
            <a:r>
              <a:rPr lang="en-US" dirty="0" smtClean="0"/>
              <a:t>Chapter </a:t>
            </a:r>
            <a:r>
              <a:rPr lang="tr-TR" dirty="0" smtClean="0"/>
              <a:t>2: </a:t>
            </a:r>
            <a:r>
              <a:rPr lang="en-US" dirty="0"/>
              <a:t>Introduction to Data Structures and Algorithms </a:t>
            </a:r>
            <a:endParaRPr lang="en-US" b="1" dirty="0"/>
          </a:p>
        </p:txBody>
      </p:sp>
      <p:sp>
        <p:nvSpPr>
          <p:cNvPr id="4" name="3 Slayt Numarası Yer Tutucusu"/>
          <p:cNvSpPr>
            <a:spLocks noGrp="1"/>
          </p:cNvSpPr>
          <p:nvPr>
            <p:ph type="sldNum" sz="quarter" idx="12"/>
          </p:nvPr>
        </p:nvSpPr>
        <p:spPr/>
        <p:txBody>
          <a:bodyPr/>
          <a:lstStyle/>
          <a:p>
            <a:fld id="{B6F15528-21DE-4FAA-801E-634DDDAF4B2B}" type="slidenum">
              <a:rPr lang="en-US" smtClean="0"/>
              <a:pPr/>
              <a:t>1</a:t>
            </a:fld>
            <a:endParaRPr lang="en-US" dirty="0"/>
          </a:p>
        </p:txBody>
      </p:sp>
      <p:sp>
        <p:nvSpPr>
          <p:cNvPr id="5" name="4 Altbilgi Yer Tutucusu"/>
          <p:cNvSpPr>
            <a:spLocks noGrp="1"/>
          </p:cNvSpPr>
          <p:nvPr>
            <p:ph type="ftr" sz="quarter" idx="11"/>
          </p:nvPr>
        </p:nvSpPr>
        <p:spPr>
          <a:xfrm>
            <a:off x="5303520" y="5638800"/>
            <a:ext cx="2831592" cy="446291"/>
          </a:xfrm>
        </p:spPr>
        <p:txBody>
          <a:bodyPr>
            <a:normAutofit fontScale="92500"/>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smtClean="0">
              <a:solidFill>
                <a:schemeClr val="tx1"/>
              </a:solidFill>
            </a:endParaRPr>
          </a:p>
          <a:p>
            <a:endParaRPr lang="en-US" dirty="0"/>
          </a:p>
        </p:txBody>
      </p:sp>
    </p:spTree>
    <p:extLst>
      <p:ext uri="{BB962C8B-B14F-4D97-AF65-F5344CB8AC3E}">
        <p14:creationId xmlns:p14="http://schemas.microsoft.com/office/powerpoint/2010/main" val="211353124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en-US" sz="2400" b="1" dirty="0"/>
              <a:t>BASIC TERMINOLOGY</a:t>
            </a:r>
            <a:endParaRPr lang="en-US" sz="2400" dirty="0" smtClean="0"/>
          </a:p>
        </p:txBody>
      </p:sp>
      <p:sp>
        <p:nvSpPr>
          <p:cNvPr id="3" name="Content Placeholder 2"/>
          <p:cNvSpPr>
            <a:spLocks noGrp="1"/>
          </p:cNvSpPr>
          <p:nvPr>
            <p:ph idx="1"/>
          </p:nvPr>
        </p:nvSpPr>
        <p:spPr>
          <a:xfrm>
            <a:off x="685800" y="990600"/>
            <a:ext cx="7848600" cy="5257800"/>
          </a:xfrm>
        </p:spPr>
        <p:txBody>
          <a:bodyPr>
            <a:normAutofit/>
          </a:bodyPr>
          <a:lstStyle/>
          <a:p>
            <a:pPr marL="68580" indent="0">
              <a:buNone/>
            </a:pPr>
            <a:r>
              <a:rPr lang="en-US" sz="2800" b="1" dirty="0" smtClean="0"/>
              <a:t>Elementary </a:t>
            </a:r>
            <a:r>
              <a:rPr lang="en-US" sz="2800" b="1" dirty="0"/>
              <a:t>Data Structure Organization </a:t>
            </a:r>
            <a:endParaRPr lang="tr-TR" sz="2800" b="1" dirty="0" smtClean="0"/>
          </a:p>
          <a:p>
            <a:r>
              <a:rPr lang="en-US" b="1" dirty="0" smtClean="0"/>
              <a:t>Data </a:t>
            </a:r>
            <a:r>
              <a:rPr lang="en-US" b="1" dirty="0"/>
              <a:t>structures are building blocks of a program. </a:t>
            </a:r>
            <a:endParaRPr lang="tr-TR" b="1" dirty="0" smtClean="0"/>
          </a:p>
          <a:p>
            <a:r>
              <a:rPr lang="en-US" b="1" dirty="0" smtClean="0"/>
              <a:t>A </a:t>
            </a:r>
            <a:r>
              <a:rPr lang="en-US" b="1" dirty="0"/>
              <a:t>program built using improper data structures may not work as expected. </a:t>
            </a:r>
            <a:endParaRPr lang="tr-TR" b="1" dirty="0" smtClean="0"/>
          </a:p>
          <a:p>
            <a:r>
              <a:rPr lang="en-US" b="1" dirty="0" smtClean="0"/>
              <a:t>So </a:t>
            </a:r>
            <a:r>
              <a:rPr lang="en-US" b="1" dirty="0"/>
              <a:t>as a programmer it is mandatory to choose most appropriate data structures for a program. </a:t>
            </a:r>
            <a:endParaRPr lang="tr-TR" b="1" dirty="0" smtClean="0"/>
          </a:p>
          <a:p>
            <a:r>
              <a:rPr lang="en-US" b="1" dirty="0" smtClean="0"/>
              <a:t>The </a:t>
            </a:r>
            <a:r>
              <a:rPr lang="en-US" b="1" dirty="0"/>
              <a:t>term data means a value or set of values. </a:t>
            </a:r>
            <a:endParaRPr lang="tr-TR" b="1" dirty="0" smtClean="0"/>
          </a:p>
          <a:p>
            <a:r>
              <a:rPr lang="en-US" b="1" dirty="0" smtClean="0"/>
              <a:t>It </a:t>
            </a:r>
            <a:r>
              <a:rPr lang="en-US" b="1" dirty="0"/>
              <a:t>specifies either the value of a variable or a constant (e.g., marks of students, name of an employee, address of a customer, value of pi, etc</a:t>
            </a:r>
            <a:r>
              <a:rPr lang="en-US" b="1" dirty="0" smtClean="0"/>
              <a:t>.).</a:t>
            </a:r>
            <a:endParaRPr lang="tr-TR" b="1" dirty="0" smtClean="0"/>
          </a:p>
        </p:txBody>
      </p:sp>
      <p:sp>
        <p:nvSpPr>
          <p:cNvPr id="4" name="3 Slayt Numarası Yer Tutucusu"/>
          <p:cNvSpPr>
            <a:spLocks noGrp="1"/>
          </p:cNvSpPr>
          <p:nvPr>
            <p:ph type="sldNum" sz="quarter" idx="12"/>
          </p:nvPr>
        </p:nvSpPr>
        <p:spPr/>
        <p:txBody>
          <a:bodyPr/>
          <a:lstStyle/>
          <a:p>
            <a:fld id="{B6F15528-21DE-4FAA-801E-634DDDAF4B2B}" type="slidenum">
              <a:rPr lang="en-US" smtClean="0"/>
              <a:pPr/>
              <a:t>10</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27038822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en-US" sz="2400" b="1" dirty="0"/>
              <a:t>BASIC TERMINOLOGY</a:t>
            </a:r>
            <a:endParaRPr lang="en-US" sz="2400" dirty="0" smtClean="0"/>
          </a:p>
        </p:txBody>
      </p:sp>
      <p:sp>
        <p:nvSpPr>
          <p:cNvPr id="3" name="Content Placeholder 2"/>
          <p:cNvSpPr>
            <a:spLocks noGrp="1"/>
          </p:cNvSpPr>
          <p:nvPr>
            <p:ph idx="1"/>
          </p:nvPr>
        </p:nvSpPr>
        <p:spPr>
          <a:xfrm>
            <a:off x="685800" y="990600"/>
            <a:ext cx="7848600" cy="5257800"/>
          </a:xfrm>
        </p:spPr>
        <p:txBody>
          <a:bodyPr>
            <a:normAutofit lnSpcReduction="10000"/>
          </a:bodyPr>
          <a:lstStyle/>
          <a:p>
            <a:pPr marL="68580" indent="0">
              <a:buNone/>
            </a:pPr>
            <a:r>
              <a:rPr lang="en-US" sz="2800" b="1" dirty="0" smtClean="0"/>
              <a:t>Elementary </a:t>
            </a:r>
            <a:r>
              <a:rPr lang="en-US" sz="2800" b="1" dirty="0"/>
              <a:t>Data Structure Organization </a:t>
            </a:r>
            <a:endParaRPr lang="tr-TR" sz="2800" b="1" dirty="0" smtClean="0"/>
          </a:p>
          <a:p>
            <a:r>
              <a:rPr lang="en-US" b="1" dirty="0" smtClean="0"/>
              <a:t>While </a:t>
            </a:r>
            <a:r>
              <a:rPr lang="en-US" b="1" dirty="0"/>
              <a:t>a data item that does not have subordinate data items is categorized as an elementary item, the one that is composed of one or more subordinate data items is called a group </a:t>
            </a:r>
            <a:r>
              <a:rPr lang="en-US" b="1" dirty="0" smtClean="0"/>
              <a:t>item.</a:t>
            </a:r>
            <a:endParaRPr lang="tr-TR" b="1" dirty="0" smtClean="0"/>
          </a:p>
          <a:p>
            <a:r>
              <a:rPr lang="en-US" b="1" dirty="0" smtClean="0"/>
              <a:t>For </a:t>
            </a:r>
            <a:r>
              <a:rPr lang="en-US" b="1" dirty="0"/>
              <a:t>example, a student’s name may be divided into three sub-items—first name, middle name, and last name—but his roll number would normally be treated as a single item. </a:t>
            </a:r>
            <a:endParaRPr lang="tr-TR" b="1" dirty="0" smtClean="0"/>
          </a:p>
          <a:p>
            <a:r>
              <a:rPr lang="en-US" b="1" dirty="0" smtClean="0"/>
              <a:t>A </a:t>
            </a:r>
            <a:r>
              <a:rPr lang="en-US" b="1" dirty="0"/>
              <a:t>record is a collection of data items. For example, the name, address, course, and marks obtained are individual data items. </a:t>
            </a:r>
            <a:endParaRPr lang="tr-TR" b="1" dirty="0" smtClean="0"/>
          </a:p>
          <a:p>
            <a:r>
              <a:rPr lang="en-US" b="1" dirty="0" smtClean="0"/>
              <a:t>But </a:t>
            </a:r>
            <a:r>
              <a:rPr lang="en-US" b="1" dirty="0"/>
              <a:t>all these data items can be grouped together to form a record. </a:t>
            </a:r>
          </a:p>
        </p:txBody>
      </p:sp>
      <p:sp>
        <p:nvSpPr>
          <p:cNvPr id="4" name="3 Slayt Numarası Yer Tutucusu"/>
          <p:cNvSpPr>
            <a:spLocks noGrp="1"/>
          </p:cNvSpPr>
          <p:nvPr>
            <p:ph type="sldNum" sz="quarter" idx="12"/>
          </p:nvPr>
        </p:nvSpPr>
        <p:spPr/>
        <p:txBody>
          <a:bodyPr/>
          <a:lstStyle/>
          <a:p>
            <a:fld id="{B6F15528-21DE-4FAA-801E-634DDDAF4B2B}" type="slidenum">
              <a:rPr lang="en-US" smtClean="0"/>
              <a:pPr/>
              <a:t>11</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381849529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en-US" sz="2400" b="1" dirty="0"/>
              <a:t>BASIC TERMINOLOGY</a:t>
            </a:r>
            <a:endParaRPr lang="en-US" sz="2400" dirty="0" smtClean="0"/>
          </a:p>
        </p:txBody>
      </p:sp>
      <p:sp>
        <p:nvSpPr>
          <p:cNvPr id="3" name="Content Placeholder 2"/>
          <p:cNvSpPr>
            <a:spLocks noGrp="1"/>
          </p:cNvSpPr>
          <p:nvPr>
            <p:ph idx="1"/>
          </p:nvPr>
        </p:nvSpPr>
        <p:spPr>
          <a:xfrm>
            <a:off x="685800" y="990600"/>
            <a:ext cx="7848600" cy="5257800"/>
          </a:xfrm>
        </p:spPr>
        <p:txBody>
          <a:bodyPr>
            <a:normAutofit fontScale="92500"/>
          </a:bodyPr>
          <a:lstStyle/>
          <a:p>
            <a:pPr marL="68580" indent="0">
              <a:buNone/>
            </a:pPr>
            <a:r>
              <a:rPr lang="en-US" sz="3000" b="1" dirty="0"/>
              <a:t>Elementary Data Structure Organization </a:t>
            </a:r>
            <a:endParaRPr lang="tr-TR" sz="3000" b="1" dirty="0"/>
          </a:p>
          <a:p>
            <a:r>
              <a:rPr lang="en-US" b="1" dirty="0" smtClean="0"/>
              <a:t>A </a:t>
            </a:r>
            <a:r>
              <a:rPr lang="en-US" b="1" dirty="0"/>
              <a:t>file is a collection of related records. </a:t>
            </a:r>
            <a:endParaRPr lang="tr-TR" b="1" dirty="0" smtClean="0"/>
          </a:p>
          <a:p>
            <a:r>
              <a:rPr lang="en-US" b="1" dirty="0" smtClean="0"/>
              <a:t>For </a:t>
            </a:r>
            <a:r>
              <a:rPr lang="en-US" b="1" dirty="0"/>
              <a:t>example, if there are 60 students in a class, then there are 60 records of the students. </a:t>
            </a:r>
            <a:endParaRPr lang="tr-TR" b="1" dirty="0" smtClean="0"/>
          </a:p>
          <a:p>
            <a:r>
              <a:rPr lang="en-US" b="1" dirty="0" smtClean="0"/>
              <a:t>All </a:t>
            </a:r>
            <a:r>
              <a:rPr lang="en-US" b="1" dirty="0"/>
              <a:t>these related records are stored in a file. </a:t>
            </a:r>
            <a:endParaRPr lang="tr-TR" b="1" dirty="0" smtClean="0"/>
          </a:p>
          <a:p>
            <a:r>
              <a:rPr lang="en-US" b="1" dirty="0" smtClean="0"/>
              <a:t>Similarly</a:t>
            </a:r>
            <a:r>
              <a:rPr lang="en-US" b="1" dirty="0"/>
              <a:t>, we can have a file of all the employees working in an organization, a file of all the customers of a company, a file of all the suppliers, so on and so forth. </a:t>
            </a:r>
            <a:endParaRPr lang="tr-TR" b="1" dirty="0" smtClean="0"/>
          </a:p>
          <a:p>
            <a:r>
              <a:rPr lang="en-US" b="1" dirty="0" smtClean="0"/>
              <a:t>Moreover</a:t>
            </a:r>
            <a:r>
              <a:rPr lang="en-US" b="1" dirty="0"/>
              <a:t>, each record in a file may consist of multiple data items but the value of a certain data item uniquely identifies the record in the file. Such a data item K is called a primary key, and the values K1, K2 ... in such field are called keys or key values. </a:t>
            </a:r>
            <a:endParaRPr lang="tr-TR" b="1" dirty="0" smtClean="0"/>
          </a:p>
        </p:txBody>
      </p:sp>
      <p:sp>
        <p:nvSpPr>
          <p:cNvPr id="4" name="3 Slayt Numarası Yer Tutucusu"/>
          <p:cNvSpPr>
            <a:spLocks noGrp="1"/>
          </p:cNvSpPr>
          <p:nvPr>
            <p:ph type="sldNum" sz="quarter" idx="12"/>
          </p:nvPr>
        </p:nvSpPr>
        <p:spPr/>
        <p:txBody>
          <a:bodyPr/>
          <a:lstStyle/>
          <a:p>
            <a:fld id="{B6F15528-21DE-4FAA-801E-634DDDAF4B2B}" type="slidenum">
              <a:rPr lang="en-US" smtClean="0"/>
              <a:pPr/>
              <a:t>12</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6679392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en-US" sz="2400" b="1" dirty="0"/>
              <a:t>BASIC TERMINOLOGY</a:t>
            </a:r>
            <a:endParaRPr lang="en-US" sz="2400" dirty="0" smtClean="0"/>
          </a:p>
        </p:txBody>
      </p:sp>
      <p:sp>
        <p:nvSpPr>
          <p:cNvPr id="3" name="Content Placeholder 2"/>
          <p:cNvSpPr>
            <a:spLocks noGrp="1"/>
          </p:cNvSpPr>
          <p:nvPr>
            <p:ph idx="1"/>
          </p:nvPr>
        </p:nvSpPr>
        <p:spPr>
          <a:xfrm>
            <a:off x="685800" y="990600"/>
            <a:ext cx="7848600" cy="5257800"/>
          </a:xfrm>
        </p:spPr>
        <p:txBody>
          <a:bodyPr>
            <a:normAutofit/>
          </a:bodyPr>
          <a:lstStyle/>
          <a:p>
            <a:pPr marL="68580" indent="0">
              <a:buNone/>
            </a:pPr>
            <a:r>
              <a:rPr lang="en-US" sz="3000" b="1" dirty="0"/>
              <a:t>Elementary Data Structure Organization </a:t>
            </a:r>
            <a:endParaRPr lang="tr-TR" sz="3000" b="1" dirty="0"/>
          </a:p>
          <a:p>
            <a:r>
              <a:rPr lang="en-US" b="1" dirty="0" smtClean="0"/>
              <a:t>For </a:t>
            </a:r>
            <a:r>
              <a:rPr lang="en-US" b="1" dirty="0"/>
              <a:t>example, in a student’s record that contains roll number, name, address, course, and marks obtained, the field roll number is a primary key. </a:t>
            </a:r>
            <a:endParaRPr lang="tr-TR" b="1" dirty="0" smtClean="0"/>
          </a:p>
          <a:p>
            <a:r>
              <a:rPr lang="en-US" b="1" dirty="0" smtClean="0"/>
              <a:t>Rest </a:t>
            </a:r>
            <a:r>
              <a:rPr lang="en-US" b="1" dirty="0"/>
              <a:t>of the fields (name, address, course, and marks) cannot serve as primary keys, since two or more students may have the same name, or may have the same address (as they might be staying at the same place), or may be enrolled in the same course, or have obtained same marks. </a:t>
            </a:r>
            <a:endParaRPr lang="tr-TR" b="1" dirty="0" smtClean="0"/>
          </a:p>
          <a:p>
            <a:r>
              <a:rPr lang="en-US" b="1" dirty="0" smtClean="0"/>
              <a:t>This </a:t>
            </a:r>
            <a:r>
              <a:rPr lang="en-US" b="1" dirty="0"/>
              <a:t>organization and hierarchy of data is taken further to form more complex types of data structures, which is discussed in Section 2.2. </a:t>
            </a:r>
          </a:p>
        </p:txBody>
      </p:sp>
      <p:sp>
        <p:nvSpPr>
          <p:cNvPr id="4" name="3 Slayt Numarası Yer Tutucusu"/>
          <p:cNvSpPr>
            <a:spLocks noGrp="1"/>
          </p:cNvSpPr>
          <p:nvPr>
            <p:ph type="sldNum" sz="quarter" idx="12"/>
          </p:nvPr>
        </p:nvSpPr>
        <p:spPr/>
        <p:txBody>
          <a:bodyPr/>
          <a:lstStyle/>
          <a:p>
            <a:fld id="{B6F15528-21DE-4FAA-801E-634DDDAF4B2B}" type="slidenum">
              <a:rPr lang="en-US" smtClean="0"/>
              <a:pPr/>
              <a:t>13</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307989216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en-US" sz="2400" b="1" dirty="0"/>
              <a:t>CLASSIFICATION OF DATA STRUCTURES</a:t>
            </a:r>
            <a:endParaRPr lang="en-US" sz="2400" dirty="0" smtClean="0"/>
          </a:p>
        </p:txBody>
      </p:sp>
      <p:sp>
        <p:nvSpPr>
          <p:cNvPr id="3" name="Content Placeholder 2"/>
          <p:cNvSpPr>
            <a:spLocks noGrp="1"/>
          </p:cNvSpPr>
          <p:nvPr>
            <p:ph idx="1"/>
          </p:nvPr>
        </p:nvSpPr>
        <p:spPr>
          <a:xfrm>
            <a:off x="685800" y="990600"/>
            <a:ext cx="7848600" cy="5257800"/>
          </a:xfrm>
        </p:spPr>
        <p:txBody>
          <a:bodyPr>
            <a:normAutofit fontScale="92500"/>
          </a:bodyPr>
          <a:lstStyle/>
          <a:p>
            <a:r>
              <a:rPr lang="en-US" b="1" dirty="0" smtClean="0"/>
              <a:t>Data </a:t>
            </a:r>
            <a:r>
              <a:rPr lang="en-US" b="1" dirty="0"/>
              <a:t>structures are generally categorized into two classes: primitive and non-primitive data structures. </a:t>
            </a:r>
            <a:endParaRPr lang="tr-TR" b="1" dirty="0" smtClean="0"/>
          </a:p>
          <a:p>
            <a:r>
              <a:rPr lang="en-US" b="1" dirty="0" smtClean="0"/>
              <a:t>Primitive </a:t>
            </a:r>
            <a:r>
              <a:rPr lang="en-US" b="1" dirty="0"/>
              <a:t>data structures are the fundamental data types which are supported by a programming language. </a:t>
            </a:r>
            <a:endParaRPr lang="tr-TR" b="1" dirty="0" smtClean="0"/>
          </a:p>
          <a:p>
            <a:r>
              <a:rPr lang="en-US" b="1" dirty="0" smtClean="0"/>
              <a:t>Some </a:t>
            </a:r>
            <a:r>
              <a:rPr lang="en-US" b="1" dirty="0"/>
              <a:t>basic data types are integer, real, character, and </a:t>
            </a:r>
            <a:r>
              <a:rPr lang="en-US" b="1" dirty="0" err="1"/>
              <a:t>boolean</a:t>
            </a:r>
            <a:r>
              <a:rPr lang="en-US" b="1" dirty="0"/>
              <a:t>. </a:t>
            </a:r>
            <a:endParaRPr lang="tr-TR" b="1" dirty="0" smtClean="0"/>
          </a:p>
          <a:p>
            <a:r>
              <a:rPr lang="en-US" b="1" dirty="0" smtClean="0"/>
              <a:t>The </a:t>
            </a:r>
            <a:r>
              <a:rPr lang="en-US" b="1" dirty="0"/>
              <a:t>terms ‘data type’, ‘basic data type’, and ‘primitive data type’ are often used interchangeably.  </a:t>
            </a:r>
            <a:endParaRPr lang="tr-TR" b="1" dirty="0" smtClean="0"/>
          </a:p>
          <a:p>
            <a:r>
              <a:rPr lang="en-US" b="1" dirty="0" smtClean="0"/>
              <a:t>Non-primitive </a:t>
            </a:r>
            <a:r>
              <a:rPr lang="en-US" b="1" dirty="0"/>
              <a:t>data structures are those data structures which are created using primitive data structures. </a:t>
            </a:r>
            <a:endParaRPr lang="tr-TR" b="1" dirty="0" smtClean="0"/>
          </a:p>
          <a:p>
            <a:r>
              <a:rPr lang="en-US" b="1" dirty="0" smtClean="0"/>
              <a:t>Examples </a:t>
            </a:r>
            <a:r>
              <a:rPr lang="en-US" b="1" dirty="0"/>
              <a:t>of such data structures include linked lists, stacks, trees, and graphs. </a:t>
            </a:r>
            <a:endParaRPr lang="tr-TR" b="1" dirty="0" smtClean="0"/>
          </a:p>
        </p:txBody>
      </p:sp>
      <p:sp>
        <p:nvSpPr>
          <p:cNvPr id="4" name="3 Slayt Numarası Yer Tutucusu"/>
          <p:cNvSpPr>
            <a:spLocks noGrp="1"/>
          </p:cNvSpPr>
          <p:nvPr>
            <p:ph type="sldNum" sz="quarter" idx="12"/>
          </p:nvPr>
        </p:nvSpPr>
        <p:spPr/>
        <p:txBody>
          <a:bodyPr/>
          <a:lstStyle/>
          <a:p>
            <a:fld id="{B6F15528-21DE-4FAA-801E-634DDDAF4B2B}" type="slidenum">
              <a:rPr lang="en-US" smtClean="0"/>
              <a:pPr/>
              <a:t>14</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222679506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en-US" sz="2400" b="1" dirty="0"/>
              <a:t>CLASSIFICATION OF DATA STRUCTURES</a:t>
            </a:r>
            <a:endParaRPr lang="en-US" sz="2400" dirty="0" smtClean="0"/>
          </a:p>
        </p:txBody>
      </p:sp>
      <p:sp>
        <p:nvSpPr>
          <p:cNvPr id="3" name="Content Placeholder 2"/>
          <p:cNvSpPr>
            <a:spLocks noGrp="1"/>
          </p:cNvSpPr>
          <p:nvPr>
            <p:ph idx="1"/>
          </p:nvPr>
        </p:nvSpPr>
        <p:spPr>
          <a:xfrm>
            <a:off x="685800" y="990600"/>
            <a:ext cx="7848600" cy="5257800"/>
          </a:xfrm>
        </p:spPr>
        <p:txBody>
          <a:bodyPr>
            <a:normAutofit fontScale="92500" lnSpcReduction="10000"/>
          </a:bodyPr>
          <a:lstStyle/>
          <a:p>
            <a:pPr marL="68580" indent="0">
              <a:buNone/>
            </a:pPr>
            <a:r>
              <a:rPr lang="en-US" b="1" dirty="0"/>
              <a:t>Linear and Non-linear Structures </a:t>
            </a:r>
            <a:endParaRPr lang="tr-TR" b="1" dirty="0" smtClean="0"/>
          </a:p>
          <a:p>
            <a:r>
              <a:rPr lang="en-US" b="1" dirty="0"/>
              <a:t>Non-primitive data structures can further be classified into two categories: linear and non-linear data structures. </a:t>
            </a:r>
            <a:endParaRPr lang="tr-TR" b="1" dirty="0" smtClean="0"/>
          </a:p>
          <a:p>
            <a:r>
              <a:rPr lang="en-US" b="1" dirty="0" smtClean="0"/>
              <a:t>If </a:t>
            </a:r>
            <a:r>
              <a:rPr lang="en-US" b="1" dirty="0"/>
              <a:t>the elements of a data structure are stored in a linear or sequential order, then it is a linear data structure. </a:t>
            </a:r>
            <a:endParaRPr lang="tr-TR" b="1" dirty="0" smtClean="0"/>
          </a:p>
          <a:p>
            <a:r>
              <a:rPr lang="en-US" b="1" dirty="0" smtClean="0"/>
              <a:t>Examples </a:t>
            </a:r>
            <a:r>
              <a:rPr lang="en-US" b="1" dirty="0"/>
              <a:t>include arrays, linked lists, stacks, and </a:t>
            </a:r>
            <a:r>
              <a:rPr lang="en-US" b="1" dirty="0" smtClean="0"/>
              <a:t>queues.</a:t>
            </a:r>
            <a:endParaRPr lang="tr-TR" b="1" dirty="0" smtClean="0"/>
          </a:p>
          <a:p>
            <a:r>
              <a:rPr lang="en-US" b="1" dirty="0" smtClean="0"/>
              <a:t>Linear </a:t>
            </a:r>
            <a:r>
              <a:rPr lang="en-US" b="1" dirty="0"/>
              <a:t>data structures can be represented in memory in two different ways. </a:t>
            </a:r>
            <a:endParaRPr lang="tr-TR" b="1" dirty="0" smtClean="0"/>
          </a:p>
          <a:p>
            <a:r>
              <a:rPr lang="en-US" b="1" dirty="0" smtClean="0"/>
              <a:t>One </a:t>
            </a:r>
            <a:r>
              <a:rPr lang="en-US" b="1" dirty="0"/>
              <a:t>way is to have to a linear relationship between elements by means of sequential memory locations. </a:t>
            </a:r>
            <a:endParaRPr lang="tr-TR" b="1" dirty="0" smtClean="0"/>
          </a:p>
          <a:p>
            <a:r>
              <a:rPr lang="en-US" b="1" dirty="0" smtClean="0"/>
              <a:t>The </a:t>
            </a:r>
            <a:r>
              <a:rPr lang="en-US" b="1" dirty="0"/>
              <a:t>other way is to have a linear relationship between elements by means of links</a:t>
            </a:r>
            <a:r>
              <a:rPr lang="en-US" b="1" dirty="0" smtClean="0"/>
              <a:t>.</a:t>
            </a:r>
            <a:endParaRPr lang="en-US" b="1" dirty="0"/>
          </a:p>
        </p:txBody>
      </p:sp>
      <p:sp>
        <p:nvSpPr>
          <p:cNvPr id="4" name="3 Slayt Numarası Yer Tutucusu"/>
          <p:cNvSpPr>
            <a:spLocks noGrp="1"/>
          </p:cNvSpPr>
          <p:nvPr>
            <p:ph type="sldNum" sz="quarter" idx="12"/>
          </p:nvPr>
        </p:nvSpPr>
        <p:spPr/>
        <p:txBody>
          <a:bodyPr/>
          <a:lstStyle/>
          <a:p>
            <a:fld id="{B6F15528-21DE-4FAA-801E-634DDDAF4B2B}" type="slidenum">
              <a:rPr lang="en-US" smtClean="0"/>
              <a:pPr/>
              <a:t>15</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20843114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en-US" sz="2400" b="1" dirty="0"/>
              <a:t>CLASSIFICATION OF DATA STRUCTURES</a:t>
            </a:r>
            <a:endParaRPr lang="en-US" sz="2400" dirty="0" smtClean="0"/>
          </a:p>
        </p:txBody>
      </p:sp>
      <p:sp>
        <p:nvSpPr>
          <p:cNvPr id="3" name="Content Placeholder 2"/>
          <p:cNvSpPr>
            <a:spLocks noGrp="1"/>
          </p:cNvSpPr>
          <p:nvPr>
            <p:ph idx="1"/>
          </p:nvPr>
        </p:nvSpPr>
        <p:spPr>
          <a:xfrm>
            <a:off x="685800" y="990600"/>
            <a:ext cx="7848600" cy="5257800"/>
          </a:xfrm>
        </p:spPr>
        <p:txBody>
          <a:bodyPr>
            <a:normAutofit/>
          </a:bodyPr>
          <a:lstStyle/>
          <a:p>
            <a:pPr marL="68580" indent="0">
              <a:buNone/>
            </a:pPr>
            <a:r>
              <a:rPr lang="en-US" b="1" dirty="0"/>
              <a:t>Linear and Non-linear Structures </a:t>
            </a:r>
            <a:endParaRPr lang="tr-TR" b="1" dirty="0" smtClean="0"/>
          </a:p>
          <a:p>
            <a:r>
              <a:rPr lang="en-US" b="1" dirty="0" smtClean="0"/>
              <a:t>However</a:t>
            </a:r>
            <a:r>
              <a:rPr lang="en-US" b="1" dirty="0"/>
              <a:t>, if the elements of a data structure are not stored in a sequential order, then it is a non-linear data structure. </a:t>
            </a:r>
            <a:endParaRPr lang="tr-TR" b="1" dirty="0" smtClean="0"/>
          </a:p>
          <a:p>
            <a:r>
              <a:rPr lang="en-US" b="1" dirty="0" smtClean="0"/>
              <a:t>The </a:t>
            </a:r>
            <a:r>
              <a:rPr lang="en-US" b="1" dirty="0"/>
              <a:t>relationship of adjacency is not maintained between elements of a non-linear data structure. </a:t>
            </a:r>
            <a:endParaRPr lang="tr-TR" b="1" dirty="0" smtClean="0"/>
          </a:p>
          <a:p>
            <a:r>
              <a:rPr lang="en-US" b="1" dirty="0" smtClean="0"/>
              <a:t>Examples </a:t>
            </a:r>
            <a:r>
              <a:rPr lang="en-US" b="1" dirty="0"/>
              <a:t>include trees and graphs.  C supports a variety of data structures. </a:t>
            </a:r>
            <a:endParaRPr lang="tr-TR" b="1" dirty="0" smtClean="0"/>
          </a:p>
          <a:p>
            <a:r>
              <a:rPr lang="en-US" b="1" dirty="0" smtClean="0"/>
              <a:t>We </a:t>
            </a:r>
            <a:r>
              <a:rPr lang="en-US" b="1" dirty="0"/>
              <a:t>will now introduce all these data structures and they would be discussed in detail in subsequent chapters.</a:t>
            </a:r>
          </a:p>
        </p:txBody>
      </p:sp>
      <p:sp>
        <p:nvSpPr>
          <p:cNvPr id="4" name="3 Slayt Numarası Yer Tutucusu"/>
          <p:cNvSpPr>
            <a:spLocks noGrp="1"/>
          </p:cNvSpPr>
          <p:nvPr>
            <p:ph type="sldNum" sz="quarter" idx="12"/>
          </p:nvPr>
        </p:nvSpPr>
        <p:spPr/>
        <p:txBody>
          <a:bodyPr/>
          <a:lstStyle/>
          <a:p>
            <a:fld id="{B6F15528-21DE-4FAA-801E-634DDDAF4B2B}" type="slidenum">
              <a:rPr lang="en-US" smtClean="0"/>
              <a:pPr/>
              <a:t>16</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412442267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en-US" sz="2400" b="1" dirty="0"/>
              <a:t>CLASSIFICATION OF DATA STRUCTURES</a:t>
            </a:r>
            <a:endParaRPr lang="en-US" sz="2400" dirty="0" smtClean="0"/>
          </a:p>
        </p:txBody>
      </p:sp>
      <p:sp>
        <p:nvSpPr>
          <p:cNvPr id="3" name="Content Placeholder 2"/>
          <p:cNvSpPr>
            <a:spLocks noGrp="1"/>
          </p:cNvSpPr>
          <p:nvPr>
            <p:ph idx="1"/>
          </p:nvPr>
        </p:nvSpPr>
        <p:spPr>
          <a:xfrm>
            <a:off x="685800" y="990600"/>
            <a:ext cx="7848600" cy="3619500"/>
          </a:xfrm>
        </p:spPr>
        <p:txBody>
          <a:bodyPr>
            <a:normAutofit fontScale="62500" lnSpcReduction="20000"/>
          </a:bodyPr>
          <a:lstStyle/>
          <a:p>
            <a:pPr marL="68580" indent="0">
              <a:buNone/>
            </a:pPr>
            <a:r>
              <a:rPr lang="en-US" sz="4500" b="1" dirty="0"/>
              <a:t>Arrays </a:t>
            </a:r>
            <a:endParaRPr lang="tr-TR" sz="4500" b="1" dirty="0" smtClean="0"/>
          </a:p>
          <a:p>
            <a:r>
              <a:rPr lang="en-US" b="1" dirty="0" smtClean="0"/>
              <a:t>An </a:t>
            </a:r>
            <a:r>
              <a:rPr lang="en-US" b="1" dirty="0"/>
              <a:t>array is a collection of similar data elements. </a:t>
            </a:r>
            <a:endParaRPr lang="tr-TR" b="1" dirty="0" smtClean="0"/>
          </a:p>
          <a:p>
            <a:r>
              <a:rPr lang="en-US" b="1" dirty="0" smtClean="0"/>
              <a:t>These </a:t>
            </a:r>
            <a:r>
              <a:rPr lang="en-US" b="1" dirty="0"/>
              <a:t>data elements have the same data type. </a:t>
            </a:r>
            <a:endParaRPr lang="tr-TR" b="1" dirty="0" smtClean="0"/>
          </a:p>
          <a:p>
            <a:r>
              <a:rPr lang="en-US" b="1" dirty="0" smtClean="0"/>
              <a:t>The </a:t>
            </a:r>
            <a:r>
              <a:rPr lang="en-US" b="1" dirty="0"/>
              <a:t>elements of the array are stored in consecutive memory locations and are referenced by an index (also known as the subscript). </a:t>
            </a:r>
            <a:endParaRPr lang="tr-TR" b="1" dirty="0" smtClean="0"/>
          </a:p>
          <a:p>
            <a:r>
              <a:rPr lang="en-US" b="1" dirty="0" smtClean="0"/>
              <a:t>In </a:t>
            </a:r>
            <a:r>
              <a:rPr lang="en-US" b="1" dirty="0"/>
              <a:t>C, arrays are declared using the following syntax: type name[size</a:t>
            </a:r>
            <a:r>
              <a:rPr lang="en-US" b="1" dirty="0" smtClean="0"/>
              <a:t>];</a:t>
            </a:r>
            <a:endParaRPr lang="tr-TR" b="1" dirty="0" smtClean="0"/>
          </a:p>
          <a:p>
            <a:r>
              <a:rPr lang="en-US" b="1" dirty="0" smtClean="0"/>
              <a:t>For </a:t>
            </a:r>
            <a:r>
              <a:rPr lang="en-US" b="1" dirty="0"/>
              <a:t>example, </a:t>
            </a:r>
            <a:r>
              <a:rPr lang="en-US" b="1" dirty="0" err="1"/>
              <a:t>int</a:t>
            </a:r>
            <a:r>
              <a:rPr lang="en-US" b="1" dirty="0"/>
              <a:t> marks[10]; The above statement declares an array marks that contains 10 elements. </a:t>
            </a:r>
            <a:endParaRPr lang="tr-TR" b="1" dirty="0" smtClean="0"/>
          </a:p>
          <a:p>
            <a:r>
              <a:rPr lang="en-US" b="1" dirty="0" smtClean="0"/>
              <a:t>In </a:t>
            </a:r>
            <a:r>
              <a:rPr lang="en-US" b="1" dirty="0"/>
              <a:t>C, the array index starts from zero. </a:t>
            </a:r>
            <a:endParaRPr lang="tr-TR" b="1" dirty="0" smtClean="0"/>
          </a:p>
          <a:p>
            <a:r>
              <a:rPr lang="en-US" b="1" dirty="0" smtClean="0"/>
              <a:t>This </a:t>
            </a:r>
            <a:r>
              <a:rPr lang="en-US" b="1" dirty="0"/>
              <a:t>means that the array marks will contain 10 elements in all. </a:t>
            </a:r>
            <a:endParaRPr lang="tr-TR" b="1" dirty="0" smtClean="0"/>
          </a:p>
          <a:p>
            <a:r>
              <a:rPr lang="en-US" b="1" dirty="0" smtClean="0"/>
              <a:t>The </a:t>
            </a:r>
            <a:r>
              <a:rPr lang="en-US" b="1" dirty="0"/>
              <a:t>first element will be stored in marks[0], second element in marks[1], so on and so forth. </a:t>
            </a:r>
            <a:endParaRPr lang="tr-TR" b="1" dirty="0" smtClean="0"/>
          </a:p>
          <a:p>
            <a:r>
              <a:rPr lang="en-US" b="1" dirty="0" smtClean="0"/>
              <a:t>Therefore</a:t>
            </a:r>
            <a:r>
              <a:rPr lang="en-US" b="1" dirty="0"/>
              <a:t>, the last element, that is the 10th element, will be stored in marks[9]. In the memory, the array will be stored as shown in Fig. 2.1.</a:t>
            </a:r>
          </a:p>
          <a:p>
            <a:pPr marL="68580" indent="0">
              <a:buNone/>
            </a:pPr>
            <a:r>
              <a:rPr lang="en-US" b="1" dirty="0" smtClean="0"/>
              <a:t> </a:t>
            </a:r>
            <a:endParaRPr lang="tr-TR" b="1" dirty="0" smtClean="0"/>
          </a:p>
          <a:p>
            <a:pPr marL="68580" indent="0">
              <a:buNone/>
            </a:pPr>
            <a:endParaRPr lang="tr-TR" b="1" dirty="0"/>
          </a:p>
          <a:p>
            <a:pPr marL="68580" indent="0">
              <a:buNone/>
            </a:pPr>
            <a:endParaRPr lang="tr-TR" b="1" dirty="0" smtClean="0"/>
          </a:p>
          <a:p>
            <a:pPr marL="68580" indent="0">
              <a:buNone/>
            </a:pPr>
            <a:endParaRPr lang="tr-TR" b="1" dirty="0"/>
          </a:p>
          <a:p>
            <a:pPr marL="68580" indent="0">
              <a:buNone/>
            </a:pPr>
            <a:endParaRPr lang="tr-TR" b="1" dirty="0" smtClean="0"/>
          </a:p>
          <a:p>
            <a:pPr marL="68580" indent="0">
              <a:buNone/>
            </a:pPr>
            <a:endParaRPr lang="en-US" b="1" dirty="0"/>
          </a:p>
        </p:txBody>
      </p:sp>
      <p:sp>
        <p:nvSpPr>
          <p:cNvPr id="4" name="3 Slayt Numarası Yer Tutucusu"/>
          <p:cNvSpPr>
            <a:spLocks noGrp="1"/>
          </p:cNvSpPr>
          <p:nvPr>
            <p:ph type="sldNum" sz="quarter" idx="12"/>
          </p:nvPr>
        </p:nvSpPr>
        <p:spPr/>
        <p:txBody>
          <a:bodyPr/>
          <a:lstStyle/>
          <a:p>
            <a:fld id="{B6F15528-21DE-4FAA-801E-634DDDAF4B2B}" type="slidenum">
              <a:rPr lang="en-US" smtClean="0"/>
              <a:pPr/>
              <a:t>17</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pic>
        <p:nvPicPr>
          <p:cNvPr id="5" name="Picture 4"/>
          <p:cNvPicPr>
            <a:picLocks noChangeAspect="1"/>
          </p:cNvPicPr>
          <p:nvPr/>
        </p:nvPicPr>
        <p:blipFill>
          <a:blip r:embed="rId3"/>
          <a:stretch>
            <a:fillRect/>
          </a:stretch>
        </p:blipFill>
        <p:spPr>
          <a:xfrm>
            <a:off x="838200" y="4610100"/>
            <a:ext cx="7543800" cy="1371600"/>
          </a:xfrm>
          <a:prstGeom prst="rect">
            <a:avLst/>
          </a:prstGeom>
        </p:spPr>
      </p:pic>
    </p:spTree>
    <p:extLst>
      <p:ext uri="{BB962C8B-B14F-4D97-AF65-F5344CB8AC3E}">
        <p14:creationId xmlns:p14="http://schemas.microsoft.com/office/powerpoint/2010/main" val="49951595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en-US" sz="2400" b="1" dirty="0"/>
              <a:t>CLASSIFICATION OF DATA STRUCTURES</a:t>
            </a:r>
            <a:endParaRPr lang="en-US" sz="2400" dirty="0" smtClean="0"/>
          </a:p>
        </p:txBody>
      </p:sp>
      <p:sp>
        <p:nvSpPr>
          <p:cNvPr id="3" name="Content Placeholder 2"/>
          <p:cNvSpPr>
            <a:spLocks noGrp="1"/>
          </p:cNvSpPr>
          <p:nvPr>
            <p:ph idx="1"/>
          </p:nvPr>
        </p:nvSpPr>
        <p:spPr>
          <a:xfrm>
            <a:off x="685800" y="990600"/>
            <a:ext cx="7848600" cy="5334000"/>
          </a:xfrm>
        </p:spPr>
        <p:txBody>
          <a:bodyPr>
            <a:normAutofit fontScale="77500" lnSpcReduction="20000"/>
          </a:bodyPr>
          <a:lstStyle/>
          <a:p>
            <a:pPr marL="68580" indent="0">
              <a:buNone/>
            </a:pPr>
            <a:r>
              <a:rPr lang="en-US" sz="4500" b="1" dirty="0"/>
              <a:t>Arrays </a:t>
            </a:r>
            <a:endParaRPr lang="tr-TR" sz="4500" b="1" dirty="0" smtClean="0"/>
          </a:p>
          <a:p>
            <a:pPr marL="68580" indent="0">
              <a:buNone/>
            </a:pPr>
            <a:r>
              <a:rPr lang="en-US" b="1" dirty="0" smtClean="0"/>
              <a:t> </a:t>
            </a:r>
            <a:endParaRPr lang="tr-TR" b="1" dirty="0" smtClean="0"/>
          </a:p>
          <a:p>
            <a:pPr marL="68580" indent="0">
              <a:buNone/>
            </a:pPr>
            <a:endParaRPr lang="tr-TR" b="1" dirty="0"/>
          </a:p>
          <a:p>
            <a:pPr marL="68580" indent="0">
              <a:buNone/>
            </a:pPr>
            <a:endParaRPr lang="tr-TR" b="1" dirty="0" smtClean="0"/>
          </a:p>
          <a:p>
            <a:pPr marL="68580" indent="0">
              <a:buNone/>
            </a:pPr>
            <a:endParaRPr lang="tr-TR" b="1" dirty="0"/>
          </a:p>
          <a:p>
            <a:pPr marL="68580" indent="0">
              <a:buNone/>
            </a:pPr>
            <a:endParaRPr lang="tr-TR" b="1" dirty="0" smtClean="0"/>
          </a:p>
          <a:p>
            <a:pPr marL="68580" indent="0">
              <a:buNone/>
            </a:pPr>
            <a:endParaRPr lang="tr-TR" b="1" dirty="0" smtClean="0"/>
          </a:p>
          <a:p>
            <a:r>
              <a:rPr lang="en-US" b="1" dirty="0" smtClean="0"/>
              <a:t>Arrays </a:t>
            </a:r>
            <a:r>
              <a:rPr lang="en-US" b="1" dirty="0"/>
              <a:t>are generally used when we want to store large amount of similar type of data. </a:t>
            </a:r>
            <a:endParaRPr lang="tr-TR" b="1" dirty="0" smtClean="0"/>
          </a:p>
          <a:p>
            <a:r>
              <a:rPr lang="en-US" b="1" dirty="0" smtClean="0"/>
              <a:t>But </a:t>
            </a:r>
            <a:r>
              <a:rPr lang="en-US" b="1" dirty="0"/>
              <a:t>they have the following limitations: </a:t>
            </a:r>
            <a:endParaRPr lang="tr-TR" b="1" dirty="0" smtClean="0"/>
          </a:p>
          <a:p>
            <a:pPr lvl="1"/>
            <a:r>
              <a:rPr lang="en-US" b="1" dirty="0" smtClean="0"/>
              <a:t>Arrays </a:t>
            </a:r>
            <a:r>
              <a:rPr lang="en-US" b="1" dirty="0"/>
              <a:t>are of fixed size. </a:t>
            </a:r>
            <a:endParaRPr lang="tr-TR" b="1" dirty="0"/>
          </a:p>
          <a:p>
            <a:pPr lvl="1"/>
            <a:r>
              <a:rPr lang="en-US" b="1" dirty="0" smtClean="0"/>
              <a:t>Data </a:t>
            </a:r>
            <a:r>
              <a:rPr lang="en-US" b="1" dirty="0"/>
              <a:t>elements are stored in contiguous memory locations which may not be always available. </a:t>
            </a:r>
            <a:endParaRPr lang="tr-TR" b="1" dirty="0"/>
          </a:p>
          <a:p>
            <a:pPr lvl="1"/>
            <a:r>
              <a:rPr lang="en-US" b="1" dirty="0" smtClean="0"/>
              <a:t>Insertion </a:t>
            </a:r>
            <a:r>
              <a:rPr lang="en-US" b="1" dirty="0"/>
              <a:t>and deletion of elements can be problematic because of shifting of elements from their </a:t>
            </a:r>
            <a:r>
              <a:rPr lang="en-US" b="1" dirty="0" smtClean="0"/>
              <a:t>positions.</a:t>
            </a:r>
            <a:endParaRPr lang="tr-TR" b="1" dirty="0" smtClean="0"/>
          </a:p>
          <a:p>
            <a:r>
              <a:rPr lang="en-US" b="1" dirty="0" smtClean="0"/>
              <a:t>However</a:t>
            </a:r>
            <a:r>
              <a:rPr lang="en-US" b="1" dirty="0"/>
              <a:t>, these limitations can be solved by using linked lists. </a:t>
            </a:r>
            <a:endParaRPr lang="tr-TR" b="1" dirty="0" smtClean="0"/>
          </a:p>
          <a:p>
            <a:r>
              <a:rPr lang="en-US" b="1" dirty="0" smtClean="0"/>
              <a:t>We </a:t>
            </a:r>
            <a:r>
              <a:rPr lang="en-US" b="1" dirty="0"/>
              <a:t>will discuss more about arrays in Chapter 3.</a:t>
            </a:r>
          </a:p>
        </p:txBody>
      </p:sp>
      <p:sp>
        <p:nvSpPr>
          <p:cNvPr id="4" name="3 Slayt Numarası Yer Tutucusu"/>
          <p:cNvSpPr>
            <a:spLocks noGrp="1"/>
          </p:cNvSpPr>
          <p:nvPr>
            <p:ph type="sldNum" sz="quarter" idx="12"/>
          </p:nvPr>
        </p:nvSpPr>
        <p:spPr/>
        <p:txBody>
          <a:bodyPr/>
          <a:lstStyle/>
          <a:p>
            <a:fld id="{B6F15528-21DE-4FAA-801E-634DDDAF4B2B}" type="slidenum">
              <a:rPr lang="en-US" smtClean="0"/>
              <a:pPr/>
              <a:t>18</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pic>
        <p:nvPicPr>
          <p:cNvPr id="5" name="Picture 4"/>
          <p:cNvPicPr>
            <a:picLocks noChangeAspect="1"/>
          </p:cNvPicPr>
          <p:nvPr/>
        </p:nvPicPr>
        <p:blipFill>
          <a:blip r:embed="rId3"/>
          <a:stretch>
            <a:fillRect/>
          </a:stretch>
        </p:blipFill>
        <p:spPr>
          <a:xfrm>
            <a:off x="838200" y="1676400"/>
            <a:ext cx="7543800" cy="1371600"/>
          </a:xfrm>
          <a:prstGeom prst="rect">
            <a:avLst/>
          </a:prstGeom>
        </p:spPr>
      </p:pic>
    </p:spTree>
    <p:extLst>
      <p:ext uri="{BB962C8B-B14F-4D97-AF65-F5344CB8AC3E}">
        <p14:creationId xmlns:p14="http://schemas.microsoft.com/office/powerpoint/2010/main" val="340008473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en-US" sz="2400" b="1" dirty="0"/>
              <a:t>CLASSIFICATION OF DATA STRUCTURES</a:t>
            </a:r>
            <a:endParaRPr lang="en-US" sz="2400" dirty="0" smtClean="0"/>
          </a:p>
        </p:txBody>
      </p:sp>
      <p:sp>
        <p:nvSpPr>
          <p:cNvPr id="3" name="Content Placeholder 2"/>
          <p:cNvSpPr>
            <a:spLocks noGrp="1"/>
          </p:cNvSpPr>
          <p:nvPr>
            <p:ph idx="1"/>
          </p:nvPr>
        </p:nvSpPr>
        <p:spPr>
          <a:xfrm>
            <a:off x="609600" y="1066799"/>
            <a:ext cx="7848600" cy="4219575"/>
          </a:xfrm>
        </p:spPr>
        <p:txBody>
          <a:bodyPr>
            <a:normAutofit fontScale="92500" lnSpcReduction="10000"/>
          </a:bodyPr>
          <a:lstStyle/>
          <a:p>
            <a:pPr marL="68580" indent="0">
              <a:buNone/>
            </a:pPr>
            <a:r>
              <a:rPr lang="en-US" sz="4000" b="1" dirty="0"/>
              <a:t>Linked Lists</a:t>
            </a:r>
            <a:endParaRPr lang="tr-TR" sz="4000" b="1" dirty="0" smtClean="0"/>
          </a:p>
          <a:p>
            <a:r>
              <a:rPr lang="en-US" b="1" dirty="0" smtClean="0"/>
              <a:t>A </a:t>
            </a:r>
            <a:r>
              <a:rPr lang="en-US" b="1" dirty="0"/>
              <a:t>linked list is a very flexible, dynamic data structure in which elements (called nodes) form a sequential list. </a:t>
            </a:r>
            <a:endParaRPr lang="tr-TR" b="1" dirty="0" smtClean="0"/>
          </a:p>
          <a:p>
            <a:r>
              <a:rPr lang="en-US" b="1" dirty="0" smtClean="0"/>
              <a:t>In </a:t>
            </a:r>
            <a:r>
              <a:rPr lang="en-US" b="1" dirty="0"/>
              <a:t>contrast to static arrays, a programmer need not worry about how many elements will be stored in the linked list. </a:t>
            </a:r>
            <a:endParaRPr lang="tr-TR" b="1" dirty="0" smtClean="0"/>
          </a:p>
          <a:p>
            <a:r>
              <a:rPr lang="en-US" b="1" dirty="0" smtClean="0"/>
              <a:t>This </a:t>
            </a:r>
            <a:r>
              <a:rPr lang="en-US" b="1" dirty="0"/>
              <a:t>feature enables the programmers to write robust programs which require less maintenance. </a:t>
            </a:r>
            <a:endParaRPr lang="tr-TR" b="1" dirty="0" smtClean="0"/>
          </a:p>
          <a:p>
            <a:r>
              <a:rPr lang="en-US" b="1" dirty="0" smtClean="0"/>
              <a:t>In </a:t>
            </a:r>
            <a:r>
              <a:rPr lang="en-US" b="1" dirty="0"/>
              <a:t>a linked list, each node is allocated space as it is added to the list. </a:t>
            </a:r>
            <a:endParaRPr lang="tr-TR" b="1" dirty="0" smtClean="0"/>
          </a:p>
          <a:p>
            <a:endParaRPr lang="en-US" b="1" dirty="0"/>
          </a:p>
        </p:txBody>
      </p:sp>
      <p:sp>
        <p:nvSpPr>
          <p:cNvPr id="4" name="3 Slayt Numarası Yer Tutucusu"/>
          <p:cNvSpPr>
            <a:spLocks noGrp="1"/>
          </p:cNvSpPr>
          <p:nvPr>
            <p:ph type="sldNum" sz="quarter" idx="12"/>
          </p:nvPr>
        </p:nvSpPr>
        <p:spPr/>
        <p:txBody>
          <a:bodyPr/>
          <a:lstStyle/>
          <a:p>
            <a:fld id="{B6F15528-21DE-4FAA-801E-634DDDAF4B2B}" type="slidenum">
              <a:rPr lang="en-US" smtClean="0"/>
              <a:pPr/>
              <a:t>19</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pic>
        <p:nvPicPr>
          <p:cNvPr id="6" name="Picture 5"/>
          <p:cNvPicPr>
            <a:picLocks noChangeAspect="1"/>
          </p:cNvPicPr>
          <p:nvPr/>
        </p:nvPicPr>
        <p:blipFill>
          <a:blip r:embed="rId3"/>
          <a:stretch>
            <a:fillRect/>
          </a:stretch>
        </p:blipFill>
        <p:spPr>
          <a:xfrm>
            <a:off x="1262514" y="5286375"/>
            <a:ext cx="6172200" cy="885825"/>
          </a:xfrm>
          <a:prstGeom prst="rect">
            <a:avLst/>
          </a:prstGeom>
        </p:spPr>
      </p:pic>
    </p:spTree>
    <p:extLst>
      <p:ext uri="{BB962C8B-B14F-4D97-AF65-F5344CB8AC3E}">
        <p14:creationId xmlns:p14="http://schemas.microsoft.com/office/powerpoint/2010/main" val="246091445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043492" y="990600"/>
            <a:ext cx="7186108" cy="5105399"/>
          </a:xfrm>
        </p:spPr>
        <p:txBody>
          <a:bodyPr/>
          <a:lstStyle/>
          <a:p>
            <a:r>
              <a:rPr lang="en-US" sz="1900" b="1" dirty="0">
                <a:solidFill>
                  <a:srgbClr val="3E3D2D"/>
                </a:solidFill>
              </a:rPr>
              <a:t>BASIC </a:t>
            </a:r>
            <a:r>
              <a:rPr lang="en-US" sz="1900" b="1" dirty="0" smtClean="0">
                <a:solidFill>
                  <a:srgbClr val="3E3D2D"/>
                </a:solidFill>
              </a:rPr>
              <a:t>TERMINOLOGY</a:t>
            </a:r>
            <a:endParaRPr lang="tr-TR" sz="1900" b="1" dirty="0" smtClean="0">
              <a:solidFill>
                <a:srgbClr val="3E3D2D"/>
              </a:solidFill>
            </a:endParaRPr>
          </a:p>
          <a:p>
            <a:r>
              <a:rPr lang="en-US" sz="1900" b="1" dirty="0">
                <a:solidFill>
                  <a:srgbClr val="3E3D2D"/>
                </a:solidFill>
              </a:rPr>
              <a:t>CLASSIFICATION OF DATA </a:t>
            </a:r>
            <a:r>
              <a:rPr lang="en-US" sz="1900" b="1" dirty="0" smtClean="0">
                <a:solidFill>
                  <a:srgbClr val="3E3D2D"/>
                </a:solidFill>
              </a:rPr>
              <a:t>STRUCTURES</a:t>
            </a:r>
            <a:endParaRPr lang="tr-TR" sz="1900" b="1" dirty="0" smtClean="0">
              <a:solidFill>
                <a:srgbClr val="3E3D2D"/>
              </a:solidFill>
            </a:endParaRPr>
          </a:p>
          <a:p>
            <a:r>
              <a:rPr lang="en-US" sz="2000" b="1" dirty="0"/>
              <a:t>OPERATIONS ON DATA STRUCTURES</a:t>
            </a:r>
            <a:endParaRPr lang="tr-TR" sz="1900" b="1" dirty="0" smtClean="0">
              <a:solidFill>
                <a:srgbClr val="3E3D2D"/>
              </a:solidFill>
            </a:endParaRPr>
          </a:p>
          <a:p>
            <a:r>
              <a:rPr lang="en-US" sz="2000" b="1" dirty="0"/>
              <a:t>ABSTRACT DATA </a:t>
            </a:r>
            <a:r>
              <a:rPr lang="en-US" sz="2000" b="1" dirty="0" smtClean="0"/>
              <a:t>TYPE</a:t>
            </a:r>
            <a:endParaRPr lang="tr-TR" sz="2000" b="1" dirty="0" smtClean="0"/>
          </a:p>
          <a:p>
            <a:r>
              <a:rPr lang="en-US" sz="2000" b="1" dirty="0" smtClean="0"/>
              <a:t>ALGORITHMS</a:t>
            </a:r>
            <a:endParaRPr lang="tr-TR" sz="2000" b="1" dirty="0" smtClean="0"/>
          </a:p>
          <a:p>
            <a:r>
              <a:rPr lang="en-US" sz="2000" b="1" dirty="0"/>
              <a:t>DIFFERENT APPROACHES TO DESIGNING AN </a:t>
            </a:r>
            <a:r>
              <a:rPr lang="en-US" sz="2000" b="1" dirty="0" smtClean="0"/>
              <a:t>ALGORITHM</a:t>
            </a:r>
            <a:endParaRPr lang="tr-TR" sz="2000" b="1" dirty="0" smtClean="0"/>
          </a:p>
          <a:p>
            <a:r>
              <a:rPr lang="en-US" sz="2000" b="1" dirty="0"/>
              <a:t>CONTROL STRUCTURES USED IN </a:t>
            </a:r>
            <a:r>
              <a:rPr lang="en-US" sz="2000" b="1" dirty="0" smtClean="0"/>
              <a:t>ALGORITHMS</a:t>
            </a:r>
            <a:endParaRPr lang="tr-TR" sz="2000" b="1" dirty="0" smtClean="0"/>
          </a:p>
          <a:p>
            <a:r>
              <a:rPr lang="en-US" sz="2000" b="1" dirty="0"/>
              <a:t>TIME AND SPACE COMPLEXITY </a:t>
            </a:r>
            <a:r>
              <a:rPr lang="en-US" sz="2000" b="1" dirty="0" smtClean="0"/>
              <a:t> </a:t>
            </a:r>
            <a:endParaRPr lang="tr-TR" sz="1900" b="1" dirty="0">
              <a:solidFill>
                <a:srgbClr val="3E3D2D"/>
              </a:solidFill>
            </a:endParaRPr>
          </a:p>
          <a:p>
            <a:endParaRPr lang="en-US" dirty="0" smtClean="0"/>
          </a:p>
          <a:p>
            <a:pPr>
              <a:buNone/>
            </a:pPr>
            <a:endParaRPr lang="tr-TR" dirty="0"/>
          </a:p>
        </p:txBody>
      </p:sp>
      <p:sp>
        <p:nvSpPr>
          <p:cNvPr id="4" name="3 Slayt Numarası Yer Tutucusu"/>
          <p:cNvSpPr>
            <a:spLocks noGrp="1"/>
          </p:cNvSpPr>
          <p:nvPr>
            <p:ph type="sldNum" sz="quarter" idx="12"/>
          </p:nvPr>
        </p:nvSpPr>
        <p:spPr/>
        <p:txBody>
          <a:bodyPr/>
          <a:lstStyle/>
          <a:p>
            <a:fld id="{B6F15528-21DE-4FAA-801E-634DDDAF4B2B}" type="slidenum">
              <a:rPr lang="en-US" smtClean="0"/>
              <a:pPr/>
              <a:t>2</a:t>
            </a:fld>
            <a:endParaRPr lang="en-US" dirty="0"/>
          </a:p>
        </p:txBody>
      </p:sp>
      <p:sp>
        <p:nvSpPr>
          <p:cNvPr id="5" name="4 Altbilgi Yer Tutucusu"/>
          <p:cNvSpPr>
            <a:spLocks noGrp="1"/>
          </p:cNvSpPr>
          <p:nvPr>
            <p:ph type="ftr" sz="quarter" idx="11"/>
          </p:nvPr>
        </p:nvSpPr>
        <p:spPr>
          <a:xfrm>
            <a:off x="4641448" y="5715000"/>
            <a:ext cx="3502152" cy="50228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smtClean="0">
              <a:solidFill>
                <a:schemeClr val="tx1"/>
              </a:solidFill>
            </a:endParaRPr>
          </a:p>
          <a:p>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en-US" sz="2400" b="1" dirty="0"/>
              <a:t>CLASSIFICATION OF DATA STRUCTURES</a:t>
            </a:r>
            <a:endParaRPr lang="en-US" sz="2400" dirty="0" smtClean="0"/>
          </a:p>
        </p:txBody>
      </p:sp>
      <p:sp>
        <p:nvSpPr>
          <p:cNvPr id="3" name="Content Placeholder 2"/>
          <p:cNvSpPr>
            <a:spLocks noGrp="1"/>
          </p:cNvSpPr>
          <p:nvPr>
            <p:ph idx="1"/>
          </p:nvPr>
        </p:nvSpPr>
        <p:spPr>
          <a:xfrm>
            <a:off x="609600" y="1066799"/>
            <a:ext cx="7848600" cy="4219575"/>
          </a:xfrm>
        </p:spPr>
        <p:txBody>
          <a:bodyPr>
            <a:normAutofit fontScale="92500" lnSpcReduction="20000"/>
          </a:bodyPr>
          <a:lstStyle/>
          <a:p>
            <a:pPr marL="68580" indent="0">
              <a:buNone/>
            </a:pPr>
            <a:r>
              <a:rPr lang="en-US" sz="4000" b="1" dirty="0"/>
              <a:t>Linked Lists</a:t>
            </a:r>
            <a:endParaRPr lang="tr-TR" sz="4000" b="1" dirty="0" smtClean="0"/>
          </a:p>
          <a:p>
            <a:r>
              <a:rPr lang="en-US" b="1" dirty="0" smtClean="0"/>
              <a:t>Every </a:t>
            </a:r>
            <a:r>
              <a:rPr lang="en-US" b="1" dirty="0"/>
              <a:t>node in the list points to the next node in the list. </a:t>
            </a:r>
            <a:endParaRPr lang="tr-TR" b="1" dirty="0" smtClean="0"/>
          </a:p>
          <a:p>
            <a:pPr lvl="1"/>
            <a:r>
              <a:rPr lang="en-US" b="1" dirty="0" smtClean="0"/>
              <a:t>Therefore</a:t>
            </a:r>
            <a:r>
              <a:rPr lang="en-US" b="1" dirty="0"/>
              <a:t>, in a linked list, every node contains the following two types of data: </a:t>
            </a:r>
            <a:r>
              <a:rPr lang="en-US" b="1" dirty="0" smtClean="0"/>
              <a:t>The </a:t>
            </a:r>
            <a:r>
              <a:rPr lang="en-US" b="1" dirty="0"/>
              <a:t>value of the node or any other data that corresponds to that node </a:t>
            </a:r>
            <a:endParaRPr lang="tr-TR" b="1" dirty="0"/>
          </a:p>
          <a:p>
            <a:pPr lvl="1"/>
            <a:r>
              <a:rPr lang="en-US" b="1" dirty="0" smtClean="0"/>
              <a:t>A </a:t>
            </a:r>
            <a:r>
              <a:rPr lang="en-US" b="1" dirty="0"/>
              <a:t>pointer or link to the next node in the list</a:t>
            </a:r>
          </a:p>
          <a:p>
            <a:r>
              <a:rPr lang="en-US" b="1" dirty="0" smtClean="0"/>
              <a:t>The </a:t>
            </a:r>
            <a:r>
              <a:rPr lang="en-US" b="1" dirty="0"/>
              <a:t>last node in the list contains a NULL pointer to indicate that it is the end or tail of the list. </a:t>
            </a:r>
            <a:endParaRPr lang="tr-TR" b="1" dirty="0" smtClean="0"/>
          </a:p>
          <a:p>
            <a:r>
              <a:rPr lang="en-US" b="1" dirty="0" smtClean="0"/>
              <a:t>Since </a:t>
            </a:r>
            <a:r>
              <a:rPr lang="en-US" b="1" dirty="0"/>
              <a:t>the memory for a node is dynamically allocated when it is added to the list, the total number of nodes that may be added to a list is limited only by the amount of memory available. </a:t>
            </a:r>
            <a:endParaRPr lang="tr-TR" b="1" dirty="0" smtClean="0"/>
          </a:p>
          <a:p>
            <a:r>
              <a:rPr lang="en-US" b="1" dirty="0" smtClean="0"/>
              <a:t>Figure </a:t>
            </a:r>
            <a:r>
              <a:rPr lang="en-US" b="1" dirty="0"/>
              <a:t>2.2 shows a linked list of seven nodes.</a:t>
            </a:r>
          </a:p>
          <a:p>
            <a:endParaRPr lang="en-US" b="1" dirty="0"/>
          </a:p>
        </p:txBody>
      </p:sp>
      <p:sp>
        <p:nvSpPr>
          <p:cNvPr id="4" name="3 Slayt Numarası Yer Tutucusu"/>
          <p:cNvSpPr>
            <a:spLocks noGrp="1"/>
          </p:cNvSpPr>
          <p:nvPr>
            <p:ph type="sldNum" sz="quarter" idx="12"/>
          </p:nvPr>
        </p:nvSpPr>
        <p:spPr/>
        <p:txBody>
          <a:bodyPr/>
          <a:lstStyle/>
          <a:p>
            <a:fld id="{B6F15528-21DE-4FAA-801E-634DDDAF4B2B}" type="slidenum">
              <a:rPr lang="en-US" smtClean="0"/>
              <a:pPr/>
              <a:t>20</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pic>
        <p:nvPicPr>
          <p:cNvPr id="6" name="Picture 5"/>
          <p:cNvPicPr>
            <a:picLocks noChangeAspect="1"/>
          </p:cNvPicPr>
          <p:nvPr/>
        </p:nvPicPr>
        <p:blipFill>
          <a:blip r:embed="rId3"/>
          <a:stretch>
            <a:fillRect/>
          </a:stretch>
        </p:blipFill>
        <p:spPr>
          <a:xfrm>
            <a:off x="1262514" y="5286375"/>
            <a:ext cx="6172200" cy="885825"/>
          </a:xfrm>
          <a:prstGeom prst="rect">
            <a:avLst/>
          </a:prstGeom>
        </p:spPr>
      </p:pic>
    </p:spTree>
    <p:extLst>
      <p:ext uri="{BB962C8B-B14F-4D97-AF65-F5344CB8AC3E}">
        <p14:creationId xmlns:p14="http://schemas.microsoft.com/office/powerpoint/2010/main" val="43976998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en-US" sz="2400" b="1" dirty="0"/>
              <a:t>CLASSIFICATION OF DATA STRUCTURES</a:t>
            </a:r>
            <a:endParaRPr lang="en-US" sz="2400" dirty="0" smtClean="0"/>
          </a:p>
        </p:txBody>
      </p:sp>
      <p:sp>
        <p:nvSpPr>
          <p:cNvPr id="3" name="Content Placeholder 2"/>
          <p:cNvSpPr>
            <a:spLocks noGrp="1"/>
          </p:cNvSpPr>
          <p:nvPr>
            <p:ph idx="1"/>
          </p:nvPr>
        </p:nvSpPr>
        <p:spPr>
          <a:xfrm>
            <a:off x="609600" y="914400"/>
            <a:ext cx="7848600" cy="4343400"/>
          </a:xfrm>
        </p:spPr>
        <p:txBody>
          <a:bodyPr>
            <a:normAutofit fontScale="70000" lnSpcReduction="20000"/>
          </a:bodyPr>
          <a:lstStyle/>
          <a:p>
            <a:pPr marL="68580" indent="0">
              <a:buNone/>
            </a:pPr>
            <a:r>
              <a:rPr lang="en-US" sz="3600" b="1" dirty="0"/>
              <a:t>Stacks</a:t>
            </a:r>
            <a:endParaRPr lang="tr-TR" sz="3600" b="1" dirty="0" smtClean="0"/>
          </a:p>
          <a:p>
            <a:r>
              <a:rPr lang="en-US" b="1" dirty="0" smtClean="0"/>
              <a:t>A </a:t>
            </a:r>
            <a:r>
              <a:rPr lang="en-US" b="1" dirty="0"/>
              <a:t>stack is a linear data structure in which insertion and deletion of elements are done at only one end, which is known as the top of the stack. </a:t>
            </a:r>
            <a:endParaRPr lang="tr-TR" b="1" dirty="0" smtClean="0"/>
          </a:p>
          <a:p>
            <a:r>
              <a:rPr lang="en-US" b="1" dirty="0" smtClean="0"/>
              <a:t>Stack </a:t>
            </a:r>
            <a:r>
              <a:rPr lang="en-US" b="1" dirty="0"/>
              <a:t>is called a last-in, first-out (LIFO) structure because the last element which is added to the stack is the first element which is deleted from the stack. </a:t>
            </a:r>
            <a:endParaRPr lang="tr-TR" b="1" dirty="0" smtClean="0"/>
          </a:p>
          <a:p>
            <a:r>
              <a:rPr lang="en-US" b="1" dirty="0" smtClean="0"/>
              <a:t>In </a:t>
            </a:r>
            <a:r>
              <a:rPr lang="en-US" b="1" dirty="0"/>
              <a:t>the computer’s memory, stacks can be implemented using arrays or linked lists. </a:t>
            </a:r>
            <a:endParaRPr lang="tr-TR" b="1" dirty="0" smtClean="0"/>
          </a:p>
          <a:p>
            <a:r>
              <a:rPr lang="en-US" b="1" dirty="0" smtClean="0"/>
              <a:t>Figure </a:t>
            </a:r>
            <a:r>
              <a:rPr lang="en-US" b="1" dirty="0"/>
              <a:t>2.3 shows the array implementation of a stack. </a:t>
            </a:r>
            <a:endParaRPr lang="tr-TR" b="1" dirty="0" smtClean="0"/>
          </a:p>
          <a:p>
            <a:r>
              <a:rPr lang="en-US" b="1" dirty="0" smtClean="0"/>
              <a:t>Every </a:t>
            </a:r>
            <a:r>
              <a:rPr lang="en-US" b="1" dirty="0"/>
              <a:t>stack has a variable top associated with it. top is used to store the address of the topmost element of the stack. </a:t>
            </a:r>
            <a:endParaRPr lang="tr-TR" b="1" dirty="0" smtClean="0"/>
          </a:p>
          <a:p>
            <a:r>
              <a:rPr lang="en-US" b="1" dirty="0" smtClean="0"/>
              <a:t>It </a:t>
            </a:r>
            <a:r>
              <a:rPr lang="en-US" b="1" dirty="0"/>
              <a:t>is this position from where the element will be added or deleted. </a:t>
            </a:r>
            <a:endParaRPr lang="tr-TR" b="1" dirty="0" smtClean="0"/>
          </a:p>
          <a:p>
            <a:r>
              <a:rPr lang="en-US" b="1" dirty="0" smtClean="0"/>
              <a:t>There </a:t>
            </a:r>
            <a:r>
              <a:rPr lang="en-US" b="1" dirty="0"/>
              <a:t>is another variable MAX, which is used to store the maximum number of elements that the stack can store. </a:t>
            </a:r>
            <a:endParaRPr lang="tr-TR" b="1" dirty="0" smtClean="0"/>
          </a:p>
          <a:p>
            <a:r>
              <a:rPr lang="en-US" b="1" dirty="0" smtClean="0"/>
              <a:t>If </a:t>
            </a:r>
            <a:r>
              <a:rPr lang="en-US" b="1" dirty="0"/>
              <a:t>top = NULL, then it indicates that the stack is empty and if top = MAX–1, then the stack is full</a:t>
            </a:r>
            <a:r>
              <a:rPr lang="en-US" b="1" dirty="0" smtClean="0"/>
              <a:t>.</a:t>
            </a:r>
            <a:endParaRPr lang="tr-TR" b="1" dirty="0" smtClean="0"/>
          </a:p>
          <a:p>
            <a:endParaRPr lang="tr-TR" b="1" dirty="0"/>
          </a:p>
          <a:p>
            <a:pPr marL="68580" indent="0">
              <a:buNone/>
            </a:pPr>
            <a:endParaRPr lang="tr-TR" b="1" dirty="0" smtClean="0"/>
          </a:p>
          <a:p>
            <a:endParaRPr lang="tr-TR" b="1" dirty="0"/>
          </a:p>
          <a:p>
            <a:endParaRPr lang="tr-TR" b="1" dirty="0" smtClean="0"/>
          </a:p>
        </p:txBody>
      </p:sp>
      <p:sp>
        <p:nvSpPr>
          <p:cNvPr id="4" name="3 Slayt Numarası Yer Tutucusu"/>
          <p:cNvSpPr>
            <a:spLocks noGrp="1"/>
          </p:cNvSpPr>
          <p:nvPr>
            <p:ph type="sldNum" sz="quarter" idx="12"/>
          </p:nvPr>
        </p:nvSpPr>
        <p:spPr/>
        <p:txBody>
          <a:bodyPr/>
          <a:lstStyle/>
          <a:p>
            <a:fld id="{B6F15528-21DE-4FAA-801E-634DDDAF4B2B}" type="slidenum">
              <a:rPr lang="en-US" smtClean="0"/>
              <a:pPr/>
              <a:t>21</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pic>
        <p:nvPicPr>
          <p:cNvPr id="5" name="Picture 4"/>
          <p:cNvPicPr>
            <a:picLocks noChangeAspect="1"/>
          </p:cNvPicPr>
          <p:nvPr/>
        </p:nvPicPr>
        <p:blipFill>
          <a:blip r:embed="rId3"/>
          <a:stretch>
            <a:fillRect/>
          </a:stretch>
        </p:blipFill>
        <p:spPr>
          <a:xfrm>
            <a:off x="1524000" y="5343525"/>
            <a:ext cx="6057900" cy="981075"/>
          </a:xfrm>
          <a:prstGeom prst="rect">
            <a:avLst/>
          </a:prstGeom>
        </p:spPr>
      </p:pic>
    </p:spTree>
    <p:extLst>
      <p:ext uri="{BB962C8B-B14F-4D97-AF65-F5344CB8AC3E}">
        <p14:creationId xmlns:p14="http://schemas.microsoft.com/office/powerpoint/2010/main" val="101134765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381000"/>
            <a:ext cx="7024744" cy="685800"/>
          </a:xfrm>
        </p:spPr>
        <p:txBody>
          <a:bodyPr>
            <a:normAutofit/>
          </a:bodyPr>
          <a:lstStyle/>
          <a:p>
            <a:r>
              <a:rPr lang="en-US" sz="2400" b="1" dirty="0"/>
              <a:t>CLASSIFICATION OF DATA </a:t>
            </a:r>
            <a:r>
              <a:rPr lang="en-US" sz="2400" b="1" dirty="0" smtClean="0"/>
              <a:t>STRUCTURES</a:t>
            </a:r>
            <a:endParaRPr lang="en-US" sz="2400" dirty="0" smtClean="0"/>
          </a:p>
        </p:txBody>
      </p:sp>
      <p:sp>
        <p:nvSpPr>
          <p:cNvPr id="3" name="Content Placeholder 2"/>
          <p:cNvSpPr>
            <a:spLocks noGrp="1"/>
          </p:cNvSpPr>
          <p:nvPr>
            <p:ph idx="1"/>
          </p:nvPr>
        </p:nvSpPr>
        <p:spPr>
          <a:xfrm>
            <a:off x="609600" y="2113647"/>
            <a:ext cx="7848600" cy="4210953"/>
          </a:xfrm>
        </p:spPr>
        <p:txBody>
          <a:bodyPr>
            <a:normAutofit fontScale="62500" lnSpcReduction="20000"/>
          </a:bodyPr>
          <a:lstStyle/>
          <a:p>
            <a:pPr marL="68580" indent="0">
              <a:buNone/>
            </a:pPr>
            <a:r>
              <a:rPr lang="en-US" sz="3800" b="1" dirty="0"/>
              <a:t>Stacks</a:t>
            </a:r>
            <a:endParaRPr lang="tr-TR" sz="3800" b="1" dirty="0"/>
          </a:p>
          <a:p>
            <a:r>
              <a:rPr lang="en-US" b="1" dirty="0" smtClean="0"/>
              <a:t>In </a:t>
            </a:r>
            <a:r>
              <a:rPr lang="en-US" b="1" dirty="0"/>
              <a:t>Fig. 2.3, top = 4, so insertions and deletions will be done at this position. </a:t>
            </a:r>
            <a:endParaRPr lang="tr-TR" b="1" dirty="0" smtClean="0"/>
          </a:p>
          <a:p>
            <a:r>
              <a:rPr lang="en-US" b="1" dirty="0" smtClean="0"/>
              <a:t>Here</a:t>
            </a:r>
            <a:r>
              <a:rPr lang="en-US" b="1" dirty="0"/>
              <a:t>, the stack can store a maximum of 10 elements where the indices range from 0–9. </a:t>
            </a:r>
            <a:endParaRPr lang="tr-TR" b="1" dirty="0" smtClean="0"/>
          </a:p>
          <a:p>
            <a:r>
              <a:rPr lang="en-US" b="1" dirty="0" smtClean="0"/>
              <a:t>In </a:t>
            </a:r>
            <a:r>
              <a:rPr lang="en-US" b="1" dirty="0"/>
              <a:t>the above stack, five more elements can still be stored. </a:t>
            </a:r>
            <a:endParaRPr lang="tr-TR" b="1" dirty="0" smtClean="0"/>
          </a:p>
          <a:p>
            <a:r>
              <a:rPr lang="en-US" b="1" dirty="0" smtClean="0"/>
              <a:t>A </a:t>
            </a:r>
            <a:r>
              <a:rPr lang="en-US" b="1" dirty="0"/>
              <a:t>stack supports three basic operations: push, pop, and peep. </a:t>
            </a:r>
            <a:endParaRPr lang="tr-TR" b="1" dirty="0" smtClean="0"/>
          </a:p>
          <a:p>
            <a:r>
              <a:rPr lang="en-US" b="1" dirty="0" smtClean="0"/>
              <a:t>The </a:t>
            </a:r>
            <a:r>
              <a:rPr lang="en-US" b="1" dirty="0"/>
              <a:t>push operation adds an element to the top of the stack. </a:t>
            </a:r>
            <a:endParaRPr lang="tr-TR" b="1" dirty="0" smtClean="0"/>
          </a:p>
          <a:p>
            <a:r>
              <a:rPr lang="en-US" b="1" dirty="0" smtClean="0"/>
              <a:t>The </a:t>
            </a:r>
            <a:r>
              <a:rPr lang="en-US" b="1" dirty="0"/>
              <a:t>pop operation removes the element from the top of the stack. </a:t>
            </a:r>
            <a:endParaRPr lang="tr-TR" b="1" dirty="0" smtClean="0"/>
          </a:p>
          <a:p>
            <a:r>
              <a:rPr lang="en-US" b="1" dirty="0" smtClean="0"/>
              <a:t>And </a:t>
            </a:r>
            <a:r>
              <a:rPr lang="en-US" b="1" dirty="0"/>
              <a:t>the peep operation returns the value of the topmost element of the stack (without deleting it). </a:t>
            </a:r>
            <a:endParaRPr lang="tr-TR" b="1" dirty="0" smtClean="0"/>
          </a:p>
          <a:p>
            <a:r>
              <a:rPr lang="en-US" b="1" dirty="0" smtClean="0"/>
              <a:t>However</a:t>
            </a:r>
            <a:r>
              <a:rPr lang="en-US" b="1" dirty="0"/>
              <a:t>, before inserting an element in the stack, we must check for overflow conditions. </a:t>
            </a:r>
            <a:endParaRPr lang="tr-TR" b="1" dirty="0" smtClean="0"/>
          </a:p>
          <a:p>
            <a:r>
              <a:rPr lang="en-US" b="1" dirty="0" smtClean="0"/>
              <a:t>An </a:t>
            </a:r>
            <a:r>
              <a:rPr lang="en-US" b="1" dirty="0"/>
              <a:t>overflow occurs when we try to insert an element into a stack that is already full. </a:t>
            </a:r>
            <a:endParaRPr lang="tr-TR" b="1" dirty="0" smtClean="0"/>
          </a:p>
          <a:p>
            <a:r>
              <a:rPr lang="en-US" b="1" dirty="0" smtClean="0"/>
              <a:t>Similarly</a:t>
            </a:r>
            <a:r>
              <a:rPr lang="en-US" b="1" dirty="0"/>
              <a:t>, before deleting an element from the stack, we must check for underflow conditions. </a:t>
            </a:r>
            <a:endParaRPr lang="tr-TR" b="1" dirty="0" smtClean="0"/>
          </a:p>
          <a:p>
            <a:r>
              <a:rPr lang="en-US" b="1" dirty="0" smtClean="0"/>
              <a:t>An </a:t>
            </a:r>
            <a:r>
              <a:rPr lang="en-US" b="1" dirty="0"/>
              <a:t>underflow condition occurs when we try to delete an element from a stack that is already empty.</a:t>
            </a:r>
          </a:p>
        </p:txBody>
      </p:sp>
      <p:sp>
        <p:nvSpPr>
          <p:cNvPr id="4" name="3 Slayt Numarası Yer Tutucusu"/>
          <p:cNvSpPr>
            <a:spLocks noGrp="1"/>
          </p:cNvSpPr>
          <p:nvPr>
            <p:ph type="sldNum" sz="quarter" idx="12"/>
          </p:nvPr>
        </p:nvSpPr>
        <p:spPr/>
        <p:txBody>
          <a:bodyPr/>
          <a:lstStyle/>
          <a:p>
            <a:fld id="{B6F15528-21DE-4FAA-801E-634DDDAF4B2B}" type="slidenum">
              <a:rPr lang="en-US" smtClean="0"/>
              <a:pPr/>
              <a:t>22</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pic>
        <p:nvPicPr>
          <p:cNvPr id="5" name="Picture 4"/>
          <p:cNvPicPr>
            <a:picLocks noChangeAspect="1"/>
          </p:cNvPicPr>
          <p:nvPr/>
        </p:nvPicPr>
        <p:blipFill>
          <a:blip r:embed="rId3"/>
          <a:stretch>
            <a:fillRect/>
          </a:stretch>
        </p:blipFill>
        <p:spPr>
          <a:xfrm>
            <a:off x="1504950" y="1099687"/>
            <a:ext cx="6057900" cy="881514"/>
          </a:xfrm>
          <a:prstGeom prst="rect">
            <a:avLst/>
          </a:prstGeom>
        </p:spPr>
      </p:pic>
    </p:spTree>
    <p:extLst>
      <p:ext uri="{BB962C8B-B14F-4D97-AF65-F5344CB8AC3E}">
        <p14:creationId xmlns:p14="http://schemas.microsoft.com/office/powerpoint/2010/main" val="213222872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en-US" sz="2400" b="1" dirty="0"/>
              <a:t>CLASSIFICATION OF DATA STRUCTURES</a:t>
            </a:r>
            <a:endParaRPr lang="en-US" sz="2400" dirty="0" smtClean="0"/>
          </a:p>
        </p:txBody>
      </p:sp>
      <p:sp>
        <p:nvSpPr>
          <p:cNvPr id="3" name="Content Placeholder 2"/>
          <p:cNvSpPr>
            <a:spLocks noGrp="1"/>
          </p:cNvSpPr>
          <p:nvPr>
            <p:ph idx="1"/>
          </p:nvPr>
        </p:nvSpPr>
        <p:spPr>
          <a:xfrm>
            <a:off x="609600" y="1066800"/>
            <a:ext cx="7848600" cy="4038600"/>
          </a:xfrm>
        </p:spPr>
        <p:txBody>
          <a:bodyPr>
            <a:normAutofit fontScale="92500" lnSpcReduction="20000"/>
          </a:bodyPr>
          <a:lstStyle/>
          <a:p>
            <a:pPr marL="68580" indent="0">
              <a:buNone/>
            </a:pPr>
            <a:r>
              <a:rPr lang="en-US" sz="3000" b="1" dirty="0"/>
              <a:t>Queues</a:t>
            </a:r>
            <a:endParaRPr lang="tr-TR" sz="3000" b="1" dirty="0" smtClean="0"/>
          </a:p>
          <a:p>
            <a:r>
              <a:rPr lang="en-US" b="1" dirty="0" smtClean="0"/>
              <a:t>A </a:t>
            </a:r>
            <a:r>
              <a:rPr lang="en-US" b="1" dirty="0"/>
              <a:t>queue is a first-in, first-out (FIFO) data structure in which the element that is inserted first is the first one to be taken out. </a:t>
            </a:r>
            <a:endParaRPr lang="tr-TR" b="1" dirty="0" smtClean="0"/>
          </a:p>
          <a:p>
            <a:r>
              <a:rPr lang="en-US" b="1" dirty="0" smtClean="0"/>
              <a:t>The </a:t>
            </a:r>
            <a:r>
              <a:rPr lang="en-US" b="1" dirty="0"/>
              <a:t>elements in a queue are added at one end called the rear and removed from the other end called the front. </a:t>
            </a:r>
            <a:endParaRPr lang="tr-TR" b="1" dirty="0" smtClean="0"/>
          </a:p>
          <a:p>
            <a:r>
              <a:rPr lang="en-US" b="1" dirty="0" smtClean="0"/>
              <a:t>Like </a:t>
            </a:r>
            <a:r>
              <a:rPr lang="en-US" b="1" dirty="0"/>
              <a:t>stacks, queues can be implemented by using either arrays or linked lists. </a:t>
            </a:r>
            <a:endParaRPr lang="tr-TR" b="1" dirty="0" smtClean="0"/>
          </a:p>
          <a:p>
            <a:r>
              <a:rPr lang="en-US" b="1" dirty="0" smtClean="0"/>
              <a:t>Every </a:t>
            </a:r>
            <a:r>
              <a:rPr lang="en-US" b="1" dirty="0"/>
              <a:t>queue has front and rear variables that point to the position from where deletions and insertions can be done, respectively. </a:t>
            </a:r>
            <a:endParaRPr lang="tr-TR" b="1" dirty="0" smtClean="0"/>
          </a:p>
          <a:p>
            <a:r>
              <a:rPr lang="en-US" b="1" dirty="0" smtClean="0"/>
              <a:t>Consider </a:t>
            </a:r>
            <a:r>
              <a:rPr lang="en-US" b="1" dirty="0"/>
              <a:t>the queue shown in Fig. 2.4.</a:t>
            </a:r>
            <a:endParaRPr lang="tr-TR" b="1" dirty="0"/>
          </a:p>
          <a:p>
            <a:endParaRPr lang="tr-TR" b="1" dirty="0" smtClean="0"/>
          </a:p>
          <a:p>
            <a:pPr marL="68580" indent="0">
              <a:buNone/>
            </a:pPr>
            <a:endParaRPr lang="tr-TR" b="1" dirty="0" smtClean="0"/>
          </a:p>
          <a:p>
            <a:pPr marL="68580" indent="0">
              <a:buNone/>
            </a:pPr>
            <a:endParaRPr lang="tr-TR" b="1" dirty="0"/>
          </a:p>
          <a:p>
            <a:pPr marL="68580" indent="0">
              <a:buNone/>
            </a:pPr>
            <a:endParaRPr lang="tr-TR" b="1" dirty="0" smtClean="0"/>
          </a:p>
          <a:p>
            <a:pPr marL="68580" indent="0">
              <a:buNone/>
            </a:pPr>
            <a:endParaRPr lang="tr-TR" b="1" dirty="0"/>
          </a:p>
          <a:p>
            <a:pPr marL="68580" indent="0">
              <a:buNone/>
            </a:pPr>
            <a:endParaRPr lang="tr-TR" b="1" dirty="0"/>
          </a:p>
        </p:txBody>
      </p:sp>
      <p:sp>
        <p:nvSpPr>
          <p:cNvPr id="4" name="3 Slayt Numarası Yer Tutucusu"/>
          <p:cNvSpPr>
            <a:spLocks noGrp="1"/>
          </p:cNvSpPr>
          <p:nvPr>
            <p:ph type="sldNum" sz="quarter" idx="12"/>
          </p:nvPr>
        </p:nvSpPr>
        <p:spPr/>
        <p:txBody>
          <a:bodyPr/>
          <a:lstStyle/>
          <a:p>
            <a:fld id="{B6F15528-21DE-4FAA-801E-634DDDAF4B2B}" type="slidenum">
              <a:rPr lang="en-US" smtClean="0"/>
              <a:pPr/>
              <a:t>23</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pic>
        <p:nvPicPr>
          <p:cNvPr id="6" name="Picture 5"/>
          <p:cNvPicPr>
            <a:picLocks noChangeAspect="1"/>
          </p:cNvPicPr>
          <p:nvPr/>
        </p:nvPicPr>
        <p:blipFill>
          <a:blip r:embed="rId3"/>
          <a:stretch>
            <a:fillRect/>
          </a:stretch>
        </p:blipFill>
        <p:spPr>
          <a:xfrm>
            <a:off x="1295400" y="5105400"/>
            <a:ext cx="5972175" cy="1209675"/>
          </a:xfrm>
          <a:prstGeom prst="rect">
            <a:avLst/>
          </a:prstGeom>
        </p:spPr>
      </p:pic>
    </p:spTree>
    <p:extLst>
      <p:ext uri="{BB962C8B-B14F-4D97-AF65-F5344CB8AC3E}">
        <p14:creationId xmlns:p14="http://schemas.microsoft.com/office/powerpoint/2010/main" val="3613912255"/>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en-US" sz="2400" b="1" dirty="0"/>
              <a:t>CLASSIFICATION OF DATA STRUCTURES</a:t>
            </a:r>
            <a:endParaRPr lang="en-US" sz="2400" dirty="0" smtClean="0"/>
          </a:p>
        </p:txBody>
      </p:sp>
      <p:sp>
        <p:nvSpPr>
          <p:cNvPr id="3" name="Content Placeholder 2"/>
          <p:cNvSpPr>
            <a:spLocks noGrp="1"/>
          </p:cNvSpPr>
          <p:nvPr>
            <p:ph idx="1"/>
          </p:nvPr>
        </p:nvSpPr>
        <p:spPr>
          <a:xfrm>
            <a:off x="609600" y="1066800"/>
            <a:ext cx="7848600" cy="4038600"/>
          </a:xfrm>
        </p:spPr>
        <p:txBody>
          <a:bodyPr>
            <a:normAutofit fontScale="92500" lnSpcReduction="10000"/>
          </a:bodyPr>
          <a:lstStyle/>
          <a:p>
            <a:pPr marL="68580" indent="0">
              <a:buNone/>
            </a:pPr>
            <a:r>
              <a:rPr lang="en-US" sz="3000" b="1" dirty="0" smtClean="0"/>
              <a:t>Queues</a:t>
            </a:r>
            <a:endParaRPr lang="tr-TR" sz="3000" b="1" dirty="0"/>
          </a:p>
          <a:p>
            <a:r>
              <a:rPr lang="en-US" b="1" dirty="0"/>
              <a:t>Here, front = 0 and rear = 5. </a:t>
            </a:r>
            <a:endParaRPr lang="tr-TR" b="1" dirty="0" smtClean="0"/>
          </a:p>
          <a:p>
            <a:r>
              <a:rPr lang="en-US" b="1" dirty="0" smtClean="0"/>
              <a:t>If </a:t>
            </a:r>
            <a:r>
              <a:rPr lang="en-US" b="1" dirty="0"/>
              <a:t>we want to add one more value to the list, say, if we want to add another element with the value 45, then the rear would be incremented by 1 and the value would be stored at the position pointed by the rear</a:t>
            </a:r>
            <a:r>
              <a:rPr lang="en-US" b="1" dirty="0" smtClean="0"/>
              <a:t>.</a:t>
            </a:r>
            <a:endParaRPr lang="tr-TR" b="1" dirty="0" smtClean="0"/>
          </a:p>
          <a:p>
            <a:r>
              <a:rPr lang="en-US" b="1" dirty="0" smtClean="0"/>
              <a:t>The </a:t>
            </a:r>
            <a:r>
              <a:rPr lang="en-US" b="1" dirty="0"/>
              <a:t>queue, after the addition, would be as shown in Fig. 2.5. </a:t>
            </a:r>
            <a:endParaRPr lang="tr-TR" b="1" dirty="0" smtClean="0"/>
          </a:p>
          <a:p>
            <a:r>
              <a:rPr lang="en-US" b="1" dirty="0" smtClean="0"/>
              <a:t>Here</a:t>
            </a:r>
            <a:r>
              <a:rPr lang="en-US" b="1" dirty="0"/>
              <a:t>, front = 0 and rear = 6. </a:t>
            </a:r>
            <a:endParaRPr lang="tr-TR" b="1" dirty="0" smtClean="0"/>
          </a:p>
          <a:p>
            <a:r>
              <a:rPr lang="en-US" b="1" dirty="0" smtClean="0"/>
              <a:t>Every </a:t>
            </a:r>
            <a:r>
              <a:rPr lang="en-US" b="1" dirty="0"/>
              <a:t>time a new element is to be added, we will repeat the same procedure.</a:t>
            </a:r>
          </a:p>
        </p:txBody>
      </p:sp>
      <p:sp>
        <p:nvSpPr>
          <p:cNvPr id="4" name="3 Slayt Numarası Yer Tutucusu"/>
          <p:cNvSpPr>
            <a:spLocks noGrp="1"/>
          </p:cNvSpPr>
          <p:nvPr>
            <p:ph type="sldNum" sz="quarter" idx="12"/>
          </p:nvPr>
        </p:nvSpPr>
        <p:spPr/>
        <p:txBody>
          <a:bodyPr/>
          <a:lstStyle/>
          <a:p>
            <a:fld id="{B6F15528-21DE-4FAA-801E-634DDDAF4B2B}" type="slidenum">
              <a:rPr lang="en-US" smtClean="0"/>
              <a:pPr/>
              <a:t>24</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pic>
        <p:nvPicPr>
          <p:cNvPr id="7" name="Picture 6"/>
          <p:cNvPicPr>
            <a:picLocks noChangeAspect="1"/>
          </p:cNvPicPr>
          <p:nvPr/>
        </p:nvPicPr>
        <p:blipFill>
          <a:blip r:embed="rId3"/>
          <a:stretch>
            <a:fillRect/>
          </a:stretch>
        </p:blipFill>
        <p:spPr>
          <a:xfrm>
            <a:off x="1447800" y="5029200"/>
            <a:ext cx="6019800" cy="1228725"/>
          </a:xfrm>
          <a:prstGeom prst="rect">
            <a:avLst/>
          </a:prstGeom>
        </p:spPr>
      </p:pic>
    </p:spTree>
    <p:extLst>
      <p:ext uri="{BB962C8B-B14F-4D97-AF65-F5344CB8AC3E}">
        <p14:creationId xmlns:p14="http://schemas.microsoft.com/office/powerpoint/2010/main" val="473589515"/>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381000"/>
            <a:ext cx="7024744" cy="685800"/>
          </a:xfrm>
        </p:spPr>
        <p:txBody>
          <a:bodyPr>
            <a:normAutofit/>
          </a:bodyPr>
          <a:lstStyle/>
          <a:p>
            <a:r>
              <a:rPr lang="en-US" sz="2400" b="1" dirty="0"/>
              <a:t>CLASSIFICATION OF DATA STRUCTURES</a:t>
            </a:r>
            <a:endParaRPr lang="en-US" sz="2400" dirty="0" smtClean="0"/>
          </a:p>
        </p:txBody>
      </p:sp>
      <p:sp>
        <p:nvSpPr>
          <p:cNvPr id="3" name="Content Placeholder 2"/>
          <p:cNvSpPr>
            <a:spLocks noGrp="1"/>
          </p:cNvSpPr>
          <p:nvPr>
            <p:ph idx="1"/>
          </p:nvPr>
        </p:nvSpPr>
        <p:spPr>
          <a:xfrm>
            <a:off x="609600" y="1066800"/>
            <a:ext cx="7848600" cy="5181600"/>
          </a:xfrm>
        </p:spPr>
        <p:txBody>
          <a:bodyPr>
            <a:normAutofit/>
          </a:bodyPr>
          <a:lstStyle/>
          <a:p>
            <a:pPr marL="68580" indent="0">
              <a:buNone/>
            </a:pPr>
            <a:r>
              <a:rPr lang="en-US" sz="2800" b="1" dirty="0" smtClean="0"/>
              <a:t>Queues</a:t>
            </a:r>
            <a:endParaRPr lang="tr-TR" sz="2800" b="1" dirty="0" smtClean="0"/>
          </a:p>
          <a:p>
            <a:r>
              <a:rPr lang="en-US" b="1" dirty="0" smtClean="0"/>
              <a:t>Now</a:t>
            </a:r>
            <a:r>
              <a:rPr lang="en-US" b="1" dirty="0"/>
              <a:t>, if we want to delete an element from the queue, then the value of front will be incremented. </a:t>
            </a:r>
            <a:endParaRPr lang="tr-TR" b="1" dirty="0" smtClean="0"/>
          </a:p>
          <a:p>
            <a:r>
              <a:rPr lang="en-US" b="1" dirty="0" smtClean="0"/>
              <a:t>Deletions </a:t>
            </a:r>
            <a:r>
              <a:rPr lang="en-US" b="1" dirty="0"/>
              <a:t>are done only from this end of the queue. </a:t>
            </a:r>
            <a:endParaRPr lang="tr-TR" b="1" dirty="0" smtClean="0"/>
          </a:p>
          <a:p>
            <a:r>
              <a:rPr lang="en-US" b="1" dirty="0" smtClean="0"/>
              <a:t>The </a:t>
            </a:r>
            <a:r>
              <a:rPr lang="en-US" b="1" dirty="0"/>
              <a:t>queue after the deletion will be as shown in Fig. 2.6.</a:t>
            </a:r>
            <a:endParaRPr lang="tr-TR" b="1" dirty="0" smtClean="0"/>
          </a:p>
          <a:p>
            <a:pPr marL="68580" indent="0">
              <a:buNone/>
            </a:pPr>
            <a:endParaRPr lang="tr-TR" b="1" dirty="0" smtClean="0"/>
          </a:p>
          <a:p>
            <a:pPr marL="68580" indent="0">
              <a:buNone/>
            </a:pPr>
            <a:endParaRPr lang="tr-TR" b="1" dirty="0"/>
          </a:p>
          <a:p>
            <a:pPr marL="68580" indent="0">
              <a:buNone/>
            </a:pPr>
            <a:endParaRPr lang="tr-TR" b="1" dirty="0" smtClean="0"/>
          </a:p>
          <a:p>
            <a:pPr marL="68580" indent="0">
              <a:buNone/>
            </a:pPr>
            <a:endParaRPr lang="tr-TR" b="1" dirty="0"/>
          </a:p>
          <a:p>
            <a:pPr marL="68580" indent="0">
              <a:buNone/>
            </a:pPr>
            <a:endParaRPr lang="tr-TR" b="1" dirty="0"/>
          </a:p>
        </p:txBody>
      </p:sp>
      <p:sp>
        <p:nvSpPr>
          <p:cNvPr id="4" name="3 Slayt Numarası Yer Tutucusu"/>
          <p:cNvSpPr>
            <a:spLocks noGrp="1"/>
          </p:cNvSpPr>
          <p:nvPr>
            <p:ph type="sldNum" sz="quarter" idx="12"/>
          </p:nvPr>
        </p:nvSpPr>
        <p:spPr/>
        <p:txBody>
          <a:bodyPr/>
          <a:lstStyle/>
          <a:p>
            <a:fld id="{B6F15528-21DE-4FAA-801E-634DDDAF4B2B}" type="slidenum">
              <a:rPr lang="en-US" smtClean="0"/>
              <a:pPr/>
              <a:t>25</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pic>
        <p:nvPicPr>
          <p:cNvPr id="5" name="Picture 4"/>
          <p:cNvPicPr>
            <a:picLocks noChangeAspect="1"/>
          </p:cNvPicPr>
          <p:nvPr/>
        </p:nvPicPr>
        <p:blipFill>
          <a:blip r:embed="rId3"/>
          <a:stretch>
            <a:fillRect/>
          </a:stretch>
        </p:blipFill>
        <p:spPr>
          <a:xfrm>
            <a:off x="1481137" y="4648200"/>
            <a:ext cx="6105525" cy="1190625"/>
          </a:xfrm>
          <a:prstGeom prst="rect">
            <a:avLst/>
          </a:prstGeom>
        </p:spPr>
      </p:pic>
    </p:spTree>
    <p:extLst>
      <p:ext uri="{BB962C8B-B14F-4D97-AF65-F5344CB8AC3E}">
        <p14:creationId xmlns:p14="http://schemas.microsoft.com/office/powerpoint/2010/main" val="1987994283"/>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en-US" sz="2400" b="1" dirty="0"/>
              <a:t>CLASSIFICATION OF DATA STRUCTURES</a:t>
            </a:r>
            <a:endParaRPr lang="en-US" sz="2400" dirty="0" smtClean="0"/>
          </a:p>
        </p:txBody>
      </p:sp>
      <p:sp>
        <p:nvSpPr>
          <p:cNvPr id="3" name="Content Placeholder 2"/>
          <p:cNvSpPr>
            <a:spLocks noGrp="1"/>
          </p:cNvSpPr>
          <p:nvPr>
            <p:ph idx="1"/>
          </p:nvPr>
        </p:nvSpPr>
        <p:spPr>
          <a:xfrm>
            <a:off x="609600" y="1066800"/>
            <a:ext cx="7848600" cy="5181600"/>
          </a:xfrm>
        </p:spPr>
        <p:txBody>
          <a:bodyPr>
            <a:normAutofit fontScale="92500" lnSpcReduction="10000"/>
          </a:bodyPr>
          <a:lstStyle/>
          <a:p>
            <a:r>
              <a:rPr lang="en-US" b="1" dirty="0" smtClean="0"/>
              <a:t>However</a:t>
            </a:r>
            <a:r>
              <a:rPr lang="en-US" b="1" dirty="0"/>
              <a:t>, before inserting an element in the queue, we must check for overflow </a:t>
            </a:r>
            <a:r>
              <a:rPr lang="en-US" b="1" dirty="0" smtClean="0"/>
              <a:t>conditions.</a:t>
            </a:r>
            <a:endParaRPr lang="tr-TR" b="1" dirty="0" smtClean="0"/>
          </a:p>
          <a:p>
            <a:r>
              <a:rPr lang="en-US" b="1" dirty="0" smtClean="0"/>
              <a:t>An </a:t>
            </a:r>
            <a:r>
              <a:rPr lang="en-US" b="1" dirty="0"/>
              <a:t>overflow occurs when we try to insert an element into a queue that is already full. </a:t>
            </a:r>
            <a:endParaRPr lang="tr-TR" b="1" dirty="0" smtClean="0"/>
          </a:p>
          <a:p>
            <a:r>
              <a:rPr lang="en-US" b="1" dirty="0" smtClean="0"/>
              <a:t>A </a:t>
            </a:r>
            <a:r>
              <a:rPr lang="en-US" b="1" dirty="0"/>
              <a:t>queue is full when rear = MAX – 1, where MAX is the size of the queue, that is MAX specifies the maximum number of elements in the </a:t>
            </a:r>
            <a:r>
              <a:rPr lang="en-US" b="1" dirty="0" smtClean="0"/>
              <a:t>queue.</a:t>
            </a:r>
            <a:endParaRPr lang="tr-TR" b="1" dirty="0" smtClean="0"/>
          </a:p>
          <a:p>
            <a:r>
              <a:rPr lang="en-US" b="1" dirty="0" smtClean="0"/>
              <a:t>Note </a:t>
            </a:r>
            <a:r>
              <a:rPr lang="en-US" b="1" dirty="0"/>
              <a:t>that we have written MAX – 1 because the index starts from 0. </a:t>
            </a:r>
            <a:endParaRPr lang="tr-TR" b="1" dirty="0" smtClean="0"/>
          </a:p>
          <a:p>
            <a:r>
              <a:rPr lang="en-US" b="1" dirty="0" smtClean="0"/>
              <a:t>Similarly</a:t>
            </a:r>
            <a:r>
              <a:rPr lang="en-US" b="1" dirty="0"/>
              <a:t>, before deleting an element from the queue, we must check for underflow conditions. </a:t>
            </a:r>
            <a:endParaRPr lang="tr-TR" b="1" dirty="0" smtClean="0"/>
          </a:p>
          <a:p>
            <a:r>
              <a:rPr lang="en-US" b="1" dirty="0" smtClean="0"/>
              <a:t>An </a:t>
            </a:r>
            <a:r>
              <a:rPr lang="en-US" b="1" dirty="0"/>
              <a:t>underflow condition occurs when we try to delete an element from a queue that is already empty. </a:t>
            </a:r>
            <a:endParaRPr lang="tr-TR" b="1" dirty="0" smtClean="0"/>
          </a:p>
          <a:p>
            <a:r>
              <a:rPr lang="en-US" b="1" dirty="0" smtClean="0"/>
              <a:t>If </a:t>
            </a:r>
            <a:r>
              <a:rPr lang="en-US" b="1" dirty="0"/>
              <a:t>front = NULL and rear = NULL, then there is no element in the queue.</a:t>
            </a:r>
          </a:p>
        </p:txBody>
      </p:sp>
      <p:sp>
        <p:nvSpPr>
          <p:cNvPr id="4" name="3 Slayt Numarası Yer Tutucusu"/>
          <p:cNvSpPr>
            <a:spLocks noGrp="1"/>
          </p:cNvSpPr>
          <p:nvPr>
            <p:ph type="sldNum" sz="quarter" idx="12"/>
          </p:nvPr>
        </p:nvSpPr>
        <p:spPr/>
        <p:txBody>
          <a:bodyPr/>
          <a:lstStyle/>
          <a:p>
            <a:fld id="{B6F15528-21DE-4FAA-801E-634DDDAF4B2B}" type="slidenum">
              <a:rPr lang="en-US" smtClean="0"/>
              <a:pPr/>
              <a:t>26</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3444934396"/>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en-US" sz="2400" b="1" dirty="0"/>
              <a:t>CLASSIFICATION OF DATA STRUCTURES</a:t>
            </a:r>
            <a:endParaRPr lang="en-US" sz="2400" dirty="0" smtClean="0"/>
          </a:p>
        </p:txBody>
      </p:sp>
      <p:sp>
        <p:nvSpPr>
          <p:cNvPr id="3" name="Content Placeholder 2"/>
          <p:cNvSpPr>
            <a:spLocks noGrp="1"/>
          </p:cNvSpPr>
          <p:nvPr>
            <p:ph idx="1"/>
          </p:nvPr>
        </p:nvSpPr>
        <p:spPr>
          <a:xfrm>
            <a:off x="609600" y="1066800"/>
            <a:ext cx="7848600" cy="5181600"/>
          </a:xfrm>
        </p:spPr>
        <p:txBody>
          <a:bodyPr>
            <a:normAutofit/>
          </a:bodyPr>
          <a:lstStyle/>
          <a:p>
            <a:pPr marL="68580" indent="0">
              <a:buNone/>
            </a:pPr>
            <a:r>
              <a:rPr lang="en-US" sz="2800" b="1" dirty="0"/>
              <a:t>Trees</a:t>
            </a:r>
            <a:r>
              <a:rPr lang="en-US" b="1" dirty="0"/>
              <a:t> </a:t>
            </a:r>
            <a:endParaRPr lang="tr-TR" b="1" dirty="0" smtClean="0"/>
          </a:p>
          <a:p>
            <a:r>
              <a:rPr lang="en-US" b="1" dirty="0" smtClean="0"/>
              <a:t>A </a:t>
            </a:r>
            <a:r>
              <a:rPr lang="en-US" b="1" dirty="0"/>
              <a:t>tree is a non-linear data structure which consists of a collection of nodes arranged in a hierarchical order. </a:t>
            </a:r>
            <a:endParaRPr lang="tr-TR" b="1" dirty="0" smtClean="0"/>
          </a:p>
          <a:p>
            <a:r>
              <a:rPr lang="en-US" b="1" dirty="0" smtClean="0"/>
              <a:t>One </a:t>
            </a:r>
            <a:r>
              <a:rPr lang="en-US" b="1" dirty="0"/>
              <a:t>of the nodes is designated as the root node, and the remaining nodes can be partitioned into disjoint sets such that each set is a sub-tree of the root. </a:t>
            </a:r>
            <a:endParaRPr lang="tr-TR" b="1" dirty="0" smtClean="0"/>
          </a:p>
          <a:p>
            <a:r>
              <a:rPr lang="en-US" b="1" dirty="0" smtClean="0"/>
              <a:t>The </a:t>
            </a:r>
            <a:r>
              <a:rPr lang="en-US" b="1" dirty="0"/>
              <a:t>simplest form of a tree is a binary tree. </a:t>
            </a:r>
            <a:endParaRPr lang="tr-TR" b="1" dirty="0" smtClean="0"/>
          </a:p>
          <a:p>
            <a:r>
              <a:rPr lang="en-US" b="1" dirty="0" smtClean="0"/>
              <a:t>A </a:t>
            </a:r>
            <a:r>
              <a:rPr lang="en-US" b="1" dirty="0"/>
              <a:t>binary tree consists of a root node and left and right sub-trees, where both sub-trees are also binary trees. </a:t>
            </a:r>
            <a:endParaRPr lang="tr-TR" b="1" dirty="0"/>
          </a:p>
          <a:p>
            <a:pPr marL="68580" indent="0">
              <a:buNone/>
            </a:pPr>
            <a:endParaRPr lang="tr-TR" b="1" dirty="0" smtClean="0"/>
          </a:p>
          <a:p>
            <a:pPr marL="68580" indent="0">
              <a:buNone/>
            </a:pPr>
            <a:endParaRPr lang="tr-TR" b="1" dirty="0"/>
          </a:p>
          <a:p>
            <a:pPr marL="68580" indent="0">
              <a:buNone/>
            </a:pPr>
            <a:endParaRPr lang="tr-TR" b="1" dirty="0"/>
          </a:p>
        </p:txBody>
      </p:sp>
      <p:sp>
        <p:nvSpPr>
          <p:cNvPr id="4" name="3 Slayt Numarası Yer Tutucusu"/>
          <p:cNvSpPr>
            <a:spLocks noGrp="1"/>
          </p:cNvSpPr>
          <p:nvPr>
            <p:ph type="sldNum" sz="quarter" idx="12"/>
          </p:nvPr>
        </p:nvSpPr>
        <p:spPr/>
        <p:txBody>
          <a:bodyPr/>
          <a:lstStyle/>
          <a:p>
            <a:fld id="{B6F15528-21DE-4FAA-801E-634DDDAF4B2B}" type="slidenum">
              <a:rPr lang="en-US" smtClean="0"/>
              <a:pPr/>
              <a:t>27</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4061528592"/>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en-US" sz="2400" b="1" dirty="0"/>
              <a:t>CLASSIFICATION OF DATA STRUCTURES</a:t>
            </a:r>
            <a:endParaRPr lang="en-US" sz="2400" dirty="0" smtClean="0"/>
          </a:p>
        </p:txBody>
      </p:sp>
      <p:sp>
        <p:nvSpPr>
          <p:cNvPr id="3" name="Content Placeholder 2"/>
          <p:cNvSpPr>
            <a:spLocks noGrp="1"/>
          </p:cNvSpPr>
          <p:nvPr>
            <p:ph idx="1"/>
          </p:nvPr>
        </p:nvSpPr>
        <p:spPr>
          <a:xfrm>
            <a:off x="609600" y="1066800"/>
            <a:ext cx="7848600" cy="5181600"/>
          </a:xfrm>
        </p:spPr>
        <p:txBody>
          <a:bodyPr>
            <a:normAutofit fontScale="92500"/>
          </a:bodyPr>
          <a:lstStyle/>
          <a:p>
            <a:pPr marL="68580" indent="0">
              <a:buNone/>
            </a:pPr>
            <a:r>
              <a:rPr lang="en-US" sz="2800" b="1" dirty="0"/>
              <a:t>Trees</a:t>
            </a:r>
            <a:r>
              <a:rPr lang="en-US" b="1" dirty="0"/>
              <a:t> </a:t>
            </a:r>
            <a:endParaRPr lang="tr-TR" b="1" dirty="0" smtClean="0"/>
          </a:p>
          <a:p>
            <a:r>
              <a:rPr lang="en-US" b="1" dirty="0" smtClean="0"/>
              <a:t>Each </a:t>
            </a:r>
            <a:r>
              <a:rPr lang="en-US" b="1" dirty="0"/>
              <a:t>node contains a data element, a left pointer which points to the left sub-tree, and a right pointer which points to the right </a:t>
            </a:r>
            <a:r>
              <a:rPr lang="en-US" b="1" dirty="0" smtClean="0"/>
              <a:t>sub-tree.</a:t>
            </a:r>
            <a:endParaRPr lang="tr-TR" b="1" dirty="0" smtClean="0"/>
          </a:p>
          <a:p>
            <a:r>
              <a:rPr lang="en-US" b="1" dirty="0" smtClean="0"/>
              <a:t>The </a:t>
            </a:r>
            <a:r>
              <a:rPr lang="en-US" b="1" dirty="0"/>
              <a:t>root element is the topmost node which is pointed by a ‘root’ pointer. </a:t>
            </a:r>
            <a:endParaRPr lang="tr-TR" b="1" dirty="0" smtClean="0"/>
          </a:p>
          <a:p>
            <a:r>
              <a:rPr lang="en-US" b="1" dirty="0" smtClean="0"/>
              <a:t>If </a:t>
            </a:r>
            <a:r>
              <a:rPr lang="en-US" b="1" dirty="0"/>
              <a:t>root = NULL then the tree is empty. </a:t>
            </a:r>
            <a:endParaRPr lang="tr-TR" b="1" dirty="0" smtClean="0"/>
          </a:p>
          <a:p>
            <a:r>
              <a:rPr lang="en-US" b="1" dirty="0" smtClean="0"/>
              <a:t>Figure </a:t>
            </a:r>
            <a:r>
              <a:rPr lang="en-US" b="1" dirty="0"/>
              <a:t>2.7 shows a binary tree, where R is the root node and T1 and T2 are the left and right subtrees of R. </a:t>
            </a:r>
            <a:endParaRPr lang="tr-TR" b="1" dirty="0" smtClean="0"/>
          </a:p>
          <a:p>
            <a:r>
              <a:rPr lang="en-US" b="1" dirty="0" smtClean="0"/>
              <a:t>If </a:t>
            </a:r>
            <a:r>
              <a:rPr lang="en-US" b="1" dirty="0"/>
              <a:t>T1 is non-empty, then T1 is said to be the left successor of R. </a:t>
            </a:r>
            <a:endParaRPr lang="tr-TR" b="1" dirty="0" smtClean="0"/>
          </a:p>
          <a:p>
            <a:r>
              <a:rPr lang="en-US" b="1" dirty="0" smtClean="0"/>
              <a:t>Likewise</a:t>
            </a:r>
            <a:r>
              <a:rPr lang="en-US" b="1" dirty="0"/>
              <a:t>, if T2 is non-empty, then it is called the right successor of R.</a:t>
            </a:r>
            <a:endParaRPr lang="tr-TR" b="1" dirty="0" smtClean="0"/>
          </a:p>
          <a:p>
            <a:pPr marL="68580" indent="0">
              <a:buNone/>
            </a:pPr>
            <a:endParaRPr lang="tr-TR" b="1" dirty="0"/>
          </a:p>
          <a:p>
            <a:pPr marL="68580" indent="0">
              <a:buNone/>
            </a:pPr>
            <a:endParaRPr lang="tr-TR" b="1" dirty="0" smtClean="0"/>
          </a:p>
          <a:p>
            <a:pPr marL="68580" indent="0">
              <a:buNone/>
            </a:pPr>
            <a:endParaRPr lang="tr-TR" b="1" dirty="0"/>
          </a:p>
          <a:p>
            <a:pPr marL="68580" indent="0">
              <a:buNone/>
            </a:pPr>
            <a:endParaRPr lang="tr-TR" b="1" dirty="0"/>
          </a:p>
        </p:txBody>
      </p:sp>
      <p:sp>
        <p:nvSpPr>
          <p:cNvPr id="4" name="3 Slayt Numarası Yer Tutucusu"/>
          <p:cNvSpPr>
            <a:spLocks noGrp="1"/>
          </p:cNvSpPr>
          <p:nvPr>
            <p:ph type="sldNum" sz="quarter" idx="12"/>
          </p:nvPr>
        </p:nvSpPr>
        <p:spPr/>
        <p:txBody>
          <a:bodyPr/>
          <a:lstStyle/>
          <a:p>
            <a:fld id="{B6F15528-21DE-4FAA-801E-634DDDAF4B2B}" type="slidenum">
              <a:rPr lang="en-US" smtClean="0"/>
              <a:pPr/>
              <a:t>28</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3634994958"/>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en-US" sz="2400" b="1" dirty="0"/>
              <a:t>CLASSIFICATION OF DATA STRUCTURES</a:t>
            </a:r>
            <a:endParaRPr lang="en-US" sz="2400" dirty="0" smtClean="0"/>
          </a:p>
        </p:txBody>
      </p:sp>
      <p:sp>
        <p:nvSpPr>
          <p:cNvPr id="3" name="Content Placeholder 2"/>
          <p:cNvSpPr>
            <a:spLocks noGrp="1"/>
          </p:cNvSpPr>
          <p:nvPr>
            <p:ph idx="1"/>
          </p:nvPr>
        </p:nvSpPr>
        <p:spPr>
          <a:xfrm>
            <a:off x="609600" y="932516"/>
            <a:ext cx="7848600" cy="2362200"/>
          </a:xfrm>
        </p:spPr>
        <p:txBody>
          <a:bodyPr>
            <a:normAutofit fontScale="92500" lnSpcReduction="20000"/>
          </a:bodyPr>
          <a:lstStyle/>
          <a:p>
            <a:pPr marL="68580" indent="0">
              <a:buNone/>
            </a:pPr>
            <a:r>
              <a:rPr lang="en-US" sz="3000" b="1" dirty="0" smtClean="0"/>
              <a:t>Trees</a:t>
            </a:r>
            <a:endParaRPr lang="tr-TR" sz="3000" b="1" dirty="0" smtClean="0"/>
          </a:p>
          <a:p>
            <a:r>
              <a:rPr lang="en-US" b="1" dirty="0"/>
              <a:t>In Fig. 2.7, node 2 is the left child and node 3 is the right child of the root node 1. </a:t>
            </a:r>
            <a:endParaRPr lang="tr-TR" b="1" dirty="0" smtClean="0"/>
          </a:p>
          <a:p>
            <a:r>
              <a:rPr lang="en-US" b="1" dirty="0" smtClean="0"/>
              <a:t>Note </a:t>
            </a:r>
            <a:r>
              <a:rPr lang="en-US" b="1" dirty="0"/>
              <a:t>that the left sub-tree of the root node consists of the nodes 2, 4, 5, 8, and 9. </a:t>
            </a:r>
            <a:endParaRPr lang="tr-TR" b="1" dirty="0" smtClean="0"/>
          </a:p>
          <a:p>
            <a:r>
              <a:rPr lang="en-US" b="1" dirty="0" smtClean="0"/>
              <a:t>Similarly</a:t>
            </a:r>
            <a:r>
              <a:rPr lang="en-US" b="1" dirty="0"/>
              <a:t>, the right sub-tree of the root node consists of the nodes 3, 6, 7, 10, 11, and 12.</a:t>
            </a:r>
            <a:endParaRPr lang="tr-TR" b="1" dirty="0"/>
          </a:p>
          <a:p>
            <a:pPr marL="68580" indent="0">
              <a:buNone/>
            </a:pPr>
            <a:endParaRPr lang="tr-TR" b="1" dirty="0" smtClean="0"/>
          </a:p>
          <a:p>
            <a:pPr marL="68580" indent="0">
              <a:buNone/>
            </a:pPr>
            <a:endParaRPr lang="tr-TR" b="1" dirty="0"/>
          </a:p>
          <a:p>
            <a:pPr marL="68580" indent="0">
              <a:buNone/>
            </a:pPr>
            <a:endParaRPr lang="tr-TR" b="1" dirty="0"/>
          </a:p>
        </p:txBody>
      </p:sp>
      <p:sp>
        <p:nvSpPr>
          <p:cNvPr id="4" name="3 Slayt Numarası Yer Tutucusu"/>
          <p:cNvSpPr>
            <a:spLocks noGrp="1"/>
          </p:cNvSpPr>
          <p:nvPr>
            <p:ph type="sldNum" sz="quarter" idx="12"/>
          </p:nvPr>
        </p:nvSpPr>
        <p:spPr/>
        <p:txBody>
          <a:bodyPr/>
          <a:lstStyle/>
          <a:p>
            <a:fld id="{B6F15528-21DE-4FAA-801E-634DDDAF4B2B}" type="slidenum">
              <a:rPr lang="en-US" smtClean="0"/>
              <a:pPr/>
              <a:t>29</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pic>
        <p:nvPicPr>
          <p:cNvPr id="5" name="Picture 4"/>
          <p:cNvPicPr>
            <a:picLocks noChangeAspect="1"/>
          </p:cNvPicPr>
          <p:nvPr/>
        </p:nvPicPr>
        <p:blipFill>
          <a:blip r:embed="rId3"/>
          <a:stretch>
            <a:fillRect/>
          </a:stretch>
        </p:blipFill>
        <p:spPr>
          <a:xfrm>
            <a:off x="2590800" y="3589421"/>
            <a:ext cx="2352675" cy="2343150"/>
          </a:xfrm>
          <a:prstGeom prst="rect">
            <a:avLst/>
          </a:prstGeom>
        </p:spPr>
      </p:pic>
    </p:spTree>
    <p:extLst>
      <p:ext uri="{BB962C8B-B14F-4D97-AF65-F5344CB8AC3E}">
        <p14:creationId xmlns:p14="http://schemas.microsoft.com/office/powerpoint/2010/main" val="111342388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en-US" sz="2400" b="1" dirty="0"/>
              <a:t>BASIC TERMINOLOGY</a:t>
            </a:r>
            <a:endParaRPr lang="en-US" sz="2400" dirty="0" smtClean="0"/>
          </a:p>
        </p:txBody>
      </p:sp>
      <p:sp>
        <p:nvSpPr>
          <p:cNvPr id="3" name="Content Placeholder 2"/>
          <p:cNvSpPr>
            <a:spLocks noGrp="1"/>
          </p:cNvSpPr>
          <p:nvPr>
            <p:ph idx="1"/>
          </p:nvPr>
        </p:nvSpPr>
        <p:spPr>
          <a:xfrm>
            <a:off x="685800" y="990600"/>
            <a:ext cx="7848600" cy="5257800"/>
          </a:xfrm>
        </p:spPr>
        <p:txBody>
          <a:bodyPr>
            <a:normAutofit/>
          </a:bodyPr>
          <a:lstStyle/>
          <a:p>
            <a:r>
              <a:rPr lang="en-US" b="1" dirty="0" smtClean="0"/>
              <a:t>We know </a:t>
            </a:r>
            <a:r>
              <a:rPr lang="en-US" b="1" dirty="0"/>
              <a:t>how to write, debug, and run simple programs in C </a:t>
            </a:r>
            <a:r>
              <a:rPr lang="en-US" b="1" dirty="0" smtClean="0"/>
              <a:t>language</a:t>
            </a:r>
            <a:r>
              <a:rPr lang="tr-TR" b="1" dirty="0"/>
              <a:t>.</a:t>
            </a:r>
            <a:endParaRPr lang="tr-TR" b="1" dirty="0" smtClean="0"/>
          </a:p>
          <a:p>
            <a:r>
              <a:rPr lang="en-US" b="1" dirty="0" smtClean="0"/>
              <a:t>Our </a:t>
            </a:r>
            <a:r>
              <a:rPr lang="en-US" b="1" dirty="0"/>
              <a:t>aim has been to design good programs, where a good program is defined as a program that </a:t>
            </a:r>
            <a:endParaRPr lang="tr-TR" b="1" dirty="0"/>
          </a:p>
          <a:p>
            <a:pPr lvl="1"/>
            <a:r>
              <a:rPr lang="en-US" b="1" dirty="0" smtClean="0"/>
              <a:t>runs correctly</a:t>
            </a:r>
            <a:endParaRPr lang="tr-TR" b="1" dirty="0" smtClean="0"/>
          </a:p>
          <a:p>
            <a:pPr lvl="1"/>
            <a:r>
              <a:rPr lang="en-US" b="1" dirty="0" smtClean="0"/>
              <a:t>is </a:t>
            </a:r>
            <a:r>
              <a:rPr lang="en-US" b="1" dirty="0"/>
              <a:t>easy to read and understand </a:t>
            </a:r>
            <a:endParaRPr lang="tr-TR" b="1" dirty="0"/>
          </a:p>
          <a:p>
            <a:pPr lvl="1"/>
            <a:r>
              <a:rPr lang="en-US" b="1" dirty="0" smtClean="0"/>
              <a:t>is </a:t>
            </a:r>
            <a:r>
              <a:rPr lang="en-US" b="1" dirty="0"/>
              <a:t>easy to </a:t>
            </a:r>
            <a:r>
              <a:rPr lang="en-US" b="1" dirty="0" smtClean="0"/>
              <a:t>debug</a:t>
            </a:r>
            <a:endParaRPr lang="tr-TR" b="1" dirty="0" smtClean="0"/>
          </a:p>
          <a:p>
            <a:pPr lvl="1"/>
            <a:r>
              <a:rPr lang="en-US" b="1" dirty="0" smtClean="0"/>
              <a:t>is </a:t>
            </a:r>
            <a:r>
              <a:rPr lang="en-US" b="1" dirty="0"/>
              <a:t>easy to </a:t>
            </a:r>
            <a:r>
              <a:rPr lang="en-US" b="1" dirty="0" smtClean="0"/>
              <a:t>modify</a:t>
            </a:r>
            <a:endParaRPr lang="tr-TR" b="1" dirty="0" smtClean="0"/>
          </a:p>
        </p:txBody>
      </p:sp>
      <p:sp>
        <p:nvSpPr>
          <p:cNvPr id="4" name="3 Slayt Numarası Yer Tutucusu"/>
          <p:cNvSpPr>
            <a:spLocks noGrp="1"/>
          </p:cNvSpPr>
          <p:nvPr>
            <p:ph type="sldNum" sz="quarter" idx="12"/>
          </p:nvPr>
        </p:nvSpPr>
        <p:spPr/>
        <p:txBody>
          <a:bodyPr/>
          <a:lstStyle/>
          <a:p>
            <a:fld id="{B6F15528-21DE-4FAA-801E-634DDDAF4B2B}" type="slidenum">
              <a:rPr lang="en-US" smtClean="0"/>
              <a:pPr/>
              <a:t>3</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3139213890"/>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en-US" sz="2400" b="1" dirty="0"/>
              <a:t>CLASSIFICATION OF DATA STRUCTURES</a:t>
            </a:r>
            <a:endParaRPr lang="en-US" sz="2400" dirty="0" smtClean="0"/>
          </a:p>
        </p:txBody>
      </p:sp>
      <p:sp>
        <p:nvSpPr>
          <p:cNvPr id="3" name="Content Placeholder 2"/>
          <p:cNvSpPr>
            <a:spLocks noGrp="1"/>
          </p:cNvSpPr>
          <p:nvPr>
            <p:ph idx="1"/>
          </p:nvPr>
        </p:nvSpPr>
        <p:spPr>
          <a:xfrm>
            <a:off x="609600" y="1066800"/>
            <a:ext cx="7848600" cy="4343400"/>
          </a:xfrm>
        </p:spPr>
        <p:txBody>
          <a:bodyPr>
            <a:normAutofit/>
          </a:bodyPr>
          <a:lstStyle/>
          <a:p>
            <a:pPr marL="68580" indent="0">
              <a:buNone/>
            </a:pPr>
            <a:r>
              <a:rPr lang="en-US" sz="2800" b="1" dirty="0"/>
              <a:t>Graphs </a:t>
            </a:r>
            <a:endParaRPr lang="tr-TR" sz="2800" b="1" dirty="0" smtClean="0"/>
          </a:p>
          <a:p>
            <a:r>
              <a:rPr lang="en-US" b="1" dirty="0" smtClean="0"/>
              <a:t>A </a:t>
            </a:r>
            <a:r>
              <a:rPr lang="en-US" b="1" dirty="0"/>
              <a:t>graph is a non-linear data structure which is a collection of vertices (also called nodes) and edges that connect these vertices. </a:t>
            </a:r>
            <a:endParaRPr lang="tr-TR" b="1" dirty="0" smtClean="0"/>
          </a:p>
          <a:p>
            <a:r>
              <a:rPr lang="en-US" b="1" dirty="0" smtClean="0"/>
              <a:t>A </a:t>
            </a:r>
            <a:r>
              <a:rPr lang="en-US" b="1" dirty="0"/>
              <a:t>graph is often viewed as a generalization of the tree structure, where instead of a purely parent-to-child relationship between tree nodes, any kind of complex relationships between the nodes can exist. </a:t>
            </a:r>
            <a:endParaRPr lang="tr-TR" b="1" dirty="0"/>
          </a:p>
        </p:txBody>
      </p:sp>
      <p:sp>
        <p:nvSpPr>
          <p:cNvPr id="4" name="3 Slayt Numarası Yer Tutucusu"/>
          <p:cNvSpPr>
            <a:spLocks noGrp="1"/>
          </p:cNvSpPr>
          <p:nvPr>
            <p:ph type="sldNum" sz="quarter" idx="12"/>
          </p:nvPr>
        </p:nvSpPr>
        <p:spPr/>
        <p:txBody>
          <a:bodyPr/>
          <a:lstStyle/>
          <a:p>
            <a:fld id="{B6F15528-21DE-4FAA-801E-634DDDAF4B2B}" type="slidenum">
              <a:rPr lang="en-US" smtClean="0"/>
              <a:pPr/>
              <a:t>30</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2912967941"/>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381000"/>
            <a:ext cx="7024744" cy="685800"/>
          </a:xfrm>
        </p:spPr>
        <p:txBody>
          <a:bodyPr>
            <a:normAutofit/>
          </a:bodyPr>
          <a:lstStyle/>
          <a:p>
            <a:r>
              <a:rPr lang="en-US" sz="2400" b="1" dirty="0"/>
              <a:t>CLASSIFICATION OF DATA STRUCTURES</a:t>
            </a:r>
            <a:endParaRPr lang="en-US" sz="2400" dirty="0" smtClean="0"/>
          </a:p>
        </p:txBody>
      </p:sp>
      <p:sp>
        <p:nvSpPr>
          <p:cNvPr id="3" name="Content Placeholder 2"/>
          <p:cNvSpPr>
            <a:spLocks noGrp="1"/>
          </p:cNvSpPr>
          <p:nvPr>
            <p:ph idx="1"/>
          </p:nvPr>
        </p:nvSpPr>
        <p:spPr>
          <a:xfrm>
            <a:off x="609600" y="1066800"/>
            <a:ext cx="7848600" cy="4933016"/>
          </a:xfrm>
        </p:spPr>
        <p:txBody>
          <a:bodyPr>
            <a:normAutofit/>
          </a:bodyPr>
          <a:lstStyle/>
          <a:p>
            <a:pPr marL="68580" indent="0">
              <a:buNone/>
            </a:pPr>
            <a:r>
              <a:rPr lang="en-US" sz="2800" b="1" dirty="0"/>
              <a:t>Graphs </a:t>
            </a:r>
            <a:endParaRPr lang="tr-TR" sz="2800" b="1" dirty="0" smtClean="0"/>
          </a:p>
          <a:p>
            <a:r>
              <a:rPr lang="en-US" b="1" dirty="0" smtClean="0"/>
              <a:t>In </a:t>
            </a:r>
            <a:r>
              <a:rPr lang="en-US" b="1" dirty="0"/>
              <a:t>a tree structure, nodes can have any number of children but only one parent, a graph on the other hand relaxes all such kinds of </a:t>
            </a:r>
            <a:r>
              <a:rPr lang="en-US" b="1" dirty="0" smtClean="0"/>
              <a:t>restrictions.</a:t>
            </a:r>
            <a:endParaRPr lang="tr-TR" b="1" dirty="0" smtClean="0"/>
          </a:p>
          <a:p>
            <a:r>
              <a:rPr lang="en-US" b="1" dirty="0" smtClean="0"/>
              <a:t>Figure </a:t>
            </a:r>
            <a:r>
              <a:rPr lang="en-US" b="1" dirty="0"/>
              <a:t>2.8 shows a graph with five nodes. </a:t>
            </a:r>
            <a:endParaRPr lang="tr-TR" b="1" dirty="0" smtClean="0"/>
          </a:p>
          <a:p>
            <a:r>
              <a:rPr lang="en-US" b="1" dirty="0" smtClean="0"/>
              <a:t>A </a:t>
            </a:r>
            <a:r>
              <a:rPr lang="en-US" b="1" dirty="0"/>
              <a:t>node in the graph may represent a city and the edges connecting the nodes can represent roads. </a:t>
            </a:r>
            <a:endParaRPr lang="tr-TR" b="1" dirty="0" smtClean="0"/>
          </a:p>
          <a:p>
            <a:r>
              <a:rPr lang="en-US" b="1" dirty="0" smtClean="0"/>
              <a:t>A </a:t>
            </a:r>
            <a:r>
              <a:rPr lang="en-US" b="1" dirty="0"/>
              <a:t>graph can also be used to represent a computer network where the nodes are workstations and the edges are the network connections. </a:t>
            </a:r>
            <a:endParaRPr lang="tr-TR" b="1" dirty="0"/>
          </a:p>
          <a:p>
            <a:pPr marL="68580" indent="0">
              <a:buNone/>
            </a:pPr>
            <a:endParaRPr lang="tr-TR" b="1" dirty="0"/>
          </a:p>
        </p:txBody>
      </p:sp>
      <p:sp>
        <p:nvSpPr>
          <p:cNvPr id="4" name="3 Slayt Numarası Yer Tutucusu"/>
          <p:cNvSpPr>
            <a:spLocks noGrp="1"/>
          </p:cNvSpPr>
          <p:nvPr>
            <p:ph type="sldNum" sz="quarter" idx="12"/>
          </p:nvPr>
        </p:nvSpPr>
        <p:spPr/>
        <p:txBody>
          <a:bodyPr/>
          <a:lstStyle/>
          <a:p>
            <a:fld id="{B6F15528-21DE-4FAA-801E-634DDDAF4B2B}" type="slidenum">
              <a:rPr lang="en-US" smtClean="0"/>
              <a:pPr/>
              <a:t>31</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268236983"/>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381000"/>
            <a:ext cx="7024744" cy="685800"/>
          </a:xfrm>
        </p:spPr>
        <p:txBody>
          <a:bodyPr>
            <a:normAutofit/>
          </a:bodyPr>
          <a:lstStyle/>
          <a:p>
            <a:r>
              <a:rPr lang="en-US" sz="2400" b="1" dirty="0"/>
              <a:t>CLASSIFICATION OF DATA STRUCTURES</a:t>
            </a:r>
            <a:endParaRPr lang="en-US" sz="2400" dirty="0" smtClean="0"/>
          </a:p>
        </p:txBody>
      </p:sp>
      <p:sp>
        <p:nvSpPr>
          <p:cNvPr id="3" name="Content Placeholder 2"/>
          <p:cNvSpPr>
            <a:spLocks noGrp="1"/>
          </p:cNvSpPr>
          <p:nvPr>
            <p:ph idx="1"/>
          </p:nvPr>
        </p:nvSpPr>
        <p:spPr>
          <a:xfrm>
            <a:off x="609600" y="1066799"/>
            <a:ext cx="7848600" cy="3857625"/>
          </a:xfrm>
        </p:spPr>
        <p:txBody>
          <a:bodyPr>
            <a:normAutofit fontScale="85000" lnSpcReduction="20000"/>
          </a:bodyPr>
          <a:lstStyle/>
          <a:p>
            <a:pPr marL="68580" indent="0">
              <a:buNone/>
            </a:pPr>
            <a:r>
              <a:rPr lang="tr-TR" sz="3300" b="1" dirty="0" smtClean="0"/>
              <a:t>Graphs</a:t>
            </a:r>
          </a:p>
          <a:p>
            <a:r>
              <a:rPr lang="en-US" b="1" dirty="0" smtClean="0"/>
              <a:t>Graphs </a:t>
            </a:r>
            <a:r>
              <a:rPr lang="en-US" b="1" dirty="0"/>
              <a:t>have so many applications in computer science and mathematics that several algorithms have been written to perform the standard graph operations, such as searching the graph and finding the shortest path between the nodes of a graph. </a:t>
            </a:r>
            <a:endParaRPr lang="tr-TR" b="1" dirty="0" smtClean="0"/>
          </a:p>
          <a:p>
            <a:r>
              <a:rPr lang="en-US" b="1" dirty="0" smtClean="0"/>
              <a:t>Note </a:t>
            </a:r>
            <a:r>
              <a:rPr lang="en-US" b="1" dirty="0"/>
              <a:t>that unlike trees, graphs do not have any root </a:t>
            </a:r>
            <a:r>
              <a:rPr lang="en-US" b="1" dirty="0" smtClean="0"/>
              <a:t>node.</a:t>
            </a:r>
            <a:endParaRPr lang="tr-TR" b="1" dirty="0" smtClean="0"/>
          </a:p>
          <a:p>
            <a:r>
              <a:rPr lang="en-US" b="1" dirty="0" smtClean="0"/>
              <a:t>Rather</a:t>
            </a:r>
            <a:r>
              <a:rPr lang="en-US" b="1" dirty="0"/>
              <a:t>, every node in the graph can be connected with every another node in the graph. </a:t>
            </a:r>
            <a:endParaRPr lang="tr-TR" b="1" dirty="0" smtClean="0"/>
          </a:p>
          <a:p>
            <a:r>
              <a:rPr lang="en-US" b="1" dirty="0" smtClean="0"/>
              <a:t>When </a:t>
            </a:r>
            <a:r>
              <a:rPr lang="en-US" b="1" dirty="0"/>
              <a:t>two nodes are connected via an edge, the two nodes are known as </a:t>
            </a:r>
            <a:r>
              <a:rPr lang="en-US" b="1" dirty="0" smtClean="0"/>
              <a:t>neighbors. </a:t>
            </a:r>
            <a:endParaRPr lang="tr-TR" b="1" dirty="0" smtClean="0"/>
          </a:p>
          <a:p>
            <a:r>
              <a:rPr lang="en-US" b="1" dirty="0" smtClean="0"/>
              <a:t>For </a:t>
            </a:r>
            <a:r>
              <a:rPr lang="en-US" b="1" dirty="0"/>
              <a:t>example, in Fig. 2.8, node A has two </a:t>
            </a:r>
            <a:r>
              <a:rPr lang="en-US" b="1" dirty="0" smtClean="0"/>
              <a:t>neighbors: </a:t>
            </a:r>
            <a:r>
              <a:rPr lang="en-US" b="1" dirty="0"/>
              <a:t>B and D.</a:t>
            </a:r>
            <a:endParaRPr lang="tr-TR" b="1" dirty="0" smtClean="0"/>
          </a:p>
          <a:p>
            <a:pPr marL="68580" indent="0">
              <a:buNone/>
            </a:pPr>
            <a:endParaRPr lang="tr-TR" b="1" dirty="0"/>
          </a:p>
          <a:p>
            <a:pPr marL="68580" indent="0">
              <a:buNone/>
            </a:pPr>
            <a:endParaRPr lang="tr-TR" b="1" dirty="0"/>
          </a:p>
        </p:txBody>
      </p:sp>
      <p:sp>
        <p:nvSpPr>
          <p:cNvPr id="4" name="3 Slayt Numarası Yer Tutucusu"/>
          <p:cNvSpPr>
            <a:spLocks noGrp="1"/>
          </p:cNvSpPr>
          <p:nvPr>
            <p:ph type="sldNum" sz="quarter" idx="12"/>
          </p:nvPr>
        </p:nvSpPr>
        <p:spPr/>
        <p:txBody>
          <a:bodyPr/>
          <a:lstStyle/>
          <a:p>
            <a:fld id="{B6F15528-21DE-4FAA-801E-634DDDAF4B2B}" type="slidenum">
              <a:rPr lang="en-US" smtClean="0"/>
              <a:pPr/>
              <a:t>32</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pic>
        <p:nvPicPr>
          <p:cNvPr id="5" name="Picture 4"/>
          <p:cNvPicPr>
            <a:picLocks noChangeAspect="1"/>
          </p:cNvPicPr>
          <p:nvPr/>
        </p:nvPicPr>
        <p:blipFill>
          <a:blip r:embed="rId3"/>
          <a:stretch>
            <a:fillRect/>
          </a:stretch>
        </p:blipFill>
        <p:spPr>
          <a:xfrm>
            <a:off x="2983678" y="4876800"/>
            <a:ext cx="1943100" cy="1552575"/>
          </a:xfrm>
          <a:prstGeom prst="rect">
            <a:avLst/>
          </a:prstGeom>
        </p:spPr>
      </p:pic>
    </p:spTree>
    <p:extLst>
      <p:ext uri="{BB962C8B-B14F-4D97-AF65-F5344CB8AC3E}">
        <p14:creationId xmlns:p14="http://schemas.microsoft.com/office/powerpoint/2010/main" val="232205616"/>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en-US" sz="2400" b="1" dirty="0"/>
              <a:t>OPERATIONS ON DATA STRUCTURES</a:t>
            </a:r>
            <a:endParaRPr lang="en-US" sz="2400" dirty="0" smtClean="0"/>
          </a:p>
        </p:txBody>
      </p:sp>
      <p:sp>
        <p:nvSpPr>
          <p:cNvPr id="3" name="Content Placeholder 2"/>
          <p:cNvSpPr>
            <a:spLocks noGrp="1"/>
          </p:cNvSpPr>
          <p:nvPr>
            <p:ph idx="1"/>
          </p:nvPr>
        </p:nvSpPr>
        <p:spPr>
          <a:xfrm>
            <a:off x="609600" y="1066800"/>
            <a:ext cx="7848600" cy="5105400"/>
          </a:xfrm>
        </p:spPr>
        <p:txBody>
          <a:bodyPr>
            <a:normAutofit fontScale="92500" lnSpcReduction="10000"/>
          </a:bodyPr>
          <a:lstStyle/>
          <a:p>
            <a:r>
              <a:rPr lang="en-US" b="1" dirty="0"/>
              <a:t>This section discusses the different operations that can be performed on the various data structures previously mentioned. </a:t>
            </a:r>
            <a:endParaRPr lang="tr-TR" b="1" dirty="0" smtClean="0"/>
          </a:p>
          <a:p>
            <a:r>
              <a:rPr lang="en-US" b="1" i="1" dirty="0" smtClean="0"/>
              <a:t>Traversing</a:t>
            </a:r>
            <a:r>
              <a:rPr lang="tr-TR" b="1" i="1" dirty="0" smtClean="0"/>
              <a:t>: </a:t>
            </a:r>
            <a:r>
              <a:rPr lang="en-US" b="1" dirty="0" smtClean="0"/>
              <a:t>It </a:t>
            </a:r>
            <a:r>
              <a:rPr lang="en-US" b="1" dirty="0"/>
              <a:t>means to access each data item exactly once so that it can be processed. For example, to print the names of all the students in a </a:t>
            </a:r>
            <a:r>
              <a:rPr lang="en-US" b="1" dirty="0" smtClean="0"/>
              <a:t>class.</a:t>
            </a:r>
            <a:endParaRPr lang="tr-TR" b="1" dirty="0" smtClean="0"/>
          </a:p>
          <a:p>
            <a:r>
              <a:rPr lang="en-US" b="1" i="1" dirty="0" smtClean="0"/>
              <a:t>Searching</a:t>
            </a:r>
            <a:r>
              <a:rPr lang="tr-TR" b="1" i="1" dirty="0" smtClean="0"/>
              <a:t>:</a:t>
            </a:r>
            <a:r>
              <a:rPr lang="en-US" b="1" i="1" dirty="0" smtClean="0"/>
              <a:t> </a:t>
            </a:r>
            <a:r>
              <a:rPr lang="en-US" b="1" dirty="0"/>
              <a:t>It is used to find the location of one or more data items that satisfy the given constraint. Such a data item may or may not be present in the given collection of data items. For example, to find the names of all the students who secured 100 marks in mathematics. </a:t>
            </a:r>
            <a:endParaRPr lang="tr-TR" b="1" dirty="0" smtClean="0"/>
          </a:p>
          <a:p>
            <a:r>
              <a:rPr lang="en-US" b="1" i="1" dirty="0" smtClean="0"/>
              <a:t>Inserting</a:t>
            </a:r>
            <a:r>
              <a:rPr lang="tr-TR" b="1" i="1" dirty="0" smtClean="0"/>
              <a:t>:</a:t>
            </a:r>
            <a:r>
              <a:rPr lang="en-US" b="1" i="1" dirty="0" smtClean="0"/>
              <a:t> </a:t>
            </a:r>
            <a:r>
              <a:rPr lang="en-US" b="1" dirty="0"/>
              <a:t>It is used to add new data items to the given list of data items. For example, to add the details of a new student who has recently joined the course.</a:t>
            </a:r>
            <a:endParaRPr lang="tr-TR" b="1" dirty="0"/>
          </a:p>
          <a:p>
            <a:pPr marL="68580" indent="0">
              <a:buNone/>
            </a:pPr>
            <a:endParaRPr lang="tr-TR" b="1" dirty="0"/>
          </a:p>
        </p:txBody>
      </p:sp>
      <p:sp>
        <p:nvSpPr>
          <p:cNvPr id="4" name="3 Slayt Numarası Yer Tutucusu"/>
          <p:cNvSpPr>
            <a:spLocks noGrp="1"/>
          </p:cNvSpPr>
          <p:nvPr>
            <p:ph type="sldNum" sz="quarter" idx="12"/>
          </p:nvPr>
        </p:nvSpPr>
        <p:spPr/>
        <p:txBody>
          <a:bodyPr/>
          <a:lstStyle/>
          <a:p>
            <a:fld id="{B6F15528-21DE-4FAA-801E-634DDDAF4B2B}" type="slidenum">
              <a:rPr lang="en-US" smtClean="0"/>
              <a:pPr/>
              <a:t>33</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3778812801"/>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en-US" sz="2400" b="1" dirty="0"/>
              <a:t>OPERATIONS ON DATA STRUCTURES</a:t>
            </a:r>
            <a:endParaRPr lang="en-US" sz="2400" dirty="0" smtClean="0"/>
          </a:p>
        </p:txBody>
      </p:sp>
      <p:sp>
        <p:nvSpPr>
          <p:cNvPr id="3" name="Content Placeholder 2"/>
          <p:cNvSpPr>
            <a:spLocks noGrp="1"/>
          </p:cNvSpPr>
          <p:nvPr>
            <p:ph idx="1"/>
          </p:nvPr>
        </p:nvSpPr>
        <p:spPr>
          <a:xfrm>
            <a:off x="609600" y="1066800"/>
            <a:ext cx="7848600" cy="5105400"/>
          </a:xfrm>
        </p:spPr>
        <p:txBody>
          <a:bodyPr>
            <a:normAutofit fontScale="85000" lnSpcReduction="20000"/>
          </a:bodyPr>
          <a:lstStyle/>
          <a:p>
            <a:r>
              <a:rPr lang="en-US" b="1" i="1" dirty="0" smtClean="0"/>
              <a:t>Deleting</a:t>
            </a:r>
            <a:r>
              <a:rPr lang="tr-TR" b="1" i="1" dirty="0" smtClean="0"/>
              <a:t>:</a:t>
            </a:r>
            <a:r>
              <a:rPr lang="tr-TR" b="1" dirty="0" smtClean="0"/>
              <a:t> </a:t>
            </a:r>
            <a:r>
              <a:rPr lang="en-US" b="1" dirty="0" smtClean="0"/>
              <a:t>It </a:t>
            </a:r>
            <a:r>
              <a:rPr lang="en-US" b="1" dirty="0"/>
              <a:t>means to remove (delete) a particular data item from the given collection of data items. For example, to delete the name of a student who has left the </a:t>
            </a:r>
            <a:r>
              <a:rPr lang="en-US" b="1" dirty="0" smtClean="0"/>
              <a:t>course.</a:t>
            </a:r>
            <a:endParaRPr lang="tr-TR" b="1" dirty="0" smtClean="0"/>
          </a:p>
          <a:p>
            <a:r>
              <a:rPr lang="en-US" b="1" i="1" dirty="0" smtClean="0"/>
              <a:t>Sorting</a:t>
            </a:r>
            <a:r>
              <a:rPr lang="tr-TR" b="1" i="1" dirty="0" smtClean="0"/>
              <a:t>:</a:t>
            </a:r>
            <a:r>
              <a:rPr lang="tr-TR" b="1" dirty="0" smtClean="0"/>
              <a:t> </a:t>
            </a:r>
            <a:r>
              <a:rPr lang="en-US" b="1" dirty="0" smtClean="0"/>
              <a:t>Data </a:t>
            </a:r>
            <a:r>
              <a:rPr lang="en-US" b="1" dirty="0"/>
              <a:t>items can be arranged in some order like ascending order or descending order depending on the type of application. For example, arranging the names of students in a class in an alphabetical order, or calculating the top three winners by arranging the participants’ scores in descending order and then extracting the top </a:t>
            </a:r>
            <a:r>
              <a:rPr lang="en-US" b="1" dirty="0" smtClean="0"/>
              <a:t>three.</a:t>
            </a:r>
            <a:endParaRPr lang="tr-TR" b="1" dirty="0" smtClean="0"/>
          </a:p>
          <a:p>
            <a:r>
              <a:rPr lang="en-US" b="1" i="1" dirty="0" smtClean="0"/>
              <a:t>Merging</a:t>
            </a:r>
            <a:r>
              <a:rPr lang="tr-TR" b="1" i="1" dirty="0" smtClean="0"/>
              <a:t>:</a:t>
            </a:r>
            <a:r>
              <a:rPr lang="en-US" b="1" dirty="0" smtClean="0"/>
              <a:t> </a:t>
            </a:r>
            <a:r>
              <a:rPr lang="en-US" b="1" dirty="0"/>
              <a:t>Lists of two sorted data items can be combined to form a single list of sorted data items.</a:t>
            </a:r>
          </a:p>
          <a:p>
            <a:r>
              <a:rPr lang="en-US" b="1" dirty="0" smtClean="0"/>
              <a:t>Many </a:t>
            </a:r>
            <a:r>
              <a:rPr lang="en-US" b="1" dirty="0"/>
              <a:t>a time, two or more operations are applied simultaneously in a given situation. For example, if we want to delete the details of a student whose name is X, then we first have to search the list of students to find whether the record of X exists or not and if it exists then at which location, so that the details can be deleted from that particular location</a:t>
            </a:r>
            <a:endParaRPr lang="tr-TR" b="1" dirty="0"/>
          </a:p>
        </p:txBody>
      </p:sp>
      <p:sp>
        <p:nvSpPr>
          <p:cNvPr id="4" name="3 Slayt Numarası Yer Tutucusu"/>
          <p:cNvSpPr>
            <a:spLocks noGrp="1"/>
          </p:cNvSpPr>
          <p:nvPr>
            <p:ph type="sldNum" sz="quarter" idx="12"/>
          </p:nvPr>
        </p:nvSpPr>
        <p:spPr/>
        <p:txBody>
          <a:bodyPr/>
          <a:lstStyle/>
          <a:p>
            <a:fld id="{B6F15528-21DE-4FAA-801E-634DDDAF4B2B}" type="slidenum">
              <a:rPr lang="en-US" smtClean="0"/>
              <a:pPr/>
              <a:t>34</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3067981349"/>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en-US" sz="2400" b="1" dirty="0"/>
              <a:t>ABSTRACT DATA TYPE</a:t>
            </a:r>
            <a:endParaRPr lang="en-US" sz="2400" dirty="0" smtClean="0"/>
          </a:p>
        </p:txBody>
      </p:sp>
      <p:sp>
        <p:nvSpPr>
          <p:cNvPr id="3" name="Content Placeholder 2"/>
          <p:cNvSpPr>
            <a:spLocks noGrp="1"/>
          </p:cNvSpPr>
          <p:nvPr>
            <p:ph idx="1"/>
          </p:nvPr>
        </p:nvSpPr>
        <p:spPr>
          <a:xfrm>
            <a:off x="609600" y="1066800"/>
            <a:ext cx="7848600" cy="5105400"/>
          </a:xfrm>
        </p:spPr>
        <p:txBody>
          <a:bodyPr>
            <a:normAutofit lnSpcReduction="10000"/>
          </a:bodyPr>
          <a:lstStyle/>
          <a:p>
            <a:r>
              <a:rPr lang="en-US" b="1" dirty="0"/>
              <a:t>An abstract data type (ADT) is the way we look at a data structure, focusing on what it does and ignoring how it does its job. </a:t>
            </a:r>
            <a:endParaRPr lang="tr-TR" b="1" dirty="0" smtClean="0"/>
          </a:p>
          <a:p>
            <a:r>
              <a:rPr lang="en-US" b="1" dirty="0" smtClean="0"/>
              <a:t>For </a:t>
            </a:r>
            <a:r>
              <a:rPr lang="en-US" b="1" dirty="0"/>
              <a:t>example, stacks and queues are perfect examples of an ADT. </a:t>
            </a:r>
            <a:endParaRPr lang="tr-TR" b="1" dirty="0" smtClean="0"/>
          </a:p>
          <a:p>
            <a:r>
              <a:rPr lang="en-US" b="1" dirty="0" smtClean="0"/>
              <a:t>We </a:t>
            </a:r>
            <a:r>
              <a:rPr lang="en-US" b="1" dirty="0"/>
              <a:t>can implement both these ADTs using an array or a linked list. </a:t>
            </a:r>
            <a:endParaRPr lang="tr-TR" b="1" dirty="0" smtClean="0"/>
          </a:p>
          <a:p>
            <a:r>
              <a:rPr lang="en-US" b="1" dirty="0" smtClean="0"/>
              <a:t>This </a:t>
            </a:r>
            <a:r>
              <a:rPr lang="en-US" b="1" dirty="0"/>
              <a:t>demonstrates the ‘abstract’ nature of stacks and queues. </a:t>
            </a:r>
            <a:endParaRPr lang="tr-TR" b="1" dirty="0" smtClean="0"/>
          </a:p>
          <a:p>
            <a:r>
              <a:rPr lang="en-US" b="1" dirty="0" smtClean="0"/>
              <a:t>To </a:t>
            </a:r>
            <a:r>
              <a:rPr lang="en-US" b="1" dirty="0"/>
              <a:t>further understand the meaning of an abstract data type, we will break the term into ‘data type’ and ‘abstract’, and then discuss their meanings. </a:t>
            </a:r>
            <a:endParaRPr lang="tr-TR" b="1" dirty="0" smtClean="0"/>
          </a:p>
          <a:p>
            <a:r>
              <a:rPr lang="en-US" b="1" dirty="0" smtClean="0"/>
              <a:t>Data </a:t>
            </a:r>
            <a:r>
              <a:rPr lang="en-US" b="1" dirty="0"/>
              <a:t>type Data type of a variable is the set of values that the variable can take. </a:t>
            </a:r>
            <a:endParaRPr lang="tr-TR" b="1" dirty="0"/>
          </a:p>
        </p:txBody>
      </p:sp>
      <p:sp>
        <p:nvSpPr>
          <p:cNvPr id="4" name="3 Slayt Numarası Yer Tutucusu"/>
          <p:cNvSpPr>
            <a:spLocks noGrp="1"/>
          </p:cNvSpPr>
          <p:nvPr>
            <p:ph type="sldNum" sz="quarter" idx="12"/>
          </p:nvPr>
        </p:nvSpPr>
        <p:spPr/>
        <p:txBody>
          <a:bodyPr/>
          <a:lstStyle/>
          <a:p>
            <a:fld id="{B6F15528-21DE-4FAA-801E-634DDDAF4B2B}" type="slidenum">
              <a:rPr lang="en-US" smtClean="0"/>
              <a:pPr/>
              <a:t>35</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2873410189"/>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en-US" sz="2400" b="1" dirty="0"/>
              <a:t>ABSTRACT DATA TYPE</a:t>
            </a:r>
            <a:endParaRPr lang="en-US" sz="2400" dirty="0" smtClean="0"/>
          </a:p>
        </p:txBody>
      </p:sp>
      <p:sp>
        <p:nvSpPr>
          <p:cNvPr id="3" name="Content Placeholder 2"/>
          <p:cNvSpPr>
            <a:spLocks noGrp="1"/>
          </p:cNvSpPr>
          <p:nvPr>
            <p:ph idx="1"/>
          </p:nvPr>
        </p:nvSpPr>
        <p:spPr>
          <a:xfrm>
            <a:off x="609600" y="1066800"/>
            <a:ext cx="7848600" cy="5105400"/>
          </a:xfrm>
        </p:spPr>
        <p:txBody>
          <a:bodyPr>
            <a:normAutofit fontScale="92500"/>
          </a:bodyPr>
          <a:lstStyle/>
          <a:p>
            <a:r>
              <a:rPr lang="en-US" b="1" dirty="0" smtClean="0"/>
              <a:t>We </a:t>
            </a:r>
            <a:r>
              <a:rPr lang="en-US" b="1" dirty="0"/>
              <a:t>have already read the basic data types in C include </a:t>
            </a:r>
            <a:r>
              <a:rPr lang="en-US" b="1" dirty="0" err="1"/>
              <a:t>int</a:t>
            </a:r>
            <a:r>
              <a:rPr lang="en-US" b="1" dirty="0"/>
              <a:t>, char, float, and double. </a:t>
            </a:r>
            <a:endParaRPr lang="tr-TR" b="1" dirty="0" smtClean="0"/>
          </a:p>
          <a:p>
            <a:r>
              <a:rPr lang="en-US" b="1" dirty="0" smtClean="0"/>
              <a:t>When </a:t>
            </a:r>
            <a:r>
              <a:rPr lang="en-US" b="1" dirty="0"/>
              <a:t>we talk about a primitive type (built-in data type), we actually consider two things: a data item with certain characteristics and the permissible operations on that data. </a:t>
            </a:r>
            <a:endParaRPr lang="tr-TR" b="1" dirty="0" smtClean="0"/>
          </a:p>
          <a:p>
            <a:r>
              <a:rPr lang="en-US" b="1" dirty="0" smtClean="0"/>
              <a:t>For </a:t>
            </a:r>
            <a:r>
              <a:rPr lang="en-US" b="1" dirty="0"/>
              <a:t>example, an </a:t>
            </a:r>
            <a:r>
              <a:rPr lang="en-US" b="1" dirty="0" err="1"/>
              <a:t>int</a:t>
            </a:r>
            <a:r>
              <a:rPr lang="en-US" b="1" dirty="0"/>
              <a:t> variable can contain any whole-number value from –32768 to 32767 and can be operated with the operators +, –, *, and /. </a:t>
            </a:r>
            <a:endParaRPr lang="tr-TR" b="1" dirty="0" smtClean="0"/>
          </a:p>
          <a:p>
            <a:r>
              <a:rPr lang="en-US" b="1" dirty="0" smtClean="0"/>
              <a:t>In </a:t>
            </a:r>
            <a:r>
              <a:rPr lang="en-US" b="1" dirty="0"/>
              <a:t>other words, the operations that can be performed on a data type are an inseparable part of its </a:t>
            </a:r>
            <a:r>
              <a:rPr lang="en-US" b="1" dirty="0" smtClean="0"/>
              <a:t>identity.</a:t>
            </a:r>
            <a:endParaRPr lang="tr-TR" b="1" dirty="0" smtClean="0"/>
          </a:p>
          <a:p>
            <a:r>
              <a:rPr lang="en-US" b="1" dirty="0" smtClean="0"/>
              <a:t>Therefore</a:t>
            </a:r>
            <a:r>
              <a:rPr lang="en-US" b="1" dirty="0"/>
              <a:t>, when we declare a variable of an abstract data type (e.g., stack or a queue), we also need to specify the operations that can be performed on it.</a:t>
            </a:r>
            <a:endParaRPr lang="tr-TR" b="1" dirty="0"/>
          </a:p>
        </p:txBody>
      </p:sp>
      <p:sp>
        <p:nvSpPr>
          <p:cNvPr id="4" name="3 Slayt Numarası Yer Tutucusu"/>
          <p:cNvSpPr>
            <a:spLocks noGrp="1"/>
          </p:cNvSpPr>
          <p:nvPr>
            <p:ph type="sldNum" sz="quarter" idx="12"/>
          </p:nvPr>
        </p:nvSpPr>
        <p:spPr/>
        <p:txBody>
          <a:bodyPr/>
          <a:lstStyle/>
          <a:p>
            <a:fld id="{B6F15528-21DE-4FAA-801E-634DDDAF4B2B}" type="slidenum">
              <a:rPr lang="en-US" smtClean="0"/>
              <a:pPr/>
              <a:t>36</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2343691930"/>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en-US" sz="2400" b="1" dirty="0"/>
              <a:t>ABSTRACT DATA TYPE</a:t>
            </a:r>
            <a:endParaRPr lang="en-US" sz="2400" dirty="0" smtClean="0"/>
          </a:p>
        </p:txBody>
      </p:sp>
      <p:sp>
        <p:nvSpPr>
          <p:cNvPr id="3" name="Content Placeholder 2"/>
          <p:cNvSpPr>
            <a:spLocks noGrp="1"/>
          </p:cNvSpPr>
          <p:nvPr>
            <p:ph idx="1"/>
          </p:nvPr>
        </p:nvSpPr>
        <p:spPr>
          <a:xfrm>
            <a:off x="609600" y="1066800"/>
            <a:ext cx="7848600" cy="5105400"/>
          </a:xfrm>
        </p:spPr>
        <p:txBody>
          <a:bodyPr>
            <a:normAutofit lnSpcReduction="10000"/>
          </a:bodyPr>
          <a:lstStyle/>
          <a:p>
            <a:r>
              <a:rPr lang="en-US" b="1" dirty="0"/>
              <a:t>Abstract The word ‘abstract’ in the context of data structures means considered apart from the detailed specifications or implementation. </a:t>
            </a:r>
            <a:endParaRPr lang="tr-TR" b="1" dirty="0" smtClean="0"/>
          </a:p>
          <a:p>
            <a:r>
              <a:rPr lang="en-US" b="1" dirty="0" smtClean="0"/>
              <a:t>In </a:t>
            </a:r>
            <a:r>
              <a:rPr lang="en-US" b="1" dirty="0"/>
              <a:t>C, an abstract data type can be a structure considered without regard to its </a:t>
            </a:r>
            <a:r>
              <a:rPr lang="en-US" b="1" dirty="0" smtClean="0"/>
              <a:t>implementation.</a:t>
            </a:r>
            <a:endParaRPr lang="tr-TR" b="1" dirty="0" smtClean="0"/>
          </a:p>
          <a:p>
            <a:r>
              <a:rPr lang="en-US" b="1" dirty="0" smtClean="0"/>
              <a:t>It </a:t>
            </a:r>
            <a:r>
              <a:rPr lang="en-US" b="1" dirty="0"/>
              <a:t>can be thought of as a ‘description’ of the data in the structure with a list of operations that can be performed on the data within that </a:t>
            </a:r>
            <a:r>
              <a:rPr lang="en-US" b="1" dirty="0" smtClean="0"/>
              <a:t>structure.</a:t>
            </a:r>
            <a:endParaRPr lang="tr-TR" b="1" dirty="0" smtClean="0"/>
          </a:p>
          <a:p>
            <a:r>
              <a:rPr lang="en-US" b="1" dirty="0" smtClean="0"/>
              <a:t>The </a:t>
            </a:r>
            <a:r>
              <a:rPr lang="en-US" b="1" dirty="0"/>
              <a:t>end-user is not concerned about the details of how the methods carry out their tasks. </a:t>
            </a:r>
            <a:endParaRPr lang="tr-TR" b="1" dirty="0" smtClean="0"/>
          </a:p>
          <a:p>
            <a:r>
              <a:rPr lang="en-US" b="1" dirty="0" smtClean="0"/>
              <a:t>They </a:t>
            </a:r>
            <a:r>
              <a:rPr lang="en-US" b="1" dirty="0"/>
              <a:t>are only aware of the methods that are available to them and are only concerned about calling those methods and getting the results. </a:t>
            </a:r>
            <a:endParaRPr lang="tr-TR" b="1" dirty="0"/>
          </a:p>
        </p:txBody>
      </p:sp>
      <p:sp>
        <p:nvSpPr>
          <p:cNvPr id="4" name="3 Slayt Numarası Yer Tutucusu"/>
          <p:cNvSpPr>
            <a:spLocks noGrp="1"/>
          </p:cNvSpPr>
          <p:nvPr>
            <p:ph type="sldNum" sz="quarter" idx="12"/>
          </p:nvPr>
        </p:nvSpPr>
        <p:spPr/>
        <p:txBody>
          <a:bodyPr/>
          <a:lstStyle/>
          <a:p>
            <a:fld id="{B6F15528-21DE-4FAA-801E-634DDDAF4B2B}" type="slidenum">
              <a:rPr lang="en-US" smtClean="0"/>
              <a:pPr/>
              <a:t>37</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192994928"/>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en-US" sz="2400" b="1" dirty="0"/>
              <a:t>ABSTRACT DATA TYPE</a:t>
            </a:r>
            <a:endParaRPr lang="en-US" sz="2400" dirty="0" smtClean="0"/>
          </a:p>
        </p:txBody>
      </p:sp>
      <p:sp>
        <p:nvSpPr>
          <p:cNvPr id="3" name="Content Placeholder 2"/>
          <p:cNvSpPr>
            <a:spLocks noGrp="1"/>
          </p:cNvSpPr>
          <p:nvPr>
            <p:ph idx="1"/>
          </p:nvPr>
        </p:nvSpPr>
        <p:spPr>
          <a:xfrm>
            <a:off x="609600" y="1066800"/>
            <a:ext cx="7848600" cy="5105400"/>
          </a:xfrm>
        </p:spPr>
        <p:txBody>
          <a:bodyPr>
            <a:normAutofit lnSpcReduction="10000"/>
          </a:bodyPr>
          <a:lstStyle/>
          <a:p>
            <a:r>
              <a:rPr lang="en-US" b="1" dirty="0" smtClean="0"/>
              <a:t>They </a:t>
            </a:r>
            <a:r>
              <a:rPr lang="en-US" b="1" dirty="0"/>
              <a:t>are not concerned about how they </a:t>
            </a:r>
            <a:r>
              <a:rPr lang="en-US" b="1" dirty="0" smtClean="0"/>
              <a:t>work.</a:t>
            </a:r>
            <a:endParaRPr lang="tr-TR" b="1" dirty="0" smtClean="0"/>
          </a:p>
          <a:p>
            <a:r>
              <a:rPr lang="en-US" b="1" dirty="0" smtClean="0"/>
              <a:t>For </a:t>
            </a:r>
            <a:r>
              <a:rPr lang="en-US" b="1" dirty="0"/>
              <a:t>example, when we use a stack or a queue, the user is concerned only with the type of data and the operations that can be performed on </a:t>
            </a:r>
            <a:r>
              <a:rPr lang="en-US" b="1" dirty="0" smtClean="0"/>
              <a:t>it.</a:t>
            </a:r>
            <a:endParaRPr lang="tr-TR" b="1" dirty="0" smtClean="0"/>
          </a:p>
          <a:p>
            <a:r>
              <a:rPr lang="en-US" b="1" dirty="0" smtClean="0"/>
              <a:t>Therefore</a:t>
            </a:r>
            <a:r>
              <a:rPr lang="en-US" b="1" dirty="0"/>
              <a:t>, the fundamentals of how the data is stored should be invisible to the user. </a:t>
            </a:r>
            <a:endParaRPr lang="tr-TR" b="1" dirty="0" smtClean="0"/>
          </a:p>
          <a:p>
            <a:r>
              <a:rPr lang="en-US" b="1" dirty="0" smtClean="0"/>
              <a:t>They </a:t>
            </a:r>
            <a:r>
              <a:rPr lang="en-US" b="1" dirty="0"/>
              <a:t>should not be concerned with how the methods work or what structures are being used to store the data. </a:t>
            </a:r>
            <a:endParaRPr lang="tr-TR" b="1" dirty="0" smtClean="0"/>
          </a:p>
          <a:p>
            <a:r>
              <a:rPr lang="en-US" b="1" dirty="0" smtClean="0"/>
              <a:t>They </a:t>
            </a:r>
            <a:r>
              <a:rPr lang="en-US" b="1" dirty="0"/>
              <a:t>should just know that to work with stacks, they have push() and pop() functions available to them. </a:t>
            </a:r>
            <a:endParaRPr lang="tr-TR" b="1" dirty="0" smtClean="0"/>
          </a:p>
          <a:p>
            <a:r>
              <a:rPr lang="en-US" b="1" dirty="0" smtClean="0"/>
              <a:t>Using </a:t>
            </a:r>
            <a:r>
              <a:rPr lang="en-US" b="1" dirty="0"/>
              <a:t>these functions, they can manipulate the data (insertion or deletion) stored in the stack.</a:t>
            </a:r>
            <a:endParaRPr lang="tr-TR" b="1" dirty="0"/>
          </a:p>
        </p:txBody>
      </p:sp>
      <p:sp>
        <p:nvSpPr>
          <p:cNvPr id="4" name="3 Slayt Numarası Yer Tutucusu"/>
          <p:cNvSpPr>
            <a:spLocks noGrp="1"/>
          </p:cNvSpPr>
          <p:nvPr>
            <p:ph type="sldNum" sz="quarter" idx="12"/>
          </p:nvPr>
        </p:nvSpPr>
        <p:spPr/>
        <p:txBody>
          <a:bodyPr/>
          <a:lstStyle/>
          <a:p>
            <a:fld id="{B6F15528-21DE-4FAA-801E-634DDDAF4B2B}" type="slidenum">
              <a:rPr lang="en-US" smtClean="0"/>
              <a:pPr/>
              <a:t>38</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2369436752"/>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en-US" sz="2400" b="1" dirty="0"/>
              <a:t>ABSTRACT DATA TYPE</a:t>
            </a:r>
            <a:endParaRPr lang="en-US" sz="2400" dirty="0" smtClean="0"/>
          </a:p>
        </p:txBody>
      </p:sp>
      <p:sp>
        <p:nvSpPr>
          <p:cNvPr id="3" name="Content Placeholder 2"/>
          <p:cNvSpPr>
            <a:spLocks noGrp="1"/>
          </p:cNvSpPr>
          <p:nvPr>
            <p:ph idx="1"/>
          </p:nvPr>
        </p:nvSpPr>
        <p:spPr>
          <a:xfrm>
            <a:off x="609600" y="1066800"/>
            <a:ext cx="7848600" cy="5105400"/>
          </a:xfrm>
        </p:spPr>
        <p:txBody>
          <a:bodyPr>
            <a:normAutofit fontScale="92500" lnSpcReduction="10000"/>
          </a:bodyPr>
          <a:lstStyle/>
          <a:p>
            <a:r>
              <a:rPr lang="en-US" b="1" dirty="0"/>
              <a:t>Advantage of using ADTs In the real world, programs evolve as a result of new requirements or constraints, so a modification to a program commonly requires a change in one or more of its data structures. </a:t>
            </a:r>
            <a:endParaRPr lang="tr-TR" b="1" dirty="0" smtClean="0"/>
          </a:p>
          <a:p>
            <a:r>
              <a:rPr lang="en-US" b="1" dirty="0" smtClean="0"/>
              <a:t>For </a:t>
            </a:r>
            <a:r>
              <a:rPr lang="en-US" b="1" dirty="0"/>
              <a:t>example, if you want to add a new field to a student’s record to keep track of more information about each student, then it will be better to replace an array with a linked structure to improve the program’s efficiency. </a:t>
            </a:r>
            <a:endParaRPr lang="tr-TR" b="1" dirty="0" smtClean="0"/>
          </a:p>
          <a:p>
            <a:r>
              <a:rPr lang="en-US" b="1" dirty="0"/>
              <a:t>In such a scenario, rewriting every procedure that uses the changed structure is not desirable</a:t>
            </a:r>
            <a:r>
              <a:rPr lang="en-US" b="1" dirty="0" smtClean="0"/>
              <a:t>.</a:t>
            </a:r>
            <a:endParaRPr lang="tr-TR" b="1" dirty="0" smtClean="0"/>
          </a:p>
          <a:p>
            <a:r>
              <a:rPr lang="en-US" b="1" dirty="0" smtClean="0"/>
              <a:t>Therefore</a:t>
            </a:r>
            <a:r>
              <a:rPr lang="en-US" b="1" dirty="0"/>
              <a:t>, a better alternative is to separate the use of a data structure from the details of its </a:t>
            </a:r>
            <a:r>
              <a:rPr lang="en-US" b="1" dirty="0" smtClean="0"/>
              <a:t>implementation.</a:t>
            </a:r>
            <a:endParaRPr lang="tr-TR" b="1" dirty="0" smtClean="0"/>
          </a:p>
          <a:p>
            <a:r>
              <a:rPr lang="en-US" b="1" dirty="0" smtClean="0"/>
              <a:t>This </a:t>
            </a:r>
            <a:r>
              <a:rPr lang="en-US" b="1" dirty="0"/>
              <a:t>is the principle underlying the use of abstract data types.</a:t>
            </a:r>
            <a:endParaRPr lang="tr-TR" b="1" dirty="0"/>
          </a:p>
          <a:p>
            <a:endParaRPr lang="tr-TR" b="1" dirty="0"/>
          </a:p>
        </p:txBody>
      </p:sp>
      <p:sp>
        <p:nvSpPr>
          <p:cNvPr id="4" name="3 Slayt Numarası Yer Tutucusu"/>
          <p:cNvSpPr>
            <a:spLocks noGrp="1"/>
          </p:cNvSpPr>
          <p:nvPr>
            <p:ph type="sldNum" sz="quarter" idx="12"/>
          </p:nvPr>
        </p:nvSpPr>
        <p:spPr/>
        <p:txBody>
          <a:bodyPr/>
          <a:lstStyle/>
          <a:p>
            <a:fld id="{B6F15528-21DE-4FAA-801E-634DDDAF4B2B}" type="slidenum">
              <a:rPr lang="en-US" smtClean="0"/>
              <a:pPr/>
              <a:t>39</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331819048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en-US" sz="2400" b="1" dirty="0"/>
              <a:t>BASIC TERMINOLOGY</a:t>
            </a:r>
            <a:endParaRPr lang="en-US" sz="2400" dirty="0" smtClean="0"/>
          </a:p>
        </p:txBody>
      </p:sp>
      <p:sp>
        <p:nvSpPr>
          <p:cNvPr id="3" name="Content Placeholder 2"/>
          <p:cNvSpPr>
            <a:spLocks noGrp="1"/>
          </p:cNvSpPr>
          <p:nvPr>
            <p:ph idx="1"/>
          </p:nvPr>
        </p:nvSpPr>
        <p:spPr>
          <a:xfrm>
            <a:off x="685800" y="990600"/>
            <a:ext cx="7848600" cy="5257800"/>
          </a:xfrm>
        </p:spPr>
        <p:txBody>
          <a:bodyPr>
            <a:normAutofit lnSpcReduction="10000"/>
          </a:bodyPr>
          <a:lstStyle/>
          <a:p>
            <a:r>
              <a:rPr lang="en-US" b="1" dirty="0" smtClean="0"/>
              <a:t>A </a:t>
            </a:r>
            <a:r>
              <a:rPr lang="en-US" b="1" dirty="0"/>
              <a:t>program should </a:t>
            </a:r>
            <a:r>
              <a:rPr lang="en-US" b="1" dirty="0" smtClean="0"/>
              <a:t>give </a:t>
            </a:r>
            <a:r>
              <a:rPr lang="en-US" b="1" dirty="0"/>
              <a:t>correct results, but along with that it should also run efficiently. </a:t>
            </a:r>
            <a:endParaRPr lang="tr-TR" b="1" dirty="0" smtClean="0"/>
          </a:p>
          <a:p>
            <a:r>
              <a:rPr lang="en-US" b="1" dirty="0" smtClean="0"/>
              <a:t>A </a:t>
            </a:r>
            <a:r>
              <a:rPr lang="en-US" b="1" dirty="0"/>
              <a:t>program is said to be efficient when it executes in minimum time and with minimum memory space. </a:t>
            </a:r>
            <a:endParaRPr lang="tr-TR" b="1" dirty="0" smtClean="0"/>
          </a:p>
          <a:p>
            <a:r>
              <a:rPr lang="en-US" b="1" dirty="0" smtClean="0"/>
              <a:t>In </a:t>
            </a:r>
            <a:r>
              <a:rPr lang="en-US" b="1" dirty="0"/>
              <a:t>order to write efficient programs we need to apply certain data management concepts. </a:t>
            </a:r>
            <a:endParaRPr lang="tr-TR" b="1" dirty="0" smtClean="0"/>
          </a:p>
          <a:p>
            <a:r>
              <a:rPr lang="en-US" b="1" dirty="0" smtClean="0"/>
              <a:t>Data </a:t>
            </a:r>
            <a:r>
              <a:rPr lang="en-US" b="1" dirty="0"/>
              <a:t>structure is a crucial part of data </a:t>
            </a:r>
            <a:r>
              <a:rPr lang="en-US" b="1" dirty="0" smtClean="0"/>
              <a:t>management. </a:t>
            </a:r>
            <a:endParaRPr lang="tr-TR" b="1" dirty="0" smtClean="0"/>
          </a:p>
          <a:p>
            <a:r>
              <a:rPr lang="en-US" b="1" dirty="0" smtClean="0"/>
              <a:t>A </a:t>
            </a:r>
            <a:r>
              <a:rPr lang="en-US" b="1" dirty="0"/>
              <a:t>data structure is basically a group of data elements that are put together under one name, and which defines a particular way of storing and organizing data in a computer so that it can be used efficiently.</a:t>
            </a:r>
          </a:p>
          <a:p>
            <a:endParaRPr lang="en-US" b="1" dirty="0"/>
          </a:p>
        </p:txBody>
      </p:sp>
      <p:sp>
        <p:nvSpPr>
          <p:cNvPr id="4" name="3 Slayt Numarası Yer Tutucusu"/>
          <p:cNvSpPr>
            <a:spLocks noGrp="1"/>
          </p:cNvSpPr>
          <p:nvPr>
            <p:ph type="sldNum" sz="quarter" idx="12"/>
          </p:nvPr>
        </p:nvSpPr>
        <p:spPr/>
        <p:txBody>
          <a:bodyPr/>
          <a:lstStyle/>
          <a:p>
            <a:fld id="{B6F15528-21DE-4FAA-801E-634DDDAF4B2B}" type="slidenum">
              <a:rPr lang="en-US" smtClean="0"/>
              <a:pPr/>
              <a:t>4</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4146404512"/>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en-US" sz="2400" b="1" dirty="0"/>
              <a:t>ALGORITHMS</a:t>
            </a:r>
            <a:endParaRPr lang="en-US" sz="2400" dirty="0" smtClean="0"/>
          </a:p>
        </p:txBody>
      </p:sp>
      <p:sp>
        <p:nvSpPr>
          <p:cNvPr id="3" name="Content Placeholder 2"/>
          <p:cNvSpPr>
            <a:spLocks noGrp="1"/>
          </p:cNvSpPr>
          <p:nvPr>
            <p:ph idx="1"/>
          </p:nvPr>
        </p:nvSpPr>
        <p:spPr>
          <a:xfrm>
            <a:off x="609600" y="1066800"/>
            <a:ext cx="7848600" cy="5105400"/>
          </a:xfrm>
        </p:spPr>
        <p:txBody>
          <a:bodyPr>
            <a:normAutofit lnSpcReduction="10000"/>
          </a:bodyPr>
          <a:lstStyle/>
          <a:p>
            <a:r>
              <a:rPr lang="en-US" b="1" dirty="0"/>
              <a:t>The typical definition of algorithm is ‘a formally defined procedure for performing some calculation’. </a:t>
            </a:r>
            <a:endParaRPr lang="tr-TR" b="1" dirty="0" smtClean="0"/>
          </a:p>
          <a:p>
            <a:r>
              <a:rPr lang="en-US" b="1" dirty="0" smtClean="0"/>
              <a:t>If </a:t>
            </a:r>
            <a:r>
              <a:rPr lang="en-US" b="1" dirty="0"/>
              <a:t>a procedure is formally defined, then it can be implemented using a formal language, </a:t>
            </a:r>
            <a:r>
              <a:rPr lang="en-US" b="1" dirty="0" smtClean="0"/>
              <a:t>and </a:t>
            </a:r>
            <a:r>
              <a:rPr lang="en-US" b="1" dirty="0"/>
              <a:t>such a language is known as a programming language. </a:t>
            </a:r>
            <a:endParaRPr lang="tr-TR" b="1" dirty="0" smtClean="0"/>
          </a:p>
          <a:p>
            <a:r>
              <a:rPr lang="en-US" b="1" dirty="0" smtClean="0"/>
              <a:t>In </a:t>
            </a:r>
            <a:r>
              <a:rPr lang="en-US" b="1" dirty="0"/>
              <a:t>general terms, an algorithm provides a blueprint to write a program to solve a particular problem. </a:t>
            </a:r>
            <a:endParaRPr lang="tr-TR" b="1" dirty="0" smtClean="0"/>
          </a:p>
          <a:p>
            <a:r>
              <a:rPr lang="en-US" b="1" dirty="0" smtClean="0"/>
              <a:t>It </a:t>
            </a:r>
            <a:r>
              <a:rPr lang="en-US" b="1" dirty="0"/>
              <a:t>is considered to be an effective procedure for solving a problem in finite number of steps. </a:t>
            </a:r>
            <a:endParaRPr lang="tr-TR" b="1" dirty="0" smtClean="0"/>
          </a:p>
          <a:p>
            <a:r>
              <a:rPr lang="en-US" b="1" dirty="0" smtClean="0"/>
              <a:t>That </a:t>
            </a:r>
            <a:r>
              <a:rPr lang="en-US" b="1" dirty="0"/>
              <a:t>is, a well-defined algorithm always provides an answer and is guaranteed to terminate. </a:t>
            </a:r>
            <a:endParaRPr lang="tr-TR" b="1" dirty="0"/>
          </a:p>
        </p:txBody>
      </p:sp>
      <p:sp>
        <p:nvSpPr>
          <p:cNvPr id="4" name="3 Slayt Numarası Yer Tutucusu"/>
          <p:cNvSpPr>
            <a:spLocks noGrp="1"/>
          </p:cNvSpPr>
          <p:nvPr>
            <p:ph type="sldNum" sz="quarter" idx="12"/>
          </p:nvPr>
        </p:nvSpPr>
        <p:spPr/>
        <p:txBody>
          <a:bodyPr/>
          <a:lstStyle/>
          <a:p>
            <a:fld id="{B6F15528-21DE-4FAA-801E-634DDDAF4B2B}" type="slidenum">
              <a:rPr lang="en-US" smtClean="0"/>
              <a:pPr/>
              <a:t>40</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863566324"/>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en-US" sz="2400" b="1" dirty="0"/>
              <a:t>ALGORITHMS</a:t>
            </a:r>
            <a:endParaRPr lang="en-US" sz="2400" dirty="0" smtClean="0"/>
          </a:p>
        </p:txBody>
      </p:sp>
      <p:sp>
        <p:nvSpPr>
          <p:cNvPr id="3" name="Content Placeholder 2"/>
          <p:cNvSpPr>
            <a:spLocks noGrp="1"/>
          </p:cNvSpPr>
          <p:nvPr>
            <p:ph idx="1"/>
          </p:nvPr>
        </p:nvSpPr>
        <p:spPr>
          <a:xfrm>
            <a:off x="609600" y="1066800"/>
            <a:ext cx="7848600" cy="5105400"/>
          </a:xfrm>
        </p:spPr>
        <p:txBody>
          <a:bodyPr>
            <a:normAutofit/>
          </a:bodyPr>
          <a:lstStyle/>
          <a:p>
            <a:r>
              <a:rPr lang="en-US" b="1" dirty="0" smtClean="0"/>
              <a:t>Algorithms </a:t>
            </a:r>
            <a:r>
              <a:rPr lang="en-US" b="1" dirty="0"/>
              <a:t>are mainly used to achieve software reuse. </a:t>
            </a:r>
            <a:endParaRPr lang="tr-TR" b="1" dirty="0" smtClean="0"/>
          </a:p>
          <a:p>
            <a:r>
              <a:rPr lang="en-US" b="1" dirty="0" smtClean="0"/>
              <a:t>Once </a:t>
            </a:r>
            <a:r>
              <a:rPr lang="en-US" b="1" dirty="0"/>
              <a:t>we have an idea or a blueprint of a solution, we can implement it in any high-level language like C, C++, or Java. </a:t>
            </a:r>
            <a:endParaRPr lang="tr-TR" b="1" dirty="0" smtClean="0"/>
          </a:p>
          <a:p>
            <a:r>
              <a:rPr lang="en-US" b="1" dirty="0" smtClean="0"/>
              <a:t>An </a:t>
            </a:r>
            <a:r>
              <a:rPr lang="en-US" b="1" dirty="0"/>
              <a:t>algorithm is basically a set of instructions that solve a problem. </a:t>
            </a:r>
            <a:endParaRPr lang="tr-TR" b="1" dirty="0" smtClean="0"/>
          </a:p>
          <a:p>
            <a:r>
              <a:rPr lang="en-US" b="1" dirty="0" smtClean="0"/>
              <a:t>It </a:t>
            </a:r>
            <a:r>
              <a:rPr lang="en-US" b="1" dirty="0"/>
              <a:t>is not uncommon to have multiple algorithms to tackle the same problem, but the choice of a particular algorithm must depend on the time and space complexity of the algorithm.</a:t>
            </a:r>
            <a:endParaRPr lang="tr-TR" b="1" dirty="0"/>
          </a:p>
        </p:txBody>
      </p:sp>
      <p:sp>
        <p:nvSpPr>
          <p:cNvPr id="4" name="3 Slayt Numarası Yer Tutucusu"/>
          <p:cNvSpPr>
            <a:spLocks noGrp="1"/>
          </p:cNvSpPr>
          <p:nvPr>
            <p:ph type="sldNum" sz="quarter" idx="12"/>
          </p:nvPr>
        </p:nvSpPr>
        <p:spPr/>
        <p:txBody>
          <a:bodyPr/>
          <a:lstStyle/>
          <a:p>
            <a:fld id="{B6F15528-21DE-4FAA-801E-634DDDAF4B2B}" type="slidenum">
              <a:rPr lang="en-US" smtClean="0"/>
              <a:pPr/>
              <a:t>41</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1970520718"/>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47700"/>
            <a:ext cx="7024744" cy="685800"/>
          </a:xfrm>
        </p:spPr>
        <p:txBody>
          <a:bodyPr>
            <a:normAutofit fontScale="90000"/>
          </a:bodyPr>
          <a:lstStyle/>
          <a:p>
            <a:r>
              <a:rPr lang="en-US" sz="2400" b="1" dirty="0"/>
              <a:t>DIFFERENT APPROACHES TO DESIGNING AN ALGORITHM</a:t>
            </a:r>
            <a:endParaRPr lang="en-US" sz="2400" dirty="0" smtClean="0"/>
          </a:p>
        </p:txBody>
      </p:sp>
      <p:sp>
        <p:nvSpPr>
          <p:cNvPr id="3" name="Content Placeholder 2"/>
          <p:cNvSpPr>
            <a:spLocks noGrp="1"/>
          </p:cNvSpPr>
          <p:nvPr>
            <p:ph idx="1"/>
          </p:nvPr>
        </p:nvSpPr>
        <p:spPr>
          <a:xfrm>
            <a:off x="609600" y="1295400"/>
            <a:ext cx="7848600" cy="4724400"/>
          </a:xfrm>
        </p:spPr>
        <p:txBody>
          <a:bodyPr>
            <a:normAutofit/>
          </a:bodyPr>
          <a:lstStyle/>
          <a:p>
            <a:r>
              <a:rPr lang="en-US" b="1" dirty="0"/>
              <a:t>Algorithms are used to manipulate the data contained in data structures. </a:t>
            </a:r>
            <a:endParaRPr lang="tr-TR" b="1" dirty="0" smtClean="0"/>
          </a:p>
          <a:p>
            <a:r>
              <a:rPr lang="en-US" b="1" dirty="0" smtClean="0"/>
              <a:t>When </a:t>
            </a:r>
            <a:r>
              <a:rPr lang="en-US" b="1" dirty="0"/>
              <a:t>working with data structures, algorithms are used to perform operations on the stored data. </a:t>
            </a:r>
            <a:endParaRPr lang="tr-TR" b="1" dirty="0" smtClean="0"/>
          </a:p>
          <a:p>
            <a:r>
              <a:rPr lang="en-US" b="1" dirty="0" smtClean="0"/>
              <a:t>A </a:t>
            </a:r>
            <a:r>
              <a:rPr lang="en-US" b="1" dirty="0"/>
              <a:t>complex algorithm is often divided into smaller units called modules. </a:t>
            </a:r>
            <a:endParaRPr lang="tr-TR" b="1" dirty="0" smtClean="0"/>
          </a:p>
          <a:p>
            <a:r>
              <a:rPr lang="en-US" b="1" dirty="0" smtClean="0"/>
              <a:t>This </a:t>
            </a:r>
            <a:r>
              <a:rPr lang="en-US" b="1" dirty="0"/>
              <a:t>process of dividing an algorithm into modules is called modularization</a:t>
            </a:r>
            <a:r>
              <a:rPr lang="en-US" b="1" dirty="0" smtClean="0"/>
              <a:t>.</a:t>
            </a:r>
            <a:endParaRPr lang="tr-TR" b="1" dirty="0"/>
          </a:p>
        </p:txBody>
      </p:sp>
      <p:sp>
        <p:nvSpPr>
          <p:cNvPr id="4" name="3 Slayt Numarası Yer Tutucusu"/>
          <p:cNvSpPr>
            <a:spLocks noGrp="1"/>
          </p:cNvSpPr>
          <p:nvPr>
            <p:ph type="sldNum" sz="quarter" idx="12"/>
          </p:nvPr>
        </p:nvSpPr>
        <p:spPr/>
        <p:txBody>
          <a:bodyPr/>
          <a:lstStyle/>
          <a:p>
            <a:fld id="{B6F15528-21DE-4FAA-801E-634DDDAF4B2B}" type="slidenum">
              <a:rPr lang="en-US" smtClean="0"/>
              <a:pPr/>
              <a:t>42</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866549080"/>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47700"/>
            <a:ext cx="7024744" cy="685800"/>
          </a:xfrm>
        </p:spPr>
        <p:txBody>
          <a:bodyPr>
            <a:normAutofit fontScale="90000"/>
          </a:bodyPr>
          <a:lstStyle/>
          <a:p>
            <a:r>
              <a:rPr lang="en-US" sz="2400" b="1" dirty="0"/>
              <a:t>DIFFERENT APPROACHES TO DESIGNING AN ALGORITHM</a:t>
            </a:r>
            <a:endParaRPr lang="en-US" sz="2400" dirty="0" smtClean="0"/>
          </a:p>
        </p:txBody>
      </p:sp>
      <p:sp>
        <p:nvSpPr>
          <p:cNvPr id="3" name="Content Placeholder 2"/>
          <p:cNvSpPr>
            <a:spLocks noGrp="1"/>
          </p:cNvSpPr>
          <p:nvPr>
            <p:ph idx="1"/>
          </p:nvPr>
        </p:nvSpPr>
        <p:spPr>
          <a:xfrm>
            <a:off x="609600" y="1295400"/>
            <a:ext cx="7848600" cy="4724400"/>
          </a:xfrm>
        </p:spPr>
        <p:txBody>
          <a:bodyPr>
            <a:normAutofit/>
          </a:bodyPr>
          <a:lstStyle/>
          <a:p>
            <a:r>
              <a:rPr lang="en-US" b="1" dirty="0" smtClean="0"/>
              <a:t>The </a:t>
            </a:r>
            <a:r>
              <a:rPr lang="en-US" b="1" dirty="0"/>
              <a:t>key advantages of modularization are as follows: </a:t>
            </a:r>
            <a:endParaRPr lang="tr-TR" b="1" dirty="0"/>
          </a:p>
          <a:p>
            <a:pPr lvl="1"/>
            <a:r>
              <a:rPr lang="en-US" b="1" dirty="0" smtClean="0"/>
              <a:t>It </a:t>
            </a:r>
            <a:r>
              <a:rPr lang="en-US" b="1" dirty="0"/>
              <a:t>makes the complex algorithm simpler to design and implement. </a:t>
            </a:r>
            <a:endParaRPr lang="tr-TR" b="1" dirty="0"/>
          </a:p>
          <a:p>
            <a:pPr lvl="1"/>
            <a:r>
              <a:rPr lang="en-US" b="1" dirty="0" smtClean="0"/>
              <a:t>Each </a:t>
            </a:r>
            <a:r>
              <a:rPr lang="en-US" b="1" dirty="0"/>
              <a:t>module can be designed </a:t>
            </a:r>
            <a:r>
              <a:rPr lang="en-US" b="1" dirty="0" smtClean="0"/>
              <a:t>independently.</a:t>
            </a:r>
            <a:endParaRPr lang="tr-TR" b="1" dirty="0" smtClean="0"/>
          </a:p>
          <a:p>
            <a:pPr lvl="1"/>
            <a:r>
              <a:rPr lang="en-US" b="1" dirty="0" smtClean="0"/>
              <a:t>While </a:t>
            </a:r>
            <a:r>
              <a:rPr lang="en-US" b="1" dirty="0"/>
              <a:t>designing one module, the details of other modules can be ignored, thereby enhancing clarity in design which in turn simplifies implementation, debugging, testing, documenting, and maintenance of the overall algorithm.</a:t>
            </a:r>
            <a:endParaRPr lang="tr-TR" b="1" dirty="0"/>
          </a:p>
        </p:txBody>
      </p:sp>
      <p:sp>
        <p:nvSpPr>
          <p:cNvPr id="4" name="3 Slayt Numarası Yer Tutucusu"/>
          <p:cNvSpPr>
            <a:spLocks noGrp="1"/>
          </p:cNvSpPr>
          <p:nvPr>
            <p:ph type="sldNum" sz="quarter" idx="12"/>
          </p:nvPr>
        </p:nvSpPr>
        <p:spPr/>
        <p:txBody>
          <a:bodyPr/>
          <a:lstStyle/>
          <a:p>
            <a:fld id="{B6F15528-21DE-4FAA-801E-634DDDAF4B2B}" type="slidenum">
              <a:rPr lang="en-US" smtClean="0"/>
              <a:pPr/>
              <a:t>43</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2967883915"/>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fontScale="90000"/>
          </a:bodyPr>
          <a:lstStyle/>
          <a:p>
            <a:r>
              <a:rPr lang="en-US" sz="2400" b="1" dirty="0"/>
              <a:t>DIFFERENT APPROACHES TO DESIGNING AN ALGORITHM</a:t>
            </a:r>
            <a:endParaRPr lang="en-US" sz="2400" dirty="0" smtClean="0"/>
          </a:p>
        </p:txBody>
      </p:sp>
      <p:sp>
        <p:nvSpPr>
          <p:cNvPr id="3" name="Content Placeholder 2"/>
          <p:cNvSpPr>
            <a:spLocks noGrp="1"/>
          </p:cNvSpPr>
          <p:nvPr>
            <p:ph idx="1"/>
          </p:nvPr>
        </p:nvSpPr>
        <p:spPr>
          <a:xfrm>
            <a:off x="609600" y="838200"/>
            <a:ext cx="7848600" cy="685800"/>
          </a:xfrm>
        </p:spPr>
        <p:txBody>
          <a:bodyPr>
            <a:normAutofit fontScale="70000" lnSpcReduction="20000"/>
          </a:bodyPr>
          <a:lstStyle/>
          <a:p>
            <a:r>
              <a:rPr lang="en-US" b="1" dirty="0"/>
              <a:t>There are two main approaches to design an algorithm—top-down approach and bottom-up approach, as shown in Fig. 2.9</a:t>
            </a:r>
            <a:r>
              <a:rPr lang="en-US" b="1" dirty="0" smtClean="0"/>
              <a:t>.</a:t>
            </a:r>
            <a:endParaRPr lang="en-US" b="1" dirty="0"/>
          </a:p>
        </p:txBody>
      </p:sp>
      <p:sp>
        <p:nvSpPr>
          <p:cNvPr id="4" name="3 Slayt Numarası Yer Tutucusu"/>
          <p:cNvSpPr>
            <a:spLocks noGrp="1"/>
          </p:cNvSpPr>
          <p:nvPr>
            <p:ph type="sldNum" sz="quarter" idx="12"/>
          </p:nvPr>
        </p:nvSpPr>
        <p:spPr/>
        <p:txBody>
          <a:bodyPr/>
          <a:lstStyle/>
          <a:p>
            <a:fld id="{B6F15528-21DE-4FAA-801E-634DDDAF4B2B}" type="slidenum">
              <a:rPr lang="en-US" smtClean="0"/>
              <a:pPr/>
              <a:t>44</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
        <p:nvSpPr>
          <p:cNvPr id="5" name="Rectangle 4"/>
          <p:cNvSpPr/>
          <p:nvPr/>
        </p:nvSpPr>
        <p:spPr>
          <a:xfrm>
            <a:off x="640080" y="3462278"/>
            <a:ext cx="7924800" cy="2831544"/>
          </a:xfrm>
          <a:prstGeom prst="rect">
            <a:avLst/>
          </a:prstGeom>
        </p:spPr>
        <p:txBody>
          <a:bodyPr wrap="square">
            <a:spAutoFit/>
          </a:bodyPr>
          <a:lstStyle/>
          <a:p>
            <a:r>
              <a:rPr lang="en-US" b="1" dirty="0"/>
              <a:t>Top-down approach </a:t>
            </a:r>
            <a:endParaRPr lang="tr-TR" b="1" dirty="0" smtClean="0"/>
          </a:p>
          <a:p>
            <a:pPr marL="285750" indent="-285750">
              <a:buFont typeface="Arial" panose="020B0604020202020204" pitchFamily="34" charset="0"/>
              <a:buChar char="•"/>
            </a:pPr>
            <a:r>
              <a:rPr lang="en-US" sz="1600" dirty="0" smtClean="0"/>
              <a:t>A </a:t>
            </a:r>
            <a:r>
              <a:rPr lang="en-US" sz="1600" dirty="0"/>
              <a:t>top-down design approach starts by dividing the complex algorithm into one or more modules. </a:t>
            </a:r>
            <a:endParaRPr lang="tr-TR" sz="1600" dirty="0" smtClean="0"/>
          </a:p>
          <a:p>
            <a:pPr marL="285750" indent="-285750">
              <a:buFont typeface="Arial" panose="020B0604020202020204" pitchFamily="34" charset="0"/>
              <a:buChar char="•"/>
            </a:pPr>
            <a:r>
              <a:rPr lang="en-US" sz="1600" dirty="0" smtClean="0"/>
              <a:t>These </a:t>
            </a:r>
            <a:r>
              <a:rPr lang="en-US" sz="1600" dirty="0"/>
              <a:t>modules can further be decomposed into one or more sub-modules, and this process of decomposition is iterated until the desired level of module complexity is achieved. </a:t>
            </a:r>
            <a:endParaRPr lang="tr-TR" sz="1600" dirty="0" smtClean="0"/>
          </a:p>
          <a:p>
            <a:pPr marL="285750" indent="-285750">
              <a:buFont typeface="Arial" panose="020B0604020202020204" pitchFamily="34" charset="0"/>
              <a:buChar char="•"/>
            </a:pPr>
            <a:r>
              <a:rPr lang="en-US" sz="1600" dirty="0" smtClean="0"/>
              <a:t>Top-down </a:t>
            </a:r>
            <a:r>
              <a:rPr lang="en-US" sz="1600" dirty="0"/>
              <a:t>design method is a form of stepwise refinement where we begin with the topmost module and incrementally add modules that it calls. </a:t>
            </a:r>
            <a:endParaRPr lang="tr-TR" sz="1600" dirty="0" smtClean="0"/>
          </a:p>
          <a:p>
            <a:pPr marL="285750" indent="-285750">
              <a:buFont typeface="Arial" panose="020B0604020202020204" pitchFamily="34" charset="0"/>
              <a:buChar char="•"/>
            </a:pPr>
            <a:r>
              <a:rPr lang="en-US" sz="1600" dirty="0" smtClean="0"/>
              <a:t>Therefore</a:t>
            </a:r>
            <a:r>
              <a:rPr lang="en-US" sz="1600" dirty="0"/>
              <a:t>, in a top-down approach, we start from an abstract design and then at each step, this design is refined into more concrete levels until a level is reached that requires no further refinement. </a:t>
            </a:r>
            <a:endParaRPr lang="tr-TR" sz="1600" dirty="0"/>
          </a:p>
        </p:txBody>
      </p:sp>
      <p:pic>
        <p:nvPicPr>
          <p:cNvPr id="7" name="Picture 6"/>
          <p:cNvPicPr>
            <a:picLocks noChangeAspect="1"/>
          </p:cNvPicPr>
          <p:nvPr/>
        </p:nvPicPr>
        <p:blipFill>
          <a:blip r:embed="rId3"/>
          <a:stretch>
            <a:fillRect/>
          </a:stretch>
        </p:blipFill>
        <p:spPr>
          <a:xfrm>
            <a:off x="1524000" y="1447800"/>
            <a:ext cx="5943600" cy="1883121"/>
          </a:xfrm>
          <a:prstGeom prst="rect">
            <a:avLst/>
          </a:prstGeom>
        </p:spPr>
      </p:pic>
    </p:spTree>
    <p:extLst>
      <p:ext uri="{BB962C8B-B14F-4D97-AF65-F5344CB8AC3E}">
        <p14:creationId xmlns:p14="http://schemas.microsoft.com/office/powerpoint/2010/main" val="4182843468"/>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fontScale="90000"/>
          </a:bodyPr>
          <a:lstStyle/>
          <a:p>
            <a:r>
              <a:rPr lang="en-US" sz="2400" b="1" dirty="0"/>
              <a:t>DIFFERENT APPROACHES TO DESIGNING AN ALGORITHM</a:t>
            </a:r>
            <a:endParaRPr lang="en-US" sz="2400" dirty="0" smtClean="0"/>
          </a:p>
        </p:txBody>
      </p:sp>
      <p:sp>
        <p:nvSpPr>
          <p:cNvPr id="3" name="Content Placeholder 2"/>
          <p:cNvSpPr>
            <a:spLocks noGrp="1"/>
          </p:cNvSpPr>
          <p:nvPr>
            <p:ph idx="1"/>
          </p:nvPr>
        </p:nvSpPr>
        <p:spPr>
          <a:xfrm>
            <a:off x="609600" y="838200"/>
            <a:ext cx="7848600" cy="685800"/>
          </a:xfrm>
        </p:spPr>
        <p:txBody>
          <a:bodyPr>
            <a:normAutofit fontScale="70000" lnSpcReduction="20000"/>
          </a:bodyPr>
          <a:lstStyle/>
          <a:p>
            <a:r>
              <a:rPr lang="en-US" b="1" dirty="0"/>
              <a:t>There are two main approaches to design an algorithm—top-down approach and bottom-up approach, as shown in Fig. 2.9</a:t>
            </a:r>
            <a:r>
              <a:rPr lang="en-US" b="1" dirty="0" smtClean="0"/>
              <a:t>.</a:t>
            </a:r>
            <a:endParaRPr lang="en-US" b="1" dirty="0"/>
          </a:p>
        </p:txBody>
      </p:sp>
      <p:sp>
        <p:nvSpPr>
          <p:cNvPr id="4" name="3 Slayt Numarası Yer Tutucusu"/>
          <p:cNvSpPr>
            <a:spLocks noGrp="1"/>
          </p:cNvSpPr>
          <p:nvPr>
            <p:ph type="sldNum" sz="quarter" idx="12"/>
          </p:nvPr>
        </p:nvSpPr>
        <p:spPr/>
        <p:txBody>
          <a:bodyPr/>
          <a:lstStyle/>
          <a:p>
            <a:fld id="{B6F15528-21DE-4FAA-801E-634DDDAF4B2B}" type="slidenum">
              <a:rPr lang="en-US" smtClean="0"/>
              <a:pPr/>
              <a:t>45</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
        <p:nvSpPr>
          <p:cNvPr id="5" name="Rectangle 4"/>
          <p:cNvSpPr/>
          <p:nvPr/>
        </p:nvSpPr>
        <p:spPr>
          <a:xfrm>
            <a:off x="640080" y="3462278"/>
            <a:ext cx="7924800" cy="3077766"/>
          </a:xfrm>
          <a:prstGeom prst="rect">
            <a:avLst/>
          </a:prstGeom>
        </p:spPr>
        <p:txBody>
          <a:bodyPr wrap="square">
            <a:spAutoFit/>
          </a:bodyPr>
          <a:lstStyle/>
          <a:p>
            <a:r>
              <a:rPr lang="en-US" b="1" dirty="0"/>
              <a:t>Bottom-up approach </a:t>
            </a:r>
            <a:endParaRPr lang="tr-TR" b="1" dirty="0" smtClean="0"/>
          </a:p>
          <a:p>
            <a:pPr marL="285750" indent="-285750">
              <a:buFont typeface="Arial" panose="020B0604020202020204" pitchFamily="34" charset="0"/>
              <a:buChar char="•"/>
            </a:pPr>
            <a:r>
              <a:rPr lang="en-US" sz="1600" dirty="0" smtClean="0"/>
              <a:t>A </a:t>
            </a:r>
            <a:r>
              <a:rPr lang="en-US" sz="1600" dirty="0"/>
              <a:t>bottom-up approach is just the reverse of top-down approach. In the bottom-up design, we start with designing the most basic or concrete modules and then proceed towards designing higher level modules. </a:t>
            </a:r>
            <a:endParaRPr lang="tr-TR" sz="1600" dirty="0" smtClean="0"/>
          </a:p>
          <a:p>
            <a:pPr marL="285750" indent="-285750">
              <a:buFont typeface="Arial" panose="020B0604020202020204" pitchFamily="34" charset="0"/>
              <a:buChar char="•"/>
            </a:pPr>
            <a:r>
              <a:rPr lang="en-US" sz="1600" dirty="0" smtClean="0"/>
              <a:t>The </a:t>
            </a:r>
            <a:r>
              <a:rPr lang="en-US" sz="1600" dirty="0"/>
              <a:t>higher level modules are implemented by using the operations performed by lower level modules. </a:t>
            </a:r>
            <a:endParaRPr lang="tr-TR" sz="1600" dirty="0" smtClean="0"/>
          </a:p>
          <a:p>
            <a:pPr marL="285750" indent="-285750">
              <a:buFont typeface="Arial" panose="020B0604020202020204" pitchFamily="34" charset="0"/>
              <a:buChar char="•"/>
            </a:pPr>
            <a:r>
              <a:rPr lang="en-US" sz="1600" dirty="0" smtClean="0"/>
              <a:t>Thus</a:t>
            </a:r>
            <a:r>
              <a:rPr lang="en-US" sz="1600" dirty="0"/>
              <a:t>, in this approach sub-modules are grouped together to form a higher level module. </a:t>
            </a:r>
            <a:endParaRPr lang="tr-TR" sz="1600" dirty="0" smtClean="0"/>
          </a:p>
          <a:p>
            <a:pPr marL="285750" indent="-285750">
              <a:buFont typeface="Arial" panose="020B0604020202020204" pitchFamily="34" charset="0"/>
              <a:buChar char="•"/>
            </a:pPr>
            <a:r>
              <a:rPr lang="en-US" sz="1600" dirty="0" smtClean="0"/>
              <a:t>All </a:t>
            </a:r>
            <a:r>
              <a:rPr lang="en-US" sz="1600" dirty="0"/>
              <a:t>the higher level modules are clubbed together to form even higher level modules. </a:t>
            </a:r>
            <a:endParaRPr lang="tr-TR" sz="1600" dirty="0" smtClean="0"/>
          </a:p>
          <a:p>
            <a:pPr marL="285750" indent="-285750">
              <a:buFont typeface="Arial" panose="020B0604020202020204" pitchFamily="34" charset="0"/>
              <a:buChar char="•"/>
            </a:pPr>
            <a:r>
              <a:rPr lang="en-US" sz="1600" dirty="0" smtClean="0"/>
              <a:t>This </a:t>
            </a:r>
            <a:r>
              <a:rPr lang="en-US" sz="1600" dirty="0"/>
              <a:t>process is repeated until the design of the complete algorithm is obtained.</a:t>
            </a:r>
            <a:endParaRPr lang="tr-TR" sz="1600" dirty="0"/>
          </a:p>
        </p:txBody>
      </p:sp>
      <p:pic>
        <p:nvPicPr>
          <p:cNvPr id="7" name="Picture 6"/>
          <p:cNvPicPr>
            <a:picLocks noChangeAspect="1"/>
          </p:cNvPicPr>
          <p:nvPr/>
        </p:nvPicPr>
        <p:blipFill>
          <a:blip r:embed="rId3"/>
          <a:stretch>
            <a:fillRect/>
          </a:stretch>
        </p:blipFill>
        <p:spPr>
          <a:xfrm>
            <a:off x="1524000" y="1447800"/>
            <a:ext cx="5943600" cy="1883121"/>
          </a:xfrm>
          <a:prstGeom prst="rect">
            <a:avLst/>
          </a:prstGeom>
        </p:spPr>
      </p:pic>
    </p:spTree>
    <p:extLst>
      <p:ext uri="{BB962C8B-B14F-4D97-AF65-F5344CB8AC3E}">
        <p14:creationId xmlns:p14="http://schemas.microsoft.com/office/powerpoint/2010/main" val="3494269266"/>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fontScale="90000"/>
          </a:bodyPr>
          <a:lstStyle/>
          <a:p>
            <a:r>
              <a:rPr lang="en-US" sz="2400" b="1" dirty="0"/>
              <a:t>DIFFERENT APPROACHES TO DESIGNING AN ALGORITHM</a:t>
            </a:r>
            <a:endParaRPr lang="en-US" sz="2400" dirty="0" smtClean="0"/>
          </a:p>
        </p:txBody>
      </p:sp>
      <p:sp>
        <p:nvSpPr>
          <p:cNvPr id="3" name="Content Placeholder 2"/>
          <p:cNvSpPr>
            <a:spLocks noGrp="1"/>
          </p:cNvSpPr>
          <p:nvPr>
            <p:ph idx="1"/>
          </p:nvPr>
        </p:nvSpPr>
        <p:spPr>
          <a:xfrm>
            <a:off x="609600" y="838200"/>
            <a:ext cx="7848600" cy="5486400"/>
          </a:xfrm>
        </p:spPr>
        <p:txBody>
          <a:bodyPr>
            <a:normAutofit/>
          </a:bodyPr>
          <a:lstStyle/>
          <a:p>
            <a:pPr marL="68580" indent="0">
              <a:buNone/>
            </a:pPr>
            <a:r>
              <a:rPr lang="en-US" sz="3400" b="1" dirty="0"/>
              <a:t>Top-down vs bottom-up approach </a:t>
            </a:r>
            <a:endParaRPr lang="tr-TR" sz="3400" b="1" dirty="0" smtClean="0"/>
          </a:p>
          <a:p>
            <a:r>
              <a:rPr lang="en-US" b="1" dirty="0" smtClean="0"/>
              <a:t>Whether </a:t>
            </a:r>
            <a:r>
              <a:rPr lang="en-US" b="1" dirty="0"/>
              <a:t>the top-down strategy should be followed or a bottom-up is a question that can be answered depending on the application at </a:t>
            </a:r>
            <a:r>
              <a:rPr lang="en-US" b="1" dirty="0" smtClean="0"/>
              <a:t>hand.</a:t>
            </a:r>
            <a:endParaRPr lang="tr-TR" b="1" dirty="0" smtClean="0"/>
          </a:p>
          <a:p>
            <a:r>
              <a:rPr lang="en-US" b="1" dirty="0" smtClean="0"/>
              <a:t>While </a:t>
            </a:r>
            <a:r>
              <a:rPr lang="en-US" b="1" dirty="0"/>
              <a:t>top-down approach follows a stepwise refinement by decomposing the algorithm into manageable modules, the bottom-up approach on the other hand defines a module and then groups together several modules to form a new higher level module. </a:t>
            </a:r>
          </a:p>
        </p:txBody>
      </p:sp>
      <p:sp>
        <p:nvSpPr>
          <p:cNvPr id="4" name="3 Slayt Numarası Yer Tutucusu"/>
          <p:cNvSpPr>
            <a:spLocks noGrp="1"/>
          </p:cNvSpPr>
          <p:nvPr>
            <p:ph type="sldNum" sz="quarter" idx="12"/>
          </p:nvPr>
        </p:nvSpPr>
        <p:spPr/>
        <p:txBody>
          <a:bodyPr/>
          <a:lstStyle/>
          <a:p>
            <a:fld id="{B6F15528-21DE-4FAA-801E-634DDDAF4B2B}" type="slidenum">
              <a:rPr lang="en-US" smtClean="0"/>
              <a:pPr/>
              <a:t>46</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1270799790"/>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fontScale="90000"/>
          </a:bodyPr>
          <a:lstStyle/>
          <a:p>
            <a:r>
              <a:rPr lang="en-US" sz="2400" b="1" dirty="0"/>
              <a:t>DIFFERENT APPROACHES TO DESIGNING AN ALGORITHM</a:t>
            </a:r>
            <a:endParaRPr lang="en-US" sz="2400" dirty="0" smtClean="0"/>
          </a:p>
        </p:txBody>
      </p:sp>
      <p:sp>
        <p:nvSpPr>
          <p:cNvPr id="3" name="Content Placeholder 2"/>
          <p:cNvSpPr>
            <a:spLocks noGrp="1"/>
          </p:cNvSpPr>
          <p:nvPr>
            <p:ph idx="1"/>
          </p:nvPr>
        </p:nvSpPr>
        <p:spPr>
          <a:xfrm>
            <a:off x="609600" y="838200"/>
            <a:ext cx="7848600" cy="5486400"/>
          </a:xfrm>
        </p:spPr>
        <p:txBody>
          <a:bodyPr>
            <a:normAutofit/>
          </a:bodyPr>
          <a:lstStyle/>
          <a:p>
            <a:pPr marL="68580" indent="0">
              <a:buNone/>
            </a:pPr>
            <a:r>
              <a:rPr lang="en-US" sz="3000" b="1" dirty="0"/>
              <a:t>Top-down vs bottom-up approach </a:t>
            </a:r>
            <a:endParaRPr lang="tr-TR" sz="3000" b="1" dirty="0" smtClean="0"/>
          </a:p>
          <a:p>
            <a:r>
              <a:rPr lang="en-US" b="1" dirty="0" smtClean="0"/>
              <a:t>Top-down </a:t>
            </a:r>
            <a:r>
              <a:rPr lang="en-US" b="1" dirty="0"/>
              <a:t>approach is highly appreciated for ease in documenting the modules, generation of test cases, implementation of code, and debugging. </a:t>
            </a:r>
            <a:endParaRPr lang="tr-TR" b="1" dirty="0" smtClean="0"/>
          </a:p>
          <a:p>
            <a:r>
              <a:rPr lang="en-US" b="1" dirty="0" smtClean="0"/>
              <a:t>However</a:t>
            </a:r>
            <a:r>
              <a:rPr lang="en-US" b="1" dirty="0"/>
              <a:t>, it is also criticized because the sub-modules are </a:t>
            </a:r>
            <a:r>
              <a:rPr lang="en-US" b="1" dirty="0" smtClean="0"/>
              <a:t>analyzed </a:t>
            </a:r>
            <a:r>
              <a:rPr lang="en-US" b="1" dirty="0"/>
              <a:t>in isolation without concentrating on their communication with other modules or on reusability of components and little attention is paid to data, thereby ignoring the concept of information hiding. </a:t>
            </a:r>
          </a:p>
        </p:txBody>
      </p:sp>
      <p:sp>
        <p:nvSpPr>
          <p:cNvPr id="4" name="3 Slayt Numarası Yer Tutucusu"/>
          <p:cNvSpPr>
            <a:spLocks noGrp="1"/>
          </p:cNvSpPr>
          <p:nvPr>
            <p:ph type="sldNum" sz="quarter" idx="12"/>
          </p:nvPr>
        </p:nvSpPr>
        <p:spPr/>
        <p:txBody>
          <a:bodyPr/>
          <a:lstStyle/>
          <a:p>
            <a:fld id="{B6F15528-21DE-4FAA-801E-634DDDAF4B2B}" type="slidenum">
              <a:rPr lang="en-US" smtClean="0"/>
              <a:pPr/>
              <a:t>47</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3297039570"/>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fontScale="90000"/>
          </a:bodyPr>
          <a:lstStyle/>
          <a:p>
            <a:r>
              <a:rPr lang="en-US" sz="2400" b="1" dirty="0"/>
              <a:t>DIFFERENT APPROACHES TO DESIGNING AN ALGORITHM</a:t>
            </a:r>
            <a:endParaRPr lang="en-US" sz="2400" dirty="0" smtClean="0"/>
          </a:p>
        </p:txBody>
      </p:sp>
      <p:sp>
        <p:nvSpPr>
          <p:cNvPr id="3" name="Content Placeholder 2"/>
          <p:cNvSpPr>
            <a:spLocks noGrp="1"/>
          </p:cNvSpPr>
          <p:nvPr>
            <p:ph idx="1"/>
          </p:nvPr>
        </p:nvSpPr>
        <p:spPr>
          <a:xfrm>
            <a:off x="609600" y="838200"/>
            <a:ext cx="7848600" cy="5486400"/>
          </a:xfrm>
        </p:spPr>
        <p:txBody>
          <a:bodyPr>
            <a:normAutofit lnSpcReduction="10000"/>
          </a:bodyPr>
          <a:lstStyle/>
          <a:p>
            <a:pPr marL="68580" indent="0">
              <a:buNone/>
            </a:pPr>
            <a:r>
              <a:rPr lang="en-US" sz="2800" b="1" dirty="0"/>
              <a:t>Top-down vs bottom-up approach </a:t>
            </a:r>
            <a:endParaRPr lang="tr-TR" sz="2800" b="1" dirty="0" smtClean="0"/>
          </a:p>
          <a:p>
            <a:r>
              <a:rPr lang="en-US" b="1" dirty="0" smtClean="0"/>
              <a:t>Although </a:t>
            </a:r>
            <a:r>
              <a:rPr lang="en-US" b="1" dirty="0"/>
              <a:t>the bottom-up approach allows information hiding as it first identifies what has to be encapsulated within a module and then provides an abstract interface to define the module’s boundaries as seen from the clients. </a:t>
            </a:r>
            <a:endParaRPr lang="tr-TR" b="1" dirty="0" smtClean="0"/>
          </a:p>
          <a:p>
            <a:r>
              <a:rPr lang="en-US" b="1" dirty="0" smtClean="0"/>
              <a:t>But </a:t>
            </a:r>
            <a:r>
              <a:rPr lang="en-US" b="1" dirty="0"/>
              <a:t>all this is difficult to be done in a strict bottom-up strategy</a:t>
            </a:r>
            <a:r>
              <a:rPr lang="en-US" b="1" dirty="0" smtClean="0"/>
              <a:t>.</a:t>
            </a:r>
            <a:endParaRPr lang="tr-TR" b="1" dirty="0" smtClean="0"/>
          </a:p>
          <a:p>
            <a:r>
              <a:rPr lang="en-US" b="1" dirty="0" smtClean="0"/>
              <a:t>Some </a:t>
            </a:r>
            <a:r>
              <a:rPr lang="en-US" b="1" dirty="0"/>
              <a:t>top-down activities need to be performed for this. </a:t>
            </a:r>
            <a:endParaRPr lang="tr-TR" b="1" dirty="0" smtClean="0"/>
          </a:p>
          <a:p>
            <a:r>
              <a:rPr lang="en-US" b="1" dirty="0" smtClean="0"/>
              <a:t>All </a:t>
            </a:r>
            <a:r>
              <a:rPr lang="en-US" b="1" dirty="0"/>
              <a:t>in all, design of complex algorithms must not be constrained to proceed according to a fixed pattern but should be a blend of top-down and bottom-up approaches. </a:t>
            </a:r>
          </a:p>
        </p:txBody>
      </p:sp>
      <p:sp>
        <p:nvSpPr>
          <p:cNvPr id="4" name="3 Slayt Numarası Yer Tutucusu"/>
          <p:cNvSpPr>
            <a:spLocks noGrp="1"/>
          </p:cNvSpPr>
          <p:nvPr>
            <p:ph type="sldNum" sz="quarter" idx="12"/>
          </p:nvPr>
        </p:nvSpPr>
        <p:spPr/>
        <p:txBody>
          <a:bodyPr/>
          <a:lstStyle/>
          <a:p>
            <a:fld id="{B6F15528-21DE-4FAA-801E-634DDDAF4B2B}" type="slidenum">
              <a:rPr lang="en-US" smtClean="0"/>
              <a:pPr/>
              <a:t>48</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2856808348"/>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en-US" sz="2200" b="1" dirty="0"/>
              <a:t>CONTROL STRUCTURES USED IN ALGORITHMS </a:t>
            </a:r>
            <a:endParaRPr lang="en-US" sz="2200" b="1" dirty="0" smtClean="0"/>
          </a:p>
        </p:txBody>
      </p:sp>
      <p:sp>
        <p:nvSpPr>
          <p:cNvPr id="3" name="Content Placeholder 2"/>
          <p:cNvSpPr>
            <a:spLocks noGrp="1"/>
          </p:cNvSpPr>
          <p:nvPr>
            <p:ph idx="1"/>
          </p:nvPr>
        </p:nvSpPr>
        <p:spPr>
          <a:xfrm>
            <a:off x="609600" y="838199"/>
            <a:ext cx="7848600" cy="3810001"/>
          </a:xfrm>
        </p:spPr>
        <p:txBody>
          <a:bodyPr>
            <a:normAutofit fontScale="92500" lnSpcReduction="20000"/>
          </a:bodyPr>
          <a:lstStyle/>
          <a:p>
            <a:r>
              <a:rPr lang="en-US" b="1" dirty="0"/>
              <a:t>An algorithm has a finite number of steps. </a:t>
            </a:r>
            <a:endParaRPr lang="tr-TR" b="1" dirty="0" smtClean="0"/>
          </a:p>
          <a:p>
            <a:r>
              <a:rPr lang="en-US" b="1" dirty="0" smtClean="0"/>
              <a:t>Some </a:t>
            </a:r>
            <a:r>
              <a:rPr lang="en-US" b="1" dirty="0"/>
              <a:t>steps may involve decision-making and repetition. </a:t>
            </a:r>
            <a:endParaRPr lang="tr-TR" b="1" dirty="0" smtClean="0"/>
          </a:p>
          <a:p>
            <a:r>
              <a:rPr lang="en-US" b="1" dirty="0" smtClean="0"/>
              <a:t>Broadly </a:t>
            </a:r>
            <a:r>
              <a:rPr lang="en-US" b="1" dirty="0"/>
              <a:t>speaking, an algorithm may employ one of the following control structures: (a) sequence, (b) decision, and (c) repetition. </a:t>
            </a:r>
            <a:endParaRPr lang="tr-TR" b="1" dirty="0" smtClean="0"/>
          </a:p>
          <a:p>
            <a:r>
              <a:rPr lang="en-US" sz="3000" b="1" dirty="0" smtClean="0"/>
              <a:t>Sequence</a:t>
            </a:r>
            <a:r>
              <a:rPr lang="tr-TR" sz="3000" b="1" dirty="0" smtClean="0"/>
              <a:t>:</a:t>
            </a:r>
            <a:r>
              <a:rPr lang="en-US" sz="3000" b="1" dirty="0" smtClean="0"/>
              <a:t> </a:t>
            </a:r>
            <a:r>
              <a:rPr lang="en-US" b="1" dirty="0"/>
              <a:t>By sequence, we mean that each step of an algorithm is executed in a specified order. </a:t>
            </a:r>
            <a:endParaRPr lang="tr-TR" b="1" dirty="0" smtClean="0"/>
          </a:p>
          <a:p>
            <a:r>
              <a:rPr lang="en-US" b="1" dirty="0" smtClean="0"/>
              <a:t>Let </a:t>
            </a:r>
            <a:r>
              <a:rPr lang="en-US" b="1" dirty="0"/>
              <a:t>us write an algorithm to add two numbers. </a:t>
            </a:r>
            <a:endParaRPr lang="tr-TR" b="1" dirty="0" smtClean="0"/>
          </a:p>
          <a:p>
            <a:r>
              <a:rPr lang="en-US" b="1" dirty="0" smtClean="0"/>
              <a:t>This </a:t>
            </a:r>
            <a:r>
              <a:rPr lang="en-US" b="1" dirty="0"/>
              <a:t>algorithm performs the steps in a purely sequential order, as shown in Fig. 2.10. </a:t>
            </a:r>
          </a:p>
        </p:txBody>
      </p:sp>
      <p:sp>
        <p:nvSpPr>
          <p:cNvPr id="4" name="3 Slayt Numarası Yer Tutucusu"/>
          <p:cNvSpPr>
            <a:spLocks noGrp="1"/>
          </p:cNvSpPr>
          <p:nvPr>
            <p:ph type="sldNum" sz="quarter" idx="12"/>
          </p:nvPr>
        </p:nvSpPr>
        <p:spPr/>
        <p:txBody>
          <a:bodyPr/>
          <a:lstStyle/>
          <a:p>
            <a:fld id="{B6F15528-21DE-4FAA-801E-634DDDAF4B2B}" type="slidenum">
              <a:rPr lang="en-US" smtClean="0"/>
              <a:pPr/>
              <a:t>49</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pic>
        <p:nvPicPr>
          <p:cNvPr id="5" name="Picture 4"/>
          <p:cNvPicPr>
            <a:picLocks noChangeAspect="1"/>
          </p:cNvPicPr>
          <p:nvPr/>
        </p:nvPicPr>
        <p:blipFill>
          <a:blip r:embed="rId3"/>
          <a:stretch>
            <a:fillRect/>
          </a:stretch>
        </p:blipFill>
        <p:spPr>
          <a:xfrm>
            <a:off x="1524000" y="4648200"/>
            <a:ext cx="3257550" cy="1762125"/>
          </a:xfrm>
          <a:prstGeom prst="rect">
            <a:avLst/>
          </a:prstGeom>
        </p:spPr>
      </p:pic>
    </p:spTree>
    <p:extLst>
      <p:ext uri="{BB962C8B-B14F-4D97-AF65-F5344CB8AC3E}">
        <p14:creationId xmlns:p14="http://schemas.microsoft.com/office/powerpoint/2010/main" val="10988769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en-US" sz="2400" b="1" dirty="0"/>
              <a:t>BASIC TERMINOLOGY</a:t>
            </a:r>
            <a:endParaRPr lang="en-US" sz="2400" dirty="0" smtClean="0"/>
          </a:p>
        </p:txBody>
      </p:sp>
      <p:sp>
        <p:nvSpPr>
          <p:cNvPr id="3" name="Content Placeholder 2"/>
          <p:cNvSpPr>
            <a:spLocks noGrp="1"/>
          </p:cNvSpPr>
          <p:nvPr>
            <p:ph idx="1"/>
          </p:nvPr>
        </p:nvSpPr>
        <p:spPr>
          <a:xfrm>
            <a:off x="685800" y="990600"/>
            <a:ext cx="7848600" cy="5257800"/>
          </a:xfrm>
        </p:spPr>
        <p:txBody>
          <a:bodyPr>
            <a:normAutofit/>
          </a:bodyPr>
          <a:lstStyle/>
          <a:p>
            <a:r>
              <a:rPr lang="en-US" b="1" dirty="0"/>
              <a:t>Data structures are used in almost every program or software system. </a:t>
            </a:r>
            <a:endParaRPr lang="tr-TR" b="1" dirty="0" smtClean="0"/>
          </a:p>
          <a:p>
            <a:r>
              <a:rPr lang="en-US" b="1" dirty="0" smtClean="0"/>
              <a:t>Some </a:t>
            </a:r>
            <a:r>
              <a:rPr lang="en-US" b="1" dirty="0"/>
              <a:t>common examples of data structures are arrays, linked lists, queues, stacks, binary trees, and hash tables. </a:t>
            </a:r>
            <a:endParaRPr lang="tr-TR" b="1" dirty="0" smtClean="0"/>
          </a:p>
          <a:p>
            <a:r>
              <a:rPr lang="tr-TR" b="1" dirty="0"/>
              <a:t>R</a:t>
            </a:r>
            <a:r>
              <a:rPr lang="en-US" b="1" dirty="0" smtClean="0"/>
              <a:t>epresenting </a:t>
            </a:r>
            <a:r>
              <a:rPr lang="en-US" b="1" dirty="0"/>
              <a:t>information is fundamental to computer science. </a:t>
            </a:r>
            <a:endParaRPr lang="tr-TR" b="1" dirty="0" smtClean="0"/>
          </a:p>
          <a:p>
            <a:r>
              <a:rPr lang="en-US" b="1" dirty="0" smtClean="0"/>
              <a:t>The </a:t>
            </a:r>
            <a:r>
              <a:rPr lang="en-US" b="1" dirty="0"/>
              <a:t>primary goal of a program or software is not to perform calculations or operations but to store and retrieve information as fast as possible. </a:t>
            </a:r>
          </a:p>
          <a:p>
            <a:endParaRPr lang="tr-TR" b="1" dirty="0" smtClean="0"/>
          </a:p>
        </p:txBody>
      </p:sp>
      <p:sp>
        <p:nvSpPr>
          <p:cNvPr id="4" name="3 Slayt Numarası Yer Tutucusu"/>
          <p:cNvSpPr>
            <a:spLocks noGrp="1"/>
          </p:cNvSpPr>
          <p:nvPr>
            <p:ph type="sldNum" sz="quarter" idx="12"/>
          </p:nvPr>
        </p:nvSpPr>
        <p:spPr/>
        <p:txBody>
          <a:bodyPr/>
          <a:lstStyle/>
          <a:p>
            <a:fld id="{B6F15528-21DE-4FAA-801E-634DDDAF4B2B}" type="slidenum">
              <a:rPr lang="en-US" smtClean="0"/>
              <a:pPr/>
              <a:t>5</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2568440284"/>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en-US" sz="2200" b="1" dirty="0"/>
              <a:t>CONTROL STRUCTURES USED IN ALGORITHMS </a:t>
            </a:r>
            <a:endParaRPr lang="en-US" sz="2200" b="1" dirty="0" smtClean="0"/>
          </a:p>
        </p:txBody>
      </p:sp>
      <p:sp>
        <p:nvSpPr>
          <p:cNvPr id="3" name="Content Placeholder 2"/>
          <p:cNvSpPr>
            <a:spLocks noGrp="1"/>
          </p:cNvSpPr>
          <p:nvPr>
            <p:ph idx="1"/>
          </p:nvPr>
        </p:nvSpPr>
        <p:spPr>
          <a:xfrm>
            <a:off x="609600" y="838200"/>
            <a:ext cx="7848600" cy="5257800"/>
          </a:xfrm>
        </p:spPr>
        <p:txBody>
          <a:bodyPr>
            <a:normAutofit lnSpcReduction="10000"/>
          </a:bodyPr>
          <a:lstStyle/>
          <a:p>
            <a:pPr marL="68580" indent="0">
              <a:buNone/>
            </a:pPr>
            <a:r>
              <a:rPr lang="en-US" sz="3400" b="1" dirty="0" smtClean="0"/>
              <a:t>Decision</a:t>
            </a:r>
            <a:r>
              <a:rPr lang="tr-TR" sz="3400" b="1" dirty="0" smtClean="0"/>
              <a:t>:</a:t>
            </a:r>
            <a:r>
              <a:rPr lang="en-US" sz="3400" b="1" dirty="0" smtClean="0"/>
              <a:t> </a:t>
            </a:r>
            <a:endParaRPr lang="tr-TR" sz="3400" b="1" dirty="0" smtClean="0"/>
          </a:p>
          <a:p>
            <a:r>
              <a:rPr lang="en-US" b="1" dirty="0" smtClean="0"/>
              <a:t>Decision </a:t>
            </a:r>
            <a:r>
              <a:rPr lang="en-US" b="1" dirty="0"/>
              <a:t>statements are used when the execution of a process depends on the outcome of some condition. </a:t>
            </a:r>
            <a:endParaRPr lang="tr-TR" b="1" dirty="0" smtClean="0"/>
          </a:p>
          <a:p>
            <a:r>
              <a:rPr lang="en-US" b="1" dirty="0" smtClean="0"/>
              <a:t>For </a:t>
            </a:r>
            <a:r>
              <a:rPr lang="en-US" b="1" dirty="0"/>
              <a:t>example, if x = y, then print EQUAL. So the general form of IF construct can be given as: IF condition Then process A condition in this context is any statement that may evaluate to either a true value or a false value. </a:t>
            </a:r>
            <a:endParaRPr lang="tr-TR" b="1" dirty="0" smtClean="0"/>
          </a:p>
          <a:p>
            <a:r>
              <a:rPr lang="en-US" b="1" dirty="0" smtClean="0"/>
              <a:t>In </a:t>
            </a:r>
            <a:r>
              <a:rPr lang="en-US" b="1" dirty="0"/>
              <a:t>the above example, a variable x can be either equal to y or not equal to y. However, it cannot be both true and false. </a:t>
            </a:r>
            <a:endParaRPr lang="tr-TR" b="1" dirty="0" smtClean="0"/>
          </a:p>
          <a:p>
            <a:r>
              <a:rPr lang="en-US" b="1" dirty="0" smtClean="0"/>
              <a:t>If </a:t>
            </a:r>
            <a:r>
              <a:rPr lang="en-US" b="1" dirty="0"/>
              <a:t>the condition is true, then the process is executed</a:t>
            </a:r>
            <a:r>
              <a:rPr lang="en-US" b="1" dirty="0" smtClean="0"/>
              <a:t>.</a:t>
            </a:r>
            <a:endParaRPr lang="en-US" b="1" dirty="0"/>
          </a:p>
        </p:txBody>
      </p:sp>
      <p:sp>
        <p:nvSpPr>
          <p:cNvPr id="4" name="3 Slayt Numarası Yer Tutucusu"/>
          <p:cNvSpPr>
            <a:spLocks noGrp="1"/>
          </p:cNvSpPr>
          <p:nvPr>
            <p:ph type="sldNum" sz="quarter" idx="12"/>
          </p:nvPr>
        </p:nvSpPr>
        <p:spPr/>
        <p:txBody>
          <a:bodyPr/>
          <a:lstStyle/>
          <a:p>
            <a:fld id="{B6F15528-21DE-4FAA-801E-634DDDAF4B2B}" type="slidenum">
              <a:rPr lang="en-US" smtClean="0"/>
              <a:pPr/>
              <a:t>50</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2103517211"/>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en-US" sz="2200" b="1" dirty="0"/>
              <a:t>CONTROL STRUCTURES USED IN ALGORITHMS </a:t>
            </a:r>
            <a:endParaRPr lang="en-US" sz="2200" b="1" dirty="0" smtClean="0"/>
          </a:p>
        </p:txBody>
      </p:sp>
      <p:sp>
        <p:nvSpPr>
          <p:cNvPr id="3" name="Content Placeholder 2"/>
          <p:cNvSpPr>
            <a:spLocks noGrp="1"/>
          </p:cNvSpPr>
          <p:nvPr>
            <p:ph idx="1"/>
          </p:nvPr>
        </p:nvSpPr>
        <p:spPr>
          <a:xfrm>
            <a:off x="609600" y="838200"/>
            <a:ext cx="7848600" cy="2971800"/>
          </a:xfrm>
        </p:spPr>
        <p:txBody>
          <a:bodyPr>
            <a:normAutofit fontScale="92500" lnSpcReduction="20000"/>
          </a:bodyPr>
          <a:lstStyle/>
          <a:p>
            <a:pPr marL="68580" indent="0">
              <a:buNone/>
            </a:pPr>
            <a:r>
              <a:rPr lang="en-US" sz="3400" b="1" dirty="0" smtClean="0"/>
              <a:t>Decision</a:t>
            </a:r>
            <a:r>
              <a:rPr lang="tr-TR" sz="3400" b="1" dirty="0" smtClean="0"/>
              <a:t>:</a:t>
            </a:r>
            <a:r>
              <a:rPr lang="en-US" sz="3400" b="1" dirty="0" smtClean="0"/>
              <a:t> </a:t>
            </a:r>
            <a:endParaRPr lang="tr-TR" sz="3400" b="1" dirty="0" smtClean="0"/>
          </a:p>
          <a:p>
            <a:r>
              <a:rPr lang="en-US" b="1" dirty="0" smtClean="0"/>
              <a:t>A </a:t>
            </a:r>
            <a:r>
              <a:rPr lang="en-US" b="1" dirty="0"/>
              <a:t>decision statement can also be stated in the following manner: IF condition Then process1 ELSE process2 This form is popularly known as the IF–ELSE construct. </a:t>
            </a:r>
            <a:endParaRPr lang="tr-TR" b="1" dirty="0" smtClean="0"/>
          </a:p>
          <a:p>
            <a:r>
              <a:rPr lang="en-US" b="1" dirty="0" smtClean="0"/>
              <a:t>Here</a:t>
            </a:r>
            <a:r>
              <a:rPr lang="en-US" b="1" dirty="0"/>
              <a:t>, if the condition is true, then process1 is executed, else process2 is executed. </a:t>
            </a:r>
            <a:endParaRPr lang="tr-TR" b="1" dirty="0" smtClean="0"/>
          </a:p>
          <a:p>
            <a:r>
              <a:rPr lang="en-US" b="1" dirty="0" smtClean="0"/>
              <a:t>Figure </a:t>
            </a:r>
            <a:r>
              <a:rPr lang="en-US" b="1" dirty="0"/>
              <a:t>2.11 shows an algorithm to check if two numbers are equal. </a:t>
            </a:r>
          </a:p>
        </p:txBody>
      </p:sp>
      <p:sp>
        <p:nvSpPr>
          <p:cNvPr id="4" name="3 Slayt Numarası Yer Tutucusu"/>
          <p:cNvSpPr>
            <a:spLocks noGrp="1"/>
          </p:cNvSpPr>
          <p:nvPr>
            <p:ph type="sldNum" sz="quarter" idx="12"/>
          </p:nvPr>
        </p:nvSpPr>
        <p:spPr/>
        <p:txBody>
          <a:bodyPr/>
          <a:lstStyle/>
          <a:p>
            <a:fld id="{B6F15528-21DE-4FAA-801E-634DDDAF4B2B}" type="slidenum">
              <a:rPr lang="en-US" smtClean="0"/>
              <a:pPr/>
              <a:t>51</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pic>
        <p:nvPicPr>
          <p:cNvPr id="6" name="Picture 5"/>
          <p:cNvPicPr>
            <a:picLocks noChangeAspect="1"/>
          </p:cNvPicPr>
          <p:nvPr/>
        </p:nvPicPr>
        <p:blipFill>
          <a:blip r:embed="rId3"/>
          <a:stretch>
            <a:fillRect/>
          </a:stretch>
        </p:blipFill>
        <p:spPr>
          <a:xfrm>
            <a:off x="1727735" y="3810000"/>
            <a:ext cx="3429000" cy="2438400"/>
          </a:xfrm>
          <a:prstGeom prst="rect">
            <a:avLst/>
          </a:prstGeom>
        </p:spPr>
      </p:pic>
    </p:spTree>
    <p:extLst>
      <p:ext uri="{BB962C8B-B14F-4D97-AF65-F5344CB8AC3E}">
        <p14:creationId xmlns:p14="http://schemas.microsoft.com/office/powerpoint/2010/main" val="2336821083"/>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en-US" sz="2200" b="1" dirty="0"/>
              <a:t>CONTROL STRUCTURES USED IN ALGORITHMS </a:t>
            </a:r>
            <a:endParaRPr lang="en-US" sz="2200" b="1" dirty="0" smtClean="0"/>
          </a:p>
        </p:txBody>
      </p:sp>
      <p:sp>
        <p:nvSpPr>
          <p:cNvPr id="3" name="Content Placeholder 2"/>
          <p:cNvSpPr>
            <a:spLocks noGrp="1"/>
          </p:cNvSpPr>
          <p:nvPr>
            <p:ph idx="1"/>
          </p:nvPr>
        </p:nvSpPr>
        <p:spPr>
          <a:xfrm>
            <a:off x="609600" y="838200"/>
            <a:ext cx="7848600" cy="3352800"/>
          </a:xfrm>
        </p:spPr>
        <p:txBody>
          <a:bodyPr>
            <a:normAutofit fontScale="92500" lnSpcReduction="10000"/>
          </a:bodyPr>
          <a:lstStyle/>
          <a:p>
            <a:pPr marL="68580" indent="0">
              <a:buNone/>
            </a:pPr>
            <a:r>
              <a:rPr lang="en-US" sz="3000" b="1" dirty="0" smtClean="0"/>
              <a:t>Repetition</a:t>
            </a:r>
            <a:r>
              <a:rPr lang="tr-TR" sz="3000" b="1" dirty="0" smtClean="0"/>
              <a:t>:</a:t>
            </a:r>
            <a:r>
              <a:rPr lang="en-US" sz="3000" b="1" dirty="0" smtClean="0"/>
              <a:t> </a:t>
            </a:r>
            <a:endParaRPr lang="tr-TR" sz="3000" b="1" dirty="0" smtClean="0"/>
          </a:p>
          <a:p>
            <a:r>
              <a:rPr lang="en-US" b="1" dirty="0" smtClean="0"/>
              <a:t>Repetition</a:t>
            </a:r>
            <a:r>
              <a:rPr lang="en-US" b="1" dirty="0"/>
              <a:t>, which involves executing one or more steps for a number of times, can be implemented using constructs such as while, do–while, and for loops. </a:t>
            </a:r>
            <a:endParaRPr lang="tr-TR" b="1" dirty="0" smtClean="0"/>
          </a:p>
          <a:p>
            <a:r>
              <a:rPr lang="en-US" b="1" dirty="0" smtClean="0"/>
              <a:t>These </a:t>
            </a:r>
            <a:r>
              <a:rPr lang="en-US" b="1" dirty="0"/>
              <a:t>loops execute one or more steps until some condition is true. </a:t>
            </a:r>
            <a:endParaRPr lang="tr-TR" b="1" dirty="0" smtClean="0"/>
          </a:p>
          <a:p>
            <a:r>
              <a:rPr lang="en-US" b="1" dirty="0" smtClean="0"/>
              <a:t>Figure </a:t>
            </a:r>
            <a:r>
              <a:rPr lang="en-US" b="1" dirty="0"/>
              <a:t>2.12 shows an algorithm that prints the first 10 natural numbers.</a:t>
            </a:r>
          </a:p>
        </p:txBody>
      </p:sp>
      <p:sp>
        <p:nvSpPr>
          <p:cNvPr id="4" name="3 Slayt Numarası Yer Tutucusu"/>
          <p:cNvSpPr>
            <a:spLocks noGrp="1"/>
          </p:cNvSpPr>
          <p:nvPr>
            <p:ph type="sldNum" sz="quarter" idx="12"/>
          </p:nvPr>
        </p:nvSpPr>
        <p:spPr/>
        <p:txBody>
          <a:bodyPr/>
          <a:lstStyle/>
          <a:p>
            <a:fld id="{B6F15528-21DE-4FAA-801E-634DDDAF4B2B}" type="slidenum">
              <a:rPr lang="en-US" smtClean="0"/>
              <a:pPr/>
              <a:t>52</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pic>
        <p:nvPicPr>
          <p:cNvPr id="5" name="Picture 4"/>
          <p:cNvPicPr>
            <a:picLocks noChangeAspect="1"/>
          </p:cNvPicPr>
          <p:nvPr/>
        </p:nvPicPr>
        <p:blipFill>
          <a:blip r:embed="rId3"/>
          <a:stretch>
            <a:fillRect/>
          </a:stretch>
        </p:blipFill>
        <p:spPr>
          <a:xfrm>
            <a:off x="1524000" y="4400550"/>
            <a:ext cx="3886200" cy="2000250"/>
          </a:xfrm>
          <a:prstGeom prst="rect">
            <a:avLst/>
          </a:prstGeom>
        </p:spPr>
      </p:pic>
    </p:spTree>
    <p:extLst>
      <p:ext uri="{BB962C8B-B14F-4D97-AF65-F5344CB8AC3E}">
        <p14:creationId xmlns:p14="http://schemas.microsoft.com/office/powerpoint/2010/main" val="1132763045"/>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en-US" sz="2200" b="1" dirty="0"/>
              <a:t>TIME AND SPACE COMPLEXITY </a:t>
            </a:r>
            <a:endParaRPr lang="en-US" sz="2200" b="1" dirty="0" smtClean="0"/>
          </a:p>
        </p:txBody>
      </p:sp>
      <p:sp>
        <p:nvSpPr>
          <p:cNvPr id="3" name="Content Placeholder 2"/>
          <p:cNvSpPr>
            <a:spLocks noGrp="1"/>
          </p:cNvSpPr>
          <p:nvPr>
            <p:ph idx="1"/>
          </p:nvPr>
        </p:nvSpPr>
        <p:spPr>
          <a:xfrm>
            <a:off x="609600" y="838200"/>
            <a:ext cx="7848600" cy="5334000"/>
          </a:xfrm>
        </p:spPr>
        <p:txBody>
          <a:bodyPr>
            <a:normAutofit fontScale="92500" lnSpcReduction="20000"/>
          </a:bodyPr>
          <a:lstStyle/>
          <a:p>
            <a:r>
              <a:rPr lang="en-US" b="1" dirty="0" smtClean="0"/>
              <a:t>Analyzing </a:t>
            </a:r>
            <a:r>
              <a:rPr lang="en-US" b="1" dirty="0"/>
              <a:t>an algorithm means determining the amount of resources (such as time and memory) needed to execute it. </a:t>
            </a:r>
            <a:endParaRPr lang="tr-TR" b="1" dirty="0" smtClean="0"/>
          </a:p>
          <a:p>
            <a:r>
              <a:rPr lang="en-US" b="1" dirty="0" smtClean="0"/>
              <a:t>Algorithms </a:t>
            </a:r>
            <a:r>
              <a:rPr lang="en-US" b="1" dirty="0"/>
              <a:t>are generally designed to work with an arbitrary number of inputs, so the efficiency or complexity of an algorithm is stated in terms of time and space complexity. </a:t>
            </a:r>
            <a:endParaRPr lang="tr-TR" b="1" dirty="0" smtClean="0"/>
          </a:p>
          <a:p>
            <a:r>
              <a:rPr lang="en-US" b="1" dirty="0" smtClean="0"/>
              <a:t>The </a:t>
            </a:r>
            <a:r>
              <a:rPr lang="en-US" b="1" dirty="0"/>
              <a:t>time complexity of an algorithm is basically the running time of a program as a function of the input size. </a:t>
            </a:r>
            <a:endParaRPr lang="tr-TR" b="1" dirty="0" smtClean="0"/>
          </a:p>
          <a:p>
            <a:r>
              <a:rPr lang="en-US" b="1" dirty="0" smtClean="0"/>
              <a:t>Similarly</a:t>
            </a:r>
            <a:r>
              <a:rPr lang="en-US" b="1" dirty="0"/>
              <a:t>, the space complexity of an algorithm is the amount of computer memory that is required during the program execution as a function of the input </a:t>
            </a:r>
            <a:r>
              <a:rPr lang="en-US" b="1" dirty="0" smtClean="0"/>
              <a:t>size.</a:t>
            </a:r>
            <a:endParaRPr lang="tr-TR" b="1" dirty="0" smtClean="0"/>
          </a:p>
          <a:p>
            <a:r>
              <a:rPr lang="en-US" b="1" dirty="0" smtClean="0"/>
              <a:t>In </a:t>
            </a:r>
            <a:r>
              <a:rPr lang="en-US" b="1" dirty="0"/>
              <a:t>other words, the number of machine instructions which a program executes is called its time complexity. </a:t>
            </a:r>
            <a:endParaRPr lang="tr-TR" b="1" dirty="0" smtClean="0"/>
          </a:p>
          <a:p>
            <a:r>
              <a:rPr lang="en-US" b="1" dirty="0" smtClean="0"/>
              <a:t>This </a:t>
            </a:r>
            <a:r>
              <a:rPr lang="en-US" b="1" dirty="0"/>
              <a:t>number is primarily dependent on the size of the program’s input and the algorithm used. </a:t>
            </a:r>
          </a:p>
        </p:txBody>
      </p:sp>
      <p:sp>
        <p:nvSpPr>
          <p:cNvPr id="4" name="3 Slayt Numarası Yer Tutucusu"/>
          <p:cNvSpPr>
            <a:spLocks noGrp="1"/>
          </p:cNvSpPr>
          <p:nvPr>
            <p:ph type="sldNum" sz="quarter" idx="12"/>
          </p:nvPr>
        </p:nvSpPr>
        <p:spPr/>
        <p:txBody>
          <a:bodyPr/>
          <a:lstStyle/>
          <a:p>
            <a:fld id="{B6F15528-21DE-4FAA-801E-634DDDAF4B2B}" type="slidenum">
              <a:rPr lang="en-US" smtClean="0"/>
              <a:pPr/>
              <a:t>53</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427960148"/>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en-US" sz="2200" b="1" dirty="0"/>
              <a:t>TIME AND SPACE COMPLEXITY </a:t>
            </a:r>
            <a:endParaRPr lang="en-US" sz="2200" b="1" dirty="0" smtClean="0"/>
          </a:p>
        </p:txBody>
      </p:sp>
      <p:sp>
        <p:nvSpPr>
          <p:cNvPr id="3" name="Content Placeholder 2"/>
          <p:cNvSpPr>
            <a:spLocks noGrp="1"/>
          </p:cNvSpPr>
          <p:nvPr>
            <p:ph idx="1"/>
          </p:nvPr>
        </p:nvSpPr>
        <p:spPr>
          <a:xfrm>
            <a:off x="609600" y="838200"/>
            <a:ext cx="7848600" cy="5334000"/>
          </a:xfrm>
        </p:spPr>
        <p:txBody>
          <a:bodyPr>
            <a:normAutofit/>
          </a:bodyPr>
          <a:lstStyle/>
          <a:p>
            <a:r>
              <a:rPr lang="en-US" b="1" dirty="0" smtClean="0"/>
              <a:t>Generally</a:t>
            </a:r>
            <a:r>
              <a:rPr lang="en-US" b="1" dirty="0"/>
              <a:t>, the space needed by a program depends on the following two </a:t>
            </a:r>
            <a:r>
              <a:rPr lang="en-US" b="1" dirty="0" smtClean="0"/>
              <a:t>parts</a:t>
            </a:r>
            <a:r>
              <a:rPr lang="tr-TR" b="1" dirty="0" smtClean="0"/>
              <a:t>:</a:t>
            </a:r>
          </a:p>
          <a:p>
            <a:pPr lvl="1"/>
            <a:r>
              <a:rPr lang="en-US" b="1" dirty="0" smtClean="0"/>
              <a:t>Fixed </a:t>
            </a:r>
            <a:r>
              <a:rPr lang="en-US" b="1" dirty="0"/>
              <a:t>part: It varies from problem to problem. It includes the space needed for storing instructions, constants, variables, and structured variables (like arrays and structures). </a:t>
            </a:r>
            <a:endParaRPr lang="tr-TR" b="1" dirty="0"/>
          </a:p>
          <a:p>
            <a:pPr lvl="1"/>
            <a:r>
              <a:rPr lang="en-US" b="1" dirty="0" smtClean="0"/>
              <a:t>Variable </a:t>
            </a:r>
            <a:r>
              <a:rPr lang="en-US" b="1" dirty="0"/>
              <a:t>part: It varies from program to program. It includes the space needed for recursion stack, and for structured variables that are allocated space dynamically during the runtime of a </a:t>
            </a:r>
            <a:r>
              <a:rPr lang="en-US" b="1" dirty="0" smtClean="0"/>
              <a:t>program.</a:t>
            </a:r>
            <a:endParaRPr lang="tr-TR" b="1" dirty="0" smtClean="0"/>
          </a:p>
          <a:p>
            <a:r>
              <a:rPr lang="en-US" b="1" dirty="0" smtClean="0"/>
              <a:t>However</a:t>
            </a:r>
            <a:r>
              <a:rPr lang="en-US" b="1" dirty="0"/>
              <a:t>, running time requirements are more critical than memory requirements. </a:t>
            </a:r>
            <a:endParaRPr lang="tr-TR" b="1" dirty="0" smtClean="0"/>
          </a:p>
          <a:p>
            <a:r>
              <a:rPr lang="en-US" b="1" dirty="0" smtClean="0"/>
              <a:t>Therefore</a:t>
            </a:r>
            <a:r>
              <a:rPr lang="en-US" b="1" dirty="0"/>
              <a:t>, in this section, we will concentrate on the running time efficiency of algorithms. </a:t>
            </a:r>
          </a:p>
        </p:txBody>
      </p:sp>
      <p:sp>
        <p:nvSpPr>
          <p:cNvPr id="4" name="3 Slayt Numarası Yer Tutucusu"/>
          <p:cNvSpPr>
            <a:spLocks noGrp="1"/>
          </p:cNvSpPr>
          <p:nvPr>
            <p:ph type="sldNum" sz="quarter" idx="12"/>
          </p:nvPr>
        </p:nvSpPr>
        <p:spPr/>
        <p:txBody>
          <a:bodyPr/>
          <a:lstStyle/>
          <a:p>
            <a:fld id="{B6F15528-21DE-4FAA-801E-634DDDAF4B2B}" type="slidenum">
              <a:rPr lang="en-US" smtClean="0"/>
              <a:pPr/>
              <a:t>54</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443544766"/>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en-US" sz="2200" b="1" dirty="0"/>
              <a:t>TIME AND SPACE COMPLEXITY </a:t>
            </a:r>
            <a:endParaRPr lang="en-US" sz="2200" b="1" dirty="0" smtClean="0"/>
          </a:p>
        </p:txBody>
      </p:sp>
      <p:sp>
        <p:nvSpPr>
          <p:cNvPr id="3" name="Content Placeholder 2"/>
          <p:cNvSpPr>
            <a:spLocks noGrp="1"/>
          </p:cNvSpPr>
          <p:nvPr>
            <p:ph idx="1"/>
          </p:nvPr>
        </p:nvSpPr>
        <p:spPr>
          <a:xfrm>
            <a:off x="609600" y="838200"/>
            <a:ext cx="7848600" cy="5334000"/>
          </a:xfrm>
        </p:spPr>
        <p:txBody>
          <a:bodyPr>
            <a:normAutofit fontScale="92500" lnSpcReduction="10000"/>
          </a:bodyPr>
          <a:lstStyle/>
          <a:p>
            <a:pPr marL="68580" indent="0">
              <a:buNone/>
            </a:pPr>
            <a:r>
              <a:rPr lang="en-US" b="1" dirty="0"/>
              <a:t>Worst-case, Average-case, Best-case, and Amortized Time Complexity </a:t>
            </a:r>
            <a:endParaRPr lang="tr-TR" b="1" dirty="0" smtClean="0"/>
          </a:p>
          <a:p>
            <a:r>
              <a:rPr lang="en-US" b="1" dirty="0" smtClean="0"/>
              <a:t>Worst-case </a:t>
            </a:r>
            <a:r>
              <a:rPr lang="en-US" b="1" dirty="0"/>
              <a:t>running time This denotes the </a:t>
            </a:r>
            <a:r>
              <a:rPr lang="en-US" b="1" dirty="0" smtClean="0"/>
              <a:t>behavior </a:t>
            </a:r>
            <a:r>
              <a:rPr lang="en-US" b="1" dirty="0"/>
              <a:t>of an algorithm with respect to the </a:t>
            </a:r>
            <a:r>
              <a:rPr lang="en-US" b="1" dirty="0" smtClean="0"/>
              <a:t>worst possible </a:t>
            </a:r>
            <a:r>
              <a:rPr lang="en-US" b="1" dirty="0"/>
              <a:t>case of the input instance. </a:t>
            </a:r>
            <a:endParaRPr lang="tr-TR" b="1" dirty="0" smtClean="0"/>
          </a:p>
          <a:p>
            <a:r>
              <a:rPr lang="en-US" b="1" dirty="0" smtClean="0"/>
              <a:t>The </a:t>
            </a:r>
            <a:r>
              <a:rPr lang="en-US" b="1" dirty="0"/>
              <a:t>worst-case running time of an algorithm is an upper bound on the running time for any </a:t>
            </a:r>
            <a:r>
              <a:rPr lang="en-US" b="1" dirty="0" smtClean="0"/>
              <a:t>input.</a:t>
            </a:r>
            <a:endParaRPr lang="tr-TR" b="1" dirty="0" smtClean="0"/>
          </a:p>
          <a:p>
            <a:r>
              <a:rPr lang="en-US" b="1" dirty="0" smtClean="0"/>
              <a:t>Therefore</a:t>
            </a:r>
            <a:r>
              <a:rPr lang="en-US" b="1" dirty="0"/>
              <a:t>, having the knowledge of worst-case running time gives us an assurance that the algorithm will never go beyond this time </a:t>
            </a:r>
            <a:r>
              <a:rPr lang="en-US" b="1" dirty="0" smtClean="0"/>
              <a:t>limit.</a:t>
            </a:r>
            <a:endParaRPr lang="tr-TR" b="1" dirty="0" smtClean="0"/>
          </a:p>
          <a:p>
            <a:r>
              <a:rPr lang="en-US" b="1" dirty="0" smtClean="0"/>
              <a:t>Average-case </a:t>
            </a:r>
            <a:r>
              <a:rPr lang="en-US" b="1" dirty="0"/>
              <a:t>running time The average-case running time of an algorithm is an estimate of the running time for an ‘average’ input. </a:t>
            </a:r>
            <a:endParaRPr lang="tr-TR" b="1" dirty="0" smtClean="0"/>
          </a:p>
          <a:p>
            <a:r>
              <a:rPr lang="en-US" b="1" dirty="0" smtClean="0"/>
              <a:t>It </a:t>
            </a:r>
            <a:r>
              <a:rPr lang="en-US" b="1" dirty="0"/>
              <a:t>specifies the expected </a:t>
            </a:r>
            <a:r>
              <a:rPr lang="en-US" b="1" dirty="0" smtClean="0"/>
              <a:t>behavior </a:t>
            </a:r>
            <a:r>
              <a:rPr lang="en-US" b="1" dirty="0"/>
              <a:t>of the algorithm when the input is randomly drawn from a given distribution. </a:t>
            </a:r>
          </a:p>
        </p:txBody>
      </p:sp>
      <p:sp>
        <p:nvSpPr>
          <p:cNvPr id="4" name="3 Slayt Numarası Yer Tutucusu"/>
          <p:cNvSpPr>
            <a:spLocks noGrp="1"/>
          </p:cNvSpPr>
          <p:nvPr>
            <p:ph type="sldNum" sz="quarter" idx="12"/>
          </p:nvPr>
        </p:nvSpPr>
        <p:spPr/>
        <p:txBody>
          <a:bodyPr/>
          <a:lstStyle/>
          <a:p>
            <a:fld id="{B6F15528-21DE-4FAA-801E-634DDDAF4B2B}" type="slidenum">
              <a:rPr lang="en-US" smtClean="0"/>
              <a:pPr/>
              <a:t>55</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1116230463"/>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en-US" sz="2200" b="1" dirty="0"/>
              <a:t>TIME AND SPACE COMPLEXITY </a:t>
            </a:r>
            <a:endParaRPr lang="en-US" sz="2200" b="1" dirty="0" smtClean="0"/>
          </a:p>
        </p:txBody>
      </p:sp>
      <p:sp>
        <p:nvSpPr>
          <p:cNvPr id="3" name="Content Placeholder 2"/>
          <p:cNvSpPr>
            <a:spLocks noGrp="1"/>
          </p:cNvSpPr>
          <p:nvPr>
            <p:ph idx="1"/>
          </p:nvPr>
        </p:nvSpPr>
        <p:spPr>
          <a:xfrm>
            <a:off x="609600" y="838200"/>
            <a:ext cx="7848600" cy="5334000"/>
          </a:xfrm>
        </p:spPr>
        <p:txBody>
          <a:bodyPr>
            <a:normAutofit fontScale="85000" lnSpcReduction="20000"/>
          </a:bodyPr>
          <a:lstStyle/>
          <a:p>
            <a:pPr marL="68580" indent="0">
              <a:buNone/>
            </a:pPr>
            <a:r>
              <a:rPr lang="en-US" b="1" dirty="0"/>
              <a:t>Worst-case, Average-case, Best-case, and Amortized Time Complexity </a:t>
            </a:r>
            <a:endParaRPr lang="tr-TR" b="1" dirty="0" smtClean="0"/>
          </a:p>
          <a:p>
            <a:r>
              <a:rPr lang="en-US" b="1" dirty="0" smtClean="0"/>
              <a:t>Average-case </a:t>
            </a:r>
            <a:r>
              <a:rPr lang="en-US" b="1" dirty="0"/>
              <a:t>running time assumes that all inputs of a given size are equally likely. </a:t>
            </a:r>
            <a:endParaRPr lang="tr-TR" b="1" dirty="0" smtClean="0"/>
          </a:p>
          <a:p>
            <a:r>
              <a:rPr lang="en-US" b="1" dirty="0" smtClean="0"/>
              <a:t>Best-case </a:t>
            </a:r>
            <a:r>
              <a:rPr lang="en-US" b="1" dirty="0"/>
              <a:t>running time The term ‘best-case performance’ is used to </a:t>
            </a:r>
            <a:r>
              <a:rPr lang="en-US" b="1" dirty="0" smtClean="0"/>
              <a:t>analyze </a:t>
            </a:r>
            <a:r>
              <a:rPr lang="en-US" b="1" dirty="0"/>
              <a:t>an algorithm under optimal conditions. For example, the best case for a simple linear search on an array occurs when the desired element is the first in the </a:t>
            </a:r>
            <a:r>
              <a:rPr lang="en-US" b="1" dirty="0" smtClean="0"/>
              <a:t>list.</a:t>
            </a:r>
            <a:endParaRPr lang="tr-TR" b="1" dirty="0" smtClean="0"/>
          </a:p>
          <a:p>
            <a:r>
              <a:rPr lang="en-US" b="1" dirty="0" smtClean="0"/>
              <a:t>However</a:t>
            </a:r>
            <a:r>
              <a:rPr lang="en-US" b="1" dirty="0"/>
              <a:t>, while developing and choosing an algorithm to solve a problem, we hardly base our decision on the best-case </a:t>
            </a:r>
            <a:r>
              <a:rPr lang="en-US" b="1" dirty="0" smtClean="0"/>
              <a:t>performance.</a:t>
            </a:r>
            <a:endParaRPr lang="tr-TR" b="1" dirty="0" smtClean="0"/>
          </a:p>
          <a:p>
            <a:r>
              <a:rPr lang="en-US" b="1" dirty="0" smtClean="0"/>
              <a:t>It </a:t>
            </a:r>
            <a:r>
              <a:rPr lang="en-US" b="1" dirty="0"/>
              <a:t>is always recommended to improve the average performance and the worst-case performance of an algorithm. </a:t>
            </a:r>
            <a:endParaRPr lang="tr-TR" b="1" dirty="0" smtClean="0"/>
          </a:p>
          <a:p>
            <a:r>
              <a:rPr lang="en-US" b="1" dirty="0" smtClean="0"/>
              <a:t>Amortized </a:t>
            </a:r>
            <a:r>
              <a:rPr lang="en-US" b="1" dirty="0"/>
              <a:t>running time refers to the time required to perform a sequence of (related) operations averaged over all the operations performed. </a:t>
            </a:r>
            <a:endParaRPr lang="tr-TR" b="1" dirty="0" smtClean="0"/>
          </a:p>
          <a:p>
            <a:r>
              <a:rPr lang="en-US" b="1" dirty="0" smtClean="0"/>
              <a:t>Amortized </a:t>
            </a:r>
            <a:r>
              <a:rPr lang="en-US" b="1" dirty="0"/>
              <a:t>analysis guarantees the average performance of each operation in the worst case.</a:t>
            </a:r>
          </a:p>
        </p:txBody>
      </p:sp>
      <p:sp>
        <p:nvSpPr>
          <p:cNvPr id="4" name="3 Slayt Numarası Yer Tutucusu"/>
          <p:cNvSpPr>
            <a:spLocks noGrp="1"/>
          </p:cNvSpPr>
          <p:nvPr>
            <p:ph type="sldNum" sz="quarter" idx="12"/>
          </p:nvPr>
        </p:nvSpPr>
        <p:spPr/>
        <p:txBody>
          <a:bodyPr/>
          <a:lstStyle/>
          <a:p>
            <a:fld id="{B6F15528-21DE-4FAA-801E-634DDDAF4B2B}" type="slidenum">
              <a:rPr lang="en-US" smtClean="0"/>
              <a:pPr/>
              <a:t>56</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4262178014"/>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en-US" sz="2200" b="1" dirty="0"/>
              <a:t>TIME AND SPACE COMPLEXITY </a:t>
            </a:r>
            <a:endParaRPr lang="en-US" sz="2200" b="1" dirty="0" smtClean="0"/>
          </a:p>
        </p:txBody>
      </p:sp>
      <p:sp>
        <p:nvSpPr>
          <p:cNvPr id="3" name="Content Placeholder 2"/>
          <p:cNvSpPr>
            <a:spLocks noGrp="1"/>
          </p:cNvSpPr>
          <p:nvPr>
            <p:ph idx="1"/>
          </p:nvPr>
        </p:nvSpPr>
        <p:spPr>
          <a:xfrm>
            <a:off x="609600" y="838200"/>
            <a:ext cx="7848600" cy="5334000"/>
          </a:xfrm>
        </p:spPr>
        <p:txBody>
          <a:bodyPr>
            <a:normAutofit/>
          </a:bodyPr>
          <a:lstStyle/>
          <a:p>
            <a:pPr marL="68580" indent="0">
              <a:buNone/>
            </a:pPr>
            <a:r>
              <a:rPr lang="en-US" b="1" dirty="0"/>
              <a:t>Time–Space Trade-off </a:t>
            </a:r>
            <a:endParaRPr lang="tr-TR" b="1" dirty="0"/>
          </a:p>
          <a:p>
            <a:r>
              <a:rPr lang="en-US" b="1" dirty="0" smtClean="0"/>
              <a:t>The </a:t>
            </a:r>
            <a:r>
              <a:rPr lang="en-US" b="1" dirty="0"/>
              <a:t>best algorithm to solve a particular problem at hand is no doubt the one that requires less memory space and takes less time to complete its </a:t>
            </a:r>
            <a:r>
              <a:rPr lang="en-US" b="1" dirty="0" smtClean="0"/>
              <a:t>execution.</a:t>
            </a:r>
            <a:endParaRPr lang="tr-TR" b="1" dirty="0" smtClean="0"/>
          </a:p>
          <a:p>
            <a:r>
              <a:rPr lang="en-US" b="1" dirty="0" smtClean="0"/>
              <a:t>But </a:t>
            </a:r>
            <a:r>
              <a:rPr lang="en-US" b="1" dirty="0"/>
              <a:t>practically, designing such an ideal algorithm is not a trivial task. </a:t>
            </a:r>
            <a:endParaRPr lang="tr-TR" b="1" dirty="0" smtClean="0"/>
          </a:p>
          <a:p>
            <a:r>
              <a:rPr lang="en-US" b="1" dirty="0" smtClean="0"/>
              <a:t>There </a:t>
            </a:r>
            <a:r>
              <a:rPr lang="en-US" b="1" dirty="0"/>
              <a:t>can be more than one algorithm to solve a particular problem. </a:t>
            </a:r>
            <a:endParaRPr lang="tr-TR" b="1" dirty="0" smtClean="0"/>
          </a:p>
          <a:p>
            <a:r>
              <a:rPr lang="en-US" b="1" dirty="0" smtClean="0"/>
              <a:t>One </a:t>
            </a:r>
            <a:r>
              <a:rPr lang="en-US" b="1" dirty="0"/>
              <a:t>may require less memory space, while the other may require less CPU time to execute. </a:t>
            </a:r>
            <a:endParaRPr lang="tr-TR" b="1" dirty="0" smtClean="0"/>
          </a:p>
        </p:txBody>
      </p:sp>
      <p:sp>
        <p:nvSpPr>
          <p:cNvPr id="4" name="3 Slayt Numarası Yer Tutucusu"/>
          <p:cNvSpPr>
            <a:spLocks noGrp="1"/>
          </p:cNvSpPr>
          <p:nvPr>
            <p:ph type="sldNum" sz="quarter" idx="12"/>
          </p:nvPr>
        </p:nvSpPr>
        <p:spPr/>
        <p:txBody>
          <a:bodyPr/>
          <a:lstStyle/>
          <a:p>
            <a:fld id="{B6F15528-21DE-4FAA-801E-634DDDAF4B2B}" type="slidenum">
              <a:rPr lang="en-US" smtClean="0"/>
              <a:pPr/>
              <a:t>57</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1552607983"/>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en-US" sz="2200" b="1" dirty="0"/>
              <a:t>TIME AND SPACE COMPLEXITY </a:t>
            </a:r>
            <a:endParaRPr lang="en-US" sz="2200" b="1" dirty="0" smtClean="0"/>
          </a:p>
        </p:txBody>
      </p:sp>
      <p:sp>
        <p:nvSpPr>
          <p:cNvPr id="3" name="Content Placeholder 2"/>
          <p:cNvSpPr>
            <a:spLocks noGrp="1"/>
          </p:cNvSpPr>
          <p:nvPr>
            <p:ph idx="1"/>
          </p:nvPr>
        </p:nvSpPr>
        <p:spPr>
          <a:xfrm>
            <a:off x="609600" y="838200"/>
            <a:ext cx="7848600" cy="5334000"/>
          </a:xfrm>
        </p:spPr>
        <p:txBody>
          <a:bodyPr>
            <a:normAutofit/>
          </a:bodyPr>
          <a:lstStyle/>
          <a:p>
            <a:pPr marL="68580" indent="0">
              <a:buNone/>
            </a:pPr>
            <a:r>
              <a:rPr lang="en-US" b="1" dirty="0"/>
              <a:t>Time–Space Trade-off </a:t>
            </a:r>
            <a:endParaRPr lang="tr-TR" b="1" dirty="0" smtClean="0"/>
          </a:p>
          <a:p>
            <a:r>
              <a:rPr lang="en-US" b="1" dirty="0" smtClean="0"/>
              <a:t>Thus</a:t>
            </a:r>
            <a:r>
              <a:rPr lang="en-US" b="1" dirty="0"/>
              <a:t>, it is not uncommon to sacrifice one thing for the other. </a:t>
            </a:r>
            <a:endParaRPr lang="tr-TR" b="1" dirty="0" smtClean="0"/>
          </a:p>
          <a:p>
            <a:r>
              <a:rPr lang="en-US" b="1" dirty="0" smtClean="0"/>
              <a:t>Hence</a:t>
            </a:r>
            <a:r>
              <a:rPr lang="en-US" b="1" dirty="0"/>
              <a:t>, there exists a time–space trade-off among algorithms. </a:t>
            </a:r>
            <a:endParaRPr lang="tr-TR" b="1" dirty="0" smtClean="0"/>
          </a:p>
          <a:p>
            <a:r>
              <a:rPr lang="en-US" b="1" dirty="0" smtClean="0"/>
              <a:t>So</a:t>
            </a:r>
            <a:r>
              <a:rPr lang="en-US" b="1" dirty="0"/>
              <a:t>, if space is a big constraint, then one might choose a program that takes less space at the cost of more CPU time. </a:t>
            </a:r>
            <a:endParaRPr lang="tr-TR" b="1" dirty="0" smtClean="0"/>
          </a:p>
          <a:p>
            <a:r>
              <a:rPr lang="en-US" b="1" dirty="0" smtClean="0"/>
              <a:t>On </a:t>
            </a:r>
            <a:r>
              <a:rPr lang="en-US" b="1" dirty="0"/>
              <a:t>the contrary, if time is a major constraint, then one might choose a program that takes minimum time to execute at the cost of more space. </a:t>
            </a:r>
          </a:p>
        </p:txBody>
      </p:sp>
      <p:sp>
        <p:nvSpPr>
          <p:cNvPr id="4" name="3 Slayt Numarası Yer Tutucusu"/>
          <p:cNvSpPr>
            <a:spLocks noGrp="1"/>
          </p:cNvSpPr>
          <p:nvPr>
            <p:ph type="sldNum" sz="quarter" idx="12"/>
          </p:nvPr>
        </p:nvSpPr>
        <p:spPr/>
        <p:txBody>
          <a:bodyPr/>
          <a:lstStyle/>
          <a:p>
            <a:fld id="{B6F15528-21DE-4FAA-801E-634DDDAF4B2B}" type="slidenum">
              <a:rPr lang="en-US" smtClean="0"/>
              <a:pPr/>
              <a:t>58</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3973473810"/>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en-US" sz="2200" b="1" dirty="0"/>
              <a:t>TIME AND SPACE COMPLEXITY </a:t>
            </a:r>
            <a:endParaRPr lang="en-US" sz="2200" b="1" dirty="0" smtClean="0"/>
          </a:p>
        </p:txBody>
      </p:sp>
      <p:sp>
        <p:nvSpPr>
          <p:cNvPr id="3" name="Content Placeholder 2"/>
          <p:cNvSpPr>
            <a:spLocks noGrp="1"/>
          </p:cNvSpPr>
          <p:nvPr>
            <p:ph idx="1"/>
          </p:nvPr>
        </p:nvSpPr>
        <p:spPr>
          <a:xfrm>
            <a:off x="609600" y="838200"/>
            <a:ext cx="7848600" cy="5334000"/>
          </a:xfrm>
        </p:spPr>
        <p:txBody>
          <a:bodyPr>
            <a:normAutofit lnSpcReduction="10000"/>
          </a:bodyPr>
          <a:lstStyle/>
          <a:p>
            <a:pPr marL="68580" indent="0">
              <a:buNone/>
            </a:pPr>
            <a:r>
              <a:rPr lang="en-US" b="1" dirty="0"/>
              <a:t>Expressing Time and Space Complexity </a:t>
            </a:r>
            <a:endParaRPr lang="tr-TR" b="1" dirty="0" smtClean="0"/>
          </a:p>
          <a:p>
            <a:r>
              <a:rPr lang="en-US" b="1" dirty="0" smtClean="0"/>
              <a:t>The </a:t>
            </a:r>
            <a:r>
              <a:rPr lang="en-US" b="1" dirty="0"/>
              <a:t>time and space complexity can be expressed using a function f(n) where n is the input size for a given instance of the problem being solved. </a:t>
            </a:r>
            <a:endParaRPr lang="tr-TR" b="1" dirty="0" smtClean="0"/>
          </a:p>
          <a:p>
            <a:r>
              <a:rPr lang="en-US" b="1" dirty="0" smtClean="0"/>
              <a:t>Expressing </a:t>
            </a:r>
            <a:r>
              <a:rPr lang="en-US" b="1" dirty="0"/>
              <a:t>the complexity is required </a:t>
            </a:r>
            <a:r>
              <a:rPr lang="en-US" b="1" dirty="0" smtClean="0"/>
              <a:t>when</a:t>
            </a:r>
            <a:endParaRPr lang="tr-TR" b="1" dirty="0" smtClean="0"/>
          </a:p>
          <a:p>
            <a:pPr lvl="1"/>
            <a:r>
              <a:rPr lang="en-US" b="1" dirty="0" smtClean="0"/>
              <a:t>We </a:t>
            </a:r>
            <a:r>
              <a:rPr lang="en-US" b="1" dirty="0"/>
              <a:t>want to predict the rate of growth of complexity as the input size of the problem increases. </a:t>
            </a:r>
            <a:endParaRPr lang="tr-TR" b="1" dirty="0"/>
          </a:p>
          <a:p>
            <a:pPr lvl="1"/>
            <a:r>
              <a:rPr lang="en-US" b="1" dirty="0" smtClean="0"/>
              <a:t>There </a:t>
            </a:r>
            <a:r>
              <a:rPr lang="en-US" b="1" dirty="0"/>
              <a:t>are multiple algorithms that find a solution to a given problem and we need to find the algorithm that is most efficient. </a:t>
            </a:r>
            <a:endParaRPr lang="tr-TR" b="1" dirty="0" smtClean="0"/>
          </a:p>
          <a:p>
            <a:r>
              <a:rPr lang="en-US" b="1" dirty="0" smtClean="0"/>
              <a:t>The </a:t>
            </a:r>
            <a:r>
              <a:rPr lang="en-US" b="1" dirty="0"/>
              <a:t>most widely used notation to express this function f(n) is the Big O notation. It provides the upper bound for the complexity. </a:t>
            </a:r>
          </a:p>
        </p:txBody>
      </p:sp>
      <p:sp>
        <p:nvSpPr>
          <p:cNvPr id="4" name="3 Slayt Numarası Yer Tutucusu"/>
          <p:cNvSpPr>
            <a:spLocks noGrp="1"/>
          </p:cNvSpPr>
          <p:nvPr>
            <p:ph type="sldNum" sz="quarter" idx="12"/>
          </p:nvPr>
        </p:nvSpPr>
        <p:spPr/>
        <p:txBody>
          <a:bodyPr/>
          <a:lstStyle/>
          <a:p>
            <a:fld id="{B6F15528-21DE-4FAA-801E-634DDDAF4B2B}" type="slidenum">
              <a:rPr lang="en-US" smtClean="0"/>
              <a:pPr/>
              <a:t>59</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138639281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en-US" sz="2400" b="1" dirty="0"/>
              <a:t>BASIC TERMINOLOGY</a:t>
            </a:r>
            <a:endParaRPr lang="en-US" sz="2400" dirty="0" smtClean="0"/>
          </a:p>
        </p:txBody>
      </p:sp>
      <p:sp>
        <p:nvSpPr>
          <p:cNvPr id="3" name="Content Placeholder 2"/>
          <p:cNvSpPr>
            <a:spLocks noGrp="1"/>
          </p:cNvSpPr>
          <p:nvPr>
            <p:ph idx="1"/>
          </p:nvPr>
        </p:nvSpPr>
        <p:spPr>
          <a:xfrm>
            <a:off x="685800" y="990600"/>
            <a:ext cx="7848600" cy="5257800"/>
          </a:xfrm>
        </p:spPr>
        <p:txBody>
          <a:bodyPr>
            <a:normAutofit lnSpcReduction="10000"/>
          </a:bodyPr>
          <a:lstStyle/>
          <a:p>
            <a:r>
              <a:rPr lang="tr-TR" b="1" dirty="0"/>
              <a:t>T</a:t>
            </a:r>
            <a:r>
              <a:rPr lang="en-US" b="1" dirty="0" smtClean="0"/>
              <a:t>he </a:t>
            </a:r>
            <a:r>
              <a:rPr lang="en-US" b="1" dirty="0"/>
              <a:t>application of an appropriate data structure provides the most efficient solution. </a:t>
            </a:r>
            <a:endParaRPr lang="tr-TR" b="1" dirty="0" smtClean="0"/>
          </a:p>
          <a:p>
            <a:r>
              <a:rPr lang="en-US" b="1" dirty="0" smtClean="0"/>
              <a:t>A </a:t>
            </a:r>
            <a:r>
              <a:rPr lang="en-US" b="1" dirty="0"/>
              <a:t>solution is said to be efficient if it solves the problem within the required resource constraints like the total space available to store the data and the time allowed to perform each subtask. </a:t>
            </a:r>
            <a:endParaRPr lang="tr-TR" b="1" dirty="0" smtClean="0"/>
          </a:p>
          <a:p>
            <a:r>
              <a:rPr lang="en-US" b="1" dirty="0" smtClean="0"/>
              <a:t>And </a:t>
            </a:r>
            <a:r>
              <a:rPr lang="en-US" b="1" dirty="0"/>
              <a:t>the best solution is the one that requires fewer resources than known alternatives. </a:t>
            </a:r>
            <a:endParaRPr lang="tr-TR" b="1" dirty="0" smtClean="0"/>
          </a:p>
          <a:p>
            <a:r>
              <a:rPr lang="en-US" b="1" dirty="0" smtClean="0"/>
              <a:t>Moreover</a:t>
            </a:r>
            <a:r>
              <a:rPr lang="en-US" b="1" dirty="0"/>
              <a:t>, the cost of a solution is the amount of resources it consumes. </a:t>
            </a:r>
            <a:endParaRPr lang="tr-TR" b="1" dirty="0" smtClean="0"/>
          </a:p>
          <a:p>
            <a:r>
              <a:rPr lang="en-US" b="1" dirty="0" smtClean="0"/>
              <a:t>The </a:t>
            </a:r>
            <a:r>
              <a:rPr lang="en-US" b="1" dirty="0"/>
              <a:t>cost of a solution is basically measured in terms of one key resource such as time, with the implied assumption that the solution meets the other resource constraints. </a:t>
            </a:r>
            <a:endParaRPr lang="tr-TR" b="1" dirty="0" smtClean="0"/>
          </a:p>
        </p:txBody>
      </p:sp>
      <p:sp>
        <p:nvSpPr>
          <p:cNvPr id="4" name="3 Slayt Numarası Yer Tutucusu"/>
          <p:cNvSpPr>
            <a:spLocks noGrp="1"/>
          </p:cNvSpPr>
          <p:nvPr>
            <p:ph type="sldNum" sz="quarter" idx="12"/>
          </p:nvPr>
        </p:nvSpPr>
        <p:spPr/>
        <p:txBody>
          <a:bodyPr/>
          <a:lstStyle/>
          <a:p>
            <a:fld id="{B6F15528-21DE-4FAA-801E-634DDDAF4B2B}" type="slidenum">
              <a:rPr lang="en-US" smtClean="0"/>
              <a:pPr/>
              <a:t>6</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520626362"/>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en-US" sz="2200" b="1" dirty="0"/>
              <a:t>TIME AND SPACE COMPLEXITY </a:t>
            </a:r>
            <a:endParaRPr lang="en-US" sz="2200" b="1" dirty="0" smtClean="0"/>
          </a:p>
        </p:txBody>
      </p:sp>
      <p:sp>
        <p:nvSpPr>
          <p:cNvPr id="3" name="Content Placeholder 2"/>
          <p:cNvSpPr>
            <a:spLocks noGrp="1"/>
          </p:cNvSpPr>
          <p:nvPr>
            <p:ph idx="1"/>
          </p:nvPr>
        </p:nvSpPr>
        <p:spPr>
          <a:xfrm>
            <a:off x="609600" y="838200"/>
            <a:ext cx="7848600" cy="5334000"/>
          </a:xfrm>
        </p:spPr>
        <p:txBody>
          <a:bodyPr>
            <a:normAutofit/>
          </a:bodyPr>
          <a:lstStyle/>
          <a:p>
            <a:pPr marL="68580" indent="0">
              <a:buNone/>
            </a:pPr>
            <a:r>
              <a:rPr lang="en-US" b="1" dirty="0"/>
              <a:t>Algorithm Efficiency </a:t>
            </a:r>
            <a:endParaRPr lang="tr-TR" b="1" dirty="0" smtClean="0"/>
          </a:p>
          <a:p>
            <a:r>
              <a:rPr lang="en-US" b="1" dirty="0" smtClean="0"/>
              <a:t>If </a:t>
            </a:r>
            <a:r>
              <a:rPr lang="en-US" b="1" dirty="0"/>
              <a:t>a function is linear (without any loops or recursions), the efficiency of that algorithm or the running time of that algorithm can be given as the number of instructions it contains. </a:t>
            </a:r>
            <a:endParaRPr lang="tr-TR" b="1" dirty="0" smtClean="0"/>
          </a:p>
          <a:p>
            <a:r>
              <a:rPr lang="en-US" b="1" dirty="0" smtClean="0"/>
              <a:t>However</a:t>
            </a:r>
            <a:r>
              <a:rPr lang="en-US" b="1" dirty="0"/>
              <a:t>, if an algorithm contains loops, then the efficiency of that algorithm may vary depending on the number of loops and the running time of each loop in the algorithm. </a:t>
            </a:r>
          </a:p>
        </p:txBody>
      </p:sp>
      <p:sp>
        <p:nvSpPr>
          <p:cNvPr id="4" name="3 Slayt Numarası Yer Tutucusu"/>
          <p:cNvSpPr>
            <a:spLocks noGrp="1"/>
          </p:cNvSpPr>
          <p:nvPr>
            <p:ph type="sldNum" sz="quarter" idx="12"/>
          </p:nvPr>
        </p:nvSpPr>
        <p:spPr/>
        <p:txBody>
          <a:bodyPr/>
          <a:lstStyle/>
          <a:p>
            <a:fld id="{B6F15528-21DE-4FAA-801E-634DDDAF4B2B}" type="slidenum">
              <a:rPr lang="en-US" smtClean="0"/>
              <a:pPr/>
              <a:t>60</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1494627550"/>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en-US" sz="2200" b="1" dirty="0"/>
              <a:t>TIME AND SPACE COMPLEXITY </a:t>
            </a:r>
            <a:endParaRPr lang="en-US" sz="2200" b="1" dirty="0" smtClean="0"/>
          </a:p>
        </p:txBody>
      </p:sp>
      <p:sp>
        <p:nvSpPr>
          <p:cNvPr id="3" name="Content Placeholder 2"/>
          <p:cNvSpPr>
            <a:spLocks noGrp="1"/>
          </p:cNvSpPr>
          <p:nvPr>
            <p:ph idx="1"/>
          </p:nvPr>
        </p:nvSpPr>
        <p:spPr>
          <a:xfrm>
            <a:off x="609600" y="838200"/>
            <a:ext cx="7848600" cy="5334000"/>
          </a:xfrm>
        </p:spPr>
        <p:txBody>
          <a:bodyPr>
            <a:normAutofit lnSpcReduction="10000"/>
          </a:bodyPr>
          <a:lstStyle/>
          <a:p>
            <a:pPr marL="68580" indent="0">
              <a:buNone/>
            </a:pPr>
            <a:r>
              <a:rPr lang="en-US" b="1" dirty="0"/>
              <a:t>Algorithm Efficiency </a:t>
            </a:r>
            <a:endParaRPr lang="tr-TR" b="1" dirty="0" smtClean="0"/>
          </a:p>
          <a:p>
            <a:r>
              <a:rPr lang="en-US" b="1" dirty="0" smtClean="0"/>
              <a:t>Let us consider different cases in which loops determine the efficiency of an algorithm. </a:t>
            </a:r>
            <a:endParaRPr lang="tr-TR" b="1" dirty="0" smtClean="0"/>
          </a:p>
          <a:p>
            <a:r>
              <a:rPr lang="en-US" b="1" i="1" dirty="0" smtClean="0"/>
              <a:t>Linear Loops</a:t>
            </a:r>
            <a:r>
              <a:rPr lang="tr-TR" b="1" i="1" dirty="0" smtClean="0"/>
              <a:t>:</a:t>
            </a:r>
            <a:r>
              <a:rPr lang="en-US" b="1" i="1" dirty="0" smtClean="0"/>
              <a:t> </a:t>
            </a:r>
            <a:r>
              <a:rPr lang="en-US" b="1" dirty="0" smtClean="0"/>
              <a:t>To calculate the efficiency of an algorithm that has a single loop, we need to first determine the number of times the statements in the loop will be executed. </a:t>
            </a:r>
            <a:endParaRPr lang="tr-TR" b="1" dirty="0" smtClean="0"/>
          </a:p>
          <a:p>
            <a:r>
              <a:rPr lang="en-US" b="1" dirty="0" smtClean="0"/>
              <a:t>This is because the number of iterations is directly proportional to the loop factor. </a:t>
            </a:r>
            <a:endParaRPr lang="tr-TR" b="1" dirty="0" smtClean="0"/>
          </a:p>
          <a:p>
            <a:r>
              <a:rPr lang="en-US" b="1" dirty="0" smtClean="0"/>
              <a:t>Greater the loop factor, more is the number of iterations. </a:t>
            </a:r>
            <a:endParaRPr lang="tr-TR" b="1" dirty="0" smtClean="0"/>
          </a:p>
          <a:p>
            <a:r>
              <a:rPr lang="en-US" b="1" dirty="0" smtClean="0"/>
              <a:t>For example, consider the loop given below: for(</a:t>
            </a:r>
            <a:r>
              <a:rPr lang="en-US" b="1" dirty="0" err="1" smtClean="0"/>
              <a:t>i</a:t>
            </a:r>
            <a:r>
              <a:rPr lang="en-US" b="1" dirty="0" smtClean="0"/>
              <a:t>=0;i&lt;100;i++) statement block; </a:t>
            </a:r>
            <a:endParaRPr lang="tr-TR" b="1" dirty="0" smtClean="0"/>
          </a:p>
          <a:p>
            <a:r>
              <a:rPr lang="en-US" b="1" dirty="0" smtClean="0"/>
              <a:t>Here, 100 is the loop factor. </a:t>
            </a:r>
            <a:endParaRPr lang="en-US" b="1" dirty="0"/>
          </a:p>
        </p:txBody>
      </p:sp>
      <p:sp>
        <p:nvSpPr>
          <p:cNvPr id="4" name="3 Slayt Numarası Yer Tutucusu"/>
          <p:cNvSpPr>
            <a:spLocks noGrp="1"/>
          </p:cNvSpPr>
          <p:nvPr>
            <p:ph type="sldNum" sz="quarter" idx="12"/>
          </p:nvPr>
        </p:nvSpPr>
        <p:spPr/>
        <p:txBody>
          <a:bodyPr/>
          <a:lstStyle/>
          <a:p>
            <a:fld id="{B6F15528-21DE-4FAA-801E-634DDDAF4B2B}" type="slidenum">
              <a:rPr lang="en-US" smtClean="0"/>
              <a:pPr/>
              <a:t>61</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2205587087"/>
      </p:ext>
    </p:extLst>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en-US" sz="2200" b="1" dirty="0"/>
              <a:t>TIME AND SPACE COMPLEXITY </a:t>
            </a:r>
            <a:endParaRPr lang="en-US" sz="2200" b="1" dirty="0" smtClean="0"/>
          </a:p>
        </p:txBody>
      </p:sp>
      <p:sp>
        <p:nvSpPr>
          <p:cNvPr id="3" name="Content Placeholder 2"/>
          <p:cNvSpPr>
            <a:spLocks noGrp="1"/>
          </p:cNvSpPr>
          <p:nvPr>
            <p:ph idx="1"/>
          </p:nvPr>
        </p:nvSpPr>
        <p:spPr>
          <a:xfrm>
            <a:off x="609600" y="838200"/>
            <a:ext cx="7848600" cy="5334000"/>
          </a:xfrm>
        </p:spPr>
        <p:txBody>
          <a:bodyPr>
            <a:normAutofit/>
          </a:bodyPr>
          <a:lstStyle/>
          <a:p>
            <a:pPr marL="68580" indent="0">
              <a:buNone/>
            </a:pPr>
            <a:r>
              <a:rPr lang="en-US" b="1" dirty="0"/>
              <a:t>Algorithm Efficiency </a:t>
            </a:r>
            <a:endParaRPr lang="tr-TR" b="1" dirty="0" smtClean="0"/>
          </a:p>
          <a:p>
            <a:r>
              <a:rPr lang="en-US" b="1" dirty="0" smtClean="0"/>
              <a:t>We have already said that efficiency is directly proportional to the number of iterations. </a:t>
            </a:r>
            <a:endParaRPr lang="tr-TR" b="1" dirty="0" smtClean="0"/>
          </a:p>
          <a:p>
            <a:r>
              <a:rPr lang="en-US" b="1" dirty="0" smtClean="0"/>
              <a:t>Hence, the general formula in the case of linear loops may be given as f(n) = n </a:t>
            </a:r>
            <a:endParaRPr lang="tr-TR" b="1" dirty="0" smtClean="0"/>
          </a:p>
          <a:p>
            <a:r>
              <a:rPr lang="en-US" b="1" dirty="0" smtClean="0"/>
              <a:t>However calculating efficiency is not as simple as is shown in the above example. </a:t>
            </a:r>
            <a:endParaRPr lang="tr-TR" b="1" dirty="0" smtClean="0"/>
          </a:p>
          <a:p>
            <a:r>
              <a:rPr lang="en-US" b="1" dirty="0" smtClean="0"/>
              <a:t>Consider the loop given below: for(</a:t>
            </a:r>
            <a:r>
              <a:rPr lang="en-US" b="1" dirty="0" err="1" smtClean="0"/>
              <a:t>i</a:t>
            </a:r>
            <a:r>
              <a:rPr lang="en-US" b="1" dirty="0" smtClean="0"/>
              <a:t>=0;i&lt;100;i+=2)  statement block; </a:t>
            </a:r>
            <a:endParaRPr lang="tr-TR" b="1" dirty="0" smtClean="0"/>
          </a:p>
          <a:p>
            <a:r>
              <a:rPr lang="en-US" b="1" dirty="0" smtClean="0"/>
              <a:t>Here, the number of iterations is half the number of the loop factor. So, here the efficiency can be given as f(n) = n/2</a:t>
            </a:r>
            <a:endParaRPr lang="en-US" b="1" dirty="0"/>
          </a:p>
        </p:txBody>
      </p:sp>
      <p:sp>
        <p:nvSpPr>
          <p:cNvPr id="4" name="3 Slayt Numarası Yer Tutucusu"/>
          <p:cNvSpPr>
            <a:spLocks noGrp="1"/>
          </p:cNvSpPr>
          <p:nvPr>
            <p:ph type="sldNum" sz="quarter" idx="12"/>
          </p:nvPr>
        </p:nvSpPr>
        <p:spPr/>
        <p:txBody>
          <a:bodyPr/>
          <a:lstStyle/>
          <a:p>
            <a:fld id="{B6F15528-21DE-4FAA-801E-634DDDAF4B2B}" type="slidenum">
              <a:rPr lang="en-US" smtClean="0"/>
              <a:pPr/>
              <a:t>62</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3744783174"/>
      </p:ext>
    </p:extLst>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en-US" sz="2200" b="1" dirty="0"/>
              <a:t>TIME AND SPACE COMPLEXITY </a:t>
            </a:r>
            <a:endParaRPr lang="en-US" sz="2200" b="1" dirty="0" smtClean="0"/>
          </a:p>
        </p:txBody>
      </p:sp>
      <p:sp>
        <p:nvSpPr>
          <p:cNvPr id="3" name="Content Placeholder 2"/>
          <p:cNvSpPr>
            <a:spLocks noGrp="1"/>
          </p:cNvSpPr>
          <p:nvPr>
            <p:ph idx="1"/>
          </p:nvPr>
        </p:nvSpPr>
        <p:spPr>
          <a:xfrm>
            <a:off x="609600" y="838200"/>
            <a:ext cx="7848600" cy="5334000"/>
          </a:xfrm>
        </p:spPr>
        <p:txBody>
          <a:bodyPr>
            <a:normAutofit fontScale="92500" lnSpcReduction="10000"/>
          </a:bodyPr>
          <a:lstStyle/>
          <a:p>
            <a:pPr marL="68580" indent="0">
              <a:buNone/>
            </a:pPr>
            <a:r>
              <a:rPr lang="en-US" b="1" dirty="0"/>
              <a:t>Logarithmic Loops </a:t>
            </a:r>
            <a:endParaRPr lang="tr-TR" b="1" dirty="0" smtClean="0"/>
          </a:p>
          <a:p>
            <a:r>
              <a:rPr lang="en-US" b="1" dirty="0" smtClean="0"/>
              <a:t>We </a:t>
            </a:r>
            <a:r>
              <a:rPr lang="en-US" b="1" dirty="0"/>
              <a:t>have seen that in linear loops, the loop </a:t>
            </a:r>
            <a:r>
              <a:rPr lang="en-US" b="1" dirty="0" err="1"/>
              <a:t>updation</a:t>
            </a:r>
            <a:r>
              <a:rPr lang="en-US" b="1" dirty="0"/>
              <a:t> statement either adds or subtracts the loop-controlling variable. </a:t>
            </a:r>
            <a:endParaRPr lang="tr-TR" b="1" dirty="0" smtClean="0"/>
          </a:p>
          <a:p>
            <a:r>
              <a:rPr lang="en-US" b="1" dirty="0" smtClean="0"/>
              <a:t>However</a:t>
            </a:r>
            <a:r>
              <a:rPr lang="en-US" b="1" dirty="0"/>
              <a:t>, in logarithmic loops, the loop-controlling variable is either multiplied or divided during each iteration of the loop. </a:t>
            </a:r>
            <a:endParaRPr lang="tr-TR" b="1" dirty="0" smtClean="0"/>
          </a:p>
          <a:p>
            <a:r>
              <a:rPr lang="en-US" b="1" dirty="0" smtClean="0"/>
              <a:t>For </a:t>
            </a:r>
            <a:r>
              <a:rPr lang="en-US" b="1" dirty="0"/>
              <a:t>example, look at the loops given below: for(</a:t>
            </a:r>
            <a:r>
              <a:rPr lang="en-US" b="1" dirty="0" err="1"/>
              <a:t>i</a:t>
            </a:r>
            <a:r>
              <a:rPr lang="en-US" b="1" dirty="0"/>
              <a:t>=1;i&lt;1000;i*=2)   for(</a:t>
            </a:r>
            <a:r>
              <a:rPr lang="en-US" b="1" dirty="0" err="1"/>
              <a:t>i</a:t>
            </a:r>
            <a:r>
              <a:rPr lang="en-US" b="1" dirty="0"/>
              <a:t>=1000;i&gt;=1;i/=2) statement block;   statement block; </a:t>
            </a:r>
            <a:endParaRPr lang="tr-TR" b="1" dirty="0" smtClean="0"/>
          </a:p>
          <a:p>
            <a:r>
              <a:rPr lang="en-US" b="1" dirty="0" smtClean="0"/>
              <a:t>Consider </a:t>
            </a:r>
            <a:r>
              <a:rPr lang="en-US" b="1" dirty="0"/>
              <a:t>the first for loop in which the loop-controlling variable </a:t>
            </a:r>
            <a:r>
              <a:rPr lang="en-US" b="1" dirty="0" err="1"/>
              <a:t>i</a:t>
            </a:r>
            <a:r>
              <a:rPr lang="en-US" b="1" dirty="0"/>
              <a:t> is multiplied by 2. </a:t>
            </a:r>
            <a:endParaRPr lang="tr-TR" b="1" dirty="0" smtClean="0"/>
          </a:p>
          <a:p>
            <a:r>
              <a:rPr lang="en-US" b="1" dirty="0" smtClean="0"/>
              <a:t>The </a:t>
            </a:r>
            <a:r>
              <a:rPr lang="en-US" b="1" dirty="0"/>
              <a:t>loop will be executed only 10 times and not 1000 times because in each iteration the value of </a:t>
            </a:r>
            <a:r>
              <a:rPr lang="en-US" b="1" dirty="0" err="1"/>
              <a:t>i</a:t>
            </a:r>
            <a:r>
              <a:rPr lang="en-US" b="1" dirty="0"/>
              <a:t> doubles. </a:t>
            </a:r>
          </a:p>
        </p:txBody>
      </p:sp>
      <p:sp>
        <p:nvSpPr>
          <p:cNvPr id="4" name="3 Slayt Numarası Yer Tutucusu"/>
          <p:cNvSpPr>
            <a:spLocks noGrp="1"/>
          </p:cNvSpPr>
          <p:nvPr>
            <p:ph type="sldNum" sz="quarter" idx="12"/>
          </p:nvPr>
        </p:nvSpPr>
        <p:spPr/>
        <p:txBody>
          <a:bodyPr/>
          <a:lstStyle/>
          <a:p>
            <a:fld id="{B6F15528-21DE-4FAA-801E-634DDDAF4B2B}" type="slidenum">
              <a:rPr lang="en-US" smtClean="0"/>
              <a:pPr/>
              <a:t>63</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1330263289"/>
      </p:ext>
    </p:extLst>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en-US" sz="2200" b="1" dirty="0"/>
              <a:t>TIME AND SPACE COMPLEXITY </a:t>
            </a:r>
            <a:endParaRPr lang="en-US" sz="2200" b="1" dirty="0" smtClean="0"/>
          </a:p>
        </p:txBody>
      </p:sp>
      <p:sp>
        <p:nvSpPr>
          <p:cNvPr id="3" name="Content Placeholder 2"/>
          <p:cNvSpPr>
            <a:spLocks noGrp="1"/>
          </p:cNvSpPr>
          <p:nvPr>
            <p:ph idx="1"/>
          </p:nvPr>
        </p:nvSpPr>
        <p:spPr>
          <a:xfrm>
            <a:off x="609600" y="838200"/>
            <a:ext cx="7848600" cy="5334000"/>
          </a:xfrm>
        </p:spPr>
        <p:txBody>
          <a:bodyPr>
            <a:normAutofit fontScale="92500"/>
          </a:bodyPr>
          <a:lstStyle/>
          <a:p>
            <a:pPr marL="68580" indent="0">
              <a:buNone/>
            </a:pPr>
            <a:r>
              <a:rPr lang="en-US" b="1" dirty="0"/>
              <a:t>Logarithmic Loops </a:t>
            </a:r>
            <a:endParaRPr lang="tr-TR" b="1" dirty="0" smtClean="0"/>
          </a:p>
          <a:p>
            <a:r>
              <a:rPr lang="en-US" b="1" dirty="0" smtClean="0"/>
              <a:t>Now</a:t>
            </a:r>
            <a:r>
              <a:rPr lang="en-US" b="1" dirty="0"/>
              <a:t>, consider the second loop in which the loop-controlling variable </a:t>
            </a:r>
            <a:r>
              <a:rPr lang="en-US" b="1" dirty="0" err="1"/>
              <a:t>i</a:t>
            </a:r>
            <a:r>
              <a:rPr lang="en-US" b="1" dirty="0"/>
              <a:t> is divided by 2. </a:t>
            </a:r>
            <a:endParaRPr lang="tr-TR" b="1" dirty="0" smtClean="0"/>
          </a:p>
          <a:p>
            <a:r>
              <a:rPr lang="en-US" b="1" dirty="0" smtClean="0"/>
              <a:t>In </a:t>
            </a:r>
            <a:r>
              <a:rPr lang="en-US" b="1" dirty="0"/>
              <a:t>this case also, the loop will be executed 10 times. </a:t>
            </a:r>
            <a:endParaRPr lang="tr-TR" b="1" dirty="0" smtClean="0"/>
          </a:p>
          <a:p>
            <a:r>
              <a:rPr lang="en-US" b="1" dirty="0" smtClean="0"/>
              <a:t>Thus</a:t>
            </a:r>
            <a:r>
              <a:rPr lang="en-US" b="1" dirty="0"/>
              <a:t>, the number of iterations is a function of the number by which the loop-controlling variable is divided or multiplied. </a:t>
            </a:r>
            <a:endParaRPr lang="tr-TR" b="1" dirty="0" smtClean="0"/>
          </a:p>
          <a:p>
            <a:r>
              <a:rPr lang="en-US" b="1" dirty="0" smtClean="0"/>
              <a:t>In </a:t>
            </a:r>
            <a:r>
              <a:rPr lang="en-US" b="1" dirty="0"/>
              <a:t>the examples discussed, it is 2. </a:t>
            </a:r>
            <a:endParaRPr lang="tr-TR" b="1" dirty="0" smtClean="0"/>
          </a:p>
          <a:p>
            <a:r>
              <a:rPr lang="en-US" b="1" dirty="0" smtClean="0"/>
              <a:t>That </a:t>
            </a:r>
            <a:r>
              <a:rPr lang="en-US" b="1" dirty="0"/>
              <a:t>is, when n = 1000, the number of iterations can be given by log 1000 which is approximately equal to </a:t>
            </a:r>
            <a:r>
              <a:rPr lang="en-US" b="1" dirty="0" smtClean="0"/>
              <a:t>10.</a:t>
            </a:r>
            <a:endParaRPr lang="tr-TR" b="1" dirty="0" smtClean="0"/>
          </a:p>
          <a:p>
            <a:r>
              <a:rPr lang="en-US" b="1" dirty="0" smtClean="0"/>
              <a:t>Therefore</a:t>
            </a:r>
            <a:r>
              <a:rPr lang="en-US" b="1" dirty="0"/>
              <a:t>, putting this analysis in general terms, we can conclude that the efficiency of loops in which iterations divide or multiply the loop-controlling variables can be given as f(n) = log n </a:t>
            </a:r>
          </a:p>
        </p:txBody>
      </p:sp>
      <p:sp>
        <p:nvSpPr>
          <p:cNvPr id="4" name="3 Slayt Numarası Yer Tutucusu"/>
          <p:cNvSpPr>
            <a:spLocks noGrp="1"/>
          </p:cNvSpPr>
          <p:nvPr>
            <p:ph type="sldNum" sz="quarter" idx="12"/>
          </p:nvPr>
        </p:nvSpPr>
        <p:spPr/>
        <p:txBody>
          <a:bodyPr/>
          <a:lstStyle/>
          <a:p>
            <a:fld id="{B6F15528-21DE-4FAA-801E-634DDDAF4B2B}" type="slidenum">
              <a:rPr lang="en-US" smtClean="0"/>
              <a:pPr/>
              <a:t>64</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374365203"/>
      </p:ext>
    </p:extLst>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en-US" sz="2200" b="1" dirty="0"/>
              <a:t>TIME AND SPACE COMPLEXITY </a:t>
            </a:r>
            <a:endParaRPr lang="en-US" sz="2200" b="1" dirty="0" smtClean="0"/>
          </a:p>
        </p:txBody>
      </p:sp>
      <p:sp>
        <p:nvSpPr>
          <p:cNvPr id="3" name="Content Placeholder 2"/>
          <p:cNvSpPr>
            <a:spLocks noGrp="1"/>
          </p:cNvSpPr>
          <p:nvPr>
            <p:ph idx="1"/>
          </p:nvPr>
        </p:nvSpPr>
        <p:spPr>
          <a:xfrm>
            <a:off x="609600" y="838200"/>
            <a:ext cx="7848600" cy="5334000"/>
          </a:xfrm>
        </p:spPr>
        <p:txBody>
          <a:bodyPr>
            <a:normAutofit/>
          </a:bodyPr>
          <a:lstStyle/>
          <a:p>
            <a:pPr marL="68580" indent="0">
              <a:buNone/>
            </a:pPr>
            <a:r>
              <a:rPr lang="en-US" b="1" dirty="0"/>
              <a:t>Nested Loops </a:t>
            </a:r>
            <a:endParaRPr lang="tr-TR" b="1" dirty="0" smtClean="0"/>
          </a:p>
          <a:p>
            <a:r>
              <a:rPr lang="en-US" b="1" dirty="0" smtClean="0"/>
              <a:t>Loops </a:t>
            </a:r>
            <a:r>
              <a:rPr lang="en-US" b="1" dirty="0"/>
              <a:t>that contain loops are known as nested loops. </a:t>
            </a:r>
            <a:endParaRPr lang="tr-TR" b="1" dirty="0" smtClean="0"/>
          </a:p>
          <a:p>
            <a:r>
              <a:rPr lang="en-US" b="1" dirty="0" smtClean="0"/>
              <a:t>In </a:t>
            </a:r>
            <a:r>
              <a:rPr lang="en-US" b="1" dirty="0"/>
              <a:t>order to </a:t>
            </a:r>
            <a:r>
              <a:rPr lang="en-US" b="1" dirty="0" smtClean="0"/>
              <a:t>analyze </a:t>
            </a:r>
            <a:r>
              <a:rPr lang="en-US" b="1" dirty="0"/>
              <a:t>nested loops, we need to determine the number of iterations each loop completes. </a:t>
            </a:r>
            <a:endParaRPr lang="tr-TR" b="1" dirty="0" smtClean="0"/>
          </a:p>
          <a:p>
            <a:r>
              <a:rPr lang="en-US" b="1" dirty="0" smtClean="0"/>
              <a:t>The </a:t>
            </a:r>
            <a:r>
              <a:rPr lang="en-US" b="1" dirty="0"/>
              <a:t>total is then obtained as the product of the number of iterations in the inner loop and the number of iterations in the outer loop. In this case, we </a:t>
            </a:r>
            <a:r>
              <a:rPr lang="en-US" b="1" dirty="0" smtClean="0"/>
              <a:t>analyze </a:t>
            </a:r>
            <a:r>
              <a:rPr lang="en-US" b="1" dirty="0"/>
              <a:t>the efficiency of the algorithm based on whether it is a linear logarithmic, quadratic, or dependent quadratic nested loop. </a:t>
            </a:r>
          </a:p>
        </p:txBody>
      </p:sp>
      <p:sp>
        <p:nvSpPr>
          <p:cNvPr id="4" name="3 Slayt Numarası Yer Tutucusu"/>
          <p:cNvSpPr>
            <a:spLocks noGrp="1"/>
          </p:cNvSpPr>
          <p:nvPr>
            <p:ph type="sldNum" sz="quarter" idx="12"/>
          </p:nvPr>
        </p:nvSpPr>
        <p:spPr/>
        <p:txBody>
          <a:bodyPr/>
          <a:lstStyle/>
          <a:p>
            <a:fld id="{B6F15528-21DE-4FAA-801E-634DDDAF4B2B}" type="slidenum">
              <a:rPr lang="en-US" smtClean="0"/>
              <a:pPr/>
              <a:t>65</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3481197757"/>
      </p:ext>
    </p:extLst>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en-US" sz="2200" b="1" dirty="0"/>
              <a:t>TIME AND SPACE COMPLEXITY </a:t>
            </a:r>
            <a:endParaRPr lang="en-US" sz="2200" b="1" dirty="0" smtClean="0"/>
          </a:p>
        </p:txBody>
      </p:sp>
      <p:sp>
        <p:nvSpPr>
          <p:cNvPr id="3" name="Content Placeholder 2"/>
          <p:cNvSpPr>
            <a:spLocks noGrp="1"/>
          </p:cNvSpPr>
          <p:nvPr>
            <p:ph idx="1"/>
          </p:nvPr>
        </p:nvSpPr>
        <p:spPr>
          <a:xfrm>
            <a:off x="609600" y="838200"/>
            <a:ext cx="7848600" cy="5334000"/>
          </a:xfrm>
        </p:spPr>
        <p:txBody>
          <a:bodyPr>
            <a:normAutofit fontScale="92500"/>
          </a:bodyPr>
          <a:lstStyle/>
          <a:p>
            <a:pPr marL="68580" indent="0">
              <a:buNone/>
            </a:pPr>
            <a:r>
              <a:rPr lang="en-US" b="1" dirty="0" smtClean="0"/>
              <a:t>Linear </a:t>
            </a:r>
            <a:r>
              <a:rPr lang="en-US" b="1" dirty="0"/>
              <a:t>logarithmic loop </a:t>
            </a:r>
            <a:endParaRPr lang="tr-TR" b="1" dirty="0" smtClean="0"/>
          </a:p>
          <a:p>
            <a:r>
              <a:rPr lang="en-US" b="1" dirty="0" smtClean="0"/>
              <a:t>Consider </a:t>
            </a:r>
            <a:r>
              <a:rPr lang="en-US" b="1" dirty="0"/>
              <a:t>the following code in which the loop-controlling variable of the inner loop is multiplied after each iteration. </a:t>
            </a:r>
            <a:endParaRPr lang="tr-TR" b="1" dirty="0" smtClean="0"/>
          </a:p>
          <a:p>
            <a:r>
              <a:rPr lang="en-US" b="1" dirty="0" smtClean="0"/>
              <a:t>The </a:t>
            </a:r>
            <a:r>
              <a:rPr lang="en-US" b="1" dirty="0"/>
              <a:t>number of iterations in the inner loop is log 10. </a:t>
            </a:r>
            <a:endParaRPr lang="tr-TR" b="1" dirty="0" smtClean="0"/>
          </a:p>
          <a:p>
            <a:r>
              <a:rPr lang="en-US" b="1" dirty="0" smtClean="0"/>
              <a:t>This </a:t>
            </a:r>
            <a:r>
              <a:rPr lang="en-US" b="1" dirty="0"/>
              <a:t>inner loop is controlled by an outer loop which iterates 10 times. </a:t>
            </a:r>
            <a:endParaRPr lang="tr-TR" b="1" dirty="0" smtClean="0"/>
          </a:p>
          <a:p>
            <a:r>
              <a:rPr lang="en-US" b="1" dirty="0" smtClean="0"/>
              <a:t>Therefore</a:t>
            </a:r>
            <a:r>
              <a:rPr lang="en-US" b="1" dirty="0"/>
              <a:t>, according to the formula, the number of iterations for this code can be given as 10 log 10. </a:t>
            </a:r>
            <a:endParaRPr lang="tr-TR" b="1" dirty="0" smtClean="0"/>
          </a:p>
          <a:p>
            <a:pPr marL="68580" indent="0">
              <a:buNone/>
            </a:pPr>
            <a:r>
              <a:rPr lang="tr-TR" b="1" dirty="0"/>
              <a:t> </a:t>
            </a:r>
            <a:r>
              <a:rPr lang="tr-TR" b="1" dirty="0" smtClean="0"/>
              <a:t>   </a:t>
            </a:r>
            <a:r>
              <a:rPr lang="en-US" b="1" dirty="0" smtClean="0"/>
              <a:t>for(</a:t>
            </a:r>
            <a:r>
              <a:rPr lang="en-US" b="1" dirty="0" err="1" smtClean="0"/>
              <a:t>i</a:t>
            </a:r>
            <a:r>
              <a:rPr lang="en-US" b="1" dirty="0" smtClean="0"/>
              <a:t>=0;i&lt;10;i</a:t>
            </a:r>
            <a:r>
              <a:rPr lang="en-US" b="1" dirty="0"/>
              <a:t>++) </a:t>
            </a:r>
            <a:endParaRPr lang="tr-TR" b="1" dirty="0" smtClean="0"/>
          </a:p>
          <a:p>
            <a:pPr marL="68580" indent="0">
              <a:buNone/>
            </a:pPr>
            <a:r>
              <a:rPr lang="tr-TR" b="1" dirty="0"/>
              <a:t> </a:t>
            </a:r>
            <a:r>
              <a:rPr lang="tr-TR" b="1" dirty="0" smtClean="0"/>
              <a:t>        </a:t>
            </a:r>
            <a:r>
              <a:rPr lang="en-US" b="1" dirty="0" smtClean="0"/>
              <a:t>for(j=1</a:t>
            </a:r>
            <a:r>
              <a:rPr lang="en-US" b="1" dirty="0"/>
              <a:t>; j&lt;10;j*=2)  statement block; </a:t>
            </a:r>
            <a:endParaRPr lang="tr-TR" b="1" dirty="0" smtClean="0"/>
          </a:p>
          <a:p>
            <a:r>
              <a:rPr lang="en-US" b="1" dirty="0" smtClean="0"/>
              <a:t>In </a:t>
            </a:r>
            <a:r>
              <a:rPr lang="en-US" b="1" dirty="0"/>
              <a:t>more general terms, the efficiency of such loops can be given as f(n) = n log n. </a:t>
            </a:r>
          </a:p>
        </p:txBody>
      </p:sp>
      <p:sp>
        <p:nvSpPr>
          <p:cNvPr id="4" name="3 Slayt Numarası Yer Tutucusu"/>
          <p:cNvSpPr>
            <a:spLocks noGrp="1"/>
          </p:cNvSpPr>
          <p:nvPr>
            <p:ph type="sldNum" sz="quarter" idx="12"/>
          </p:nvPr>
        </p:nvSpPr>
        <p:spPr/>
        <p:txBody>
          <a:bodyPr/>
          <a:lstStyle/>
          <a:p>
            <a:fld id="{B6F15528-21DE-4FAA-801E-634DDDAF4B2B}" type="slidenum">
              <a:rPr lang="en-US" smtClean="0"/>
              <a:pPr/>
              <a:t>66</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271655048"/>
      </p:ext>
    </p:extLst>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en-US" sz="2200" b="1" dirty="0"/>
              <a:t>TIME AND SPACE COMPLEXITY </a:t>
            </a:r>
            <a:endParaRPr lang="en-US" sz="2200" b="1" dirty="0" smtClean="0"/>
          </a:p>
        </p:txBody>
      </p:sp>
      <p:sp>
        <p:nvSpPr>
          <p:cNvPr id="3" name="Content Placeholder 2"/>
          <p:cNvSpPr>
            <a:spLocks noGrp="1"/>
          </p:cNvSpPr>
          <p:nvPr>
            <p:ph idx="1"/>
          </p:nvPr>
        </p:nvSpPr>
        <p:spPr>
          <a:xfrm>
            <a:off x="609600" y="838200"/>
            <a:ext cx="7848600" cy="5334000"/>
          </a:xfrm>
        </p:spPr>
        <p:txBody>
          <a:bodyPr>
            <a:normAutofit fontScale="92500" lnSpcReduction="10000"/>
          </a:bodyPr>
          <a:lstStyle/>
          <a:p>
            <a:pPr marL="68580" indent="0">
              <a:buNone/>
            </a:pPr>
            <a:r>
              <a:rPr lang="en-US" b="1" dirty="0" smtClean="0"/>
              <a:t>Quadratic </a:t>
            </a:r>
            <a:r>
              <a:rPr lang="en-US" b="1" dirty="0"/>
              <a:t>loop </a:t>
            </a:r>
            <a:endParaRPr lang="tr-TR" b="1" dirty="0" smtClean="0"/>
          </a:p>
          <a:p>
            <a:r>
              <a:rPr lang="en-US" b="1" dirty="0" smtClean="0"/>
              <a:t>In </a:t>
            </a:r>
            <a:r>
              <a:rPr lang="en-US" b="1" dirty="0"/>
              <a:t>a quadratic loop, the number of iterations in the inner loop is equal to the number of iterations in the outer loop. </a:t>
            </a:r>
            <a:endParaRPr lang="tr-TR" b="1" dirty="0" smtClean="0"/>
          </a:p>
          <a:p>
            <a:r>
              <a:rPr lang="en-US" b="1" dirty="0" smtClean="0"/>
              <a:t>Consider </a:t>
            </a:r>
            <a:r>
              <a:rPr lang="en-US" b="1" dirty="0"/>
              <a:t>the following code in which the outer loop executes 10 times and for each iteration of the outer loop, the inner loop also executes 10 times. </a:t>
            </a:r>
            <a:endParaRPr lang="tr-TR" b="1" dirty="0" smtClean="0"/>
          </a:p>
          <a:p>
            <a:r>
              <a:rPr lang="en-US" b="1" dirty="0" smtClean="0"/>
              <a:t>Therefore</a:t>
            </a:r>
            <a:r>
              <a:rPr lang="en-US" b="1" dirty="0"/>
              <a:t>, the efficiency here is 100. </a:t>
            </a:r>
            <a:endParaRPr lang="tr-TR" b="1" dirty="0" smtClean="0"/>
          </a:p>
          <a:p>
            <a:pPr marL="68580" indent="0">
              <a:buNone/>
            </a:pPr>
            <a:r>
              <a:rPr lang="tr-TR" b="1" dirty="0" smtClean="0"/>
              <a:t>     f</a:t>
            </a:r>
            <a:r>
              <a:rPr lang="en-US" b="1" dirty="0" smtClean="0"/>
              <a:t>or(</a:t>
            </a:r>
            <a:r>
              <a:rPr lang="en-US" b="1" dirty="0" err="1" smtClean="0"/>
              <a:t>i</a:t>
            </a:r>
            <a:r>
              <a:rPr lang="en-US" b="1" dirty="0" smtClean="0"/>
              <a:t>=0;i&lt;10;i</a:t>
            </a:r>
            <a:r>
              <a:rPr lang="en-US" b="1" dirty="0"/>
              <a:t>++) </a:t>
            </a:r>
            <a:endParaRPr lang="tr-TR" b="1" dirty="0" smtClean="0"/>
          </a:p>
          <a:p>
            <a:pPr marL="68580" indent="0">
              <a:buNone/>
            </a:pPr>
            <a:r>
              <a:rPr lang="tr-TR" b="1" dirty="0" smtClean="0"/>
              <a:t>           </a:t>
            </a:r>
            <a:r>
              <a:rPr lang="en-US" b="1" dirty="0" smtClean="0"/>
              <a:t>for(j=0</a:t>
            </a:r>
            <a:r>
              <a:rPr lang="en-US" b="1" dirty="0"/>
              <a:t>; j&lt;10;j++)  statement block; </a:t>
            </a:r>
            <a:endParaRPr lang="tr-TR" b="1" dirty="0" smtClean="0"/>
          </a:p>
          <a:p>
            <a:r>
              <a:rPr lang="en-US" b="1" dirty="0" smtClean="0"/>
              <a:t>The </a:t>
            </a:r>
            <a:r>
              <a:rPr lang="en-US" b="1" dirty="0"/>
              <a:t>generalized formula for quadratic loop can be given as f(n) = n2. </a:t>
            </a:r>
            <a:endParaRPr lang="tr-TR" b="1" dirty="0" smtClean="0"/>
          </a:p>
          <a:p>
            <a:r>
              <a:rPr lang="en-US" b="1" dirty="0" smtClean="0"/>
              <a:t>Dependent </a:t>
            </a:r>
            <a:r>
              <a:rPr lang="en-US" b="1" dirty="0"/>
              <a:t>quadratic loop In a dependent quadratic loop, the number of iterations in the inner loop is dependent on the outer loop. </a:t>
            </a:r>
          </a:p>
        </p:txBody>
      </p:sp>
      <p:sp>
        <p:nvSpPr>
          <p:cNvPr id="4" name="3 Slayt Numarası Yer Tutucusu"/>
          <p:cNvSpPr>
            <a:spLocks noGrp="1"/>
          </p:cNvSpPr>
          <p:nvPr>
            <p:ph type="sldNum" sz="quarter" idx="12"/>
          </p:nvPr>
        </p:nvSpPr>
        <p:spPr/>
        <p:txBody>
          <a:bodyPr/>
          <a:lstStyle/>
          <a:p>
            <a:fld id="{B6F15528-21DE-4FAA-801E-634DDDAF4B2B}" type="slidenum">
              <a:rPr lang="en-US" smtClean="0"/>
              <a:pPr/>
              <a:t>67</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2362207631"/>
      </p:ext>
    </p:extLst>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en-US" sz="2200" b="1" dirty="0"/>
              <a:t>TIME AND SPACE COMPLEXITY </a:t>
            </a:r>
            <a:endParaRPr lang="en-US" sz="2200" b="1" dirty="0" smtClean="0"/>
          </a:p>
        </p:txBody>
      </p:sp>
      <p:sp>
        <p:nvSpPr>
          <p:cNvPr id="3" name="Content Placeholder 2"/>
          <p:cNvSpPr>
            <a:spLocks noGrp="1"/>
          </p:cNvSpPr>
          <p:nvPr>
            <p:ph idx="1"/>
          </p:nvPr>
        </p:nvSpPr>
        <p:spPr>
          <a:xfrm>
            <a:off x="609600" y="838200"/>
            <a:ext cx="7848600" cy="5334000"/>
          </a:xfrm>
        </p:spPr>
        <p:txBody>
          <a:bodyPr>
            <a:normAutofit fontScale="92500" lnSpcReduction="20000"/>
          </a:bodyPr>
          <a:lstStyle/>
          <a:p>
            <a:pPr marL="68580" indent="0">
              <a:buNone/>
            </a:pPr>
            <a:r>
              <a:rPr lang="en-US" b="1" dirty="0" smtClean="0"/>
              <a:t>Quadratic </a:t>
            </a:r>
            <a:r>
              <a:rPr lang="en-US" b="1" dirty="0"/>
              <a:t>loop </a:t>
            </a:r>
            <a:endParaRPr lang="tr-TR" b="1" dirty="0" smtClean="0"/>
          </a:p>
          <a:p>
            <a:r>
              <a:rPr lang="en-US" b="1" dirty="0" smtClean="0"/>
              <a:t>Consider </a:t>
            </a:r>
            <a:r>
              <a:rPr lang="en-US" b="1" dirty="0"/>
              <a:t>the code given below: </a:t>
            </a:r>
            <a:endParaRPr lang="tr-TR" b="1" dirty="0" smtClean="0"/>
          </a:p>
          <a:p>
            <a:pPr marL="68580" indent="0">
              <a:buNone/>
            </a:pPr>
            <a:r>
              <a:rPr lang="tr-TR" b="1" dirty="0" smtClean="0"/>
              <a:t>    </a:t>
            </a:r>
            <a:r>
              <a:rPr lang="en-US" b="1" dirty="0" smtClean="0"/>
              <a:t>for(</a:t>
            </a:r>
            <a:r>
              <a:rPr lang="en-US" b="1" dirty="0" err="1" smtClean="0"/>
              <a:t>i</a:t>
            </a:r>
            <a:r>
              <a:rPr lang="en-US" b="1" dirty="0" smtClean="0"/>
              <a:t>=0;i&lt;10;i</a:t>
            </a:r>
            <a:r>
              <a:rPr lang="en-US" b="1" dirty="0"/>
              <a:t>++) </a:t>
            </a:r>
            <a:endParaRPr lang="tr-TR" b="1" dirty="0" smtClean="0"/>
          </a:p>
          <a:p>
            <a:pPr marL="68580" indent="0">
              <a:buNone/>
            </a:pPr>
            <a:r>
              <a:rPr lang="tr-TR" b="1" dirty="0" smtClean="0"/>
              <a:t>         </a:t>
            </a:r>
            <a:r>
              <a:rPr lang="en-US" b="1" dirty="0" smtClean="0"/>
              <a:t>for(j=0</a:t>
            </a:r>
            <a:r>
              <a:rPr lang="en-US" b="1" dirty="0"/>
              <a:t>; j&lt;=</a:t>
            </a:r>
            <a:r>
              <a:rPr lang="en-US" b="1" dirty="0" err="1"/>
              <a:t>i;j</a:t>
            </a:r>
            <a:r>
              <a:rPr lang="en-US" b="1" dirty="0"/>
              <a:t>++)  statement block; </a:t>
            </a:r>
            <a:endParaRPr lang="tr-TR" b="1" dirty="0" smtClean="0"/>
          </a:p>
          <a:p>
            <a:r>
              <a:rPr lang="en-US" b="1" dirty="0" smtClean="0"/>
              <a:t>In </a:t>
            </a:r>
            <a:r>
              <a:rPr lang="en-US" b="1" dirty="0"/>
              <a:t>this code, the inner loop will execute just once in the first iteration, twice in the second iteration, thrice in the third iteration, so on and so forth. </a:t>
            </a:r>
            <a:endParaRPr lang="tr-TR" b="1" dirty="0" smtClean="0"/>
          </a:p>
          <a:p>
            <a:r>
              <a:rPr lang="en-US" b="1" dirty="0" smtClean="0"/>
              <a:t>In </a:t>
            </a:r>
            <a:r>
              <a:rPr lang="en-US" b="1" dirty="0"/>
              <a:t>this way, the number of iterations can be calculated </a:t>
            </a:r>
            <a:r>
              <a:rPr lang="en-US" b="1" dirty="0" smtClean="0"/>
              <a:t>as</a:t>
            </a:r>
            <a:r>
              <a:rPr lang="tr-TR" b="1" dirty="0" smtClean="0"/>
              <a:t> </a:t>
            </a:r>
            <a:r>
              <a:rPr lang="en-US" b="1" dirty="0"/>
              <a:t>1 + 2 + 3 + ... + 9 + 10 = 55 </a:t>
            </a:r>
            <a:endParaRPr lang="tr-TR" b="1" dirty="0" smtClean="0"/>
          </a:p>
          <a:p>
            <a:r>
              <a:rPr lang="en-US" b="1" dirty="0" smtClean="0"/>
              <a:t>If </a:t>
            </a:r>
            <a:r>
              <a:rPr lang="en-US" b="1" dirty="0"/>
              <a:t>we calculate the average of this loop (55/10 = 5.5), we will observe that it is equal to the number of iterations in the outer loop (10) plus 1 divided by 2. </a:t>
            </a:r>
            <a:endParaRPr lang="tr-TR" b="1" dirty="0" smtClean="0"/>
          </a:p>
          <a:p>
            <a:r>
              <a:rPr lang="en-US" b="1" dirty="0" smtClean="0"/>
              <a:t>In </a:t>
            </a:r>
            <a:r>
              <a:rPr lang="en-US" b="1" dirty="0"/>
              <a:t>general terms, the inner loop iterates (n + 1)/2 times. </a:t>
            </a:r>
            <a:endParaRPr lang="tr-TR" b="1" dirty="0" smtClean="0"/>
          </a:p>
          <a:p>
            <a:r>
              <a:rPr lang="en-US" b="1" dirty="0" smtClean="0"/>
              <a:t>Therefore</a:t>
            </a:r>
            <a:r>
              <a:rPr lang="en-US" b="1" dirty="0"/>
              <a:t>, the efficiency of such a code can be given as f(n) = n (n + 1)/2 </a:t>
            </a:r>
          </a:p>
        </p:txBody>
      </p:sp>
      <p:sp>
        <p:nvSpPr>
          <p:cNvPr id="4" name="3 Slayt Numarası Yer Tutucusu"/>
          <p:cNvSpPr>
            <a:spLocks noGrp="1"/>
          </p:cNvSpPr>
          <p:nvPr>
            <p:ph type="sldNum" sz="quarter" idx="12"/>
          </p:nvPr>
        </p:nvSpPr>
        <p:spPr/>
        <p:txBody>
          <a:bodyPr/>
          <a:lstStyle/>
          <a:p>
            <a:fld id="{B6F15528-21DE-4FAA-801E-634DDDAF4B2B}" type="slidenum">
              <a:rPr lang="en-US" smtClean="0"/>
              <a:pPr/>
              <a:t>68</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346044890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en-US" sz="2400" b="1" dirty="0"/>
              <a:t>BASIC TERMINOLOGY</a:t>
            </a:r>
            <a:endParaRPr lang="en-US" sz="2400" dirty="0" smtClean="0"/>
          </a:p>
        </p:txBody>
      </p:sp>
      <p:sp>
        <p:nvSpPr>
          <p:cNvPr id="3" name="Content Placeholder 2"/>
          <p:cNvSpPr>
            <a:spLocks noGrp="1"/>
          </p:cNvSpPr>
          <p:nvPr>
            <p:ph idx="1"/>
          </p:nvPr>
        </p:nvSpPr>
        <p:spPr>
          <a:xfrm>
            <a:off x="685800" y="990600"/>
            <a:ext cx="7848600" cy="5257800"/>
          </a:xfrm>
        </p:spPr>
        <p:txBody>
          <a:bodyPr>
            <a:normAutofit lnSpcReduction="10000"/>
          </a:bodyPr>
          <a:lstStyle/>
          <a:p>
            <a:r>
              <a:rPr lang="en-US" b="1" dirty="0" smtClean="0"/>
              <a:t>Today </a:t>
            </a:r>
            <a:r>
              <a:rPr lang="en-US" b="1" dirty="0"/>
              <a:t>computer programmers do not write programs just to solve a problem but to write an efficient program. </a:t>
            </a:r>
            <a:endParaRPr lang="tr-TR" b="1" dirty="0" smtClean="0"/>
          </a:p>
          <a:p>
            <a:r>
              <a:rPr lang="en-US" b="1" dirty="0" smtClean="0"/>
              <a:t>For </a:t>
            </a:r>
            <a:r>
              <a:rPr lang="en-US" b="1" dirty="0"/>
              <a:t>this, they first </a:t>
            </a:r>
            <a:r>
              <a:rPr lang="en-US" b="1" dirty="0" smtClean="0"/>
              <a:t>analyze </a:t>
            </a:r>
            <a:r>
              <a:rPr lang="en-US" b="1" dirty="0"/>
              <a:t>the problem to determine the performance goals that must be achieved and then think of the most appropriate data structure for that </a:t>
            </a:r>
            <a:r>
              <a:rPr lang="en-US" b="1" dirty="0" smtClean="0"/>
              <a:t>job.</a:t>
            </a:r>
            <a:endParaRPr lang="tr-TR" b="1" dirty="0" smtClean="0"/>
          </a:p>
          <a:p>
            <a:r>
              <a:rPr lang="en-US" b="1" dirty="0" smtClean="0"/>
              <a:t>However</a:t>
            </a:r>
            <a:r>
              <a:rPr lang="en-US" b="1" dirty="0"/>
              <a:t>, program designers with a poor understanding of data structure concepts ignore this analysis step and apply a data structure with which they can work comfortably. </a:t>
            </a:r>
            <a:endParaRPr lang="tr-TR" b="1" dirty="0" smtClean="0"/>
          </a:p>
          <a:p>
            <a:r>
              <a:rPr lang="en-US" b="1" dirty="0" smtClean="0"/>
              <a:t>The </a:t>
            </a:r>
            <a:r>
              <a:rPr lang="en-US" b="1" dirty="0"/>
              <a:t>applied data structure may not be appropriate for the problem at hand and therefore may result in poor performance (like slow speed of operations). </a:t>
            </a:r>
          </a:p>
        </p:txBody>
      </p:sp>
      <p:sp>
        <p:nvSpPr>
          <p:cNvPr id="4" name="3 Slayt Numarası Yer Tutucusu"/>
          <p:cNvSpPr>
            <a:spLocks noGrp="1"/>
          </p:cNvSpPr>
          <p:nvPr>
            <p:ph type="sldNum" sz="quarter" idx="12"/>
          </p:nvPr>
        </p:nvSpPr>
        <p:spPr/>
        <p:txBody>
          <a:bodyPr/>
          <a:lstStyle/>
          <a:p>
            <a:fld id="{B6F15528-21DE-4FAA-801E-634DDDAF4B2B}" type="slidenum">
              <a:rPr lang="en-US" smtClean="0"/>
              <a:pPr/>
              <a:t>7</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164328105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en-US" sz="2400" b="1" dirty="0"/>
              <a:t>BASIC TERMINOLOGY</a:t>
            </a:r>
            <a:endParaRPr lang="en-US" sz="2400" dirty="0" smtClean="0"/>
          </a:p>
        </p:txBody>
      </p:sp>
      <p:sp>
        <p:nvSpPr>
          <p:cNvPr id="3" name="Content Placeholder 2"/>
          <p:cNvSpPr>
            <a:spLocks noGrp="1"/>
          </p:cNvSpPr>
          <p:nvPr>
            <p:ph idx="1"/>
          </p:nvPr>
        </p:nvSpPr>
        <p:spPr>
          <a:xfrm>
            <a:off x="685800" y="990600"/>
            <a:ext cx="7848600" cy="5257800"/>
          </a:xfrm>
        </p:spPr>
        <p:txBody>
          <a:bodyPr>
            <a:normAutofit fontScale="92500" lnSpcReduction="10000"/>
          </a:bodyPr>
          <a:lstStyle/>
          <a:p>
            <a:r>
              <a:rPr lang="tr-TR" b="1" dirty="0" smtClean="0"/>
              <a:t>I</a:t>
            </a:r>
            <a:r>
              <a:rPr lang="en-US" b="1" dirty="0" smtClean="0"/>
              <a:t>f </a:t>
            </a:r>
            <a:r>
              <a:rPr lang="en-US" b="1" dirty="0"/>
              <a:t>a program meets its performance goals with a data structure that is simple to use, then it makes no sense to apply another complex data structure just to exhibit the programmer’s skill. </a:t>
            </a:r>
            <a:endParaRPr lang="tr-TR" b="1" dirty="0" smtClean="0"/>
          </a:p>
          <a:p>
            <a:r>
              <a:rPr lang="en-US" b="1" dirty="0" smtClean="0"/>
              <a:t>When </a:t>
            </a:r>
            <a:r>
              <a:rPr lang="en-US" b="1" dirty="0"/>
              <a:t>selecting a data structure to solve a problem, the following steps must be performed. </a:t>
            </a:r>
            <a:endParaRPr lang="tr-TR" b="1" dirty="0" smtClean="0"/>
          </a:p>
          <a:p>
            <a:pPr lvl="1"/>
            <a:r>
              <a:rPr lang="en-US" b="1" dirty="0" smtClean="0"/>
              <a:t>Analysis </a:t>
            </a:r>
            <a:r>
              <a:rPr lang="en-US" b="1" dirty="0"/>
              <a:t>of the problem to determine the basic operations that must be supported. For example, basic operation may include inserting/deleting/searching a data item from the data structure. </a:t>
            </a:r>
            <a:endParaRPr lang="tr-TR" b="1" dirty="0" smtClean="0"/>
          </a:p>
          <a:p>
            <a:pPr lvl="1"/>
            <a:r>
              <a:rPr lang="en-US" b="1" dirty="0" smtClean="0"/>
              <a:t>Quantify </a:t>
            </a:r>
            <a:r>
              <a:rPr lang="en-US" b="1" dirty="0"/>
              <a:t>the resource constraints for each operation. </a:t>
            </a:r>
            <a:endParaRPr lang="tr-TR" b="1" dirty="0" smtClean="0"/>
          </a:p>
          <a:p>
            <a:pPr lvl="1"/>
            <a:r>
              <a:rPr lang="en-US" b="1" dirty="0" smtClean="0"/>
              <a:t>Select </a:t>
            </a:r>
            <a:r>
              <a:rPr lang="en-US" b="1" dirty="0"/>
              <a:t>the data structure that best meets these requirements. </a:t>
            </a:r>
            <a:endParaRPr lang="tr-TR" b="1" dirty="0" smtClean="0"/>
          </a:p>
          <a:p>
            <a:r>
              <a:rPr lang="en-US" b="1" dirty="0" smtClean="0"/>
              <a:t>This </a:t>
            </a:r>
            <a:r>
              <a:rPr lang="en-US" b="1" dirty="0"/>
              <a:t>three-step approach to select an appropriate data structure for the problem at hand supports a data-centred view of the design process. </a:t>
            </a:r>
            <a:endParaRPr lang="tr-TR" b="1" dirty="0" smtClean="0"/>
          </a:p>
        </p:txBody>
      </p:sp>
      <p:sp>
        <p:nvSpPr>
          <p:cNvPr id="4" name="3 Slayt Numarası Yer Tutucusu"/>
          <p:cNvSpPr>
            <a:spLocks noGrp="1"/>
          </p:cNvSpPr>
          <p:nvPr>
            <p:ph type="sldNum" sz="quarter" idx="12"/>
          </p:nvPr>
        </p:nvSpPr>
        <p:spPr/>
        <p:txBody>
          <a:bodyPr/>
          <a:lstStyle/>
          <a:p>
            <a:fld id="{B6F15528-21DE-4FAA-801E-634DDDAF4B2B}" type="slidenum">
              <a:rPr lang="en-US" smtClean="0"/>
              <a:pPr/>
              <a:t>8</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37503203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en-US" sz="2400" b="1" dirty="0"/>
              <a:t>BASIC TERMINOLOGY</a:t>
            </a:r>
            <a:endParaRPr lang="en-US" sz="2400" dirty="0" smtClean="0"/>
          </a:p>
        </p:txBody>
      </p:sp>
      <p:sp>
        <p:nvSpPr>
          <p:cNvPr id="3" name="Content Placeholder 2"/>
          <p:cNvSpPr>
            <a:spLocks noGrp="1"/>
          </p:cNvSpPr>
          <p:nvPr>
            <p:ph idx="1"/>
          </p:nvPr>
        </p:nvSpPr>
        <p:spPr>
          <a:xfrm>
            <a:off x="685800" y="990600"/>
            <a:ext cx="7848600" cy="5257800"/>
          </a:xfrm>
        </p:spPr>
        <p:txBody>
          <a:bodyPr>
            <a:normAutofit fontScale="92500" lnSpcReduction="10000"/>
          </a:bodyPr>
          <a:lstStyle/>
          <a:p>
            <a:r>
              <a:rPr lang="en-US" b="1" dirty="0" smtClean="0"/>
              <a:t>In </a:t>
            </a:r>
            <a:r>
              <a:rPr lang="en-US" b="1" dirty="0"/>
              <a:t>the approach, the first concern is the data and the operations that are to be performed on them. </a:t>
            </a:r>
            <a:endParaRPr lang="tr-TR" b="1" dirty="0" smtClean="0"/>
          </a:p>
          <a:p>
            <a:r>
              <a:rPr lang="en-US" b="1" dirty="0" smtClean="0"/>
              <a:t>The </a:t>
            </a:r>
            <a:r>
              <a:rPr lang="en-US" b="1" dirty="0"/>
              <a:t>second concern is the representation of the data, and the final concern is the implementation of that representation. </a:t>
            </a:r>
            <a:endParaRPr lang="tr-TR" b="1" dirty="0" smtClean="0"/>
          </a:p>
          <a:p>
            <a:r>
              <a:rPr lang="en-US" b="1" dirty="0" smtClean="0"/>
              <a:t>There </a:t>
            </a:r>
            <a:r>
              <a:rPr lang="en-US" b="1" dirty="0"/>
              <a:t>are different types of data structures that the C language supports. </a:t>
            </a:r>
            <a:endParaRPr lang="tr-TR" b="1" dirty="0" smtClean="0"/>
          </a:p>
          <a:p>
            <a:r>
              <a:rPr lang="en-US" b="1" dirty="0" smtClean="0"/>
              <a:t>While </a:t>
            </a:r>
            <a:r>
              <a:rPr lang="en-US" b="1" dirty="0"/>
              <a:t>one type of data structure may permit adding of new data items only at the beginning, the other may allow it to be added at any position. </a:t>
            </a:r>
            <a:endParaRPr lang="tr-TR" b="1" dirty="0" smtClean="0"/>
          </a:p>
          <a:p>
            <a:r>
              <a:rPr lang="en-US" b="1" dirty="0" smtClean="0"/>
              <a:t>While </a:t>
            </a:r>
            <a:r>
              <a:rPr lang="en-US" b="1" dirty="0"/>
              <a:t>one data structure may allow accessing data items sequentially, the other may allow random access of data. </a:t>
            </a:r>
            <a:endParaRPr lang="tr-TR" b="1" dirty="0" smtClean="0"/>
          </a:p>
          <a:p>
            <a:r>
              <a:rPr lang="en-US" b="1" dirty="0" smtClean="0"/>
              <a:t>So</a:t>
            </a:r>
            <a:r>
              <a:rPr lang="en-US" b="1" dirty="0"/>
              <a:t>, selection of an appropriate data structure for the problem is a crucial decision and may have a major impact on the performance of the program.</a:t>
            </a:r>
          </a:p>
        </p:txBody>
      </p:sp>
      <p:sp>
        <p:nvSpPr>
          <p:cNvPr id="4" name="3 Slayt Numarası Yer Tutucusu"/>
          <p:cNvSpPr>
            <a:spLocks noGrp="1"/>
          </p:cNvSpPr>
          <p:nvPr>
            <p:ph type="sldNum" sz="quarter" idx="12"/>
          </p:nvPr>
        </p:nvSpPr>
        <p:spPr/>
        <p:txBody>
          <a:bodyPr/>
          <a:lstStyle/>
          <a:p>
            <a:fld id="{B6F15528-21DE-4FAA-801E-634DDDAF4B2B}" type="slidenum">
              <a:rPr lang="en-US" smtClean="0"/>
              <a:pPr/>
              <a:t>9</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395301664"/>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ustin">
  <a:themeElements>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Austin">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ustin">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lumMod val="100000"/>
              </a:schemeClr>
            </a:gs>
          </a:gsLst>
          <a:lin ang="5040000" scaled="1"/>
        </a:gradFill>
        <a:gradFill rotWithShape="1">
          <a:gsLst>
            <a:gs pos="0">
              <a:schemeClr val="phClr"/>
            </a:gs>
            <a:gs pos="100000">
              <a:schemeClr val="phClr">
                <a:shade val="75000"/>
                <a:satMod val="120000"/>
                <a:lumMod val="9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a:effectStyle>
        <a:effectStyle>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phClr">
                <a:shade val="30000"/>
              </a:schemeClr>
            </a:contourClr>
          </a:sp3d>
        </a:effectStyle>
      </a:effectStyleLst>
      <a:bgFillStyleLst>
        <a:solidFill>
          <a:schemeClr val="phClr"/>
        </a:solidFill>
        <a:gradFill rotWithShape="1">
          <a:gsLst>
            <a:gs pos="0">
              <a:schemeClr val="phClr">
                <a:shade val="94000"/>
                <a:satMod val="114000"/>
                <a:lumMod val="96000"/>
              </a:schemeClr>
            </a:gs>
            <a:gs pos="62000">
              <a:schemeClr val="phClr">
                <a:tint val="92000"/>
                <a:shade val="66000"/>
                <a:satMod val="110000"/>
                <a:lumMod val="80000"/>
              </a:schemeClr>
            </a:gs>
            <a:gs pos="100000">
              <a:schemeClr val="phClr">
                <a:tint val="89000"/>
                <a:shade val="62000"/>
                <a:satMod val="110000"/>
                <a:lumMod val="72000"/>
              </a:schemeClr>
            </a:gs>
          </a:gsLst>
          <a:lin ang="5400000" scaled="0"/>
        </a:gradFill>
        <a:blipFill rotWithShape="1">
          <a:blip xmlns:r="http://schemas.openxmlformats.org/officeDocument/2006/relationships" r:embed="rId1">
            <a:duotone>
              <a:schemeClr val="phClr">
                <a:tint val="80000"/>
                <a:shade val="58000"/>
              </a:schemeClr>
              <a:schemeClr val="phClr">
                <a:tint val="73000"/>
                <a:shade val="68000"/>
                <a:satMod val="15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Austin</Template>
  <TotalTime>8594</TotalTime>
  <Words>7990</Words>
  <Application>Microsoft Office PowerPoint</Application>
  <PresentationFormat>On-screen Show (4:3)</PresentationFormat>
  <Paragraphs>741</Paragraphs>
  <Slides>68</Slides>
  <Notes>66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68</vt:i4>
      </vt:variant>
    </vt:vector>
  </HeadingPairs>
  <TitlesOfParts>
    <vt:vector size="73" baseType="lpstr">
      <vt:lpstr>Arial</vt:lpstr>
      <vt:lpstr>Calibri</vt:lpstr>
      <vt:lpstr>Century Gothic</vt:lpstr>
      <vt:lpstr>Wingdings 2</vt:lpstr>
      <vt:lpstr>Austin</vt:lpstr>
      <vt:lpstr>BLM0267</vt:lpstr>
      <vt:lpstr>PowerPoint Presentation</vt:lpstr>
      <vt:lpstr>BASIC TERMINOLOGY</vt:lpstr>
      <vt:lpstr>BASIC TERMINOLOGY</vt:lpstr>
      <vt:lpstr>BASIC TERMINOLOGY</vt:lpstr>
      <vt:lpstr>BASIC TERMINOLOGY</vt:lpstr>
      <vt:lpstr>BASIC TERMINOLOGY</vt:lpstr>
      <vt:lpstr>BASIC TERMINOLOGY</vt:lpstr>
      <vt:lpstr>BASIC TERMINOLOGY</vt:lpstr>
      <vt:lpstr>BASIC TERMINOLOGY</vt:lpstr>
      <vt:lpstr>BASIC TERMINOLOGY</vt:lpstr>
      <vt:lpstr>BASIC TERMINOLOGY</vt:lpstr>
      <vt:lpstr>BASIC TERMINOLOGY</vt:lpstr>
      <vt:lpstr>CLASSIFICATION OF DATA STRUCTURES</vt:lpstr>
      <vt:lpstr>CLASSIFICATION OF DATA STRUCTURES</vt:lpstr>
      <vt:lpstr>CLASSIFICATION OF DATA STRUCTURES</vt:lpstr>
      <vt:lpstr>CLASSIFICATION OF DATA STRUCTURES</vt:lpstr>
      <vt:lpstr>CLASSIFICATION OF DATA STRUCTURES</vt:lpstr>
      <vt:lpstr>CLASSIFICATION OF DATA STRUCTURES</vt:lpstr>
      <vt:lpstr>CLASSIFICATION OF DATA STRUCTURES</vt:lpstr>
      <vt:lpstr>CLASSIFICATION OF DATA STRUCTURES</vt:lpstr>
      <vt:lpstr>CLASSIFICATION OF DATA STRUCTURES</vt:lpstr>
      <vt:lpstr>CLASSIFICATION OF DATA STRUCTURES</vt:lpstr>
      <vt:lpstr>CLASSIFICATION OF DATA STRUCTURES</vt:lpstr>
      <vt:lpstr>CLASSIFICATION OF DATA STRUCTURES</vt:lpstr>
      <vt:lpstr>CLASSIFICATION OF DATA STRUCTURES</vt:lpstr>
      <vt:lpstr>CLASSIFICATION OF DATA STRUCTURES</vt:lpstr>
      <vt:lpstr>CLASSIFICATION OF DATA STRUCTURES</vt:lpstr>
      <vt:lpstr>CLASSIFICATION OF DATA STRUCTURES</vt:lpstr>
      <vt:lpstr>CLASSIFICATION OF DATA STRUCTURES</vt:lpstr>
      <vt:lpstr>CLASSIFICATION OF DATA STRUCTURES</vt:lpstr>
      <vt:lpstr>CLASSIFICATION OF DATA STRUCTURES</vt:lpstr>
      <vt:lpstr>OPERATIONS ON DATA STRUCTURES</vt:lpstr>
      <vt:lpstr>OPERATIONS ON DATA STRUCTURES</vt:lpstr>
      <vt:lpstr>ABSTRACT DATA TYPE</vt:lpstr>
      <vt:lpstr>ABSTRACT DATA TYPE</vt:lpstr>
      <vt:lpstr>ABSTRACT DATA TYPE</vt:lpstr>
      <vt:lpstr>ABSTRACT DATA TYPE</vt:lpstr>
      <vt:lpstr>ABSTRACT DATA TYPE</vt:lpstr>
      <vt:lpstr>ALGORITHMS</vt:lpstr>
      <vt:lpstr>ALGORITHMS</vt:lpstr>
      <vt:lpstr>DIFFERENT APPROACHES TO DESIGNING AN ALGORITHM</vt:lpstr>
      <vt:lpstr>DIFFERENT APPROACHES TO DESIGNING AN ALGORITHM</vt:lpstr>
      <vt:lpstr>DIFFERENT APPROACHES TO DESIGNING AN ALGORITHM</vt:lpstr>
      <vt:lpstr>DIFFERENT APPROACHES TO DESIGNING AN ALGORITHM</vt:lpstr>
      <vt:lpstr>DIFFERENT APPROACHES TO DESIGNING AN ALGORITHM</vt:lpstr>
      <vt:lpstr>DIFFERENT APPROACHES TO DESIGNING AN ALGORITHM</vt:lpstr>
      <vt:lpstr>DIFFERENT APPROACHES TO DESIGNING AN ALGORITHM</vt:lpstr>
      <vt:lpstr>CONTROL STRUCTURES USED IN ALGORITHMS </vt:lpstr>
      <vt:lpstr>CONTROL STRUCTURES USED IN ALGORITHMS </vt:lpstr>
      <vt:lpstr>CONTROL STRUCTURES USED IN ALGORITHMS </vt:lpstr>
      <vt:lpstr>CONTROL STRUCTURES USED IN ALGORITHMS </vt:lpstr>
      <vt:lpstr>TIME AND SPACE COMPLEXITY </vt:lpstr>
      <vt:lpstr>TIME AND SPACE COMPLEXITY </vt:lpstr>
      <vt:lpstr>TIME AND SPACE COMPLEXITY </vt:lpstr>
      <vt:lpstr>TIME AND SPACE COMPLEXITY </vt:lpstr>
      <vt:lpstr>TIME AND SPACE COMPLEXITY </vt:lpstr>
      <vt:lpstr>TIME AND SPACE COMPLEXITY </vt:lpstr>
      <vt:lpstr>TIME AND SPACE COMPLEXITY </vt:lpstr>
      <vt:lpstr>TIME AND SPACE COMPLEXITY </vt:lpstr>
      <vt:lpstr>TIME AND SPACE COMPLEXITY </vt:lpstr>
      <vt:lpstr>TIME AND SPACE COMPLEXITY </vt:lpstr>
      <vt:lpstr>TIME AND SPACE COMPLEXITY </vt:lpstr>
      <vt:lpstr>TIME AND SPACE COMPLEXITY </vt:lpstr>
      <vt:lpstr>TIME AND SPACE COMPLEXITY </vt:lpstr>
      <vt:lpstr>TIME AND SPACE COMPLEXITY </vt:lpstr>
      <vt:lpstr>TIME AND SPACE COMPLEXITY </vt:lpstr>
      <vt:lpstr>TIME AND SPACE COMPLEXITY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COM267</dc:title>
  <dc:creator>AR</dc:creator>
  <cp:lastModifiedBy>Microsoft account</cp:lastModifiedBy>
  <cp:revision>431</cp:revision>
  <dcterms:created xsi:type="dcterms:W3CDTF">2006-08-16T00:00:00Z</dcterms:created>
  <dcterms:modified xsi:type="dcterms:W3CDTF">2020-05-21T18:50:55Z</dcterms:modified>
</cp:coreProperties>
</file>