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3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641AB-743A-45B8-BC7E-1ABCF6493F1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733FD-5D5A-4E47-B9D8-41AD12697F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748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F2A6F5-4ED3-094D-9070-61A186D9F18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056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E79332-AFE9-43AC-A651-2D33A7A37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2A82A6D-2C7D-47F3-9092-24A095075C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AE09184-311D-468F-9B17-760E9FD4F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DD67-7366-4577-8758-AC6EAB92D55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61A3D39-DA2C-4597-AAE5-DE6046EB9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B43E639-D6CE-4877-B67E-6BD904A41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246E-7654-4BC3-AB77-E4316D30C1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1567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357F95-4271-4AB1-91E9-F37BBE441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DB93DA8-F240-49F2-A53E-A566C5BC4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D2D5872-4256-4420-83D0-811030091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DD67-7366-4577-8758-AC6EAB92D55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F659AD-D4F4-4114-AEC3-D8F00912B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5401B37-BF45-42F9-BF74-18DD3B942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246E-7654-4BC3-AB77-E4316D30C1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375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10D1833-6A79-4582-8FBB-FF1F860410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5DB99EF-4ADB-4495-9F02-FD0520A76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E75910-D11E-4FF0-A1C4-C66FFFCEB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DD67-7366-4577-8758-AC6EAB92D55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8CAD4AD-9A65-4C69-AD09-92EF46EFF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A4435C-9DF7-4535-868F-3849B6BA4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246E-7654-4BC3-AB77-E4316D30C1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2773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325B06-B69C-48D0-AF8F-F84777F5E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F2C847-1A84-4901-88AA-C6C0247C5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63E7E7-D0EA-4DB6-AD48-12D40DCA4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DD67-7366-4577-8758-AC6EAB92D55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81EEDE-34DA-4C75-94DE-EBC651622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518AAB4-6F61-4E64-82BB-2B297385F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246E-7654-4BC3-AB77-E4316D30C1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300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DC53A9-F309-4BCE-AF57-5E6088647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29C54A6-7ED8-429E-BEBF-DD3017CC19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6D7A63E-214C-4E75-86FF-45752BB0D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DD67-7366-4577-8758-AC6EAB92D55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8003756-8E9B-4635-8C15-D05CB3A6E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654DE44-0451-48D6-BE32-1F9CE023A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246E-7654-4BC3-AB77-E4316D30C1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1749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B04EF5-B2D4-4FBF-B2A4-D07DF8E18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EA5FB6-7267-4775-B4CB-CC41BC66F5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1FAD597-FE18-4CF0-B5EB-F0EE2B22F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E8A280D-4A79-4B19-9F23-61B72E72F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DD67-7366-4577-8758-AC6EAB92D55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81C6EB0-1B91-41E6-AA5F-C169317CF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48F01E6-3215-45BB-8AE4-57FCAC07D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246E-7654-4BC3-AB77-E4316D30C1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708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BD6F1B-1F0B-4DA7-BC35-2B4E97AE8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4E6E5D5-E90C-4834-9C35-969977D35E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272AFE8-E8E2-4D39-96A2-B9E372112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2786D30-FC74-4971-B637-6700C8DCA2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1E4BA2C-65E7-4117-8289-CEF876B6A4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25BC523-98D3-4C74-8E09-37E5A0151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DD67-7366-4577-8758-AC6EAB92D55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780C0CD-140E-4047-839B-CE8345683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8F52AAC-DF12-493F-AB12-9C499337D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246E-7654-4BC3-AB77-E4316D30C1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751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B9CE25-5EA6-4C70-B618-EBEEEECCF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CA4A95F-AD88-4B5E-86EC-007A64DE5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DD67-7366-4577-8758-AC6EAB92D55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FD414AE-467D-47F4-AF07-DCE28899A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AFD375B-F058-4A70-A55E-8EBFAB47E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246E-7654-4BC3-AB77-E4316D30C1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355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7AE3100-683F-4FB8-9A32-5097D1167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DD67-7366-4577-8758-AC6EAB92D55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2498D48-1CE3-4D58-83A8-F87933AB5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450DC69-476F-41E3-817D-D1A8B115C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246E-7654-4BC3-AB77-E4316D30C1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2437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7F3A85-39CA-46FC-85EC-A38961AF6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050955-26F1-45C1-8BEA-1DA6E1B40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53D3892-3168-4FB9-BFBD-B3B360CED3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C999864-3E7B-4A6B-AFB4-78049ABA8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DD67-7366-4577-8758-AC6EAB92D55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2B09303-4574-4036-B1EC-89A645842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43ED22B-34E7-45C5-8FB7-0EF4AE2E1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246E-7654-4BC3-AB77-E4316D30C1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3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20DEB6-3B8E-41D9-AFD1-C7E56B795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0F8C809-9C75-4DCC-99DD-943241148D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10DD262-FF4D-4740-8859-92305C366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4F1D5EF-5892-421D-8C0F-311BF933C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DD67-7366-4577-8758-AC6EAB92D55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C381242-341A-4F4A-A325-B1E4078C2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9C30F68-0A18-4E53-819B-D7E02D3E5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246E-7654-4BC3-AB77-E4316D30C1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703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4B46FDB-3D7A-4A8C-9766-8D5E0F4F0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F9B3B8D-3FBE-43B9-8DF2-A3EA49E75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411B195-6564-40C1-8C56-9043D25967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7DD67-7366-4577-8758-AC6EAB92D55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E8F3B52-8566-46B7-B277-D85EDF9B33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D8610EC-8BF0-4332-ACB1-D58700FFB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8246E-7654-4BC3-AB77-E4316D30C1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16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0D26D5-7DE3-4F90-92B1-485DDFAC7B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Bilimsel Süreç Becerileri </a:t>
            </a:r>
            <a:br>
              <a:rPr lang="tr-TR" b="1" dirty="0"/>
            </a:br>
            <a:r>
              <a:rPr lang="tr-TR" b="1" dirty="0"/>
              <a:t>Temel Beceriler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C86861D-A933-4ADE-A1D4-2102D09F8D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4464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zh-CN" dirty="0">
                <a:solidFill>
                  <a:schemeClr val="accent1"/>
                </a:solidFill>
              </a:rPr>
              <a:t>Temel Beceriler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tr-TR" altLang="zh-CN" sz="4000" dirty="0"/>
              <a:t> Gözlem yapma </a:t>
            </a:r>
          </a:p>
          <a:p>
            <a:pPr>
              <a:buFontTx/>
              <a:buChar char="•"/>
            </a:pPr>
            <a:r>
              <a:rPr lang="tr-TR" altLang="zh-CN" sz="4000" dirty="0"/>
              <a:t>  Sınıflama </a:t>
            </a:r>
          </a:p>
          <a:p>
            <a:pPr>
              <a:buFontTx/>
              <a:buChar char="•"/>
            </a:pPr>
            <a:r>
              <a:rPr lang="tr-TR" altLang="zh-CN" sz="4000" dirty="0"/>
              <a:t>  İletişim kurma</a:t>
            </a:r>
          </a:p>
          <a:p>
            <a:pPr>
              <a:buFontTx/>
              <a:buChar char="•"/>
            </a:pPr>
            <a:r>
              <a:rPr lang="tr-TR" altLang="zh-CN" sz="4000" dirty="0"/>
              <a:t>  Ölçme</a:t>
            </a:r>
          </a:p>
          <a:p>
            <a:pPr>
              <a:buFontTx/>
              <a:buChar char="•"/>
            </a:pPr>
            <a:r>
              <a:rPr lang="tr-TR" altLang="zh-CN" sz="4000" dirty="0"/>
              <a:t>  Çıkarımda bulunma  </a:t>
            </a:r>
          </a:p>
          <a:p>
            <a:endParaRPr lang="tr-TR" altLang="zh-CN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07219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zh-CN" dirty="0">
                <a:solidFill>
                  <a:schemeClr val="accent1"/>
                </a:solidFill>
                <a:latin typeface="Arial" charset="0"/>
                <a:cs typeface="Arial" charset="0"/>
              </a:rPr>
              <a:t>Bütünleştirilmiş Beceriler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sz="3600" dirty="0">
                <a:latin typeface="Arial" charset="0"/>
                <a:cs typeface="Arial" charset="0"/>
              </a:rPr>
              <a:t>Değişkenleri tanımlama ve kontrol etme</a:t>
            </a:r>
          </a:p>
          <a:p>
            <a:pPr marL="457200" lvl="1" indent="0">
              <a:spcBef>
                <a:spcPct val="0"/>
              </a:spcBef>
              <a:buNone/>
            </a:pPr>
            <a:endParaRPr lang="tr-TR" altLang="zh-CN" sz="3600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sz="3600" dirty="0">
                <a:latin typeface="Arial" charset="0"/>
                <a:cs typeface="Arial" charset="0"/>
              </a:rPr>
              <a:t>Hipotez kurma ve test etme </a:t>
            </a:r>
          </a:p>
          <a:p>
            <a:pPr marL="457200" lvl="1" indent="0">
              <a:spcBef>
                <a:spcPct val="0"/>
              </a:spcBef>
              <a:buNone/>
            </a:pPr>
            <a:endParaRPr lang="tr-TR" altLang="zh-CN" sz="3600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sz="3600" dirty="0">
                <a:latin typeface="Arial" charset="0"/>
                <a:cs typeface="Arial" charset="0"/>
              </a:rPr>
              <a:t>Verileri kaydetme ve yorumlama</a:t>
            </a:r>
          </a:p>
          <a:p>
            <a:pPr marL="457200" lvl="1" indent="0">
              <a:spcBef>
                <a:spcPct val="0"/>
              </a:spcBef>
              <a:buNone/>
            </a:pPr>
            <a:endParaRPr lang="tr-TR" altLang="zh-CN" sz="3600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sz="3600" dirty="0">
                <a:latin typeface="Arial" charset="0"/>
                <a:cs typeface="Arial" charset="0"/>
              </a:rPr>
              <a:t>Deney yapma</a:t>
            </a:r>
          </a:p>
          <a:p>
            <a:pPr marL="457200" lvl="1" indent="0">
              <a:spcBef>
                <a:spcPct val="0"/>
              </a:spcBef>
              <a:buNone/>
            </a:pPr>
            <a:endParaRPr lang="tr-TR" altLang="zh-CN" sz="3600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sz="3600" dirty="0">
                <a:latin typeface="Arial" charset="0"/>
                <a:cs typeface="Arial" charset="0"/>
              </a:rPr>
              <a:t>Model oluşturma </a:t>
            </a:r>
            <a:endParaRPr lang="tr-TR" sz="3600" dirty="0">
              <a:latin typeface="Arial" charset="0"/>
              <a:cs typeface="Arial" charset="0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6727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00B0F0"/>
                </a:solidFill>
                <a:cs typeface="Times New Roman" charset="0"/>
              </a:rPr>
              <a:t>GÖZLEM</a:t>
            </a:r>
            <a:r>
              <a:rPr lang="tr-TR" b="1" dirty="0">
                <a:solidFill>
                  <a:srgbClr val="00B0F0"/>
                </a:solidFill>
              </a:rPr>
              <a:t> YAPMA</a:t>
            </a:r>
            <a:br>
              <a:rPr lang="tr-TR" b="1" dirty="0">
                <a:solidFill>
                  <a:srgbClr val="00B0F0"/>
                </a:solidFill>
              </a:rPr>
            </a:b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270074"/>
            <a:ext cx="10093657" cy="4856090"/>
          </a:xfrm>
        </p:spPr>
        <p:txBody>
          <a:bodyPr>
            <a:normAutofit/>
          </a:bodyPr>
          <a:lstStyle/>
          <a:p>
            <a:r>
              <a:rPr lang="tr-TR" dirty="0"/>
              <a:t>Uygun duyuların veya araçların kullanılarak obje yada olaylar hakkında doğrudan bilgi elde etmek amacıyla gerçekleştirilen bir işlemdir.</a:t>
            </a:r>
          </a:p>
          <a:p>
            <a:r>
              <a:rPr lang="tr-TR" dirty="0"/>
              <a:t>Önemli olan; gözlem esnasında öğrencilerin bütün duyu organlarını kullanarak nesnelerin benzer ve farklı yönlerini, nesne ve olaylardaki değişimleri ayırt edebilmeleridir.</a:t>
            </a:r>
          </a:p>
          <a:p>
            <a:r>
              <a:rPr lang="tr-TR" dirty="0"/>
              <a:t>Öğrencilere gözlem esnasında büyüteç, mikroskop, </a:t>
            </a:r>
            <a:r>
              <a:rPr lang="tr-TR" dirty="0" err="1"/>
              <a:t>steteskop</a:t>
            </a:r>
            <a:r>
              <a:rPr lang="tr-TR" dirty="0"/>
              <a:t> gibi yapılan gözlemin duyarlılığını artıran araçlar kullandırılmalıdır. 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783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3212" y="681037"/>
            <a:ext cx="8229600" cy="79159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00B0F0"/>
                </a:solidFill>
                <a:cs typeface="Times New Roman" charset="0"/>
              </a:rPr>
              <a:t>SINIFLAMA</a:t>
            </a:r>
            <a:br>
              <a:rPr lang="tr-TR" b="1" dirty="0">
                <a:solidFill>
                  <a:srgbClr val="00B0F0"/>
                </a:solidFill>
                <a:cs typeface="Times New Roman" charset="0"/>
              </a:rPr>
            </a:b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7492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3200" dirty="0"/>
              <a:t>Bilimde bilgilerin organize edilmesinde önemli bir yoldur. </a:t>
            </a:r>
          </a:p>
          <a:p>
            <a:pPr marL="0" indent="0">
              <a:buNone/>
            </a:pPr>
            <a:endParaRPr lang="tr-TR" sz="3200" dirty="0"/>
          </a:p>
          <a:p>
            <a:pPr>
              <a:lnSpc>
                <a:spcPct val="90000"/>
              </a:lnSpc>
            </a:pPr>
            <a:r>
              <a:rPr lang="tr-TR" sz="3200" dirty="0"/>
              <a:t>Öğrencilerin sınıflama yaparken nesnelerin benzer özellikleri üzerine odaklanmaları, onların nesnenin en önemli özelliğini ve fonksiyonunu anlamalarına yardımcı olur.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42798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00B0F0"/>
                </a:solidFill>
                <a:cs typeface="Times New Roman" charset="0"/>
              </a:rPr>
              <a:t>ÖLÇME</a:t>
            </a:r>
            <a:br>
              <a:rPr lang="tr-TR" sz="1600" dirty="0">
                <a:solidFill>
                  <a:srgbClr val="00B0F0"/>
                </a:solidFill>
              </a:rPr>
            </a:b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387" y="1223034"/>
            <a:ext cx="10222173" cy="4903130"/>
          </a:xfrm>
        </p:spPr>
        <p:txBody>
          <a:bodyPr>
            <a:normAutofit/>
          </a:bodyPr>
          <a:lstStyle/>
          <a:p>
            <a:r>
              <a:rPr lang="tr-TR" sz="3200" dirty="0">
                <a:solidFill>
                  <a:schemeClr val="tx2"/>
                </a:solidFill>
              </a:rPr>
              <a:t>Gözlenen niteliklerin sayı ya da sembollerle gösterilmesidir. </a:t>
            </a:r>
            <a:r>
              <a:rPr lang="tr-TR" sz="3200" dirty="0">
                <a:solidFill>
                  <a:schemeClr val="tx2"/>
                </a:solidFill>
                <a:cs typeface="Times New Roman" charset="0"/>
              </a:rPr>
              <a:t>Birebir eşleme küçük çocuklar için gerekli bir </a:t>
            </a:r>
            <a:r>
              <a:rPr lang="tr-TR" sz="3200" dirty="0">
                <a:solidFill>
                  <a:schemeClr val="tx2"/>
                </a:solidFill>
              </a:rPr>
              <a:t>süreçtir</a:t>
            </a:r>
            <a:r>
              <a:rPr lang="tr-TR" sz="3200" dirty="0">
                <a:solidFill>
                  <a:schemeClr val="tx2"/>
                </a:solidFill>
                <a:cs typeface="Times New Roman" charset="0"/>
              </a:rPr>
              <a:t>. Bu ikili kıyaslamalar öğrencileri sayı kavramını anlamaya sevk eder.</a:t>
            </a:r>
            <a:r>
              <a:rPr lang="tr-TR" sz="3200" dirty="0">
                <a:solidFill>
                  <a:schemeClr val="tx2"/>
                </a:solidFill>
              </a:rPr>
              <a:t> </a:t>
            </a:r>
          </a:p>
          <a:p>
            <a:pPr marL="0" indent="0">
              <a:buNone/>
            </a:pPr>
            <a:endParaRPr lang="tr-TR" sz="3200" dirty="0">
              <a:solidFill>
                <a:schemeClr val="tx2"/>
              </a:solidFill>
            </a:endParaRPr>
          </a:p>
          <a:p>
            <a:r>
              <a:rPr lang="tr-TR" sz="3200" dirty="0">
                <a:solidFill>
                  <a:schemeClr val="tx2"/>
                </a:solidFill>
              </a:rPr>
              <a:t>V</a:t>
            </a:r>
            <a:r>
              <a:rPr lang="tr-TR" sz="3200" dirty="0">
                <a:solidFill>
                  <a:schemeClr val="tx2"/>
                </a:solidFill>
                <a:cs typeface="Times New Roman" charset="0"/>
              </a:rPr>
              <a:t>eriler</a:t>
            </a:r>
            <a:r>
              <a:rPr lang="tr-TR" sz="3200" dirty="0">
                <a:solidFill>
                  <a:schemeClr val="tx2"/>
                </a:solidFill>
              </a:rPr>
              <a:t>;</a:t>
            </a:r>
            <a:r>
              <a:rPr lang="tr-TR" sz="3200" dirty="0">
                <a:solidFill>
                  <a:schemeClr val="tx2"/>
                </a:solidFill>
                <a:cs typeface="Times New Roman" charset="0"/>
              </a:rPr>
              <a:t> çizelgeler, tablolar, grafikler, resimler, modeller, yazılar, resimli grafikler, haritalar veya diğer düzenleyici biçimlerle kaydedilebilir.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09818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90318"/>
            <a:ext cx="8229600" cy="1143000"/>
          </a:xfrm>
        </p:spPr>
        <p:txBody>
          <a:bodyPr/>
          <a:lstStyle/>
          <a:p>
            <a:pPr algn="ctr"/>
            <a:r>
              <a:rPr lang="tr-TR" dirty="0">
                <a:solidFill>
                  <a:srgbClr val="00B0F0"/>
                </a:solidFill>
                <a:latin typeface="Arial" charset="0"/>
                <a:cs typeface="Arial" charset="0"/>
              </a:rPr>
              <a:t>İLETİŞİM KURMA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İletişim kurma, gözlemler sonucu elde edilen verileri diğer insanların anlayabileceği çeşitli bilgi formlarına dönüştürmedir. </a:t>
            </a:r>
          </a:p>
          <a:p>
            <a:endParaRPr lang="tr-TR" sz="3200" dirty="0"/>
          </a:p>
          <a:p>
            <a:r>
              <a:rPr lang="tr-TR" sz="3200" dirty="0"/>
              <a:t>Resimler, grafikler, şekiller, şemalar, diyagramlar bu bilgi formu örnekleri olarak sıralanabilir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25270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ÇIKARIM YAPMA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kern="0" dirty="0">
                <a:solidFill>
                  <a:srgbClr val="000000"/>
                </a:solidFill>
                <a:ea typeface="ＭＳ Ｐゴシック"/>
                <a:cs typeface="Verdana"/>
              </a:rPr>
              <a:t>Çıkarım yapma, gözlemler sonucu elde edilen bilgilerin veya önceki tecrübe ve bilgilere dayalı olarak yapılan gözlemlerin yorumlanması olarak tanımlanabilir.</a:t>
            </a:r>
          </a:p>
          <a:p>
            <a:pPr marL="0" indent="0">
              <a:buNone/>
            </a:pPr>
            <a:endParaRPr lang="tr-TR" sz="3200" kern="0" dirty="0">
              <a:solidFill>
                <a:srgbClr val="000000"/>
              </a:solidFill>
              <a:ea typeface="ＭＳ Ｐゴシック"/>
              <a:cs typeface="Verdana"/>
            </a:endParaRPr>
          </a:p>
          <a:p>
            <a:r>
              <a:rPr lang="tr-TR" sz="3200" dirty="0">
                <a:cs typeface="Verdana"/>
              </a:rPr>
              <a:t>Dolayısıyla öğrencilerin doğru çıkarımlar yapabilmeleri, araştırma sürecinde yaptıkları gözlemlerin nicelik ve niteliğine bağlıdır. </a:t>
            </a:r>
          </a:p>
          <a:p>
            <a:endParaRPr lang="en-US" sz="3200" dirty="0"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1592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256</Words>
  <Application>Microsoft Office PowerPoint</Application>
  <PresentationFormat>Geniş ekran</PresentationFormat>
  <Paragraphs>39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Bilimsel Süreç Becerileri  Temel Beceriler</vt:lpstr>
      <vt:lpstr>Temel Beceriler</vt:lpstr>
      <vt:lpstr>Bütünleştirilmiş Beceriler</vt:lpstr>
      <vt:lpstr>GÖZLEM YAPMA </vt:lpstr>
      <vt:lpstr>SINIFLAMA </vt:lpstr>
      <vt:lpstr>ÖLÇME </vt:lpstr>
      <vt:lpstr>İLETİŞİM KURMA</vt:lpstr>
      <vt:lpstr>ÇIKARIM YAPMA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Bilimsel Süreç Becerileri  Temel Beceriler</dc:title>
  <dc:creator>Eren CEYLAN</dc:creator>
  <cp:lastModifiedBy>Eren CEYLAN</cp:lastModifiedBy>
  <cp:revision>1</cp:revision>
  <dcterms:created xsi:type="dcterms:W3CDTF">2020-04-06T14:10:45Z</dcterms:created>
  <dcterms:modified xsi:type="dcterms:W3CDTF">2020-04-06T14:14:49Z</dcterms:modified>
</cp:coreProperties>
</file>