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653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560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736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781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386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557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360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1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355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781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369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915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İSLAM HUKUK USULÜ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TALİ KAYNAKLAR: İSTİHSAN, MASLAHAT, ÖRF, SEDD-İ ZERAİ’, ŞER’U MEN KABLENA, SAHABE KAVLİ, İSTİSHAB, </a:t>
            </a:r>
          </a:p>
          <a:p>
            <a:pPr marL="0" indent="0">
              <a:buNone/>
            </a:pPr>
            <a:r>
              <a:rPr lang="tr-TR" dirty="0"/>
              <a:t>G</a:t>
            </a:r>
            <a:r>
              <a:rPr lang="tr-TR" dirty="0" smtClean="0"/>
              <a:t>. </a:t>
            </a:r>
            <a:r>
              <a:rPr lang="tr-TR" b="1" u="sng" dirty="0" smtClean="0"/>
              <a:t>ÖRF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endParaRPr lang="tr-TR" dirty="0" smtClean="0"/>
          </a:p>
          <a:p>
            <a:pPr marL="514350" indent="-514350">
              <a:buAutoNum type="arabicPeriod"/>
            </a:pPr>
            <a:r>
              <a:rPr lang="tr-TR" dirty="0" smtClean="0"/>
              <a:t>Örf: Tanım ve Kavram</a:t>
            </a:r>
          </a:p>
          <a:p>
            <a:pPr marL="514350" lvl="0" indent="-514350">
              <a:buFont typeface="Arial" panose="020B0604020202020204" pitchFamily="34" charset="0"/>
              <a:buAutoNum type="arabicPeriod"/>
            </a:pPr>
            <a:r>
              <a:rPr lang="tr-TR" dirty="0" smtClean="0">
                <a:solidFill>
                  <a:prstClr val="black"/>
                </a:solidFill>
              </a:rPr>
              <a:t>Örf Çeşitleri</a:t>
            </a:r>
            <a:endParaRPr lang="en-US" dirty="0">
              <a:solidFill>
                <a:prstClr val="black"/>
              </a:solidFill>
            </a:endParaRPr>
          </a:p>
          <a:p>
            <a:pPr marL="514350" indent="-514350">
              <a:buAutoNum type="arabicPeriod"/>
            </a:pPr>
            <a:r>
              <a:rPr lang="tr-TR" dirty="0" smtClean="0"/>
              <a:t>Örfün Hukuki Otoritesi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488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İSLAM HUKUK USULÜ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TALİ KAYNAKLAR: İSTİHSAN, MASLAHAT, ÖRF, SEDD-İ ZERAİ’, ŞER’U MEN KABLENA, SAHABE KAVLİ, İSTİSHAB, </a:t>
            </a:r>
          </a:p>
          <a:p>
            <a:pPr marL="0" indent="0">
              <a:buNone/>
            </a:pPr>
            <a:r>
              <a:rPr lang="tr-TR" dirty="0"/>
              <a:t>G</a:t>
            </a:r>
            <a:r>
              <a:rPr lang="tr-TR" dirty="0" smtClean="0"/>
              <a:t>. </a:t>
            </a:r>
            <a:r>
              <a:rPr lang="tr-TR" b="1" u="sng" dirty="0" smtClean="0"/>
              <a:t>ÖRF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endParaRPr lang="tr-TR" dirty="0" smtClean="0"/>
          </a:p>
          <a:p>
            <a:pPr marL="514350" indent="-514350">
              <a:buAutoNum type="arabicPeriod"/>
            </a:pPr>
            <a:r>
              <a:rPr lang="tr-TR" dirty="0" smtClean="0"/>
              <a:t>Örf: Tanım ve </a:t>
            </a:r>
            <a:r>
              <a:rPr lang="tr-TR" dirty="0" smtClean="0"/>
              <a:t>Kavram</a:t>
            </a:r>
          </a:p>
          <a:p>
            <a:pPr marL="0" indent="0">
              <a:buNone/>
            </a:pPr>
            <a:r>
              <a:rPr lang="tr-TR" dirty="0" smtClean="0"/>
              <a:t>«İnsanların </a:t>
            </a:r>
            <a:r>
              <a:rPr lang="tr-TR" dirty="0"/>
              <a:t>anlaştığı ve ona göre davrandıkları söz, iş veya</a:t>
            </a:r>
          </a:p>
          <a:p>
            <a:pPr marL="0" indent="0">
              <a:buNone/>
            </a:pPr>
            <a:r>
              <a:rPr lang="tr-TR" dirty="0"/>
              <a:t>terketme olup buna adet (al ışkanlık) denir. Kanun koyuculara göre örf</a:t>
            </a:r>
          </a:p>
          <a:p>
            <a:pPr marL="0" indent="0">
              <a:buNone/>
            </a:pPr>
            <a:r>
              <a:rPr lang="tr-TR" dirty="0"/>
              <a:t>ile adet aras ında fark yoktur. İş (ameli) örfü, insanlar ın "sattım ve </a:t>
            </a:r>
            <a:r>
              <a:rPr lang="tr-TR" dirty="0" smtClean="0"/>
              <a:t>aldım</a:t>
            </a:r>
            <a:r>
              <a:rPr lang="tr-TR" dirty="0"/>
              <a:t>" sözlerini söylemeden malı ve parayı vermek sureti ile alış veriş etmeleridir.</a:t>
            </a:r>
          </a:p>
          <a:p>
            <a:pPr marL="0" indent="0">
              <a:buNone/>
            </a:pPr>
            <a:r>
              <a:rPr lang="tr-TR" dirty="0"/>
              <a:t>Sözlü örf, "</a:t>
            </a:r>
            <a:r>
              <a:rPr lang="tr-TR" dirty="0" smtClean="0"/>
              <a:t>veled« doğan</a:t>
            </a:r>
            <a:r>
              <a:rPr lang="tr-TR" dirty="0"/>
              <a:t>" sözünü kıza değil, erkeğe söylemekte</a:t>
            </a:r>
          </a:p>
          <a:p>
            <a:pPr marL="0" indent="0">
              <a:buNone/>
            </a:pPr>
            <a:r>
              <a:rPr lang="tr-TR" dirty="0"/>
              <a:t>insanların örfleşmeleridir</a:t>
            </a:r>
            <a:r>
              <a:rPr lang="tr-TR" dirty="0" smtClean="0"/>
              <a:t>.» Hallaf, 237.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611931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İSLAM HUKUK USULÜ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tr-TR" dirty="0" smtClean="0"/>
              <a:t>TALİ KAYNAKLAR: İSTİHSAN, MASLAHAT, ÖRF, SEDD-İ ZERAİ’, ŞER’U MEN KABLENA, SAHABE KAVLİ, İSTİSHAB, </a:t>
            </a:r>
          </a:p>
          <a:p>
            <a:pPr marL="0" indent="0">
              <a:buNone/>
            </a:pPr>
            <a:r>
              <a:rPr lang="tr-TR" dirty="0"/>
              <a:t>G</a:t>
            </a:r>
            <a:r>
              <a:rPr lang="tr-TR" dirty="0" smtClean="0"/>
              <a:t>. </a:t>
            </a:r>
            <a:r>
              <a:rPr lang="tr-TR" b="1" u="sng" dirty="0" smtClean="0"/>
              <a:t>ÖRF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endParaRPr lang="tr-TR" dirty="0" smtClean="0"/>
          </a:p>
          <a:p>
            <a:pPr marL="514350" indent="-514350">
              <a:buAutoNum type="arabicPeriod"/>
            </a:pPr>
            <a:r>
              <a:rPr lang="tr-TR" dirty="0" smtClean="0"/>
              <a:t>Örf: Tanım ve Kavram</a:t>
            </a:r>
          </a:p>
          <a:p>
            <a:pPr marL="514350" lvl="0" indent="-514350">
              <a:buFont typeface="Arial" panose="020B0604020202020204" pitchFamily="34" charset="0"/>
              <a:buAutoNum type="arabicPeriod"/>
            </a:pPr>
            <a:r>
              <a:rPr lang="tr-TR" dirty="0" smtClean="0">
                <a:solidFill>
                  <a:prstClr val="black"/>
                </a:solidFill>
              </a:rPr>
              <a:t>Örf </a:t>
            </a:r>
            <a:r>
              <a:rPr lang="tr-TR" dirty="0" smtClean="0">
                <a:solidFill>
                  <a:prstClr val="black"/>
                </a:solidFill>
              </a:rPr>
              <a:t>Çeşitleri</a:t>
            </a:r>
          </a:p>
          <a:p>
            <a:pPr marL="0" lvl="0" indent="0">
              <a:buNone/>
            </a:pPr>
            <a:r>
              <a:rPr lang="tr-TR" dirty="0" smtClean="0">
                <a:solidFill>
                  <a:prstClr val="black"/>
                </a:solidFill>
              </a:rPr>
              <a:t>«</a:t>
            </a:r>
            <a:r>
              <a:rPr lang="en-US" dirty="0" err="1" smtClean="0">
                <a:solidFill>
                  <a:prstClr val="black"/>
                </a:solidFill>
              </a:rPr>
              <a:t>Muteber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olan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örf</a:t>
            </a:r>
            <a:r>
              <a:rPr lang="en-US" dirty="0">
                <a:solidFill>
                  <a:prstClr val="black"/>
                </a:solidFill>
              </a:rPr>
              <a:t>, </a:t>
            </a:r>
            <a:r>
              <a:rPr lang="en-US" dirty="0" err="1">
                <a:solidFill>
                  <a:prstClr val="black"/>
                </a:solidFill>
              </a:rPr>
              <a:t>insanlar</a:t>
            </a:r>
            <a:r>
              <a:rPr lang="en-US" dirty="0">
                <a:solidFill>
                  <a:prstClr val="black"/>
                </a:solidFill>
              </a:rPr>
              <a:t> ın </a:t>
            </a:r>
            <a:r>
              <a:rPr lang="en-US" dirty="0" err="1">
                <a:solidFill>
                  <a:prstClr val="black"/>
                </a:solidFill>
              </a:rPr>
              <a:t>anlaştığı</a:t>
            </a:r>
            <a:r>
              <a:rPr lang="en-US" dirty="0">
                <a:solidFill>
                  <a:prstClr val="black"/>
                </a:solidFill>
              </a:rPr>
              <a:t> ş </a:t>
            </a:r>
            <a:r>
              <a:rPr lang="en-US" dirty="0" err="1">
                <a:solidFill>
                  <a:prstClr val="black"/>
                </a:solidFill>
              </a:rPr>
              <a:t>er'i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bir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delile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aykırı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olmayan</a:t>
            </a:r>
            <a:r>
              <a:rPr lang="en-US" dirty="0">
                <a:solidFill>
                  <a:prstClr val="black"/>
                </a:solidFill>
              </a:rPr>
              <a:t>,</a:t>
            </a:r>
          </a:p>
          <a:p>
            <a:pPr marL="0" lvl="0" indent="0">
              <a:buNone/>
            </a:pPr>
            <a:r>
              <a:rPr lang="en-US" dirty="0" err="1">
                <a:solidFill>
                  <a:prstClr val="black"/>
                </a:solidFill>
              </a:rPr>
              <a:t>haramı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helal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yapmayan</a:t>
            </a:r>
            <a:r>
              <a:rPr lang="en-US" dirty="0">
                <a:solidFill>
                  <a:prstClr val="black"/>
                </a:solidFill>
              </a:rPr>
              <a:t>, </a:t>
            </a:r>
            <a:r>
              <a:rPr lang="en-US" dirty="0" err="1">
                <a:solidFill>
                  <a:prstClr val="black"/>
                </a:solidFill>
              </a:rPr>
              <a:t>vacibi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iptal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etmeyen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nesnedir</a:t>
            </a:r>
            <a:r>
              <a:rPr lang="en-US" dirty="0">
                <a:solidFill>
                  <a:prstClr val="black"/>
                </a:solidFill>
              </a:rPr>
              <a:t>. </a:t>
            </a:r>
            <a:r>
              <a:rPr lang="en-US" dirty="0" err="1">
                <a:solidFill>
                  <a:prstClr val="black"/>
                </a:solidFill>
              </a:rPr>
              <a:t>İnsanların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sanatçıya</a:t>
            </a:r>
            <a:endParaRPr lang="en-US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dirty="0" err="1">
                <a:solidFill>
                  <a:prstClr val="black"/>
                </a:solidFill>
              </a:rPr>
              <a:t>iş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yaptırırken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alış</a:t>
            </a:r>
            <a:r>
              <a:rPr lang="en-US" dirty="0">
                <a:solidFill>
                  <a:prstClr val="black"/>
                </a:solidFill>
              </a:rPr>
              <a:t> a </a:t>
            </a:r>
            <a:r>
              <a:rPr lang="en-US" dirty="0" err="1">
                <a:solidFill>
                  <a:prstClr val="black"/>
                </a:solidFill>
              </a:rPr>
              <a:t>geldikleri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şekilde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akit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yapmaları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ve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mehrin</a:t>
            </a:r>
            <a:r>
              <a:rPr lang="en-US" dirty="0">
                <a:solidFill>
                  <a:prstClr val="black"/>
                </a:solidFill>
              </a:rPr>
              <a:t>, </a:t>
            </a:r>
            <a:r>
              <a:rPr lang="en-US" dirty="0" err="1">
                <a:solidFill>
                  <a:prstClr val="black"/>
                </a:solidFill>
              </a:rPr>
              <a:t>önce</a:t>
            </a:r>
            <a:endParaRPr lang="en-US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dirty="0" err="1">
                <a:solidFill>
                  <a:prstClr val="black"/>
                </a:solidFill>
              </a:rPr>
              <a:t>ve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sonra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olmak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üzere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ikiye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bölünmesine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anla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şmaları</a:t>
            </a:r>
            <a:r>
              <a:rPr lang="en-US" dirty="0">
                <a:solidFill>
                  <a:prstClr val="black"/>
                </a:solidFill>
              </a:rPr>
              <a:t>, </a:t>
            </a:r>
            <a:r>
              <a:rPr lang="en-US" dirty="0" err="1">
                <a:solidFill>
                  <a:prstClr val="black"/>
                </a:solidFill>
              </a:rPr>
              <a:t>gelinin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kocasından</a:t>
            </a:r>
            <a:endParaRPr lang="en-US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dirty="0" err="1">
                <a:solidFill>
                  <a:prstClr val="black"/>
                </a:solidFill>
              </a:rPr>
              <a:t>mehrin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bir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kısmını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almadıkça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kocasına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teslim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edilmemesi</a:t>
            </a:r>
            <a:r>
              <a:rPr lang="en-US" dirty="0">
                <a:solidFill>
                  <a:prstClr val="black"/>
                </a:solidFill>
              </a:rPr>
              <a:t>, </a:t>
            </a:r>
            <a:r>
              <a:rPr lang="en-US" dirty="0" err="1">
                <a:solidFill>
                  <a:prstClr val="black"/>
                </a:solidFill>
              </a:rPr>
              <a:t>nışanlımn</a:t>
            </a:r>
            <a:endParaRPr lang="en-US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dirty="0" err="1">
                <a:solidFill>
                  <a:prstClr val="black"/>
                </a:solidFill>
              </a:rPr>
              <a:t>nişanlısına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hediye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olarak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vermi</a:t>
            </a:r>
            <a:r>
              <a:rPr lang="en-US" dirty="0">
                <a:solidFill>
                  <a:prstClr val="black"/>
                </a:solidFill>
              </a:rPr>
              <a:t> ş </a:t>
            </a:r>
            <a:r>
              <a:rPr lang="en-US" dirty="0" err="1">
                <a:solidFill>
                  <a:prstClr val="black"/>
                </a:solidFill>
              </a:rPr>
              <a:t>olduğu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elbise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ve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süs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eşyasının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mehirden</a:t>
            </a:r>
            <a:endParaRPr lang="en-US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dirty="0" err="1">
                <a:solidFill>
                  <a:prstClr val="black"/>
                </a:solidFill>
              </a:rPr>
              <a:t>sayılmayacağına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anlaşmaları</a:t>
            </a:r>
            <a:r>
              <a:rPr lang="en-US" dirty="0">
                <a:solidFill>
                  <a:prstClr val="black"/>
                </a:solidFill>
              </a:rPr>
              <a:t>, </a:t>
            </a:r>
            <a:r>
              <a:rPr lang="en-US" dirty="0" err="1">
                <a:solidFill>
                  <a:prstClr val="black"/>
                </a:solidFill>
              </a:rPr>
              <a:t>buna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olan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misâllerdendir</a:t>
            </a:r>
            <a:r>
              <a:rPr lang="en-US" dirty="0">
                <a:solidFill>
                  <a:prstClr val="black"/>
                </a:solidFill>
              </a:rPr>
              <a:t>.</a:t>
            </a:r>
          </a:p>
          <a:p>
            <a:pPr marL="0" lvl="0" indent="0">
              <a:buNone/>
            </a:pPr>
            <a:r>
              <a:rPr lang="en-US" dirty="0" err="1">
                <a:solidFill>
                  <a:prstClr val="black"/>
                </a:solidFill>
              </a:rPr>
              <a:t>Muteber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olmayan</a:t>
            </a:r>
            <a:r>
              <a:rPr lang="en-US" dirty="0">
                <a:solidFill>
                  <a:prstClr val="black"/>
                </a:solidFill>
              </a:rPr>
              <a:t> (</a:t>
            </a:r>
            <a:r>
              <a:rPr lang="en-US" dirty="0" err="1">
                <a:solidFill>
                  <a:prstClr val="black"/>
                </a:solidFill>
              </a:rPr>
              <a:t>fâsid</a:t>
            </a:r>
            <a:r>
              <a:rPr lang="en-US" dirty="0">
                <a:solidFill>
                  <a:prstClr val="black"/>
                </a:solidFill>
              </a:rPr>
              <a:t>) </a:t>
            </a:r>
            <a:r>
              <a:rPr lang="en-US" dirty="0" err="1">
                <a:solidFill>
                  <a:prstClr val="black"/>
                </a:solidFill>
              </a:rPr>
              <a:t>örf</a:t>
            </a:r>
            <a:r>
              <a:rPr lang="en-US" dirty="0">
                <a:solidFill>
                  <a:prstClr val="black"/>
                </a:solidFill>
              </a:rPr>
              <a:t>, </a:t>
            </a:r>
            <a:r>
              <a:rPr lang="en-US" dirty="0" err="1">
                <a:solidFill>
                  <a:prstClr val="black"/>
                </a:solidFill>
              </a:rPr>
              <a:t>insanlar</a:t>
            </a:r>
            <a:r>
              <a:rPr lang="en-US" dirty="0">
                <a:solidFill>
                  <a:prstClr val="black"/>
                </a:solidFill>
              </a:rPr>
              <a:t> ın </a:t>
            </a:r>
            <a:r>
              <a:rPr lang="en-US" dirty="0" err="1">
                <a:solidFill>
                  <a:prstClr val="black"/>
                </a:solidFill>
              </a:rPr>
              <a:t>anlaştıkları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nesne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şeriata</a:t>
            </a:r>
            <a:endParaRPr lang="en-US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dirty="0" err="1">
                <a:solidFill>
                  <a:prstClr val="black"/>
                </a:solidFill>
              </a:rPr>
              <a:t>aykırı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olup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haramı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helal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yapan</a:t>
            </a:r>
            <a:r>
              <a:rPr lang="en-US" dirty="0">
                <a:solidFill>
                  <a:prstClr val="black"/>
                </a:solidFill>
              </a:rPr>
              <a:t>, </a:t>
            </a:r>
            <a:r>
              <a:rPr lang="en-US" dirty="0" err="1">
                <a:solidFill>
                  <a:prstClr val="black"/>
                </a:solidFill>
              </a:rPr>
              <a:t>vacibi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iptal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eden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örftür</a:t>
            </a:r>
            <a:r>
              <a:rPr lang="en-US" dirty="0">
                <a:solidFill>
                  <a:prstClr val="black"/>
                </a:solidFill>
              </a:rPr>
              <a:t>. </a:t>
            </a:r>
            <a:r>
              <a:rPr lang="en-US" dirty="0" err="1">
                <a:solidFill>
                  <a:prstClr val="black"/>
                </a:solidFill>
              </a:rPr>
              <a:t>Mesela</a:t>
            </a:r>
            <a:r>
              <a:rPr lang="en-US" dirty="0">
                <a:solidFill>
                  <a:prstClr val="black"/>
                </a:solidFill>
              </a:rPr>
              <a:t>, </a:t>
            </a:r>
            <a:r>
              <a:rPr lang="en-US" dirty="0" err="1">
                <a:solidFill>
                  <a:prstClr val="black"/>
                </a:solidFill>
              </a:rPr>
              <a:t>insanların</a:t>
            </a:r>
            <a:endParaRPr lang="en-US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tr-TR" dirty="0" smtClean="0">
                <a:solidFill>
                  <a:prstClr val="black"/>
                </a:solidFill>
              </a:rPr>
              <a:t>... </a:t>
            </a:r>
            <a:r>
              <a:rPr lang="en-US" dirty="0" err="1" smtClean="0">
                <a:solidFill>
                  <a:prstClr val="black"/>
                </a:solidFill>
              </a:rPr>
              <a:t>birçok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yasak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şeylere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alışmış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olmaları</a:t>
            </a:r>
            <a:r>
              <a:rPr lang="en-US" dirty="0">
                <a:solidFill>
                  <a:prstClr val="black"/>
                </a:solidFill>
              </a:rPr>
              <a:t>,</a:t>
            </a:r>
          </a:p>
          <a:p>
            <a:pPr marL="0" lvl="0" indent="0">
              <a:buNone/>
            </a:pPr>
            <a:r>
              <a:rPr lang="en-US" dirty="0" err="1">
                <a:solidFill>
                  <a:prstClr val="black"/>
                </a:solidFill>
              </a:rPr>
              <a:t>faiz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yemeleri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ve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kumar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akitlerinde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bulunmalarıdır</a:t>
            </a:r>
            <a:r>
              <a:rPr lang="en-US" dirty="0" smtClean="0">
                <a:solidFill>
                  <a:prstClr val="black"/>
                </a:solidFill>
              </a:rPr>
              <a:t>.</a:t>
            </a:r>
            <a:r>
              <a:rPr lang="tr-TR" dirty="0" smtClean="0">
                <a:solidFill>
                  <a:prstClr val="black"/>
                </a:solidFill>
              </a:rPr>
              <a:t>» Hallaf, 237.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734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İSLAM HUKUK USULÜ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TALİ KAYNAKLAR: İSTİHSAN, MASLAHAT, ÖRF, SEDD-İ ZERAİ’, ŞER’U MEN KABLENA, SAHABE KAVLİ, İSTİSHAB, </a:t>
            </a:r>
          </a:p>
          <a:p>
            <a:pPr marL="0" indent="0">
              <a:buNone/>
            </a:pPr>
            <a:r>
              <a:rPr lang="tr-TR" dirty="0"/>
              <a:t>G</a:t>
            </a:r>
            <a:r>
              <a:rPr lang="tr-TR" dirty="0" smtClean="0"/>
              <a:t>. </a:t>
            </a:r>
            <a:r>
              <a:rPr lang="tr-TR" b="1" u="sng" dirty="0" smtClean="0"/>
              <a:t>ÖRF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endParaRPr lang="tr-TR" dirty="0" smtClean="0"/>
          </a:p>
          <a:p>
            <a:pPr marL="514350" indent="-514350">
              <a:buAutoNum type="arabicPeriod"/>
            </a:pPr>
            <a:r>
              <a:rPr lang="tr-TR" dirty="0" smtClean="0"/>
              <a:t>Örf: Tanım ve Kavram</a:t>
            </a:r>
          </a:p>
          <a:p>
            <a:pPr marL="514350" lvl="0" indent="-514350">
              <a:buFont typeface="Arial" panose="020B0604020202020204" pitchFamily="34" charset="0"/>
              <a:buAutoNum type="arabicPeriod"/>
            </a:pPr>
            <a:r>
              <a:rPr lang="tr-TR" dirty="0" smtClean="0">
                <a:solidFill>
                  <a:prstClr val="black"/>
                </a:solidFill>
              </a:rPr>
              <a:t>Örf </a:t>
            </a:r>
            <a:r>
              <a:rPr lang="tr-TR" dirty="0" smtClean="0">
                <a:solidFill>
                  <a:prstClr val="black"/>
                </a:solidFill>
              </a:rPr>
              <a:t>Çeşitleri</a:t>
            </a:r>
          </a:p>
          <a:p>
            <a:pPr marL="514350" indent="-514350">
              <a:buAutoNum type="arabicPeriod"/>
            </a:pPr>
            <a:r>
              <a:rPr lang="tr-TR" dirty="0" smtClean="0"/>
              <a:t>Örfün Hukuki Otoritesi</a:t>
            </a:r>
          </a:p>
          <a:p>
            <a:pPr marL="0" indent="0">
              <a:buNone/>
            </a:pPr>
            <a:r>
              <a:rPr lang="tr-TR" dirty="0" smtClean="0"/>
              <a:t>«Adet mukakkemdir», Mecelle, md 36.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344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İSLAM HUKUK USULÜ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TALİ KAYNAKLAR: İSTİHSAN, MASLAHAT, ÖRF, SEDD-İ ZERAİ’, ŞER’U MEN KABLENA, SAHABE KAVLİ, İSTİSHAB, </a:t>
            </a:r>
          </a:p>
          <a:p>
            <a:pPr marL="0" indent="0">
              <a:buNone/>
            </a:pPr>
            <a:r>
              <a:rPr lang="tr-TR" dirty="0"/>
              <a:t>G</a:t>
            </a:r>
            <a:r>
              <a:rPr lang="tr-TR" dirty="0" smtClean="0"/>
              <a:t>. </a:t>
            </a:r>
            <a:r>
              <a:rPr lang="tr-TR" b="1" u="sng" dirty="0" smtClean="0"/>
              <a:t>ÖRF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endParaRPr lang="tr-TR" dirty="0" smtClean="0"/>
          </a:p>
          <a:p>
            <a:pPr marL="514350" indent="-514350">
              <a:buAutoNum type="arabicPeriod"/>
            </a:pPr>
            <a:r>
              <a:rPr lang="tr-TR" dirty="0" smtClean="0"/>
              <a:t>Örf: Tanım ve Kavram</a:t>
            </a:r>
          </a:p>
          <a:p>
            <a:pPr marL="514350" lvl="0" indent="-514350">
              <a:buFont typeface="Arial" panose="020B0604020202020204" pitchFamily="34" charset="0"/>
              <a:buAutoNum type="arabicPeriod"/>
            </a:pPr>
            <a:r>
              <a:rPr lang="tr-TR" dirty="0" smtClean="0">
                <a:solidFill>
                  <a:prstClr val="black"/>
                </a:solidFill>
              </a:rPr>
              <a:t>Örf Çeşitleri</a:t>
            </a:r>
            <a:endParaRPr lang="en-US" dirty="0">
              <a:solidFill>
                <a:prstClr val="black"/>
              </a:solidFill>
            </a:endParaRPr>
          </a:p>
          <a:p>
            <a:pPr marL="514350" indent="-514350">
              <a:buAutoNum type="arabicPeriod"/>
            </a:pPr>
            <a:r>
              <a:rPr lang="tr-TR" dirty="0" smtClean="0"/>
              <a:t>Örfün Hukuki </a:t>
            </a:r>
            <a:r>
              <a:rPr lang="tr-TR" dirty="0" smtClean="0"/>
              <a:t>Otoritesi</a:t>
            </a:r>
          </a:p>
          <a:p>
            <a:pPr marL="0" indent="0">
              <a:buNone/>
            </a:pPr>
            <a:r>
              <a:rPr lang="tr-TR" dirty="0" smtClean="0"/>
              <a:t>«</a:t>
            </a:r>
            <a:r>
              <a:rPr lang="en-US" dirty="0" err="1" smtClean="0"/>
              <a:t>Hükmü</a:t>
            </a:r>
            <a:r>
              <a:rPr lang="en-US" dirty="0"/>
              <a:t>: </a:t>
            </a:r>
            <a:r>
              <a:rPr lang="en-US" dirty="0" err="1"/>
              <a:t>Muteber</a:t>
            </a:r>
            <a:r>
              <a:rPr lang="en-US" dirty="0"/>
              <a:t> </a:t>
            </a:r>
            <a:r>
              <a:rPr lang="en-US" dirty="0" err="1"/>
              <a:t>sayılan</a:t>
            </a:r>
            <a:r>
              <a:rPr lang="en-US" dirty="0"/>
              <a:t> </a:t>
            </a:r>
            <a:r>
              <a:rPr lang="en-US" dirty="0" err="1"/>
              <a:t>örfe</a:t>
            </a:r>
            <a:r>
              <a:rPr lang="en-US" dirty="0"/>
              <a:t> </a:t>
            </a:r>
            <a:r>
              <a:rPr lang="en-US" dirty="0" err="1"/>
              <a:t>şer'an</a:t>
            </a:r>
            <a:r>
              <a:rPr lang="en-US" dirty="0"/>
              <a:t> </a:t>
            </a:r>
            <a:r>
              <a:rPr lang="en-US" dirty="0" err="1"/>
              <a:t>riayet</a:t>
            </a:r>
            <a:r>
              <a:rPr lang="en-US" dirty="0"/>
              <a:t> </a:t>
            </a:r>
            <a:r>
              <a:rPr lang="en-US" dirty="0" err="1"/>
              <a:t>etmek</a:t>
            </a:r>
            <a:r>
              <a:rPr lang="en-US" dirty="0"/>
              <a:t>, </a:t>
            </a:r>
            <a:r>
              <a:rPr lang="en-US" dirty="0" err="1"/>
              <a:t>mahkemede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önem</a:t>
            </a:r>
            <a:r>
              <a:rPr lang="en-US" dirty="0"/>
              <a:t> </a:t>
            </a:r>
            <a:r>
              <a:rPr lang="en-US" dirty="0" err="1"/>
              <a:t>vermek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müctehidin</a:t>
            </a:r>
            <a:r>
              <a:rPr lang="en-US" dirty="0"/>
              <a:t> de </a:t>
            </a:r>
            <a:r>
              <a:rPr lang="en-US" dirty="0" err="1"/>
              <a:t>hüküm</a:t>
            </a:r>
            <a:r>
              <a:rPr lang="en-US" dirty="0"/>
              <a:t> </a:t>
            </a:r>
            <a:r>
              <a:rPr lang="en-US" dirty="0" err="1"/>
              <a:t>koyarken</a:t>
            </a:r>
            <a:r>
              <a:rPr lang="en-US" dirty="0"/>
              <a:t>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err="1"/>
              <a:t>dikkat</a:t>
            </a:r>
            <a:r>
              <a:rPr lang="en-US" dirty="0"/>
              <a:t> </a:t>
            </a:r>
            <a:r>
              <a:rPr lang="en-US" dirty="0" err="1"/>
              <a:t>etmek</a:t>
            </a:r>
            <a:r>
              <a:rPr lang="en-US" dirty="0"/>
              <a:t> </a:t>
            </a:r>
            <a:r>
              <a:rPr lang="en-US" dirty="0" err="1"/>
              <a:t>ve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hakimin</a:t>
            </a:r>
            <a:r>
              <a:rPr lang="en-US" dirty="0"/>
              <a:t> </a:t>
            </a:r>
            <a:r>
              <a:rPr lang="en-US" dirty="0" err="1"/>
              <a:t>hükmederken</a:t>
            </a:r>
            <a:r>
              <a:rPr lang="en-US" dirty="0"/>
              <a:t>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err="1"/>
              <a:t>riayet</a:t>
            </a:r>
            <a:r>
              <a:rPr lang="en-US" dirty="0"/>
              <a:t> </a:t>
            </a:r>
            <a:r>
              <a:rPr lang="en-US" dirty="0" err="1"/>
              <a:t>etmek</a:t>
            </a:r>
            <a:r>
              <a:rPr lang="en-US" dirty="0"/>
              <a:t> </a:t>
            </a:r>
            <a:r>
              <a:rPr lang="en-US" dirty="0" err="1"/>
              <a:t>mecburiyetinde</a:t>
            </a:r>
            <a:r>
              <a:rPr lang="en-US" dirty="0"/>
              <a:t> </a:t>
            </a:r>
            <a:r>
              <a:rPr lang="en-US" dirty="0" err="1"/>
              <a:t>olmas</a:t>
            </a:r>
            <a:r>
              <a:rPr lang="en-US" dirty="0"/>
              <a:t> </a:t>
            </a:r>
            <a:r>
              <a:rPr lang="en-US" dirty="0" err="1"/>
              <a:t>ıdır</a:t>
            </a:r>
            <a:r>
              <a:rPr lang="en-US" dirty="0" smtClean="0"/>
              <a:t>.</a:t>
            </a:r>
            <a:r>
              <a:rPr lang="tr-TR" dirty="0" smtClean="0"/>
              <a:t>» Hallaf, 238.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554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421</Words>
  <Application>Microsoft Office PowerPoint</Application>
  <PresentationFormat>Widescreen</PresentationFormat>
  <Paragraphs>47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İSLAM HUKUK USULÜ</vt:lpstr>
      <vt:lpstr>İSLAM HUKUK USULÜ</vt:lpstr>
      <vt:lpstr>İSLAM HUKUK USULÜ</vt:lpstr>
      <vt:lpstr>İSLAM HUKUK USULÜ</vt:lpstr>
      <vt:lpstr>İSLAM HUKUK USULÜ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İSLAM HUKUK USULÜ</dc:title>
  <dc:creator>Osman Taştan</dc:creator>
  <cp:lastModifiedBy>Osman Taştan</cp:lastModifiedBy>
  <cp:revision>14</cp:revision>
  <dcterms:created xsi:type="dcterms:W3CDTF">2018-01-20T13:04:21Z</dcterms:created>
  <dcterms:modified xsi:type="dcterms:W3CDTF">2018-03-12T19:07:37Z</dcterms:modified>
</cp:coreProperties>
</file>