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. </a:t>
            </a:r>
            <a:r>
              <a:rPr lang="tr-TR" b="1" u="sng" dirty="0" smtClean="0"/>
              <a:t>ÖRF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Örf: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Örf Çeşitleri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Örfün 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. </a:t>
            </a:r>
            <a:r>
              <a:rPr lang="tr-TR" b="1" u="sng" dirty="0" smtClean="0"/>
              <a:t>ÖRF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Örf: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 smtClean="0"/>
              <a:t>«İnsanların </a:t>
            </a:r>
            <a:r>
              <a:rPr lang="tr-TR" dirty="0"/>
              <a:t>anlaştığı ve ona göre davrandıkları söz, iş veya</a:t>
            </a:r>
          </a:p>
          <a:p>
            <a:pPr marL="0" indent="0">
              <a:buNone/>
            </a:pPr>
            <a:r>
              <a:rPr lang="tr-TR" dirty="0"/>
              <a:t>terketme olup buna adet (al ışkanlık) denir. Kanun koyuculara göre örf</a:t>
            </a:r>
          </a:p>
          <a:p>
            <a:pPr marL="0" indent="0">
              <a:buNone/>
            </a:pPr>
            <a:r>
              <a:rPr lang="tr-TR" dirty="0"/>
              <a:t>ile adet aras ında fark yoktur. İş (ameli) örfü, insanlar ın "sattım ve </a:t>
            </a:r>
            <a:r>
              <a:rPr lang="tr-TR" dirty="0" smtClean="0"/>
              <a:t>aldım</a:t>
            </a:r>
            <a:r>
              <a:rPr lang="tr-TR" dirty="0"/>
              <a:t>" sözlerini söylemeden malı ve parayı vermek sureti ile alış veriş etmeleridir.</a:t>
            </a:r>
          </a:p>
          <a:p>
            <a:pPr marL="0" indent="0">
              <a:buNone/>
            </a:pPr>
            <a:r>
              <a:rPr lang="tr-TR" dirty="0"/>
              <a:t>Sözlü örf, "</a:t>
            </a:r>
            <a:r>
              <a:rPr lang="tr-TR" dirty="0" smtClean="0"/>
              <a:t>veled« doğan</a:t>
            </a:r>
            <a:r>
              <a:rPr lang="tr-TR" dirty="0"/>
              <a:t>" sözünü kıza değil, erkeğe söylemekte</a:t>
            </a:r>
          </a:p>
          <a:p>
            <a:pPr marL="0" indent="0">
              <a:buNone/>
            </a:pPr>
            <a:r>
              <a:rPr lang="tr-TR" dirty="0"/>
              <a:t>insanların örfleşmeleridir</a:t>
            </a:r>
            <a:r>
              <a:rPr lang="tr-TR" dirty="0" smtClean="0"/>
              <a:t>.» Hallaf, 237.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11931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. </a:t>
            </a:r>
            <a:r>
              <a:rPr lang="tr-TR" b="1" u="sng" dirty="0" smtClean="0"/>
              <a:t>ÖRF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Örf: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Örf </a:t>
            </a:r>
            <a:r>
              <a:rPr lang="tr-TR" dirty="0" smtClean="0">
                <a:solidFill>
                  <a:prstClr val="black"/>
                </a:solidFill>
              </a:rPr>
              <a:t>Çeşitleri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«</a:t>
            </a:r>
            <a:r>
              <a:rPr lang="en-US" dirty="0" err="1" smtClean="0">
                <a:solidFill>
                  <a:prstClr val="black"/>
                </a:solidFill>
              </a:rPr>
              <a:t>Muteber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örf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insanlar</a:t>
            </a:r>
            <a:r>
              <a:rPr lang="en-US" dirty="0">
                <a:solidFill>
                  <a:prstClr val="black"/>
                </a:solidFill>
              </a:rPr>
              <a:t> ın </a:t>
            </a:r>
            <a:r>
              <a:rPr lang="en-US" dirty="0" err="1">
                <a:solidFill>
                  <a:prstClr val="black"/>
                </a:solidFill>
              </a:rPr>
              <a:t>anlaştığı</a:t>
            </a:r>
            <a:r>
              <a:rPr lang="en-US" dirty="0">
                <a:solidFill>
                  <a:prstClr val="black"/>
                </a:solidFill>
              </a:rPr>
              <a:t> ş </a:t>
            </a:r>
            <a:r>
              <a:rPr lang="en-US" dirty="0" err="1">
                <a:solidFill>
                  <a:prstClr val="black"/>
                </a:solidFill>
              </a:rPr>
              <a:t>er'i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delile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aykırı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olmayan</a:t>
            </a:r>
            <a:r>
              <a:rPr lang="en-US" dirty="0">
                <a:solidFill>
                  <a:prstClr val="black"/>
                </a:solidFill>
              </a:rPr>
              <a:t>,</a:t>
            </a: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haramı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helal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yapmayan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vacibi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iptal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etmeyen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nesnedir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dirty="0" err="1">
                <a:solidFill>
                  <a:prstClr val="black"/>
                </a:solidFill>
              </a:rPr>
              <a:t>İnsanların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sanatçıya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iş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yaptırırken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alış</a:t>
            </a:r>
            <a:r>
              <a:rPr lang="en-US" dirty="0">
                <a:solidFill>
                  <a:prstClr val="black"/>
                </a:solidFill>
              </a:rPr>
              <a:t> a </a:t>
            </a:r>
            <a:r>
              <a:rPr lang="en-US" dirty="0" err="1">
                <a:solidFill>
                  <a:prstClr val="black"/>
                </a:solidFill>
              </a:rPr>
              <a:t>geldikleri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şekilde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akit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yapmaları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mehrin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önce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sonra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olmak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üzere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ikiye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bölünmesine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anla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şmaları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gelinin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kocasından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mehrin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kısmını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almadıkça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kocasına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teslim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edilmemesi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nışanlımn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nişanlısına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hediye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olarak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vermi</a:t>
            </a:r>
            <a:r>
              <a:rPr lang="en-US" dirty="0">
                <a:solidFill>
                  <a:prstClr val="black"/>
                </a:solidFill>
              </a:rPr>
              <a:t> ş </a:t>
            </a:r>
            <a:r>
              <a:rPr lang="en-US" dirty="0" err="1">
                <a:solidFill>
                  <a:prstClr val="black"/>
                </a:solidFill>
              </a:rPr>
              <a:t>olduğu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elbise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süs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eşyasının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mehirden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sayılmayacağına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anlaşmaları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buna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misâllerdendir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Muteber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olmayan</a:t>
            </a:r>
            <a:r>
              <a:rPr lang="en-US" dirty="0">
                <a:solidFill>
                  <a:prstClr val="black"/>
                </a:solidFill>
              </a:rPr>
              <a:t> (</a:t>
            </a:r>
            <a:r>
              <a:rPr lang="en-US" dirty="0" err="1">
                <a:solidFill>
                  <a:prstClr val="black"/>
                </a:solidFill>
              </a:rPr>
              <a:t>fâsid</a:t>
            </a:r>
            <a:r>
              <a:rPr lang="en-US" dirty="0">
                <a:solidFill>
                  <a:prstClr val="black"/>
                </a:solidFill>
              </a:rPr>
              <a:t>) </a:t>
            </a:r>
            <a:r>
              <a:rPr lang="en-US" dirty="0" err="1">
                <a:solidFill>
                  <a:prstClr val="black"/>
                </a:solidFill>
              </a:rPr>
              <a:t>örf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insanlar</a:t>
            </a:r>
            <a:r>
              <a:rPr lang="en-US" dirty="0">
                <a:solidFill>
                  <a:prstClr val="black"/>
                </a:solidFill>
              </a:rPr>
              <a:t> ın </a:t>
            </a:r>
            <a:r>
              <a:rPr lang="en-US" dirty="0" err="1">
                <a:solidFill>
                  <a:prstClr val="black"/>
                </a:solidFill>
              </a:rPr>
              <a:t>anlaştıkları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nesne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şeriata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aykırı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olup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haramı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helal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yapan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vacibi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iptal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örftür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dirty="0" err="1">
                <a:solidFill>
                  <a:prstClr val="black"/>
                </a:solidFill>
              </a:rPr>
              <a:t>Mesela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insanların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... </a:t>
            </a:r>
            <a:r>
              <a:rPr lang="en-US" dirty="0" err="1" smtClean="0">
                <a:solidFill>
                  <a:prstClr val="black"/>
                </a:solidFill>
              </a:rPr>
              <a:t>birçok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yasak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şeylere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alışmış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olmaları</a:t>
            </a:r>
            <a:r>
              <a:rPr lang="en-US" dirty="0">
                <a:solidFill>
                  <a:prstClr val="black"/>
                </a:solidFill>
              </a:rPr>
              <a:t>,</a:t>
            </a: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faiz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yemeleri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kumar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akitlerinde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bulunmalarıdır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r>
              <a:rPr lang="tr-TR" dirty="0" smtClean="0">
                <a:solidFill>
                  <a:prstClr val="black"/>
                </a:solidFill>
              </a:rPr>
              <a:t>» Hallaf, 237.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3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. </a:t>
            </a:r>
            <a:r>
              <a:rPr lang="tr-TR" b="1" u="sng" dirty="0" smtClean="0"/>
              <a:t>ÖRF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Örf: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Örf </a:t>
            </a:r>
            <a:r>
              <a:rPr lang="tr-TR" dirty="0" smtClean="0">
                <a:solidFill>
                  <a:prstClr val="black"/>
                </a:solidFill>
              </a:rPr>
              <a:t>Çeşitleri</a:t>
            </a:r>
          </a:p>
          <a:p>
            <a:pPr marL="514350" indent="-514350">
              <a:buAutoNum type="arabicPeriod"/>
            </a:pPr>
            <a:r>
              <a:rPr lang="tr-TR" dirty="0" smtClean="0"/>
              <a:t>Örfün Hukuki Otoritesi</a:t>
            </a:r>
          </a:p>
          <a:p>
            <a:pPr marL="0" indent="0">
              <a:buNone/>
            </a:pPr>
            <a:r>
              <a:rPr lang="tr-TR" dirty="0" smtClean="0"/>
              <a:t>«Adet mukakkemdir», Mecelle, md 36.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344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. </a:t>
            </a:r>
            <a:r>
              <a:rPr lang="tr-TR" b="1" u="sng" dirty="0" smtClean="0"/>
              <a:t>ÖRF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Örf: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Örf Çeşitleri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Örfün Hukuki </a:t>
            </a:r>
            <a:r>
              <a:rPr lang="tr-TR" dirty="0" smtClean="0"/>
              <a:t>Otoritesi</a:t>
            </a: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en-US" dirty="0" err="1" smtClean="0"/>
              <a:t>Hükmü</a:t>
            </a:r>
            <a:r>
              <a:rPr lang="en-US" dirty="0"/>
              <a:t>: </a:t>
            </a:r>
            <a:r>
              <a:rPr lang="en-US" dirty="0" err="1"/>
              <a:t>Muteber</a:t>
            </a:r>
            <a:r>
              <a:rPr lang="en-US" dirty="0"/>
              <a:t> </a:t>
            </a:r>
            <a:r>
              <a:rPr lang="en-US" dirty="0" err="1"/>
              <a:t>sayılan</a:t>
            </a:r>
            <a:r>
              <a:rPr lang="en-US" dirty="0"/>
              <a:t> </a:t>
            </a:r>
            <a:r>
              <a:rPr lang="en-US" dirty="0" err="1"/>
              <a:t>örfe</a:t>
            </a:r>
            <a:r>
              <a:rPr lang="en-US" dirty="0"/>
              <a:t> </a:t>
            </a:r>
            <a:r>
              <a:rPr lang="en-US" dirty="0" err="1"/>
              <a:t>şer'an</a:t>
            </a:r>
            <a:r>
              <a:rPr lang="en-US" dirty="0"/>
              <a:t> </a:t>
            </a:r>
            <a:r>
              <a:rPr lang="en-US" dirty="0" err="1"/>
              <a:t>riayet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, </a:t>
            </a:r>
            <a:r>
              <a:rPr lang="en-US" dirty="0" err="1"/>
              <a:t>mahkemede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önem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müctehidin</a:t>
            </a:r>
            <a:r>
              <a:rPr lang="en-US" dirty="0"/>
              <a:t> de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koyarken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ve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hakimin</a:t>
            </a:r>
            <a:r>
              <a:rPr lang="en-US" dirty="0"/>
              <a:t> </a:t>
            </a:r>
            <a:r>
              <a:rPr lang="en-US" dirty="0" err="1"/>
              <a:t>hükmederken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riayet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mecburiyetinde</a:t>
            </a:r>
            <a:r>
              <a:rPr lang="en-US" dirty="0"/>
              <a:t> </a:t>
            </a:r>
            <a:r>
              <a:rPr lang="en-US" dirty="0" err="1"/>
              <a:t>olmas</a:t>
            </a:r>
            <a:r>
              <a:rPr lang="en-US" dirty="0"/>
              <a:t> </a:t>
            </a:r>
            <a:r>
              <a:rPr lang="en-US" dirty="0" err="1"/>
              <a:t>ıdır</a:t>
            </a:r>
            <a:r>
              <a:rPr lang="en-US" dirty="0" smtClean="0"/>
              <a:t>.</a:t>
            </a:r>
            <a:r>
              <a:rPr lang="tr-TR" dirty="0" smtClean="0"/>
              <a:t>» Hallaf, 238.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5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421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14</cp:revision>
  <dcterms:created xsi:type="dcterms:W3CDTF">2018-01-20T13:04:21Z</dcterms:created>
  <dcterms:modified xsi:type="dcterms:W3CDTF">2018-03-12T19:07:37Z</dcterms:modified>
</cp:coreProperties>
</file>