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73" r:id="rId6"/>
    <p:sldId id="268" r:id="rId7"/>
    <p:sldId id="266" r:id="rId8"/>
    <p:sldId id="260" r:id="rId9"/>
    <p:sldId id="281" r:id="rId10"/>
    <p:sldId id="274" r:id="rId11"/>
    <p:sldId id="275" r:id="rId12"/>
    <p:sldId id="276" r:id="rId13"/>
    <p:sldId id="269" r:id="rId14"/>
    <p:sldId id="270" r:id="rId15"/>
    <p:sldId id="271" r:id="rId16"/>
    <p:sldId id="278" r:id="rId17"/>
    <p:sldId id="279" r:id="rId18"/>
    <p:sldId id="265" r:id="rId19"/>
    <p:sldId id="277" r:id="rId20"/>
    <p:sldId id="264" r:id="rId21"/>
    <p:sldId id="272" r:id="rId22"/>
    <p:sldId id="280"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91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94660"/>
  </p:normalViewPr>
  <p:slideViewPr>
    <p:cSldViewPr>
      <p:cViewPr varScale="1">
        <p:scale>
          <a:sx n="86" d="100"/>
          <a:sy n="86" d="100"/>
        </p:scale>
        <p:origin x="157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DC856359-1539-4667-9DA3-7E66E3268A6A}" type="datetimeFigureOut">
              <a:rPr lang="tr-TR" smtClean="0"/>
              <a:t>25.12.2019</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522FABE9-F6FE-4DA9-9AB2-EC9A18370A0D}"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C856359-1539-4667-9DA3-7E66E3268A6A}"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2FABE9-F6FE-4DA9-9AB2-EC9A18370A0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C856359-1539-4667-9DA3-7E66E3268A6A}"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2FABE9-F6FE-4DA9-9AB2-EC9A18370A0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DC856359-1539-4667-9DA3-7E66E3268A6A}" type="datetimeFigureOut">
              <a:rPr lang="tr-TR" smtClean="0"/>
              <a:t>25.12.2019</a:t>
            </a:fld>
            <a:endParaRPr lang="tr-TR"/>
          </a:p>
        </p:txBody>
      </p:sp>
      <p:sp>
        <p:nvSpPr>
          <p:cNvPr id="9" name="Slayt Numarası Yer Tutucusu 8"/>
          <p:cNvSpPr>
            <a:spLocks noGrp="1"/>
          </p:cNvSpPr>
          <p:nvPr>
            <p:ph type="sldNum" sz="quarter" idx="15"/>
          </p:nvPr>
        </p:nvSpPr>
        <p:spPr/>
        <p:txBody>
          <a:bodyPr rtlCol="0"/>
          <a:lstStyle/>
          <a:p>
            <a:fld id="{522FABE9-F6FE-4DA9-9AB2-EC9A18370A0D}"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DC856359-1539-4667-9DA3-7E66E3268A6A}" type="datetimeFigureOut">
              <a:rPr lang="tr-TR" smtClean="0"/>
              <a:t>25.12.2019</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522FABE9-F6FE-4DA9-9AB2-EC9A18370A0D}"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DC856359-1539-4667-9DA3-7E66E3268A6A}"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2FABE9-F6FE-4DA9-9AB2-EC9A18370A0D}"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DC856359-1539-4667-9DA3-7E66E3268A6A}" type="datetimeFigureOut">
              <a:rPr lang="tr-TR" smtClean="0"/>
              <a:t>25.12.2019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2FABE9-F6FE-4DA9-9AB2-EC9A18370A0D}"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DC856359-1539-4667-9DA3-7E66E3268A6A}" type="datetimeFigureOut">
              <a:rPr lang="tr-TR" smtClean="0"/>
              <a:t>25.12.2019</a:t>
            </a:fld>
            <a:endParaRPr lang="tr-TR"/>
          </a:p>
        </p:txBody>
      </p:sp>
      <p:sp>
        <p:nvSpPr>
          <p:cNvPr id="7" name="Slayt Numarası Yer Tutucusu 6"/>
          <p:cNvSpPr>
            <a:spLocks noGrp="1"/>
          </p:cNvSpPr>
          <p:nvPr>
            <p:ph type="sldNum" sz="quarter" idx="11"/>
          </p:nvPr>
        </p:nvSpPr>
        <p:spPr/>
        <p:txBody>
          <a:bodyPr rtlCol="0"/>
          <a:lstStyle/>
          <a:p>
            <a:fld id="{522FABE9-F6FE-4DA9-9AB2-EC9A18370A0D}"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C856359-1539-4667-9DA3-7E66E3268A6A}" type="datetimeFigureOut">
              <a:rPr lang="tr-TR" smtClean="0"/>
              <a:t>25.12.2019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2FABE9-F6FE-4DA9-9AB2-EC9A18370A0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DC856359-1539-4667-9DA3-7E66E3268A6A}" type="datetimeFigureOut">
              <a:rPr lang="tr-TR" smtClean="0"/>
              <a:t>25.12.2019</a:t>
            </a:fld>
            <a:endParaRPr lang="tr-TR"/>
          </a:p>
        </p:txBody>
      </p:sp>
      <p:sp>
        <p:nvSpPr>
          <p:cNvPr id="22" name="Slayt Numarası Yer Tutucusu 21"/>
          <p:cNvSpPr>
            <a:spLocks noGrp="1"/>
          </p:cNvSpPr>
          <p:nvPr>
            <p:ph type="sldNum" sz="quarter" idx="15"/>
          </p:nvPr>
        </p:nvSpPr>
        <p:spPr/>
        <p:txBody>
          <a:bodyPr rtlCol="0"/>
          <a:lstStyle/>
          <a:p>
            <a:fld id="{522FABE9-F6FE-4DA9-9AB2-EC9A18370A0D}"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DC856359-1539-4667-9DA3-7E66E3268A6A}" type="datetimeFigureOut">
              <a:rPr lang="tr-TR" smtClean="0"/>
              <a:t>25.12.2019</a:t>
            </a:fld>
            <a:endParaRPr lang="tr-TR"/>
          </a:p>
        </p:txBody>
      </p:sp>
      <p:sp>
        <p:nvSpPr>
          <p:cNvPr id="18" name="Slayt Numarası Yer Tutucusu 17"/>
          <p:cNvSpPr>
            <a:spLocks noGrp="1"/>
          </p:cNvSpPr>
          <p:nvPr>
            <p:ph type="sldNum" sz="quarter" idx="11"/>
          </p:nvPr>
        </p:nvSpPr>
        <p:spPr/>
        <p:txBody>
          <a:bodyPr rtlCol="0"/>
          <a:lstStyle/>
          <a:p>
            <a:fld id="{522FABE9-F6FE-4DA9-9AB2-EC9A18370A0D}"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C856359-1539-4667-9DA3-7E66E3268A6A}" type="datetimeFigureOut">
              <a:rPr lang="tr-TR" smtClean="0"/>
              <a:t>25.12.2019</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22FABE9-F6FE-4DA9-9AB2-EC9A18370A0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tdmk.org.tr/" TargetMode="External"/><Relationship Id="rId2" Type="http://schemas.openxmlformats.org/officeDocument/2006/relationships/hyperlink" Target="http://sgm.gsb.gov.tr/Public/Edit/images/SGM/Duyurular/2019_WADA_Yasaklilar_Listesi_A3_TDMK_Logolu.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p\Desktop\downloa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260648"/>
            <a:ext cx="1440160" cy="1323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Hp\Desktop\Spor-Bilimleri-Fakültesi-300x15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35424" y="0"/>
            <a:ext cx="3039081" cy="1616943"/>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C:\Users\Hp\Desktop\doping.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6627" y="2276872"/>
            <a:ext cx="5616624" cy="3377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7588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76672"/>
            <a:ext cx="7467600" cy="1143000"/>
          </a:xfrm>
        </p:spPr>
        <p:txBody>
          <a:bodyPr>
            <a:normAutofit/>
          </a:bodyPr>
          <a:lstStyle/>
          <a:p>
            <a:r>
              <a:rPr lang="tr-TR" sz="3200" dirty="0" smtClean="0">
                <a:solidFill>
                  <a:srgbClr val="FFC000"/>
                </a:solidFill>
              </a:rPr>
              <a:t>KULLANIMIN SOSYAL SAKINCALARI</a:t>
            </a:r>
            <a:endParaRPr lang="tr-TR" sz="3200" dirty="0">
              <a:solidFill>
                <a:srgbClr val="FFC000"/>
              </a:solidFill>
            </a:endParaRPr>
          </a:p>
        </p:txBody>
      </p:sp>
      <p:sp>
        <p:nvSpPr>
          <p:cNvPr id="3" name="İçerik Yer Tutucusu 2"/>
          <p:cNvSpPr>
            <a:spLocks noGrp="1"/>
          </p:cNvSpPr>
          <p:nvPr>
            <p:ph sz="quarter" idx="1"/>
          </p:nvPr>
        </p:nvSpPr>
        <p:spPr>
          <a:xfrm>
            <a:off x="467544" y="1844824"/>
            <a:ext cx="7467600" cy="4873752"/>
          </a:xfrm>
        </p:spPr>
        <p:txBody>
          <a:bodyPr>
            <a:normAutofit/>
          </a:bodyPr>
          <a:lstStyle/>
          <a:p>
            <a:r>
              <a:rPr lang="tr-TR" sz="2800" dirty="0"/>
              <a:t>sporun ruhuna ve centilmenliğe aykırı olması</a:t>
            </a:r>
            <a:r>
              <a:rPr lang="tr-TR" sz="2800" dirty="0" smtClean="0"/>
              <a:t>,</a:t>
            </a:r>
          </a:p>
          <a:p>
            <a:r>
              <a:rPr lang="tr-TR" sz="2800" dirty="0" smtClean="0"/>
              <a:t>kişinin </a:t>
            </a:r>
            <a:r>
              <a:rPr lang="tr-TR" sz="2800" dirty="0"/>
              <a:t>kendisini ve başkalarını </a:t>
            </a:r>
            <a:r>
              <a:rPr lang="tr-TR" sz="2800" dirty="0" smtClean="0"/>
              <a:t>aldatması</a:t>
            </a:r>
          </a:p>
          <a:p>
            <a:r>
              <a:rPr lang="tr-TR" sz="2800" dirty="0"/>
              <a:t>diğer yarışmacılara haksızlık yaparak emek hırsızlığına neden </a:t>
            </a:r>
            <a:r>
              <a:rPr lang="tr-TR" sz="2800" dirty="0" smtClean="0"/>
              <a:t>olunması</a:t>
            </a:r>
          </a:p>
          <a:p>
            <a:r>
              <a:rPr lang="tr-TR" sz="2800" dirty="0" smtClean="0"/>
              <a:t>aile</a:t>
            </a:r>
            <a:r>
              <a:rPr lang="tr-TR" sz="2800" dirty="0"/>
              <a:t>, arkadaş, kulüp ,federasyon ve ait olduğu ulusun güveninin kötüye kullanılarak suç işlenmesidir. </a:t>
            </a:r>
          </a:p>
        </p:txBody>
      </p:sp>
    </p:spTree>
    <p:extLst>
      <p:ext uri="{BB962C8B-B14F-4D97-AF65-F5344CB8AC3E}">
        <p14:creationId xmlns:p14="http://schemas.microsoft.com/office/powerpoint/2010/main" val="34021345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7467600" cy="1143000"/>
          </a:xfrm>
        </p:spPr>
        <p:txBody>
          <a:bodyPr>
            <a:normAutofit/>
          </a:bodyPr>
          <a:lstStyle/>
          <a:p>
            <a:r>
              <a:rPr lang="tr-TR" sz="4000" dirty="0" smtClean="0">
                <a:solidFill>
                  <a:srgbClr val="FFC000"/>
                </a:solidFill>
              </a:rPr>
              <a:t>FİZİKSEL SAKINCALARI</a:t>
            </a:r>
            <a:endParaRPr lang="tr-TR" sz="4000" dirty="0">
              <a:solidFill>
                <a:srgbClr val="FFC000"/>
              </a:solidFill>
            </a:endParaRPr>
          </a:p>
        </p:txBody>
      </p:sp>
      <p:sp>
        <p:nvSpPr>
          <p:cNvPr id="3" name="İçerik Yer Tutucusu 2"/>
          <p:cNvSpPr>
            <a:spLocks noGrp="1"/>
          </p:cNvSpPr>
          <p:nvPr>
            <p:ph sz="quarter" idx="1"/>
          </p:nvPr>
        </p:nvSpPr>
        <p:spPr>
          <a:xfrm>
            <a:off x="467544" y="1268760"/>
            <a:ext cx="7467600" cy="5184576"/>
          </a:xfrm>
        </p:spPr>
        <p:txBody>
          <a:bodyPr>
            <a:noAutofit/>
          </a:bodyPr>
          <a:lstStyle/>
          <a:p>
            <a:pPr algn="ctr"/>
            <a:r>
              <a:rPr lang="tr-TR" dirty="0" smtClean="0"/>
              <a:t>Bağımlılık </a:t>
            </a:r>
            <a:r>
              <a:rPr lang="tr-TR" dirty="0"/>
              <a:t>ve </a:t>
            </a:r>
            <a:r>
              <a:rPr lang="tr-TR" dirty="0" smtClean="0"/>
              <a:t>alışkanlık</a:t>
            </a:r>
          </a:p>
          <a:p>
            <a:pPr algn="ctr"/>
            <a:r>
              <a:rPr lang="tr-TR" dirty="0" smtClean="0"/>
              <a:t>Huzursuzluk</a:t>
            </a:r>
            <a:r>
              <a:rPr lang="tr-TR" dirty="0"/>
              <a:t>, sinirlilik, </a:t>
            </a:r>
            <a:r>
              <a:rPr lang="tr-TR" dirty="0" smtClean="0"/>
              <a:t>halüsinasyonlar, gibi </a:t>
            </a:r>
            <a:r>
              <a:rPr lang="tr-TR" dirty="0" err="1"/>
              <a:t>psikiatrik</a:t>
            </a:r>
            <a:r>
              <a:rPr lang="tr-TR" dirty="0"/>
              <a:t> </a:t>
            </a:r>
            <a:r>
              <a:rPr lang="tr-TR" dirty="0" smtClean="0"/>
              <a:t>durumlar</a:t>
            </a:r>
          </a:p>
          <a:p>
            <a:pPr algn="ctr"/>
            <a:r>
              <a:rPr lang="tr-TR" dirty="0" smtClean="0"/>
              <a:t>Kalp </a:t>
            </a:r>
            <a:r>
              <a:rPr lang="tr-TR" dirty="0"/>
              <a:t>atım hızının değişmesi </a:t>
            </a:r>
            <a:endParaRPr lang="tr-TR" dirty="0" smtClean="0"/>
          </a:p>
          <a:p>
            <a:pPr algn="ctr"/>
            <a:r>
              <a:rPr lang="tr-TR" dirty="0"/>
              <a:t>Kan basıncı yükselişi </a:t>
            </a:r>
            <a:endParaRPr lang="tr-TR" dirty="0" smtClean="0"/>
          </a:p>
          <a:p>
            <a:pPr algn="ctr"/>
            <a:r>
              <a:rPr lang="tr-TR" dirty="0"/>
              <a:t>Karaciğer ve böbrek bozukluklarına yol </a:t>
            </a:r>
            <a:r>
              <a:rPr lang="tr-TR" dirty="0" smtClean="0"/>
              <a:t>açar</a:t>
            </a:r>
          </a:p>
        </p:txBody>
      </p:sp>
      <p:pic>
        <p:nvPicPr>
          <p:cNvPr id="1026" name="Picture 2" descr="C:\Users\Hp\Desktop\f63a2c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4077072"/>
            <a:ext cx="5112568" cy="24059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6627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71055" y="1087582"/>
            <a:ext cx="7467600" cy="4873752"/>
          </a:xfrm>
        </p:spPr>
        <p:txBody>
          <a:bodyPr>
            <a:normAutofit fontScale="92500" lnSpcReduction="20000"/>
          </a:bodyPr>
          <a:lstStyle/>
          <a:p>
            <a:pPr lvl="0">
              <a:buClr>
                <a:srgbClr val="FE8637"/>
              </a:buClr>
            </a:pPr>
            <a:r>
              <a:rPr lang="tr-TR" sz="2800" dirty="0">
                <a:solidFill>
                  <a:prstClr val="black"/>
                </a:solidFill>
              </a:rPr>
              <a:t>Vücudun normal kapasitesi </a:t>
            </a:r>
            <a:r>
              <a:rPr lang="tr-TR" sz="2800" dirty="0" smtClean="0">
                <a:solidFill>
                  <a:prstClr val="black"/>
                </a:solidFill>
              </a:rPr>
              <a:t>üzerine </a:t>
            </a:r>
            <a:r>
              <a:rPr lang="tr-TR" sz="2800" dirty="0">
                <a:solidFill>
                  <a:prstClr val="black"/>
                </a:solidFill>
              </a:rPr>
              <a:t>çıkıldığından, kas ve eklem sakatlıklarına neden olur. </a:t>
            </a:r>
            <a:r>
              <a:rPr lang="tr-TR" sz="2800" dirty="0" smtClean="0">
                <a:solidFill>
                  <a:prstClr val="black"/>
                </a:solidFill>
              </a:rPr>
              <a:t/>
            </a:r>
            <a:br>
              <a:rPr lang="tr-TR" sz="2800" dirty="0" smtClean="0">
                <a:solidFill>
                  <a:prstClr val="black"/>
                </a:solidFill>
              </a:rPr>
            </a:br>
            <a:endParaRPr lang="tr-TR" sz="2800" dirty="0">
              <a:solidFill>
                <a:prstClr val="black"/>
              </a:solidFill>
            </a:endParaRPr>
          </a:p>
          <a:p>
            <a:pPr lvl="0">
              <a:buClr>
                <a:srgbClr val="FE8637"/>
              </a:buClr>
            </a:pPr>
            <a:r>
              <a:rPr lang="tr-TR" sz="2800" dirty="0">
                <a:solidFill>
                  <a:prstClr val="black"/>
                </a:solidFill>
              </a:rPr>
              <a:t>Üreme organları olumsuz </a:t>
            </a:r>
            <a:r>
              <a:rPr lang="tr-TR" sz="2800" dirty="0" smtClean="0">
                <a:solidFill>
                  <a:prstClr val="black"/>
                </a:solidFill>
              </a:rPr>
              <a:t>etkiler</a:t>
            </a:r>
            <a:br>
              <a:rPr lang="tr-TR" sz="2800" dirty="0" smtClean="0">
                <a:solidFill>
                  <a:prstClr val="black"/>
                </a:solidFill>
              </a:rPr>
            </a:br>
            <a:endParaRPr lang="tr-TR" sz="2800" dirty="0">
              <a:solidFill>
                <a:prstClr val="black"/>
              </a:solidFill>
            </a:endParaRPr>
          </a:p>
          <a:p>
            <a:pPr lvl="0">
              <a:buClr>
                <a:srgbClr val="FE8637"/>
              </a:buClr>
            </a:pPr>
            <a:r>
              <a:rPr lang="tr-TR" sz="2800" dirty="0">
                <a:solidFill>
                  <a:prstClr val="black"/>
                </a:solidFill>
              </a:rPr>
              <a:t>kadınlarda erkek tipi vücut ve ses oluşmaktadır</a:t>
            </a:r>
            <a:r>
              <a:rPr lang="tr-TR" sz="2800" dirty="0" smtClean="0">
                <a:solidFill>
                  <a:prstClr val="black"/>
                </a:solidFill>
              </a:rPr>
              <a:t>.</a:t>
            </a:r>
            <a:br>
              <a:rPr lang="tr-TR" sz="2800" dirty="0" smtClean="0">
                <a:solidFill>
                  <a:prstClr val="black"/>
                </a:solidFill>
              </a:rPr>
            </a:br>
            <a:endParaRPr lang="tr-TR" sz="2800" dirty="0">
              <a:solidFill>
                <a:prstClr val="black"/>
              </a:solidFill>
            </a:endParaRPr>
          </a:p>
          <a:p>
            <a:pPr lvl="0">
              <a:buClr>
                <a:srgbClr val="FE8637"/>
              </a:buClr>
            </a:pPr>
            <a:r>
              <a:rPr lang="tr-TR" sz="2800" dirty="0">
                <a:solidFill>
                  <a:prstClr val="black"/>
                </a:solidFill>
              </a:rPr>
              <a:t>hücre bölünmesini hızlandırır ve kanser oluşumuna yol açabilmektedir</a:t>
            </a:r>
            <a:r>
              <a:rPr lang="tr-TR" sz="2800" dirty="0" smtClean="0">
                <a:solidFill>
                  <a:prstClr val="black"/>
                </a:solidFill>
              </a:rPr>
              <a:t>.</a:t>
            </a:r>
            <a:br>
              <a:rPr lang="tr-TR" sz="2800" dirty="0" smtClean="0">
                <a:solidFill>
                  <a:prstClr val="black"/>
                </a:solidFill>
              </a:rPr>
            </a:br>
            <a:endParaRPr lang="tr-TR" sz="2800" dirty="0" smtClean="0">
              <a:solidFill>
                <a:prstClr val="black"/>
              </a:solidFill>
            </a:endParaRPr>
          </a:p>
          <a:p>
            <a:pPr lvl="0">
              <a:buClr>
                <a:srgbClr val="FE8637"/>
              </a:buClr>
            </a:pPr>
            <a:r>
              <a:rPr lang="tr-TR" sz="2800" dirty="0">
                <a:solidFill>
                  <a:prstClr val="black"/>
                </a:solidFill>
              </a:rPr>
              <a:t>Vücut kıllarında artma</a:t>
            </a:r>
          </a:p>
          <a:p>
            <a:endParaRPr lang="tr-TR" dirty="0"/>
          </a:p>
        </p:txBody>
      </p:sp>
    </p:spTree>
    <p:extLst>
      <p:ext uri="{BB962C8B-B14F-4D97-AF65-F5344CB8AC3E}">
        <p14:creationId xmlns:p14="http://schemas.microsoft.com/office/powerpoint/2010/main" val="880189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Hp\Desktop\doping_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064433"/>
            <a:ext cx="6840760" cy="48848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4799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800" dirty="0" smtClean="0">
                <a:solidFill>
                  <a:srgbClr val="FFC000"/>
                </a:solidFill>
              </a:rPr>
              <a:t>İHLALLER</a:t>
            </a:r>
            <a:endParaRPr lang="tr-TR" sz="4800" dirty="0">
              <a:solidFill>
                <a:srgbClr val="FFC000"/>
              </a:solidFill>
            </a:endParaRPr>
          </a:p>
        </p:txBody>
      </p:sp>
      <p:sp>
        <p:nvSpPr>
          <p:cNvPr id="3" name="İçerik Yer Tutucusu 2"/>
          <p:cNvSpPr>
            <a:spLocks noGrp="1"/>
          </p:cNvSpPr>
          <p:nvPr>
            <p:ph sz="quarter" idx="1"/>
          </p:nvPr>
        </p:nvSpPr>
        <p:spPr/>
        <p:txBody>
          <a:bodyPr>
            <a:noAutofit/>
          </a:bodyPr>
          <a:lstStyle/>
          <a:p>
            <a:r>
              <a:rPr lang="tr-TR" sz="2800" dirty="0" smtClean="0"/>
              <a:t>Sporcunun </a:t>
            </a:r>
            <a:r>
              <a:rPr lang="tr-TR" sz="2800" dirty="0"/>
              <a:t>vücut sıvılarında yasaklı maddeler ile bu maddelerin parçalanma ürünlerinin varlığı veya kullanıldıklarına dair işaretlerin bulunması</a:t>
            </a:r>
            <a:r>
              <a:rPr lang="tr-TR" sz="2800" dirty="0" smtClean="0"/>
              <a:t>;</a:t>
            </a:r>
          </a:p>
          <a:p>
            <a:r>
              <a:rPr lang="tr-TR" sz="2800" dirty="0"/>
              <a:t>Yasaklı madde veya yöntemlerin, sporcular tarafından kullanılması ya da kullanılmaya teşebbüs edilmesi; </a:t>
            </a:r>
            <a:endParaRPr lang="tr-TR" sz="2800" dirty="0" smtClean="0"/>
          </a:p>
          <a:p>
            <a:r>
              <a:rPr lang="it-IT" sz="2800" dirty="0"/>
              <a:t>Test için numune vermenin reddedilmesi</a:t>
            </a:r>
            <a:r>
              <a:rPr lang="it-IT" sz="2800" dirty="0" smtClean="0"/>
              <a:t>;</a:t>
            </a:r>
            <a:endParaRPr lang="tr-TR" sz="2800" dirty="0" smtClean="0"/>
          </a:p>
          <a:p>
            <a:r>
              <a:rPr lang="tr-TR" sz="2800" dirty="0" smtClean="0"/>
              <a:t> </a:t>
            </a:r>
            <a:r>
              <a:rPr lang="tr-TR" sz="2800" dirty="0"/>
              <a:t>Yarışma dışı testler için, sporcunun bulunabileceği yerlerin bildirilmesi kuralına uyulmaması;</a:t>
            </a:r>
          </a:p>
        </p:txBody>
      </p:sp>
    </p:spTree>
    <p:extLst>
      <p:ext uri="{BB962C8B-B14F-4D97-AF65-F5344CB8AC3E}">
        <p14:creationId xmlns:p14="http://schemas.microsoft.com/office/powerpoint/2010/main" val="52889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539552" y="548680"/>
            <a:ext cx="7560840" cy="5544616"/>
          </a:xfrm>
        </p:spPr>
        <p:txBody>
          <a:bodyPr>
            <a:normAutofit lnSpcReduction="10000"/>
          </a:bodyPr>
          <a:lstStyle/>
          <a:p>
            <a:r>
              <a:rPr lang="tr-TR" dirty="0" smtClean="0"/>
              <a:t> </a:t>
            </a:r>
            <a:r>
              <a:rPr lang="tr-TR" sz="2600" dirty="0"/>
              <a:t>Doping testinin herhangi bir aşamasında hile yapılması ya da buna teşebbüs edilmesi</a:t>
            </a:r>
            <a:r>
              <a:rPr lang="tr-TR" sz="2600" dirty="0" smtClean="0"/>
              <a:t>;</a:t>
            </a:r>
          </a:p>
          <a:p>
            <a:r>
              <a:rPr lang="tr-TR" sz="2600" dirty="0"/>
              <a:t>Yasaklı madde veya yöntemlere sahip olunması</a:t>
            </a:r>
            <a:r>
              <a:rPr lang="tr-TR" sz="2600" dirty="0" smtClean="0"/>
              <a:t>;</a:t>
            </a:r>
          </a:p>
          <a:p>
            <a:r>
              <a:rPr lang="tr-TR" sz="2600" dirty="0" smtClean="0"/>
              <a:t>Yasaklı </a:t>
            </a:r>
            <a:r>
              <a:rPr lang="tr-TR" sz="2600" dirty="0"/>
              <a:t>madde veya yöntemlerin alışveriş ve ticaretinin yapılması ya da buna teşebbüs edilmesi; </a:t>
            </a:r>
            <a:endParaRPr lang="tr-TR" sz="2600" dirty="0" smtClean="0"/>
          </a:p>
          <a:p>
            <a:r>
              <a:rPr lang="tr-TR" sz="2600" dirty="0"/>
              <a:t>Yasaklı madde veya yöntemlerin, sporculara uygulanması, kullanılmasına yardım edilmesi, cesaret verilmesi, teşvik edilmesi ya da bir kural ihlalinin örtbas edilmesi ya da bunlara teşebbüs edilmesi</a:t>
            </a:r>
            <a:r>
              <a:rPr lang="tr-TR" sz="2600" dirty="0" smtClean="0"/>
              <a:t>;</a:t>
            </a:r>
          </a:p>
          <a:p>
            <a:r>
              <a:rPr lang="tr-TR" sz="2600" dirty="0"/>
              <a:t>Başka bir kişinin yaptığı kural ihlaline suç ortaklığı yapmak;</a:t>
            </a:r>
          </a:p>
        </p:txBody>
      </p:sp>
    </p:spTree>
    <p:extLst>
      <p:ext uri="{BB962C8B-B14F-4D97-AF65-F5344CB8AC3E}">
        <p14:creationId xmlns:p14="http://schemas.microsoft.com/office/powerpoint/2010/main" val="1423544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7467600" cy="1143000"/>
          </a:xfrm>
        </p:spPr>
        <p:txBody>
          <a:bodyPr>
            <a:normAutofit/>
          </a:bodyPr>
          <a:lstStyle/>
          <a:p>
            <a:r>
              <a:rPr lang="tr-TR" sz="3600" dirty="0" smtClean="0">
                <a:solidFill>
                  <a:srgbClr val="FFC000"/>
                </a:solidFill>
              </a:rPr>
              <a:t>DOPİNG ÇEŞİTLERİ</a:t>
            </a:r>
            <a:endParaRPr lang="tr-TR" sz="3600" dirty="0">
              <a:solidFill>
                <a:srgbClr val="FFC000"/>
              </a:solidFill>
            </a:endParaRPr>
          </a:p>
        </p:txBody>
      </p:sp>
      <p:sp>
        <p:nvSpPr>
          <p:cNvPr id="3" name="İçerik Yer Tutucusu 2"/>
          <p:cNvSpPr>
            <a:spLocks noGrp="1"/>
          </p:cNvSpPr>
          <p:nvPr>
            <p:ph sz="quarter" idx="1"/>
          </p:nvPr>
        </p:nvSpPr>
        <p:spPr/>
        <p:txBody>
          <a:bodyPr/>
          <a:lstStyle/>
          <a:p>
            <a:r>
              <a:rPr lang="tr-TR" dirty="0" err="1">
                <a:solidFill>
                  <a:schemeClr val="accent2">
                    <a:lumMod val="50000"/>
                  </a:schemeClr>
                </a:solidFill>
                <a:latin typeface="Arial Black" pitchFamily="34" charset="0"/>
              </a:rPr>
              <a:t>Eritropoietin</a:t>
            </a:r>
            <a:r>
              <a:rPr lang="tr-TR" dirty="0">
                <a:solidFill>
                  <a:schemeClr val="accent2">
                    <a:lumMod val="50000"/>
                  </a:schemeClr>
                </a:solidFill>
                <a:latin typeface="Arial Black" pitchFamily="34" charset="0"/>
              </a:rPr>
              <a:t> (EPO) </a:t>
            </a:r>
            <a:r>
              <a:rPr lang="tr-TR" dirty="0"/>
              <a:t>: Vücuda verilen ilaç sayesinde alyuvarlar daha fazla oksijen taşımaya başlar. Bu şekilde sporcunun dayanıklılığı artmaktadır</a:t>
            </a:r>
            <a:r>
              <a:rPr lang="tr-TR" dirty="0" smtClean="0"/>
              <a:t>.</a:t>
            </a:r>
          </a:p>
          <a:p>
            <a:r>
              <a:rPr lang="tr-TR" dirty="0">
                <a:solidFill>
                  <a:schemeClr val="accent2">
                    <a:lumMod val="50000"/>
                  </a:schemeClr>
                </a:solidFill>
                <a:latin typeface="Arial Black" pitchFamily="34" charset="0"/>
              </a:rPr>
              <a:t>Kan Dopingi: </a:t>
            </a:r>
            <a:r>
              <a:rPr lang="tr-TR" dirty="0"/>
              <a:t>İki farklı türü bulunmaktadır. </a:t>
            </a:r>
            <a:r>
              <a:rPr lang="tr-TR" dirty="0" err="1"/>
              <a:t>Otolog</a:t>
            </a:r>
            <a:r>
              <a:rPr lang="tr-TR" dirty="0"/>
              <a:t> sporcunun kendi kanı soğutulur daha sonra tekrar vücuda verilir. </a:t>
            </a:r>
            <a:r>
              <a:rPr lang="tr-TR" dirty="0" err="1"/>
              <a:t>Holog</a:t>
            </a:r>
            <a:r>
              <a:rPr lang="tr-TR" dirty="0"/>
              <a:t> ise aynı kan grubundan başka bir kişinin kanı enjekte edilir. Fazladan kırmızı kan hücreleri kaslara daha fazla oksijen taşımaktadır. Bu şekilde sporcunun performansı artmaktadır.</a:t>
            </a:r>
          </a:p>
        </p:txBody>
      </p:sp>
    </p:spTree>
    <p:extLst>
      <p:ext uri="{BB962C8B-B14F-4D97-AF65-F5344CB8AC3E}">
        <p14:creationId xmlns:p14="http://schemas.microsoft.com/office/powerpoint/2010/main" val="1199891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539552" y="404664"/>
            <a:ext cx="7467600" cy="5832648"/>
          </a:xfrm>
        </p:spPr>
        <p:txBody>
          <a:bodyPr>
            <a:normAutofit/>
          </a:bodyPr>
          <a:lstStyle/>
          <a:p>
            <a:r>
              <a:rPr lang="tr-TR" dirty="0">
                <a:solidFill>
                  <a:schemeClr val="accent2">
                    <a:lumMod val="50000"/>
                  </a:schemeClr>
                </a:solidFill>
                <a:latin typeface="Arial Black" pitchFamily="34" charset="0"/>
              </a:rPr>
              <a:t>İnsan Büyüme Hormonu: </a:t>
            </a:r>
            <a:r>
              <a:rPr lang="tr-TR" dirty="0"/>
              <a:t>Doğal olarak vücut tarafından üretilen </a:t>
            </a:r>
            <a:r>
              <a:rPr lang="tr-TR" dirty="0" err="1"/>
              <a:t>somatotrapin</a:t>
            </a:r>
            <a:r>
              <a:rPr lang="tr-TR" dirty="0"/>
              <a:t> hormonu karaciğer ve kas dokularının uyararak büyüme sağlar. Buda sportif performansın artmasına neden olacaktır</a:t>
            </a:r>
            <a:r>
              <a:rPr lang="tr-TR" dirty="0" smtClean="0"/>
              <a:t>.</a:t>
            </a:r>
          </a:p>
          <a:p>
            <a:r>
              <a:rPr lang="tr-TR" dirty="0" err="1">
                <a:solidFill>
                  <a:schemeClr val="accent2">
                    <a:lumMod val="50000"/>
                  </a:schemeClr>
                </a:solidFill>
                <a:latin typeface="Arial Black" pitchFamily="34" charset="0"/>
              </a:rPr>
              <a:t>Anabolik</a:t>
            </a:r>
            <a:r>
              <a:rPr lang="tr-TR" dirty="0">
                <a:solidFill>
                  <a:schemeClr val="accent2">
                    <a:lumMod val="50000"/>
                  </a:schemeClr>
                </a:solidFill>
                <a:latin typeface="Arial Black" pitchFamily="34" charset="0"/>
              </a:rPr>
              <a:t> </a:t>
            </a:r>
            <a:r>
              <a:rPr lang="tr-TR" dirty="0" err="1">
                <a:solidFill>
                  <a:schemeClr val="accent2">
                    <a:lumMod val="50000"/>
                  </a:schemeClr>
                </a:solidFill>
                <a:latin typeface="Arial Black" pitchFamily="34" charset="0"/>
              </a:rPr>
              <a:t>Steroidler</a:t>
            </a:r>
            <a:r>
              <a:rPr lang="tr-TR" dirty="0">
                <a:solidFill>
                  <a:schemeClr val="accent2">
                    <a:lumMod val="50000"/>
                  </a:schemeClr>
                </a:solidFill>
                <a:latin typeface="Arial Black" pitchFamily="34" charset="0"/>
              </a:rPr>
              <a:t>: </a:t>
            </a:r>
            <a:r>
              <a:rPr lang="tr-TR" dirty="0"/>
              <a:t>Temel Erkeklik Hormonu olan testosteron hormonunun etkilerini gösteren doping olarak bilinmektedir. Özellikle kaslara güç, dayanıklılık verir. Büyüme sağlar</a:t>
            </a:r>
            <a:r>
              <a:rPr lang="tr-TR" dirty="0" smtClean="0"/>
              <a:t>.</a:t>
            </a:r>
          </a:p>
          <a:p>
            <a:r>
              <a:rPr lang="tr-TR" dirty="0" err="1">
                <a:solidFill>
                  <a:schemeClr val="accent2">
                    <a:lumMod val="50000"/>
                  </a:schemeClr>
                </a:solidFill>
                <a:latin typeface="Arial Black" pitchFamily="34" charset="0"/>
              </a:rPr>
              <a:t>Diüretikler</a:t>
            </a:r>
            <a:r>
              <a:rPr lang="tr-TR" dirty="0">
                <a:solidFill>
                  <a:schemeClr val="accent2">
                    <a:lumMod val="50000"/>
                  </a:schemeClr>
                </a:solidFill>
                <a:latin typeface="Arial Black" pitchFamily="34" charset="0"/>
              </a:rPr>
              <a:t>: </a:t>
            </a:r>
            <a:r>
              <a:rPr lang="tr-TR" dirty="0" err="1"/>
              <a:t>Furasemid</a:t>
            </a:r>
            <a:r>
              <a:rPr lang="tr-TR" dirty="0"/>
              <a:t>, </a:t>
            </a:r>
            <a:r>
              <a:rPr lang="tr-TR" dirty="0" err="1"/>
              <a:t>Bendroflumethiazide</a:t>
            </a:r>
            <a:r>
              <a:rPr lang="tr-TR" dirty="0"/>
              <a:t> veya </a:t>
            </a:r>
            <a:r>
              <a:rPr lang="tr-TR" dirty="0" err="1"/>
              <a:t>Metolazone</a:t>
            </a:r>
            <a:r>
              <a:rPr lang="tr-TR" dirty="0"/>
              <a:t> gibi ilaçlar vücudun kilo kaybetmesini sağlamaktadır. Bu şekilde sporcular daha düşük kategorilere inebilirler. Boks ve güreş ile ilgilenen sporcular daha fazla bilmektedirler.</a:t>
            </a:r>
            <a:endParaRPr lang="tr-TR" dirty="0" smtClean="0"/>
          </a:p>
          <a:p>
            <a:endParaRPr lang="tr-TR" dirty="0"/>
          </a:p>
        </p:txBody>
      </p:sp>
    </p:spTree>
    <p:extLst>
      <p:ext uri="{BB962C8B-B14F-4D97-AF65-F5344CB8AC3E}">
        <p14:creationId xmlns:p14="http://schemas.microsoft.com/office/powerpoint/2010/main" val="1153795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123728" y="2204864"/>
            <a:ext cx="6172200" cy="1894362"/>
          </a:xfrm>
        </p:spPr>
        <p:txBody>
          <a:bodyPr>
            <a:noAutofit/>
          </a:bodyPr>
          <a:lstStyle/>
          <a:p>
            <a:r>
              <a:rPr lang="tr-TR" sz="7200" dirty="0" smtClean="0">
                <a:solidFill>
                  <a:srgbClr val="FFC000"/>
                </a:solidFill>
              </a:rPr>
              <a:t>WADA DOPİNG LİSTESİ</a:t>
            </a:r>
            <a:endParaRPr lang="tr-TR" sz="7200" dirty="0">
              <a:solidFill>
                <a:srgbClr val="FFC000"/>
              </a:solidFill>
            </a:endParaRPr>
          </a:p>
        </p:txBody>
      </p:sp>
      <p:sp>
        <p:nvSpPr>
          <p:cNvPr id="3" name="Alt Başlık 2"/>
          <p:cNvSpPr>
            <a:spLocks noGrp="1"/>
          </p:cNvSpPr>
          <p:nvPr>
            <p:ph type="subTitle" idx="1"/>
          </p:nvPr>
        </p:nvSpPr>
        <p:spPr>
          <a:xfrm>
            <a:off x="2267744" y="4581128"/>
            <a:ext cx="6336704" cy="1371600"/>
          </a:xfrm>
        </p:spPr>
        <p:txBody>
          <a:bodyPr>
            <a:normAutofit/>
          </a:bodyPr>
          <a:lstStyle/>
          <a:p>
            <a:r>
              <a:rPr lang="tr-TR" sz="2000" dirty="0" smtClean="0">
                <a:solidFill>
                  <a:schemeClr val="tx1">
                    <a:lumMod val="95000"/>
                    <a:lumOff val="5000"/>
                  </a:schemeClr>
                </a:solidFill>
              </a:rPr>
              <a:t>(DÜNYA DOPİNGLE MÜCADELE AJANSI)</a:t>
            </a:r>
            <a:endParaRPr lang="tr-TR" sz="2000" dirty="0">
              <a:solidFill>
                <a:schemeClr val="tx1">
                  <a:lumMod val="95000"/>
                  <a:lumOff val="5000"/>
                </a:schemeClr>
              </a:solidFill>
            </a:endParaRPr>
          </a:p>
        </p:txBody>
      </p:sp>
    </p:spTree>
    <p:extLst>
      <p:ext uri="{BB962C8B-B14F-4D97-AF65-F5344CB8AC3E}">
        <p14:creationId xmlns:p14="http://schemas.microsoft.com/office/powerpoint/2010/main" val="12643599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7467600" cy="1143000"/>
          </a:xfrm>
        </p:spPr>
        <p:txBody>
          <a:bodyPr>
            <a:normAutofit/>
          </a:bodyPr>
          <a:lstStyle/>
          <a:p>
            <a:r>
              <a:rPr lang="tr-TR" sz="4000" dirty="0" smtClean="0">
                <a:solidFill>
                  <a:srgbClr val="FFC000"/>
                </a:solidFill>
              </a:rPr>
              <a:t>YASAKLI MADDELER</a:t>
            </a:r>
            <a:endParaRPr lang="tr-TR" sz="4000" dirty="0">
              <a:solidFill>
                <a:srgbClr val="FFC000"/>
              </a:solidFill>
            </a:endParaRPr>
          </a:p>
        </p:txBody>
      </p:sp>
      <p:sp>
        <p:nvSpPr>
          <p:cNvPr id="3" name="İçerik Yer Tutucusu 2"/>
          <p:cNvSpPr>
            <a:spLocks noGrp="1"/>
          </p:cNvSpPr>
          <p:nvPr>
            <p:ph sz="quarter" idx="1"/>
          </p:nvPr>
        </p:nvSpPr>
        <p:spPr/>
        <p:txBody>
          <a:bodyPr>
            <a:normAutofit lnSpcReduction="10000"/>
          </a:bodyPr>
          <a:lstStyle/>
          <a:p>
            <a:r>
              <a:rPr lang="tr-TR" dirty="0"/>
              <a:t>ANABOLİK MADDELER </a:t>
            </a:r>
          </a:p>
          <a:p>
            <a:r>
              <a:rPr lang="tr-TR" dirty="0" smtClean="0"/>
              <a:t>PEPTİD </a:t>
            </a:r>
            <a:r>
              <a:rPr lang="tr-TR" dirty="0"/>
              <a:t>HORMONLAR, BÜYÜME FAKTÖRLERİ, İLGİLİ MADDELER VE MİMETİKLER</a:t>
            </a:r>
          </a:p>
          <a:p>
            <a:r>
              <a:rPr lang="tr-TR" dirty="0" smtClean="0"/>
              <a:t>BETA-2 </a:t>
            </a:r>
            <a:r>
              <a:rPr lang="tr-TR" dirty="0"/>
              <a:t>AGONİSTLER</a:t>
            </a:r>
          </a:p>
          <a:p>
            <a:r>
              <a:rPr lang="tr-TR" dirty="0" smtClean="0"/>
              <a:t>HORMON </a:t>
            </a:r>
            <a:r>
              <a:rPr lang="tr-TR" dirty="0"/>
              <a:t>VE METABOLİK MODÜLATÖRLER</a:t>
            </a:r>
          </a:p>
          <a:p>
            <a:r>
              <a:rPr lang="tr-TR" dirty="0" smtClean="0"/>
              <a:t>İDRAR </a:t>
            </a:r>
            <a:r>
              <a:rPr lang="tr-TR" dirty="0"/>
              <a:t>SÖKTÜRÜCÜLER VE MASKELEYİCİ MADDELER</a:t>
            </a:r>
          </a:p>
          <a:p>
            <a:r>
              <a:rPr lang="tr-TR" dirty="0" smtClean="0"/>
              <a:t>UYARICILAR</a:t>
            </a:r>
            <a:endParaRPr lang="tr-TR" dirty="0"/>
          </a:p>
          <a:p>
            <a:r>
              <a:rPr lang="tr-TR" dirty="0" smtClean="0"/>
              <a:t>NARKOTİKLER</a:t>
            </a:r>
            <a:endParaRPr lang="tr-TR" dirty="0"/>
          </a:p>
          <a:p>
            <a:r>
              <a:rPr lang="tr-TR" dirty="0" smtClean="0"/>
              <a:t>KANNABİNOİDLER</a:t>
            </a:r>
            <a:endParaRPr lang="tr-TR" dirty="0"/>
          </a:p>
          <a:p>
            <a:r>
              <a:rPr lang="tr-TR" dirty="0" smtClean="0"/>
              <a:t>GLUKOKORTİKOİDLER</a:t>
            </a:r>
            <a:endParaRPr lang="tr-TR" dirty="0"/>
          </a:p>
          <a:p>
            <a:endParaRPr lang="tr-TR" dirty="0"/>
          </a:p>
        </p:txBody>
      </p:sp>
    </p:spTree>
    <p:extLst>
      <p:ext uri="{BB962C8B-B14F-4D97-AF65-F5344CB8AC3E}">
        <p14:creationId xmlns:p14="http://schemas.microsoft.com/office/powerpoint/2010/main" val="362297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6000" dirty="0" smtClean="0">
                <a:solidFill>
                  <a:srgbClr val="FFC000"/>
                </a:solidFill>
              </a:rPr>
              <a:t>DOPİNG NEDİR?</a:t>
            </a:r>
            <a:endParaRPr lang="tr-TR" sz="6000" dirty="0">
              <a:solidFill>
                <a:srgbClr val="FFC000"/>
              </a:solidFill>
            </a:endParaRPr>
          </a:p>
        </p:txBody>
      </p:sp>
      <p:sp>
        <p:nvSpPr>
          <p:cNvPr id="3" name="İçerik Yer Tutucusu 2"/>
          <p:cNvSpPr>
            <a:spLocks noGrp="1"/>
          </p:cNvSpPr>
          <p:nvPr>
            <p:ph sz="quarter" idx="1"/>
          </p:nvPr>
        </p:nvSpPr>
        <p:spPr/>
        <p:txBody>
          <a:bodyPr>
            <a:normAutofit/>
          </a:bodyPr>
          <a:lstStyle/>
          <a:p>
            <a:r>
              <a:rPr lang="tr-TR" sz="2800" dirty="0"/>
              <a:t>Doping sözcüğü “</a:t>
            </a:r>
            <a:r>
              <a:rPr lang="tr-TR" sz="2800" dirty="0" err="1"/>
              <a:t>dop</a:t>
            </a:r>
            <a:r>
              <a:rPr lang="tr-TR" sz="2800" dirty="0"/>
              <a:t>” kelimesinden türeyen ve 18. yüzyılda Güney </a:t>
            </a:r>
            <a:r>
              <a:rPr lang="tr-TR" sz="2800" dirty="0" smtClean="0"/>
              <a:t>Afrika’da kabilelerin seremonilerinde uyarıcı olarak kullandıkları bir içecekten gelmektedir. </a:t>
            </a:r>
            <a:br>
              <a:rPr lang="tr-TR" sz="2800" dirty="0" smtClean="0"/>
            </a:br>
            <a:endParaRPr lang="tr-TR" sz="2800" dirty="0" smtClean="0"/>
          </a:p>
          <a:p>
            <a:r>
              <a:rPr lang="tr-TR" sz="2800" dirty="0"/>
              <a:t>Doping literatüre ise ilk olarak 1889 yılında, yarış atlarında </a:t>
            </a:r>
            <a:r>
              <a:rPr lang="tr-TR" sz="2800" dirty="0" smtClean="0"/>
              <a:t>performans arttırma amaçlı kullanılan narkotik ilaç olarak girmiştir.</a:t>
            </a:r>
            <a:endParaRPr lang="tr-TR" sz="2800" dirty="0"/>
          </a:p>
        </p:txBody>
      </p:sp>
    </p:spTree>
    <p:extLst>
      <p:ext uri="{BB962C8B-B14F-4D97-AF65-F5344CB8AC3E}">
        <p14:creationId xmlns:p14="http://schemas.microsoft.com/office/powerpoint/2010/main" val="962730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7467600" cy="1143000"/>
          </a:xfrm>
        </p:spPr>
        <p:txBody>
          <a:bodyPr>
            <a:normAutofit/>
          </a:bodyPr>
          <a:lstStyle/>
          <a:p>
            <a:r>
              <a:rPr lang="tr-TR" sz="4000" dirty="0" smtClean="0">
                <a:solidFill>
                  <a:srgbClr val="FFC000"/>
                </a:solidFill>
              </a:rPr>
              <a:t>YASAKLI YÖNTEMLER</a:t>
            </a:r>
            <a:endParaRPr lang="tr-TR" sz="4000" dirty="0">
              <a:solidFill>
                <a:srgbClr val="FFC000"/>
              </a:solidFill>
            </a:endParaRPr>
          </a:p>
        </p:txBody>
      </p:sp>
      <p:sp>
        <p:nvSpPr>
          <p:cNvPr id="3" name="İçerik Yer Tutucusu 2"/>
          <p:cNvSpPr>
            <a:spLocks noGrp="1"/>
          </p:cNvSpPr>
          <p:nvPr>
            <p:ph sz="quarter" idx="1"/>
          </p:nvPr>
        </p:nvSpPr>
        <p:spPr>
          <a:xfrm>
            <a:off x="467544" y="1268760"/>
            <a:ext cx="7467600" cy="4873752"/>
          </a:xfrm>
        </p:spPr>
        <p:txBody>
          <a:bodyPr>
            <a:normAutofit fontScale="92500"/>
          </a:bodyPr>
          <a:lstStyle/>
          <a:p>
            <a:pPr lvl="0">
              <a:buClr>
                <a:srgbClr val="FE8637"/>
              </a:buClr>
            </a:pPr>
            <a:r>
              <a:rPr lang="tr-TR" sz="2800" dirty="0" smtClean="0">
                <a:solidFill>
                  <a:prstClr val="black"/>
                </a:solidFill>
                <a:latin typeface="Arial Black" pitchFamily="34" charset="0"/>
              </a:rPr>
              <a:t>KAN </a:t>
            </a:r>
            <a:r>
              <a:rPr lang="tr-TR" sz="2800" dirty="0">
                <a:solidFill>
                  <a:prstClr val="black"/>
                </a:solidFill>
                <a:latin typeface="Arial Black" pitchFamily="34" charset="0"/>
              </a:rPr>
              <a:t>VE KAN ÜRÜNLERİNİN UYGULANMASI </a:t>
            </a:r>
            <a:r>
              <a:rPr lang="tr-TR" sz="2800" dirty="0" smtClean="0">
                <a:solidFill>
                  <a:prstClr val="black"/>
                </a:solidFill>
              </a:rPr>
              <a:t>:Kan </a:t>
            </a:r>
            <a:r>
              <a:rPr lang="tr-TR" sz="2800" dirty="0">
                <a:solidFill>
                  <a:prstClr val="black"/>
                </a:solidFill>
              </a:rPr>
              <a:t>ya da kan bileşenlerinin herhangi bir formunun fiziksel ya da kimyasal yollarla damar içine uygulanması</a:t>
            </a:r>
            <a:r>
              <a:rPr lang="tr-TR" sz="2800" dirty="0" smtClean="0">
                <a:solidFill>
                  <a:prstClr val="black"/>
                </a:solidFill>
              </a:rPr>
              <a:t>.    </a:t>
            </a:r>
            <a:endParaRPr lang="tr-TR" sz="2800" dirty="0">
              <a:solidFill>
                <a:prstClr val="black"/>
              </a:solidFill>
            </a:endParaRPr>
          </a:p>
          <a:p>
            <a:pPr lvl="0">
              <a:buClr>
                <a:srgbClr val="FE8637"/>
              </a:buClr>
            </a:pPr>
            <a:r>
              <a:rPr lang="tr-TR" sz="2800" dirty="0" smtClean="0">
                <a:solidFill>
                  <a:prstClr val="black"/>
                </a:solidFill>
                <a:latin typeface="Arial Black" pitchFamily="34" charset="0"/>
              </a:rPr>
              <a:t>KİMYASAL </a:t>
            </a:r>
            <a:r>
              <a:rPr lang="tr-TR" sz="2800" dirty="0">
                <a:solidFill>
                  <a:prstClr val="black"/>
                </a:solidFill>
                <a:latin typeface="Arial Black" pitchFamily="34" charset="0"/>
              </a:rPr>
              <a:t>VE FİZİKSEL </a:t>
            </a:r>
            <a:r>
              <a:rPr lang="tr-TR" sz="2800" dirty="0" err="1" smtClean="0">
                <a:solidFill>
                  <a:prstClr val="black"/>
                </a:solidFill>
                <a:latin typeface="Arial Black" pitchFamily="34" charset="0"/>
              </a:rPr>
              <a:t>MÜDAHALE</a:t>
            </a:r>
            <a:r>
              <a:rPr lang="tr-TR" sz="2800" dirty="0" err="1">
                <a:solidFill>
                  <a:prstClr val="black"/>
                </a:solidFill>
              </a:rPr>
              <a:t>:</a:t>
            </a:r>
            <a:r>
              <a:rPr lang="tr-TR" sz="2800" dirty="0" err="1" smtClean="0">
                <a:solidFill>
                  <a:prstClr val="black"/>
                </a:solidFill>
              </a:rPr>
              <a:t>Doping</a:t>
            </a:r>
            <a:r>
              <a:rPr lang="tr-TR" sz="2800" dirty="0" smtClean="0">
                <a:solidFill>
                  <a:prstClr val="black"/>
                </a:solidFill>
                <a:latin typeface="Arial Black" pitchFamily="34" charset="0"/>
              </a:rPr>
              <a:t> </a:t>
            </a:r>
            <a:r>
              <a:rPr lang="tr-TR" sz="2800" dirty="0">
                <a:solidFill>
                  <a:prstClr val="black"/>
                </a:solidFill>
              </a:rPr>
              <a:t>Kontrolleri sırasında alınan Örneklerin geçerliliğini ve bütünlüğünü bozmak amacıyla hile </a:t>
            </a:r>
            <a:r>
              <a:rPr lang="tr-TR" sz="2800" dirty="0" smtClean="0">
                <a:solidFill>
                  <a:prstClr val="black"/>
                </a:solidFill>
              </a:rPr>
              <a:t>yapmak</a:t>
            </a:r>
            <a:endParaRPr lang="tr-TR" sz="2800" dirty="0">
              <a:solidFill>
                <a:prstClr val="black"/>
              </a:solidFill>
            </a:endParaRPr>
          </a:p>
          <a:p>
            <a:pPr lvl="0">
              <a:buClr>
                <a:srgbClr val="FE8637"/>
              </a:buClr>
            </a:pPr>
            <a:r>
              <a:rPr lang="tr-TR" sz="2800" dirty="0" smtClean="0">
                <a:solidFill>
                  <a:prstClr val="black"/>
                </a:solidFill>
                <a:latin typeface="Arial Black" pitchFamily="34" charset="0"/>
              </a:rPr>
              <a:t>GEN </a:t>
            </a:r>
            <a:r>
              <a:rPr lang="tr-TR" sz="2800" dirty="0" err="1">
                <a:solidFill>
                  <a:prstClr val="black"/>
                </a:solidFill>
                <a:latin typeface="Arial Black" pitchFamily="34" charset="0"/>
              </a:rPr>
              <a:t>DOPİNGİ</a:t>
            </a:r>
            <a:r>
              <a:rPr lang="tr-TR" sz="2800" dirty="0" err="1">
                <a:solidFill>
                  <a:prstClr val="black"/>
                </a:solidFill>
              </a:rPr>
              <a:t>:Normal</a:t>
            </a:r>
            <a:r>
              <a:rPr lang="tr-TR" sz="2800" dirty="0">
                <a:solidFill>
                  <a:prstClr val="black"/>
                </a:solidFill>
              </a:rPr>
              <a:t> ya da genetik olarak </a:t>
            </a:r>
            <a:r>
              <a:rPr lang="tr-TR" sz="2800" dirty="0" err="1">
                <a:solidFill>
                  <a:prstClr val="black"/>
                </a:solidFill>
              </a:rPr>
              <a:t>modifiye</a:t>
            </a:r>
            <a:r>
              <a:rPr lang="tr-TR" sz="2800" dirty="0">
                <a:solidFill>
                  <a:prstClr val="black"/>
                </a:solidFill>
              </a:rPr>
              <a:t> edilmiş hücrelerin kullanımı.</a:t>
            </a:r>
          </a:p>
          <a:p>
            <a:endParaRPr lang="tr-TR" dirty="0"/>
          </a:p>
        </p:txBody>
      </p:sp>
    </p:spTree>
    <p:extLst>
      <p:ext uri="{BB962C8B-B14F-4D97-AF65-F5344CB8AC3E}">
        <p14:creationId xmlns:p14="http://schemas.microsoft.com/office/powerpoint/2010/main" val="617460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solidFill>
                  <a:srgbClr val="FFC000"/>
                </a:solidFill>
              </a:rPr>
              <a:t>KAYNAKÇA</a:t>
            </a:r>
            <a:endParaRPr lang="tr-TR" sz="3600" dirty="0">
              <a:solidFill>
                <a:srgbClr val="FFC000"/>
              </a:solidFill>
            </a:endParaRPr>
          </a:p>
        </p:txBody>
      </p:sp>
      <p:sp>
        <p:nvSpPr>
          <p:cNvPr id="3" name="İçerik Yer Tutucusu 2"/>
          <p:cNvSpPr>
            <a:spLocks noGrp="1"/>
          </p:cNvSpPr>
          <p:nvPr>
            <p:ph sz="quarter" idx="1"/>
          </p:nvPr>
        </p:nvSpPr>
        <p:spPr/>
        <p:txBody>
          <a:bodyPr>
            <a:normAutofit/>
          </a:bodyPr>
          <a:lstStyle/>
          <a:p>
            <a:r>
              <a:rPr lang="nn-NO" sz="1800" dirty="0"/>
              <a:t>Akgün, N. Doping (Steroidlere Karşı Mücadele Sürüyor). No:96, Ankara: Gençlik ve Spor Genel Müdürlüğü, </a:t>
            </a:r>
            <a:r>
              <a:rPr lang="tr-TR" sz="1800" dirty="0" smtClean="0"/>
              <a:t>1991</a:t>
            </a:r>
          </a:p>
          <a:p>
            <a:r>
              <a:rPr lang="tr-TR" sz="1800" dirty="0"/>
              <a:t> A KBABA, Gülgün: Doping ve Zararları, Bilim ve Teknik, Cilt: 23, Sayı: 276, Kasım </a:t>
            </a:r>
            <a:r>
              <a:rPr lang="tr-TR" sz="1800" dirty="0" smtClean="0"/>
              <a:t>1990</a:t>
            </a:r>
          </a:p>
          <a:p>
            <a:r>
              <a:rPr lang="tr-TR" sz="1800" dirty="0" err="1"/>
              <a:t>Baysaling</a:t>
            </a:r>
            <a:r>
              <a:rPr lang="tr-TR" sz="1800" dirty="0"/>
              <a:t>, Ö. </a:t>
            </a:r>
            <a:r>
              <a:rPr lang="tr-TR" sz="1800" dirty="0" err="1"/>
              <a:t>Spor’da</a:t>
            </a:r>
            <a:r>
              <a:rPr lang="tr-TR" sz="1800" dirty="0"/>
              <a:t> Her Yönüyle Doping Zararları, Doping ve Kürler, Dopingle Mücadele. İstanbul: </a:t>
            </a:r>
            <a:r>
              <a:rPr lang="tr-TR" sz="1800" dirty="0" err="1"/>
              <a:t>İlpress</a:t>
            </a:r>
            <a:r>
              <a:rPr lang="tr-TR" sz="1800" dirty="0"/>
              <a:t> Basım ve Yayın San. ve Tic. Ltd. Şti., </a:t>
            </a:r>
            <a:r>
              <a:rPr lang="tr-TR" sz="1800" dirty="0" smtClean="0"/>
              <a:t>2000</a:t>
            </a:r>
            <a:endParaRPr lang="tr-TR" sz="1800" dirty="0"/>
          </a:p>
          <a:p>
            <a:r>
              <a:rPr lang="tr-TR" sz="1800" dirty="0">
                <a:hlinkClick r:id="rId2"/>
              </a:rPr>
              <a:t>http://</a:t>
            </a:r>
            <a:r>
              <a:rPr lang="tr-TR" sz="1800" dirty="0" smtClean="0">
                <a:hlinkClick r:id="rId2"/>
              </a:rPr>
              <a:t>sgm.gsb.gov.tr/Public/Edit/images/SGM/Duyurular/2019_WADA_Yasaklilar_Listesi_A3_TDMK_Logolu.pdf</a:t>
            </a:r>
            <a:endParaRPr lang="tr-TR" sz="1800" dirty="0"/>
          </a:p>
          <a:p>
            <a:r>
              <a:rPr lang="tr-TR" sz="1800" dirty="0" err="1"/>
              <a:t>Spormetre</a:t>
            </a:r>
            <a:r>
              <a:rPr lang="tr-TR" sz="1800" dirty="0"/>
              <a:t> Beden Eğitimi ve Spor Bilimleri Dergisi. </a:t>
            </a:r>
            <a:r>
              <a:rPr lang="tr-TR" sz="1800" dirty="0" smtClean="0"/>
              <a:t>2008</a:t>
            </a:r>
          </a:p>
          <a:p>
            <a:r>
              <a:rPr lang="tr-TR" sz="1800" dirty="0" smtClean="0"/>
              <a:t>Yoncalık </a:t>
            </a:r>
            <a:r>
              <a:rPr lang="tr-TR" sz="1800" dirty="0"/>
              <a:t>O, Gündoğdu C: Sporda Ahlaki Bir Sorun Olarak Doping. Doğu Anadolu Bölgesi Araştırmaları. </a:t>
            </a:r>
            <a:r>
              <a:rPr lang="tr-TR" sz="1800" dirty="0" smtClean="0"/>
              <a:t>2007</a:t>
            </a:r>
          </a:p>
          <a:p>
            <a:r>
              <a:rPr lang="tr-TR" sz="1800" dirty="0"/>
              <a:t>Zülal A: Sporun Karanlık Yüzü Doping. Bilim ve Teknik Dergisi. </a:t>
            </a:r>
            <a:r>
              <a:rPr lang="tr-TR" sz="1800" dirty="0" smtClean="0"/>
              <a:t>2004</a:t>
            </a:r>
          </a:p>
          <a:p>
            <a:r>
              <a:rPr lang="tr-TR" sz="1800">
                <a:hlinkClick r:id="rId3"/>
              </a:rPr>
              <a:t>http://www.tdmk.org.tr/</a:t>
            </a:r>
            <a:endParaRPr lang="tr-TR" sz="1800" dirty="0" smtClean="0"/>
          </a:p>
        </p:txBody>
      </p:sp>
    </p:spTree>
    <p:extLst>
      <p:ext uri="{BB962C8B-B14F-4D97-AF65-F5344CB8AC3E}">
        <p14:creationId xmlns:p14="http://schemas.microsoft.com/office/powerpoint/2010/main" val="1565249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051720" y="1340768"/>
            <a:ext cx="6172200" cy="1894362"/>
          </a:xfrm>
        </p:spPr>
        <p:txBody>
          <a:bodyPr>
            <a:normAutofit/>
          </a:bodyPr>
          <a:lstStyle/>
          <a:p>
            <a:r>
              <a:rPr lang="tr-TR" sz="6000" dirty="0" smtClean="0">
                <a:solidFill>
                  <a:schemeClr val="tx1">
                    <a:lumMod val="95000"/>
                    <a:lumOff val="5000"/>
                  </a:schemeClr>
                </a:solidFill>
                <a:latin typeface="Arial Rounded MT Bold" pitchFamily="34" charset="0"/>
              </a:rPr>
              <a:t>TEŞEKKÜRLER</a:t>
            </a:r>
            <a:endParaRPr lang="tr-TR" sz="6000" dirty="0">
              <a:solidFill>
                <a:schemeClr val="tx1">
                  <a:lumMod val="95000"/>
                  <a:lumOff val="5000"/>
                </a:schemeClr>
              </a:solidFill>
              <a:latin typeface="Arial Rounded MT Bold" pitchFamily="34" charset="0"/>
            </a:endParaRPr>
          </a:p>
        </p:txBody>
      </p:sp>
      <p:sp>
        <p:nvSpPr>
          <p:cNvPr id="3" name="Alt Başlık 2"/>
          <p:cNvSpPr>
            <a:spLocks noGrp="1"/>
          </p:cNvSpPr>
          <p:nvPr>
            <p:ph type="subTitle" idx="1"/>
          </p:nvPr>
        </p:nvSpPr>
        <p:spPr>
          <a:xfrm>
            <a:off x="5148064" y="4077072"/>
            <a:ext cx="3598168" cy="2297850"/>
          </a:xfrm>
        </p:spPr>
        <p:txBody>
          <a:bodyPr/>
          <a:lstStyle/>
          <a:p>
            <a:r>
              <a:rPr lang="tr-TR" sz="2400" dirty="0">
                <a:solidFill>
                  <a:schemeClr val="tx1">
                    <a:lumMod val="95000"/>
                    <a:lumOff val="5000"/>
                  </a:schemeClr>
                </a:solidFill>
              </a:rPr>
              <a:t>EMİNE AYDOĞDU     18170085</a:t>
            </a:r>
            <a:br>
              <a:rPr lang="tr-TR" sz="2400" dirty="0">
                <a:solidFill>
                  <a:schemeClr val="tx1">
                    <a:lumMod val="95000"/>
                    <a:lumOff val="5000"/>
                  </a:schemeClr>
                </a:solidFill>
              </a:rPr>
            </a:br>
            <a:r>
              <a:rPr lang="tr-TR" sz="2400" dirty="0">
                <a:solidFill>
                  <a:schemeClr val="tx1">
                    <a:lumMod val="95000"/>
                    <a:lumOff val="5000"/>
                  </a:schemeClr>
                </a:solidFill>
              </a:rPr>
              <a:t>AYBÜKE KONUK       18170154</a:t>
            </a:r>
            <a:br>
              <a:rPr lang="tr-TR" sz="2400" dirty="0">
                <a:solidFill>
                  <a:schemeClr val="tx1">
                    <a:lumMod val="95000"/>
                    <a:lumOff val="5000"/>
                  </a:schemeClr>
                </a:solidFill>
              </a:rPr>
            </a:br>
            <a:r>
              <a:rPr lang="tr-TR" sz="2400" dirty="0">
                <a:solidFill>
                  <a:schemeClr val="tx1">
                    <a:lumMod val="95000"/>
                    <a:lumOff val="5000"/>
                  </a:schemeClr>
                </a:solidFill>
              </a:rPr>
              <a:t>BÜŞRA ÜNLÜ             18170254</a:t>
            </a:r>
          </a:p>
          <a:p>
            <a:endParaRPr lang="tr-TR" dirty="0"/>
          </a:p>
        </p:txBody>
      </p:sp>
    </p:spTree>
    <p:extLst>
      <p:ext uri="{BB962C8B-B14F-4D97-AF65-F5344CB8AC3E}">
        <p14:creationId xmlns:p14="http://schemas.microsoft.com/office/powerpoint/2010/main" val="903305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692696"/>
            <a:ext cx="7704856" cy="5161784"/>
          </a:xfrm>
        </p:spPr>
        <p:txBody>
          <a:bodyPr>
            <a:noAutofit/>
          </a:bodyPr>
          <a:lstStyle/>
          <a:p>
            <a:pPr algn="ctr"/>
            <a:r>
              <a:rPr lang="tr-TR" dirty="0"/>
              <a:t>Avrupa konseyi dopingi “organizmaya yabancı </a:t>
            </a:r>
            <a:r>
              <a:rPr lang="tr-TR" dirty="0" smtClean="0"/>
              <a:t>bir ajanın hangi yoldan olursa olsun veya fizyolojik maddelerin anormal miktarlarda ya da anormal bir yolla bir şahsı yarışma esnasında performansı yapay olarak ve kural dışı bir şekilde arttırmak amacı ile verilmesi veya o şahıs </a:t>
            </a:r>
            <a:r>
              <a:rPr lang="tr-TR" dirty="0"/>
              <a:t>tarafından kullanılmasıdır” </a:t>
            </a:r>
            <a:r>
              <a:rPr lang="tr-TR" dirty="0" smtClean="0"/>
              <a:t>şeklinde tarif etmiştir.</a:t>
            </a:r>
            <a:endParaRPr lang="tr-TR" dirty="0"/>
          </a:p>
          <a:p>
            <a:pPr algn="ctr"/>
            <a:endParaRPr lang="tr-TR" sz="3200" dirty="0"/>
          </a:p>
        </p:txBody>
      </p:sp>
      <p:pic>
        <p:nvPicPr>
          <p:cNvPr id="2050" name="Picture 2" descr="C:\Users\Hp\Desktop\doping-olarak-sayilan-maddeler_ce63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717032"/>
            <a:ext cx="5222692" cy="2664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5883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266"/>
            <a:ext cx="7467600" cy="1143000"/>
          </a:xfrm>
        </p:spPr>
        <p:txBody>
          <a:bodyPr>
            <a:noAutofit/>
          </a:bodyPr>
          <a:lstStyle/>
          <a:p>
            <a:r>
              <a:rPr lang="tr-TR" sz="3600" dirty="0" smtClean="0">
                <a:solidFill>
                  <a:srgbClr val="FFC000"/>
                </a:solidFill>
                <a:latin typeface="+mn-lt"/>
              </a:rPr>
              <a:t>KULLANIM NEDENLERİ</a:t>
            </a:r>
            <a:endParaRPr lang="tr-TR" sz="3600" dirty="0">
              <a:solidFill>
                <a:srgbClr val="FFC000"/>
              </a:solidFill>
              <a:latin typeface="+mn-lt"/>
            </a:endParaRPr>
          </a:p>
        </p:txBody>
      </p:sp>
      <p:sp>
        <p:nvSpPr>
          <p:cNvPr id="3" name="İçerik Yer Tutucusu 2"/>
          <p:cNvSpPr>
            <a:spLocks noGrp="1"/>
          </p:cNvSpPr>
          <p:nvPr>
            <p:ph sz="quarter" idx="1"/>
          </p:nvPr>
        </p:nvSpPr>
        <p:spPr>
          <a:xfrm>
            <a:off x="467544" y="1340768"/>
            <a:ext cx="7632848" cy="5256584"/>
          </a:xfrm>
        </p:spPr>
        <p:txBody>
          <a:bodyPr>
            <a:normAutofit lnSpcReduction="10000"/>
          </a:bodyPr>
          <a:lstStyle/>
          <a:p>
            <a:r>
              <a:rPr lang="tr-TR" dirty="0">
                <a:solidFill>
                  <a:schemeClr val="tx1">
                    <a:lumMod val="95000"/>
                    <a:lumOff val="5000"/>
                  </a:schemeClr>
                </a:solidFill>
              </a:rPr>
              <a:t>Spor, İletişim ve bilgi çağı olan günümüzde insanların iyi vakit geçirmek ve sağlıklı bir yaşam sürdürmek amacıyla yaptıkları bir uğraş olmakla birlikte, aynı zamanda bazı insanların tam zamanını alacak şekilde </a:t>
            </a:r>
            <a:r>
              <a:rPr lang="tr-TR" dirty="0" err="1">
                <a:solidFill>
                  <a:schemeClr val="tx1">
                    <a:lumMod val="95000"/>
                    <a:lumOff val="5000"/>
                  </a:schemeClr>
                </a:solidFill>
              </a:rPr>
              <a:t>meslekleştirilerek</a:t>
            </a:r>
            <a:r>
              <a:rPr lang="tr-TR" dirty="0">
                <a:solidFill>
                  <a:schemeClr val="tx1">
                    <a:lumMod val="95000"/>
                    <a:lumOff val="5000"/>
                  </a:schemeClr>
                </a:solidFill>
              </a:rPr>
              <a:t> yaptıkları ve bundan maddi kazanç elde ettikleri bir </a:t>
            </a:r>
            <a:r>
              <a:rPr lang="tr-TR" dirty="0" smtClean="0">
                <a:solidFill>
                  <a:schemeClr val="tx1">
                    <a:lumMod val="95000"/>
                    <a:lumOff val="5000"/>
                  </a:schemeClr>
                </a:solidFill>
              </a:rPr>
              <a:t>faaliyet olmuştur.</a:t>
            </a:r>
          </a:p>
          <a:p>
            <a:r>
              <a:rPr lang="tr-TR" dirty="0">
                <a:solidFill>
                  <a:schemeClr val="tx1">
                    <a:lumMod val="95000"/>
                    <a:lumOff val="5000"/>
                  </a:schemeClr>
                </a:solidFill>
              </a:rPr>
              <a:t>Sporun bu kadar geniş bir kitleyi içine alması ve buna bir de maddi kazanç eklenmesi başarılı olmayı kaçınılmaz kılmıştır. </a:t>
            </a:r>
            <a:endParaRPr lang="tr-TR" dirty="0" smtClean="0">
              <a:solidFill>
                <a:schemeClr val="tx1">
                  <a:lumMod val="95000"/>
                  <a:lumOff val="5000"/>
                </a:schemeClr>
              </a:solidFill>
            </a:endParaRPr>
          </a:p>
          <a:p>
            <a:r>
              <a:rPr lang="tr-TR" dirty="0">
                <a:solidFill>
                  <a:schemeClr val="tx1">
                    <a:lumMod val="95000"/>
                    <a:lumOff val="5000"/>
                  </a:schemeClr>
                </a:solidFill>
              </a:rPr>
              <a:t>Bu nedenle, kazanmanın büyük bir amaç olduğu sportif yarışmalarda, sporcular antrenmanla kazandıkları performansın ötesinde yarışmanın sonucunu etkileyecek bir takım madde, malzeme ve uygulamaların kullanımına </a:t>
            </a:r>
            <a:r>
              <a:rPr lang="tr-TR" dirty="0" smtClean="0">
                <a:solidFill>
                  <a:schemeClr val="tx1">
                    <a:lumMod val="95000"/>
                    <a:lumOff val="5000"/>
                  </a:schemeClr>
                </a:solidFill>
              </a:rPr>
              <a:t>yönelmişlerdir.</a:t>
            </a:r>
            <a:endParaRPr lang="tr-TR" dirty="0">
              <a:solidFill>
                <a:schemeClr val="tx1">
                  <a:lumMod val="95000"/>
                  <a:lumOff val="5000"/>
                </a:schemeClr>
              </a:solidFill>
            </a:endParaRPr>
          </a:p>
        </p:txBody>
      </p:sp>
    </p:spTree>
    <p:extLst>
      <p:ext uri="{BB962C8B-B14F-4D97-AF65-F5344CB8AC3E}">
        <p14:creationId xmlns:p14="http://schemas.microsoft.com/office/powerpoint/2010/main" val="3750866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836712"/>
            <a:ext cx="7467600" cy="4873752"/>
          </a:xfrm>
        </p:spPr>
        <p:txBody>
          <a:bodyPr>
            <a:normAutofit/>
          </a:bodyPr>
          <a:lstStyle/>
          <a:p>
            <a:r>
              <a:rPr lang="tr-TR" sz="2800" dirty="0"/>
              <a:t>sportif performansın </a:t>
            </a:r>
            <a:r>
              <a:rPr lang="tr-TR" sz="2800" dirty="0" smtClean="0"/>
              <a:t>arttırılması,</a:t>
            </a:r>
          </a:p>
          <a:p>
            <a:r>
              <a:rPr lang="tr-TR" sz="2800" dirty="0"/>
              <a:t>antrenman programlarının çoğaltılması, </a:t>
            </a:r>
            <a:endParaRPr lang="tr-TR" sz="2800" dirty="0" smtClean="0"/>
          </a:p>
          <a:p>
            <a:r>
              <a:rPr lang="tr-TR" sz="2800" dirty="0"/>
              <a:t>sportif sakatlıkların algılanmaması</a:t>
            </a:r>
            <a:r>
              <a:rPr lang="tr-TR" sz="2800" dirty="0" smtClean="0"/>
              <a:t>,</a:t>
            </a:r>
          </a:p>
          <a:p>
            <a:r>
              <a:rPr lang="tr-TR" sz="2800" dirty="0"/>
              <a:t>heyecan endişenin önlenmesi, </a:t>
            </a:r>
            <a:endParaRPr lang="tr-TR" sz="2800" dirty="0" smtClean="0"/>
          </a:p>
          <a:p>
            <a:r>
              <a:rPr lang="tr-TR" sz="2800" dirty="0"/>
              <a:t>alışkanlık </a:t>
            </a:r>
          </a:p>
          <a:p>
            <a:pPr marL="0" indent="0">
              <a:buNone/>
            </a:pPr>
            <a:r>
              <a:rPr lang="tr-TR" sz="2800" dirty="0"/>
              <a:t/>
            </a:r>
            <a:br>
              <a:rPr lang="tr-TR" sz="2800" dirty="0"/>
            </a:br>
            <a:r>
              <a:rPr lang="tr-TR" sz="2800" dirty="0"/>
              <a:t/>
            </a:r>
            <a:br>
              <a:rPr lang="tr-TR" sz="2800" dirty="0"/>
            </a:br>
            <a:endParaRPr lang="tr-TR" sz="2800" dirty="0"/>
          </a:p>
          <a:p>
            <a:pPr marL="0" indent="0">
              <a:buNone/>
            </a:pPr>
            <a:r>
              <a:rPr lang="tr-TR" sz="2800" dirty="0"/>
              <a:t/>
            </a:r>
            <a:br>
              <a:rPr lang="tr-TR" sz="2800" dirty="0"/>
            </a:br>
            <a:r>
              <a:rPr lang="tr-TR" sz="2800" dirty="0"/>
              <a:t> </a:t>
            </a:r>
          </a:p>
          <a:p>
            <a:pPr marL="0" indent="0">
              <a:buNone/>
            </a:pPr>
            <a:endParaRPr lang="tr-TR" sz="2800" dirty="0"/>
          </a:p>
        </p:txBody>
      </p:sp>
      <p:pic>
        <p:nvPicPr>
          <p:cNvPr id="3074" name="Picture 2" descr="C:\Users\Hp\Desktop\resiz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9706" y="3140968"/>
            <a:ext cx="4608512" cy="30243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4321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Hp\Desktop\12DOPING-jumb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276" y="1412776"/>
            <a:ext cx="8158045" cy="3744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4315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7467600" cy="1143000"/>
          </a:xfrm>
        </p:spPr>
        <p:txBody>
          <a:bodyPr>
            <a:normAutofit/>
          </a:bodyPr>
          <a:lstStyle/>
          <a:p>
            <a:r>
              <a:rPr lang="tr-TR" sz="3600" dirty="0" smtClean="0">
                <a:solidFill>
                  <a:srgbClr val="FFC000"/>
                </a:solidFill>
              </a:rPr>
              <a:t>SPORDA DOPİNG KULLANIMI</a:t>
            </a:r>
            <a:endParaRPr lang="tr-TR" sz="3600" dirty="0">
              <a:solidFill>
                <a:srgbClr val="FFC000"/>
              </a:solidFill>
            </a:endParaRPr>
          </a:p>
        </p:txBody>
      </p:sp>
      <p:sp>
        <p:nvSpPr>
          <p:cNvPr id="3" name="İçerik Yer Tutucusu 2"/>
          <p:cNvSpPr>
            <a:spLocks noGrp="1"/>
          </p:cNvSpPr>
          <p:nvPr>
            <p:ph sz="quarter" idx="1"/>
          </p:nvPr>
        </p:nvSpPr>
        <p:spPr>
          <a:xfrm>
            <a:off x="467544" y="1412776"/>
            <a:ext cx="7499176" cy="4781128"/>
          </a:xfrm>
        </p:spPr>
        <p:txBody>
          <a:bodyPr>
            <a:normAutofit fontScale="92500" lnSpcReduction="10000"/>
          </a:bodyPr>
          <a:lstStyle/>
          <a:p>
            <a:pPr lvl="0">
              <a:buClr>
                <a:srgbClr val="FE8637"/>
              </a:buClr>
            </a:pPr>
            <a:r>
              <a:rPr lang="tr-TR" sz="2600" smtClean="0">
                <a:solidFill>
                  <a:prstClr val="black"/>
                </a:solidFill>
              </a:rPr>
              <a:t>1960'larda </a:t>
            </a:r>
            <a:r>
              <a:rPr lang="tr-TR" sz="2600" dirty="0">
                <a:solidFill>
                  <a:prstClr val="black"/>
                </a:solidFill>
              </a:rPr>
              <a:t>Amsterdam'da düzenlenen yüzme yarışlarında doping yapıldığı bildirilir 4 . Bisikletçi </a:t>
            </a:r>
            <a:r>
              <a:rPr lang="tr-TR" sz="2600" dirty="0" err="1">
                <a:solidFill>
                  <a:prstClr val="black"/>
                </a:solidFill>
              </a:rPr>
              <a:t>Knııd</a:t>
            </a:r>
            <a:r>
              <a:rPr lang="tr-TR" sz="2600" dirty="0">
                <a:solidFill>
                  <a:prstClr val="black"/>
                </a:solidFill>
              </a:rPr>
              <a:t> </a:t>
            </a:r>
            <a:r>
              <a:rPr lang="tr-TR" sz="2600" dirty="0" err="1">
                <a:solidFill>
                  <a:prstClr val="black"/>
                </a:solidFill>
              </a:rPr>
              <a:t>Enemark</a:t>
            </a:r>
            <a:r>
              <a:rPr lang="tr-TR" sz="2600" dirty="0">
                <a:solidFill>
                  <a:prstClr val="black"/>
                </a:solidFill>
              </a:rPr>
              <a:t> </a:t>
            </a:r>
            <a:r>
              <a:rPr lang="tr-TR" sz="2600" dirty="0" err="1">
                <a:solidFill>
                  <a:prstClr val="black"/>
                </a:solidFill>
              </a:rPr>
              <a:t>Jensen</a:t>
            </a:r>
            <a:r>
              <a:rPr lang="tr-TR" sz="2600" dirty="0">
                <a:solidFill>
                  <a:prstClr val="black"/>
                </a:solidFill>
              </a:rPr>
              <a:t>, </a:t>
            </a:r>
            <a:r>
              <a:rPr lang="tr-TR" sz="2600" dirty="0" err="1">
                <a:solidFill>
                  <a:prstClr val="black"/>
                </a:solidFill>
              </a:rPr>
              <a:t>Jupp</a:t>
            </a:r>
            <a:r>
              <a:rPr lang="tr-TR" sz="2600" dirty="0">
                <a:solidFill>
                  <a:prstClr val="black"/>
                </a:solidFill>
              </a:rPr>
              <a:t> </a:t>
            </a:r>
            <a:r>
              <a:rPr lang="tr-TR" sz="2600" dirty="0" err="1">
                <a:solidFill>
                  <a:prstClr val="black"/>
                </a:solidFill>
              </a:rPr>
              <a:t>Elze</a:t>
            </a:r>
            <a:r>
              <a:rPr lang="tr-TR" sz="2600" dirty="0">
                <a:solidFill>
                  <a:prstClr val="black"/>
                </a:solidFill>
              </a:rPr>
              <a:t> arkası arkasına fazla miktarda amfetamin alıp doping yaptıklarından dolayı yarışmalar ya da karşılaşmalar sırasında can verdiler.</a:t>
            </a:r>
            <a:br>
              <a:rPr lang="tr-TR" sz="2600" dirty="0">
                <a:solidFill>
                  <a:prstClr val="black"/>
                </a:solidFill>
              </a:rPr>
            </a:br>
            <a:endParaRPr lang="tr-TR" sz="2600" dirty="0">
              <a:solidFill>
                <a:prstClr val="black"/>
              </a:solidFill>
            </a:endParaRPr>
          </a:p>
          <a:p>
            <a:pPr lvl="0">
              <a:buClr>
                <a:srgbClr val="FE8637"/>
              </a:buClr>
            </a:pPr>
            <a:r>
              <a:rPr lang="tr-TR" sz="2600" dirty="0">
                <a:solidFill>
                  <a:prstClr val="black"/>
                </a:solidFill>
              </a:rPr>
              <a:t>1964 Tokyo Olimpiyatında aradan henüz </a:t>
            </a:r>
            <a:r>
              <a:rPr lang="tr-TR" sz="2600" dirty="0" err="1">
                <a:solidFill>
                  <a:prstClr val="black"/>
                </a:solidFill>
              </a:rPr>
              <a:t>dörtyıl</a:t>
            </a:r>
            <a:r>
              <a:rPr lang="tr-TR" sz="2600" dirty="0">
                <a:solidFill>
                  <a:prstClr val="black"/>
                </a:solidFill>
              </a:rPr>
              <a:t> geçmiş olmasına karşın, sporcuların kas kitlelerinin aşırı derecede arttığının görülmesi ve art arda rekorların gelmesi üzerine, FIMS ve IOC, dopingi yeniden tanımlayarak, bu konuda kesin kurallar getirmiş ve yasak maddelerin listesini belirlemişlerdir.</a:t>
            </a:r>
          </a:p>
          <a:p>
            <a:endParaRPr lang="tr-TR" dirty="0"/>
          </a:p>
        </p:txBody>
      </p:sp>
    </p:spTree>
    <p:extLst>
      <p:ext uri="{BB962C8B-B14F-4D97-AF65-F5344CB8AC3E}">
        <p14:creationId xmlns:p14="http://schemas.microsoft.com/office/powerpoint/2010/main" val="3708568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539552" y="692696"/>
            <a:ext cx="7467600" cy="5400600"/>
          </a:xfrm>
        </p:spPr>
        <p:txBody>
          <a:bodyPr>
            <a:noAutofit/>
          </a:bodyPr>
          <a:lstStyle/>
          <a:p>
            <a:r>
              <a:rPr lang="tr-TR" sz="2800" dirty="0"/>
              <a:t>“dopingin sporcuların performansını ne kadar arttırdığını düşünüyorsunuz?” sorusuna %39.5’inin “Çok” cevabını </a:t>
            </a:r>
            <a:r>
              <a:rPr lang="tr-TR" sz="2800" dirty="0" smtClean="0"/>
              <a:t>verdiği</a:t>
            </a:r>
            <a:endParaRPr lang="tr-TR" sz="2800" dirty="0"/>
          </a:p>
          <a:p>
            <a:r>
              <a:rPr lang="tr-TR" sz="2800" dirty="0"/>
              <a:t>“doping sporcuların sağlığı üzerinde olumsuz etki yaratır mı?” sorusuna %94.7’sinin “evet” cevabını </a:t>
            </a:r>
            <a:r>
              <a:rPr lang="tr-TR" sz="2800" dirty="0" smtClean="0"/>
              <a:t>verdiği</a:t>
            </a:r>
          </a:p>
          <a:p>
            <a:r>
              <a:rPr lang="tr-TR" sz="2800" dirty="0"/>
              <a:t>“sporcuların doping kullanımındaki psikolojik nedenler nelerdir?” sorusuna %56.6’sının “hepsi” cevabını verdiği görülmektedir. </a:t>
            </a:r>
            <a:r>
              <a:rPr lang="tr-TR" sz="2800" dirty="0" smtClean="0"/>
              <a:t>(sportif başarı, kendini kanıtlama, para)</a:t>
            </a:r>
            <a:endParaRPr lang="tr-TR" sz="2800" dirty="0"/>
          </a:p>
        </p:txBody>
      </p:sp>
    </p:spTree>
    <p:extLst>
      <p:ext uri="{BB962C8B-B14F-4D97-AF65-F5344CB8AC3E}">
        <p14:creationId xmlns:p14="http://schemas.microsoft.com/office/powerpoint/2010/main" val="4086400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43408"/>
            <a:ext cx="7467600" cy="1143000"/>
          </a:xfrm>
        </p:spPr>
        <p:txBody>
          <a:bodyPr>
            <a:normAutofit fontScale="90000"/>
          </a:bodyPr>
          <a:lstStyle/>
          <a:p>
            <a:r>
              <a:rPr lang="tr-TR" sz="3600" dirty="0" smtClean="0">
                <a:solidFill>
                  <a:srgbClr val="FFC000"/>
                </a:solidFill>
              </a:rPr>
              <a:t>CEZA ALAN SPORCULAR LİSTESİ</a:t>
            </a:r>
            <a:endParaRPr lang="tr-TR" sz="3600" dirty="0">
              <a:solidFill>
                <a:srgbClr val="FFC000"/>
              </a:solidFill>
            </a:endParaRPr>
          </a:p>
        </p:txBody>
      </p:sp>
      <p:graphicFrame>
        <p:nvGraphicFramePr>
          <p:cNvPr id="6" name="Tablo 5"/>
          <p:cNvGraphicFramePr>
            <a:graphicFrameLocks noGrp="1"/>
          </p:cNvGraphicFramePr>
          <p:nvPr>
            <p:extLst>
              <p:ext uri="{D42A27DB-BD31-4B8C-83A1-F6EECF244321}">
                <p14:modId xmlns:p14="http://schemas.microsoft.com/office/powerpoint/2010/main" val="1167476583"/>
              </p:ext>
            </p:extLst>
          </p:nvPr>
        </p:nvGraphicFramePr>
        <p:xfrm>
          <a:off x="467546" y="1124744"/>
          <a:ext cx="7560840" cy="5256583"/>
        </p:xfrm>
        <a:graphic>
          <a:graphicData uri="http://schemas.openxmlformats.org/drawingml/2006/table">
            <a:tbl>
              <a:tblPr firstRow="1" bandRow="1">
                <a:tableStyleId>{073A0DAA-6AF3-43AB-8588-CEC1D06C72B9}</a:tableStyleId>
              </a:tblPr>
              <a:tblGrid>
                <a:gridCol w="1260140">
                  <a:extLst>
                    <a:ext uri="{9D8B030D-6E8A-4147-A177-3AD203B41FA5}">
                      <a16:colId xmlns:a16="http://schemas.microsoft.com/office/drawing/2014/main" val="20000"/>
                    </a:ext>
                  </a:extLst>
                </a:gridCol>
                <a:gridCol w="1260140">
                  <a:extLst>
                    <a:ext uri="{9D8B030D-6E8A-4147-A177-3AD203B41FA5}">
                      <a16:colId xmlns:a16="http://schemas.microsoft.com/office/drawing/2014/main" val="20001"/>
                    </a:ext>
                  </a:extLst>
                </a:gridCol>
                <a:gridCol w="1260140">
                  <a:extLst>
                    <a:ext uri="{9D8B030D-6E8A-4147-A177-3AD203B41FA5}">
                      <a16:colId xmlns:a16="http://schemas.microsoft.com/office/drawing/2014/main" val="20002"/>
                    </a:ext>
                  </a:extLst>
                </a:gridCol>
                <a:gridCol w="1260140">
                  <a:extLst>
                    <a:ext uri="{9D8B030D-6E8A-4147-A177-3AD203B41FA5}">
                      <a16:colId xmlns:a16="http://schemas.microsoft.com/office/drawing/2014/main" val="20003"/>
                    </a:ext>
                  </a:extLst>
                </a:gridCol>
                <a:gridCol w="1260140">
                  <a:extLst>
                    <a:ext uri="{9D8B030D-6E8A-4147-A177-3AD203B41FA5}">
                      <a16:colId xmlns:a16="http://schemas.microsoft.com/office/drawing/2014/main" val="20004"/>
                    </a:ext>
                  </a:extLst>
                </a:gridCol>
                <a:gridCol w="1260140">
                  <a:extLst>
                    <a:ext uri="{9D8B030D-6E8A-4147-A177-3AD203B41FA5}">
                      <a16:colId xmlns:a16="http://schemas.microsoft.com/office/drawing/2014/main" val="20005"/>
                    </a:ext>
                  </a:extLst>
                </a:gridCol>
              </a:tblGrid>
              <a:tr h="973441">
                <a:tc>
                  <a:txBody>
                    <a:bodyPr/>
                    <a:lstStyle/>
                    <a:p>
                      <a:r>
                        <a:rPr lang="tr-TR" dirty="0" smtClean="0">
                          <a:solidFill>
                            <a:srgbClr val="FFC000"/>
                          </a:solidFill>
                        </a:rPr>
                        <a:t>İhlal tarihi</a:t>
                      </a:r>
                      <a:endParaRPr lang="tr-TR" dirty="0">
                        <a:solidFill>
                          <a:srgbClr val="FFC000"/>
                        </a:solidFill>
                      </a:endParaRPr>
                    </a:p>
                  </a:txBody>
                  <a:tcPr/>
                </a:tc>
                <a:tc>
                  <a:txBody>
                    <a:bodyPr/>
                    <a:lstStyle/>
                    <a:p>
                      <a:r>
                        <a:rPr lang="tr-TR" dirty="0" smtClean="0">
                          <a:solidFill>
                            <a:srgbClr val="FFC000"/>
                          </a:solidFill>
                        </a:rPr>
                        <a:t>isim</a:t>
                      </a:r>
                      <a:endParaRPr lang="tr-TR" dirty="0">
                        <a:solidFill>
                          <a:srgbClr val="FFC000"/>
                        </a:solidFill>
                      </a:endParaRPr>
                    </a:p>
                  </a:txBody>
                  <a:tcPr/>
                </a:tc>
                <a:tc>
                  <a:txBody>
                    <a:bodyPr/>
                    <a:lstStyle/>
                    <a:p>
                      <a:r>
                        <a:rPr lang="tr-TR" dirty="0" smtClean="0">
                          <a:solidFill>
                            <a:srgbClr val="FFC000"/>
                          </a:solidFill>
                        </a:rPr>
                        <a:t>Spor dalı</a:t>
                      </a:r>
                      <a:endParaRPr lang="tr-TR" dirty="0">
                        <a:solidFill>
                          <a:srgbClr val="FFC000"/>
                        </a:solidFill>
                      </a:endParaRPr>
                    </a:p>
                  </a:txBody>
                  <a:tcPr/>
                </a:tc>
                <a:tc>
                  <a:txBody>
                    <a:bodyPr/>
                    <a:lstStyle/>
                    <a:p>
                      <a:r>
                        <a:rPr lang="tr-TR" dirty="0" smtClean="0">
                          <a:solidFill>
                            <a:srgbClr val="FFC000"/>
                          </a:solidFill>
                        </a:rPr>
                        <a:t>Yasaklı madde</a:t>
                      </a:r>
                      <a:endParaRPr lang="tr-TR" dirty="0">
                        <a:solidFill>
                          <a:srgbClr val="FFC000"/>
                        </a:solidFill>
                      </a:endParaRPr>
                    </a:p>
                  </a:txBody>
                  <a:tcPr/>
                </a:tc>
                <a:tc>
                  <a:txBody>
                    <a:bodyPr/>
                    <a:lstStyle/>
                    <a:p>
                      <a:r>
                        <a:rPr lang="tr-TR" dirty="0" smtClean="0">
                          <a:solidFill>
                            <a:srgbClr val="FFC000"/>
                          </a:solidFill>
                        </a:rPr>
                        <a:t>Ceza süresi</a:t>
                      </a:r>
                      <a:endParaRPr lang="tr-TR" dirty="0">
                        <a:solidFill>
                          <a:srgbClr val="FFC000"/>
                        </a:solidFill>
                      </a:endParaRPr>
                    </a:p>
                  </a:txBody>
                  <a:tcPr/>
                </a:tc>
                <a:tc>
                  <a:txBody>
                    <a:bodyPr/>
                    <a:lstStyle/>
                    <a:p>
                      <a:r>
                        <a:rPr lang="tr-TR" dirty="0" smtClean="0">
                          <a:solidFill>
                            <a:srgbClr val="FFC000"/>
                          </a:solidFill>
                        </a:rPr>
                        <a:t>Ceza bitiş tarihi</a:t>
                      </a:r>
                      <a:endParaRPr lang="tr-TR" dirty="0">
                        <a:solidFill>
                          <a:srgbClr val="FFC000"/>
                        </a:solidFill>
                      </a:endParaRPr>
                    </a:p>
                  </a:txBody>
                  <a:tcPr/>
                </a:tc>
                <a:extLst>
                  <a:ext uri="{0D108BD9-81ED-4DB2-BD59-A6C34878D82A}">
                    <a16:rowId xmlns:a16="http://schemas.microsoft.com/office/drawing/2014/main" val="10000"/>
                  </a:ext>
                </a:extLst>
              </a:tr>
              <a:tr h="973441">
                <a:tc>
                  <a:txBody>
                    <a:bodyPr/>
                    <a:lstStyle/>
                    <a:p>
                      <a:r>
                        <a:rPr lang="tr-TR" dirty="0" smtClean="0"/>
                        <a:t>2011-07-20</a:t>
                      </a:r>
                      <a:endParaRPr lang="tr-TR" dirty="0"/>
                    </a:p>
                  </a:txBody>
                  <a:tcPr/>
                </a:tc>
                <a:tc>
                  <a:txBody>
                    <a:bodyPr/>
                    <a:lstStyle/>
                    <a:p>
                      <a:r>
                        <a:rPr lang="tr-TR" dirty="0" smtClean="0"/>
                        <a:t>Gamze Bulut</a:t>
                      </a:r>
                      <a:endParaRPr lang="tr-TR" dirty="0"/>
                    </a:p>
                  </a:txBody>
                  <a:tcPr/>
                </a:tc>
                <a:tc>
                  <a:txBody>
                    <a:bodyPr/>
                    <a:lstStyle/>
                    <a:p>
                      <a:r>
                        <a:rPr lang="tr-TR" dirty="0" smtClean="0"/>
                        <a:t>Atletizm/Orta Mesafe</a:t>
                      </a:r>
                      <a:endParaRPr lang="tr-TR" dirty="0"/>
                    </a:p>
                  </a:txBody>
                  <a:tcPr/>
                </a:tc>
                <a:tc>
                  <a:txBody>
                    <a:bodyPr/>
                    <a:lstStyle/>
                    <a:p>
                      <a:endParaRPr lang="tr-TR" dirty="0"/>
                    </a:p>
                  </a:txBody>
                  <a:tcPr/>
                </a:tc>
                <a:tc>
                  <a:txBody>
                    <a:bodyPr/>
                    <a:lstStyle/>
                    <a:p>
                      <a:r>
                        <a:rPr lang="tr-TR" dirty="0" smtClean="0"/>
                        <a:t>Dört Yıl</a:t>
                      </a:r>
                      <a:endParaRPr lang="tr-TR" dirty="0"/>
                    </a:p>
                  </a:txBody>
                  <a:tcPr/>
                </a:tc>
                <a:tc>
                  <a:txBody>
                    <a:bodyPr/>
                    <a:lstStyle/>
                    <a:p>
                      <a:r>
                        <a:rPr lang="tr-TR" dirty="0" smtClean="0"/>
                        <a:t>2020-05-29</a:t>
                      </a:r>
                      <a:endParaRPr lang="tr-TR" dirty="0"/>
                    </a:p>
                  </a:txBody>
                  <a:tcPr/>
                </a:tc>
                <a:extLst>
                  <a:ext uri="{0D108BD9-81ED-4DB2-BD59-A6C34878D82A}">
                    <a16:rowId xmlns:a16="http://schemas.microsoft.com/office/drawing/2014/main" val="10001"/>
                  </a:ext>
                </a:extLst>
              </a:tr>
              <a:tr h="681409">
                <a:tc>
                  <a:txBody>
                    <a:bodyPr/>
                    <a:lstStyle/>
                    <a:p>
                      <a:r>
                        <a:rPr lang="tr-TR" dirty="0" smtClean="0"/>
                        <a:t>2013-03-22</a:t>
                      </a:r>
                      <a:endParaRPr lang="tr-TR" dirty="0"/>
                    </a:p>
                  </a:txBody>
                  <a:tcPr/>
                </a:tc>
                <a:tc>
                  <a:txBody>
                    <a:bodyPr/>
                    <a:lstStyle/>
                    <a:p>
                      <a:r>
                        <a:rPr lang="tr-TR" dirty="0" smtClean="0"/>
                        <a:t>Emine Bilgin</a:t>
                      </a:r>
                      <a:endParaRPr lang="tr-TR" dirty="0"/>
                    </a:p>
                  </a:txBody>
                  <a:tcPr/>
                </a:tc>
                <a:tc>
                  <a:txBody>
                    <a:bodyPr/>
                    <a:lstStyle/>
                    <a:p>
                      <a:r>
                        <a:rPr lang="tr-TR" dirty="0" smtClean="0"/>
                        <a:t>Halter</a:t>
                      </a:r>
                      <a:endParaRPr lang="tr-TR" dirty="0"/>
                    </a:p>
                  </a:txBody>
                  <a:tcPr/>
                </a:tc>
                <a:tc>
                  <a:txBody>
                    <a:bodyPr/>
                    <a:lstStyle/>
                    <a:p>
                      <a:r>
                        <a:rPr lang="tr-TR" dirty="0" err="1" smtClean="0"/>
                        <a:t>Stanozolol</a:t>
                      </a:r>
                      <a:endParaRPr lang="tr-TR" dirty="0"/>
                    </a:p>
                  </a:txBody>
                  <a:tcPr/>
                </a:tc>
                <a:tc>
                  <a:txBody>
                    <a:bodyPr/>
                    <a:lstStyle/>
                    <a:p>
                      <a:r>
                        <a:rPr lang="tr-TR" dirty="0" smtClean="0"/>
                        <a:t>Sekiz Yıl</a:t>
                      </a:r>
                      <a:endParaRPr lang="tr-TR" dirty="0"/>
                    </a:p>
                  </a:txBody>
                  <a:tcPr/>
                </a:tc>
                <a:tc>
                  <a:txBody>
                    <a:bodyPr/>
                    <a:lstStyle/>
                    <a:p>
                      <a:r>
                        <a:rPr lang="tr-TR" dirty="0" smtClean="0"/>
                        <a:t>2021-03-21</a:t>
                      </a:r>
                      <a:endParaRPr lang="tr-TR" dirty="0"/>
                    </a:p>
                  </a:txBody>
                  <a:tcPr/>
                </a:tc>
                <a:extLst>
                  <a:ext uri="{0D108BD9-81ED-4DB2-BD59-A6C34878D82A}">
                    <a16:rowId xmlns:a16="http://schemas.microsoft.com/office/drawing/2014/main" val="10002"/>
                  </a:ext>
                </a:extLst>
              </a:tr>
              <a:tr h="681409">
                <a:tc>
                  <a:txBody>
                    <a:bodyPr/>
                    <a:lstStyle/>
                    <a:p>
                      <a:r>
                        <a:rPr lang="tr-TR" dirty="0" smtClean="0"/>
                        <a:t>2016-03-20</a:t>
                      </a:r>
                      <a:endParaRPr lang="tr-TR" dirty="0"/>
                    </a:p>
                  </a:txBody>
                  <a:tcPr/>
                </a:tc>
                <a:tc>
                  <a:txBody>
                    <a:bodyPr/>
                    <a:lstStyle/>
                    <a:p>
                      <a:r>
                        <a:rPr lang="tr-TR" dirty="0" smtClean="0"/>
                        <a:t>Hüseyin Sayın</a:t>
                      </a:r>
                      <a:endParaRPr lang="tr-TR" dirty="0"/>
                    </a:p>
                  </a:txBody>
                  <a:tcPr/>
                </a:tc>
                <a:tc>
                  <a:txBody>
                    <a:bodyPr/>
                    <a:lstStyle/>
                    <a:p>
                      <a:r>
                        <a:rPr lang="tr-TR" dirty="0" smtClean="0"/>
                        <a:t>Güreş</a:t>
                      </a:r>
                      <a:endParaRPr lang="tr-TR" dirty="0"/>
                    </a:p>
                  </a:txBody>
                  <a:tcPr/>
                </a:tc>
                <a:tc>
                  <a:txBody>
                    <a:bodyPr/>
                    <a:lstStyle/>
                    <a:p>
                      <a:r>
                        <a:rPr lang="tr-TR" dirty="0" err="1" smtClean="0"/>
                        <a:t>Clenbuterol</a:t>
                      </a:r>
                      <a:endParaRPr lang="tr-TR" dirty="0"/>
                    </a:p>
                  </a:txBody>
                  <a:tcPr/>
                </a:tc>
                <a:tc>
                  <a:txBody>
                    <a:bodyPr/>
                    <a:lstStyle/>
                    <a:p>
                      <a:r>
                        <a:rPr lang="tr-TR" dirty="0" smtClean="0"/>
                        <a:t>Dört Yıl</a:t>
                      </a:r>
                      <a:endParaRPr lang="tr-TR" dirty="0"/>
                    </a:p>
                  </a:txBody>
                  <a:tcPr/>
                </a:tc>
                <a:tc>
                  <a:txBody>
                    <a:bodyPr/>
                    <a:lstStyle/>
                    <a:p>
                      <a:r>
                        <a:rPr lang="tr-TR" dirty="0" smtClean="0"/>
                        <a:t>2020-04-28</a:t>
                      </a:r>
                      <a:endParaRPr lang="tr-TR" dirty="0"/>
                    </a:p>
                  </a:txBody>
                  <a:tcPr/>
                </a:tc>
                <a:extLst>
                  <a:ext uri="{0D108BD9-81ED-4DB2-BD59-A6C34878D82A}">
                    <a16:rowId xmlns:a16="http://schemas.microsoft.com/office/drawing/2014/main" val="10003"/>
                  </a:ext>
                </a:extLst>
              </a:tr>
              <a:tr h="1265474">
                <a:tc>
                  <a:txBody>
                    <a:bodyPr/>
                    <a:lstStyle/>
                    <a:p>
                      <a:r>
                        <a:rPr lang="tr-TR" dirty="0" smtClean="0"/>
                        <a:t>2017-04-02</a:t>
                      </a:r>
                      <a:endParaRPr lang="tr-TR" dirty="0"/>
                    </a:p>
                  </a:txBody>
                  <a:tcPr/>
                </a:tc>
                <a:tc>
                  <a:txBody>
                    <a:bodyPr/>
                    <a:lstStyle/>
                    <a:p>
                      <a:r>
                        <a:rPr lang="tr-TR" dirty="0" smtClean="0"/>
                        <a:t>Efe </a:t>
                      </a:r>
                      <a:r>
                        <a:rPr lang="tr-TR" dirty="0" err="1" smtClean="0"/>
                        <a:t>Kurtyılmaz</a:t>
                      </a:r>
                      <a:endParaRPr lang="tr-TR" dirty="0"/>
                    </a:p>
                  </a:txBody>
                  <a:tcPr/>
                </a:tc>
                <a:tc>
                  <a:txBody>
                    <a:bodyPr/>
                    <a:lstStyle/>
                    <a:p>
                      <a:r>
                        <a:rPr lang="tr-TR" dirty="0" smtClean="0"/>
                        <a:t>Vücut Geliştirme</a:t>
                      </a:r>
                      <a:endParaRPr lang="tr-TR" dirty="0"/>
                    </a:p>
                  </a:txBody>
                  <a:tcPr/>
                </a:tc>
                <a:tc>
                  <a:txBody>
                    <a:bodyPr/>
                    <a:lstStyle/>
                    <a:p>
                      <a:r>
                        <a:rPr lang="tr-TR" dirty="0" err="1" smtClean="0"/>
                        <a:t>Methasterone</a:t>
                      </a:r>
                      <a:r>
                        <a:rPr lang="tr-TR" dirty="0" smtClean="0"/>
                        <a:t>, </a:t>
                      </a:r>
                      <a:r>
                        <a:rPr lang="tr-TR" dirty="0" err="1" smtClean="0"/>
                        <a:t>Mesterolone</a:t>
                      </a:r>
                      <a:endParaRPr lang="tr-TR" dirty="0"/>
                    </a:p>
                  </a:txBody>
                  <a:tcPr/>
                </a:tc>
                <a:tc>
                  <a:txBody>
                    <a:bodyPr/>
                    <a:lstStyle/>
                    <a:p>
                      <a:r>
                        <a:rPr lang="tr-TR" dirty="0" smtClean="0"/>
                        <a:t>Ömür Boyu</a:t>
                      </a:r>
                      <a:endParaRPr lang="tr-TR" dirty="0"/>
                    </a:p>
                  </a:txBody>
                  <a:tcPr/>
                </a:tc>
                <a:tc>
                  <a:txBody>
                    <a:bodyPr/>
                    <a:lstStyle/>
                    <a:p>
                      <a:endParaRPr lang="tr-TR" dirty="0"/>
                    </a:p>
                  </a:txBody>
                  <a:tcPr/>
                </a:tc>
                <a:extLst>
                  <a:ext uri="{0D108BD9-81ED-4DB2-BD59-A6C34878D82A}">
                    <a16:rowId xmlns:a16="http://schemas.microsoft.com/office/drawing/2014/main" val="10004"/>
                  </a:ext>
                </a:extLst>
              </a:tr>
              <a:tr h="681409">
                <a:tc>
                  <a:txBody>
                    <a:bodyPr/>
                    <a:lstStyle/>
                    <a:p>
                      <a:r>
                        <a:rPr lang="tr-TR" dirty="0" smtClean="0"/>
                        <a:t>2015-12-23</a:t>
                      </a:r>
                      <a:endParaRPr lang="tr-TR" dirty="0"/>
                    </a:p>
                  </a:txBody>
                  <a:tcPr/>
                </a:tc>
                <a:tc>
                  <a:txBody>
                    <a:bodyPr/>
                    <a:lstStyle/>
                    <a:p>
                      <a:r>
                        <a:rPr lang="tr-TR" dirty="0" smtClean="0"/>
                        <a:t>Gökhan Hasta</a:t>
                      </a:r>
                      <a:endParaRPr lang="tr-TR" dirty="0"/>
                    </a:p>
                  </a:txBody>
                  <a:tcPr/>
                </a:tc>
                <a:tc>
                  <a:txBody>
                    <a:bodyPr/>
                    <a:lstStyle/>
                    <a:p>
                      <a:r>
                        <a:rPr lang="tr-TR" dirty="0" smtClean="0"/>
                        <a:t>Bisiklet</a:t>
                      </a:r>
                      <a:endParaRPr lang="tr-TR" dirty="0"/>
                    </a:p>
                  </a:txBody>
                  <a:tcPr/>
                </a:tc>
                <a:tc>
                  <a:txBody>
                    <a:bodyPr/>
                    <a:lstStyle/>
                    <a:p>
                      <a:r>
                        <a:rPr lang="tr-TR" dirty="0" err="1" smtClean="0"/>
                        <a:t>Clenbuterol</a:t>
                      </a:r>
                      <a:endParaRPr lang="tr-TR" dirty="0"/>
                    </a:p>
                  </a:txBody>
                  <a:tcPr/>
                </a:tc>
                <a:tc>
                  <a:txBody>
                    <a:bodyPr/>
                    <a:lstStyle/>
                    <a:p>
                      <a:r>
                        <a:rPr lang="tr-TR" dirty="0" smtClean="0"/>
                        <a:t>Dört Yıl</a:t>
                      </a:r>
                      <a:endParaRPr lang="tr-TR" dirty="0"/>
                    </a:p>
                  </a:txBody>
                  <a:tcPr/>
                </a:tc>
                <a:tc>
                  <a:txBody>
                    <a:bodyPr/>
                    <a:lstStyle/>
                    <a:p>
                      <a:r>
                        <a:rPr lang="tr-TR" dirty="0" smtClean="0"/>
                        <a:t>2020-01-25</a:t>
                      </a:r>
                      <a:endParaRPr lang="tr-TR"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124874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2787</TotalTime>
  <Words>924</Words>
  <Application>Microsoft Office PowerPoint</Application>
  <PresentationFormat>Ekran Gösterisi (4:3)</PresentationFormat>
  <Paragraphs>115</Paragraphs>
  <Slides>22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22</vt:i4>
      </vt:variant>
    </vt:vector>
  </HeadingPairs>
  <TitlesOfParts>
    <vt:vector size="28" baseType="lpstr">
      <vt:lpstr>Arial Black</vt:lpstr>
      <vt:lpstr>Arial Rounded MT Bold</vt:lpstr>
      <vt:lpstr>Century Schoolbook</vt:lpstr>
      <vt:lpstr>Wingdings</vt:lpstr>
      <vt:lpstr>Wingdings 2</vt:lpstr>
      <vt:lpstr>Cumba</vt:lpstr>
      <vt:lpstr>PowerPoint Sunusu</vt:lpstr>
      <vt:lpstr>DOPİNG NEDİR?</vt:lpstr>
      <vt:lpstr>PowerPoint Sunusu</vt:lpstr>
      <vt:lpstr>KULLANIM NEDENLERİ</vt:lpstr>
      <vt:lpstr>PowerPoint Sunusu</vt:lpstr>
      <vt:lpstr>PowerPoint Sunusu</vt:lpstr>
      <vt:lpstr>SPORDA DOPİNG KULLANIMI</vt:lpstr>
      <vt:lpstr>PowerPoint Sunusu</vt:lpstr>
      <vt:lpstr>CEZA ALAN SPORCULAR LİSTESİ</vt:lpstr>
      <vt:lpstr>KULLANIMIN SOSYAL SAKINCALARI</vt:lpstr>
      <vt:lpstr>FİZİKSEL SAKINCALARI</vt:lpstr>
      <vt:lpstr>PowerPoint Sunusu</vt:lpstr>
      <vt:lpstr>PowerPoint Sunusu</vt:lpstr>
      <vt:lpstr>İHLALLER</vt:lpstr>
      <vt:lpstr>PowerPoint Sunusu</vt:lpstr>
      <vt:lpstr>DOPİNG ÇEŞİTLERİ</vt:lpstr>
      <vt:lpstr>PowerPoint Sunusu</vt:lpstr>
      <vt:lpstr>WADA DOPİNG LİSTESİ</vt:lpstr>
      <vt:lpstr>YASAKLI MADDELER</vt:lpstr>
      <vt:lpstr>YASAKLI YÖNTEMLER</vt:lpstr>
      <vt:lpstr>KAYNAKÇA</vt:lpstr>
      <vt:lpstr>TEŞEKKÜRLER</vt:lpstr>
    </vt:vector>
  </TitlesOfParts>
  <Company>By NeC ® 2010 | Katilimsiz.Com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DOPİNG</dc:title>
  <dc:creator>Hp</dc:creator>
  <cp:lastModifiedBy>nevin</cp:lastModifiedBy>
  <cp:revision>32</cp:revision>
  <dcterms:created xsi:type="dcterms:W3CDTF">2019-12-09T18:07:12Z</dcterms:created>
  <dcterms:modified xsi:type="dcterms:W3CDTF">2019-12-25T07:37:38Z</dcterms:modified>
</cp:coreProperties>
</file>