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Lst>
  <p:sldSz cx="9144000" cy="6858000" type="screen4x3"/>
  <p:notesSz cx="7559675" cy="10691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95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0200"/>
            <a:ext cx="822924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0200"/>
            <a:ext cx="822924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pic>
        <p:nvPicPr>
          <p:cNvPr id="37" name="36 Resim"/>
          <p:cNvPicPr/>
          <p:nvPr/>
        </p:nvPicPr>
        <p:blipFill>
          <a:blip r:embed="rId2" cstate="print"/>
          <a:stretch/>
        </p:blipFill>
        <p:spPr>
          <a:xfrm>
            <a:off x="1735560" y="1599840"/>
            <a:ext cx="5671800" cy="4525560"/>
          </a:xfrm>
          <a:prstGeom prst="rect">
            <a:avLst/>
          </a:prstGeom>
          <a:ln>
            <a:noFill/>
          </a:ln>
        </p:spPr>
      </p:pic>
      <p:pic>
        <p:nvPicPr>
          <p:cNvPr id="38" name="37 Resim"/>
          <p:cNvPicPr/>
          <p:nvPr/>
        </p:nvPicPr>
        <p:blipFill>
          <a:blip r:embed="rId2" cstate="print"/>
          <a:stretch/>
        </p:blipFill>
        <p:spPr>
          <a:xfrm>
            <a:off x="1735560" y="1599840"/>
            <a:ext cx="5671800" cy="45255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48"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50" name="PlaceHolder 2"/>
          <p:cNvSpPr>
            <a:spLocks noGrp="1"/>
          </p:cNvSpPr>
          <p:nvPr>
            <p:ph type="body"/>
          </p:nvPr>
        </p:nvSpPr>
        <p:spPr>
          <a:xfrm>
            <a:off x="457200" y="1600200"/>
            <a:ext cx="822924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52" name="PlaceHolder 2"/>
          <p:cNvSpPr>
            <a:spLocks noGrp="1"/>
          </p:cNvSpPr>
          <p:nvPr>
            <p:ph type="body"/>
          </p:nvPr>
        </p:nvSpPr>
        <p:spPr>
          <a:xfrm>
            <a:off x="45720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53" name="PlaceHolder 3"/>
          <p:cNvSpPr>
            <a:spLocks noGrp="1"/>
          </p:cNvSpPr>
          <p:nvPr>
            <p:ph type="body"/>
          </p:nvPr>
        </p:nvSpPr>
        <p:spPr>
          <a:xfrm>
            <a:off x="467424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57" name="PlaceHolder 2"/>
          <p:cNvSpPr>
            <a:spLocks noGrp="1"/>
          </p:cNvSpPr>
          <p:nvPr>
            <p:ph type="body"/>
          </p:nvPr>
        </p:nvSpPr>
        <p:spPr>
          <a:xfrm>
            <a:off x="45720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58" name="PlaceHolder 3"/>
          <p:cNvSpPr>
            <a:spLocks noGrp="1"/>
          </p:cNvSpPr>
          <p:nvPr>
            <p:ph type="body"/>
          </p:nvPr>
        </p:nvSpPr>
        <p:spPr>
          <a:xfrm>
            <a:off x="45720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59" name="PlaceHolder 4"/>
          <p:cNvSpPr>
            <a:spLocks noGrp="1"/>
          </p:cNvSpPr>
          <p:nvPr>
            <p:ph type="body"/>
          </p:nvPr>
        </p:nvSpPr>
        <p:spPr>
          <a:xfrm>
            <a:off x="467424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61" name="PlaceHolder 2"/>
          <p:cNvSpPr>
            <a:spLocks noGrp="1"/>
          </p:cNvSpPr>
          <p:nvPr>
            <p:ph type="body"/>
          </p:nvPr>
        </p:nvSpPr>
        <p:spPr>
          <a:xfrm>
            <a:off x="45720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62" name="PlaceHolder 3"/>
          <p:cNvSpPr>
            <a:spLocks noGrp="1"/>
          </p:cNvSpPr>
          <p:nvPr>
            <p:ph type="body"/>
          </p:nvPr>
        </p:nvSpPr>
        <p:spPr>
          <a:xfrm>
            <a:off x="467424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63" name="PlaceHolder 4"/>
          <p:cNvSpPr>
            <a:spLocks noGrp="1"/>
          </p:cNvSpPr>
          <p:nvPr>
            <p:ph type="body"/>
          </p:nvPr>
        </p:nvSpPr>
        <p:spPr>
          <a:xfrm>
            <a:off x="467424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65" name="PlaceHolder 2"/>
          <p:cNvSpPr>
            <a:spLocks noGrp="1"/>
          </p:cNvSpPr>
          <p:nvPr>
            <p:ph type="body"/>
          </p:nvPr>
        </p:nvSpPr>
        <p:spPr>
          <a:xfrm>
            <a:off x="45720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66" name="PlaceHolder 3"/>
          <p:cNvSpPr>
            <a:spLocks noGrp="1"/>
          </p:cNvSpPr>
          <p:nvPr>
            <p:ph type="body"/>
          </p:nvPr>
        </p:nvSpPr>
        <p:spPr>
          <a:xfrm>
            <a:off x="467424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67" name="PlaceHolder 4"/>
          <p:cNvSpPr>
            <a:spLocks noGrp="1"/>
          </p:cNvSpPr>
          <p:nvPr>
            <p:ph type="body"/>
          </p:nvPr>
        </p:nvSpPr>
        <p:spPr>
          <a:xfrm>
            <a:off x="457200" y="3964320"/>
            <a:ext cx="822924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00200"/>
            <a:ext cx="822924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0" name="PlaceHolder 3"/>
          <p:cNvSpPr>
            <a:spLocks noGrp="1"/>
          </p:cNvSpPr>
          <p:nvPr>
            <p:ph type="body"/>
          </p:nvPr>
        </p:nvSpPr>
        <p:spPr>
          <a:xfrm>
            <a:off x="457200" y="3964320"/>
            <a:ext cx="822924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72" name="PlaceHolder 2"/>
          <p:cNvSpPr>
            <a:spLocks noGrp="1"/>
          </p:cNvSpPr>
          <p:nvPr>
            <p:ph type="body"/>
          </p:nvPr>
        </p:nvSpPr>
        <p:spPr>
          <a:xfrm>
            <a:off x="45720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3" name="PlaceHolder 3"/>
          <p:cNvSpPr>
            <a:spLocks noGrp="1"/>
          </p:cNvSpPr>
          <p:nvPr>
            <p:ph type="body"/>
          </p:nvPr>
        </p:nvSpPr>
        <p:spPr>
          <a:xfrm>
            <a:off x="467424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4" name="PlaceHolder 4"/>
          <p:cNvSpPr>
            <a:spLocks noGrp="1"/>
          </p:cNvSpPr>
          <p:nvPr>
            <p:ph type="body"/>
          </p:nvPr>
        </p:nvSpPr>
        <p:spPr>
          <a:xfrm>
            <a:off x="467424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5" name="PlaceHolder 5"/>
          <p:cNvSpPr>
            <a:spLocks noGrp="1"/>
          </p:cNvSpPr>
          <p:nvPr>
            <p:ph type="body"/>
          </p:nvPr>
        </p:nvSpPr>
        <p:spPr>
          <a:xfrm>
            <a:off x="45720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77" name="PlaceHolder 2"/>
          <p:cNvSpPr>
            <a:spLocks noGrp="1"/>
          </p:cNvSpPr>
          <p:nvPr>
            <p:ph type="body"/>
          </p:nvPr>
        </p:nvSpPr>
        <p:spPr>
          <a:xfrm>
            <a:off x="457200" y="1600200"/>
            <a:ext cx="822924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8" name="PlaceHolder 3"/>
          <p:cNvSpPr>
            <a:spLocks noGrp="1"/>
          </p:cNvSpPr>
          <p:nvPr>
            <p:ph type="body"/>
          </p:nvPr>
        </p:nvSpPr>
        <p:spPr>
          <a:xfrm>
            <a:off x="457200" y="1600200"/>
            <a:ext cx="822924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pic>
        <p:nvPicPr>
          <p:cNvPr id="79" name="78 Resim"/>
          <p:cNvPicPr/>
          <p:nvPr/>
        </p:nvPicPr>
        <p:blipFill>
          <a:blip r:embed="rId2" cstate="print"/>
          <a:stretch/>
        </p:blipFill>
        <p:spPr>
          <a:xfrm>
            <a:off x="1735560" y="1599840"/>
            <a:ext cx="5671800" cy="4525560"/>
          </a:xfrm>
          <a:prstGeom prst="rect">
            <a:avLst/>
          </a:prstGeom>
          <a:ln>
            <a:noFill/>
          </a:ln>
        </p:spPr>
      </p:pic>
      <p:pic>
        <p:nvPicPr>
          <p:cNvPr id="80" name="79 Resim"/>
          <p:cNvPicPr/>
          <p:nvPr/>
        </p:nvPicPr>
        <p:blipFill>
          <a:blip r:embed="rId2" cstate="print"/>
          <a:stretch/>
        </p:blipFill>
        <p:spPr>
          <a:xfrm>
            <a:off x="1735560" y="1599840"/>
            <a:ext cx="5671800" cy="452556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tr-TR" sz="4400" b="0" strike="noStrike" spc="-1">
                <a:solidFill>
                  <a:srgbClr val="000000"/>
                </a:solidFill>
                <a:uFill>
                  <a:solidFill>
                    <a:srgbClr val="FFFFFF"/>
                  </a:solidFill>
                </a:uFill>
                <a:latin typeface="Calibri"/>
              </a:rPr>
              <a:t>Asıl başlık stili için tıklatın</a:t>
            </a:r>
            <a:endParaRPr lang="tr-TR" sz="1800" b="0" strike="noStrike" spc="-1">
              <a:solidFill>
                <a:srgbClr val="000000"/>
              </a:solidFill>
              <a:uFill>
                <a:solidFill>
                  <a:srgbClr val="FFFFFF"/>
                </a:solidFill>
              </a:uFill>
              <a:latin typeface="Calibri"/>
            </a:endParaRPr>
          </a:p>
        </p:txBody>
      </p:sp>
      <p:sp>
        <p:nvSpPr>
          <p:cNvPr id="6" name="PlaceHolder 2"/>
          <p:cNvSpPr>
            <a:spLocks noGrp="1"/>
          </p:cNvSpPr>
          <p:nvPr>
            <p:ph type="body"/>
          </p:nvPr>
        </p:nvSpPr>
        <p:spPr>
          <a:xfrm>
            <a:off x="457200" y="1600200"/>
            <a:ext cx="8229240" cy="4525560"/>
          </a:xfrm>
          <a:prstGeom prst="rect">
            <a:avLst/>
          </a:prstGeom>
        </p:spPr>
        <p:txBody>
          <a:bodyPr/>
          <a:lstStyle/>
          <a:p>
            <a:pPr marL="432000" indent="-324000">
              <a:buClr>
                <a:srgbClr val="000000"/>
              </a:buClr>
              <a:buSzPct val="45000"/>
              <a:buFont typeface="Wingdings" charset="2"/>
              <a:buChar char=""/>
            </a:pPr>
            <a:r>
              <a:rPr lang="tr-TR" sz="3200" b="0" strike="noStrike" spc="-1">
                <a:solidFill>
                  <a:srgbClr val="000000"/>
                </a:solidFill>
                <a:uFill>
                  <a:solidFill>
                    <a:srgbClr val="FFFFFF"/>
                  </a:solidFill>
                </a:uFill>
                <a:latin typeface="Calibri"/>
              </a:rPr>
              <a:t>Anahat metninin biçimini düzenlemek için tıklayın</a:t>
            </a:r>
          </a:p>
          <a:p>
            <a:pPr marL="864000" lvl="1" indent="-324000">
              <a:buClr>
                <a:srgbClr val="000000"/>
              </a:buClr>
              <a:buSzPct val="75000"/>
              <a:buFont typeface="Symbol" charset="2"/>
              <a:buChar char=""/>
            </a:pPr>
            <a:r>
              <a:rPr lang="tr-TR" sz="3200" b="0" strike="noStrike" spc="-1">
                <a:solidFill>
                  <a:srgbClr val="000000"/>
                </a:solidFill>
                <a:uFill>
                  <a:solidFill>
                    <a:srgbClr val="FFFFFF"/>
                  </a:solidFill>
                </a:uFill>
                <a:latin typeface="Calibri"/>
              </a:rPr>
              <a:t>İkinci Anahat Düzeyi</a:t>
            </a:r>
          </a:p>
          <a:p>
            <a:pPr marL="1296000" lvl="2" indent="-288000">
              <a:buClr>
                <a:srgbClr val="000000"/>
              </a:buClr>
              <a:buSzPct val="45000"/>
              <a:buFont typeface="Wingdings" charset="2"/>
              <a:buChar char=""/>
            </a:pPr>
            <a:r>
              <a:rPr lang="tr-TR" sz="3200" b="0" strike="noStrike" spc="-1">
                <a:solidFill>
                  <a:srgbClr val="000000"/>
                </a:solidFill>
                <a:uFill>
                  <a:solidFill>
                    <a:srgbClr val="FFFFFF"/>
                  </a:solidFill>
                </a:uFill>
                <a:latin typeface="Calibri"/>
              </a:rPr>
              <a:t>Üçüncü Anahat Düzeyi</a:t>
            </a:r>
          </a:p>
          <a:p>
            <a:pPr marL="1728000" lvl="3" indent="-216000">
              <a:buClr>
                <a:srgbClr val="000000"/>
              </a:buClr>
              <a:buSzPct val="75000"/>
              <a:buFont typeface="Symbol" charset="2"/>
              <a:buChar char=""/>
            </a:pPr>
            <a:r>
              <a:rPr lang="tr-TR" sz="3200" b="0" strike="noStrike" spc="-1">
                <a:solidFill>
                  <a:srgbClr val="000000"/>
                </a:solidFill>
                <a:uFill>
                  <a:solidFill>
                    <a:srgbClr val="FFFFFF"/>
                  </a:solidFill>
                </a:uFill>
                <a:latin typeface="Calibri"/>
              </a:rPr>
              <a:t>Dördüncü Anahat Düzeyi</a:t>
            </a:r>
          </a:p>
          <a:p>
            <a:pPr marL="2160000" lvl="4" indent="-216000">
              <a:buClr>
                <a:srgbClr val="000000"/>
              </a:buClr>
              <a:buSzPct val="45000"/>
              <a:buFont typeface="Wingdings" charset="2"/>
              <a:buChar char=""/>
            </a:pPr>
            <a:r>
              <a:rPr lang="tr-TR" sz="3200" b="0" strike="noStrike" spc="-1">
                <a:solidFill>
                  <a:srgbClr val="000000"/>
                </a:solidFill>
                <a:uFill>
                  <a:solidFill>
                    <a:srgbClr val="FFFFFF"/>
                  </a:solidFill>
                </a:uFill>
                <a:latin typeface="Calibri"/>
              </a:rPr>
              <a:t>Beşinci Anahat Düzeyi</a:t>
            </a:r>
          </a:p>
          <a:p>
            <a:pPr marL="2592000" lvl="5" indent="-216000">
              <a:buClr>
                <a:srgbClr val="000000"/>
              </a:buClr>
              <a:buSzPct val="45000"/>
              <a:buFont typeface="Wingdings" charset="2"/>
              <a:buChar char=""/>
            </a:pPr>
            <a:r>
              <a:rPr lang="tr-TR" sz="3200" b="0" strike="noStrike" spc="-1">
                <a:solidFill>
                  <a:srgbClr val="000000"/>
                </a:solidFill>
                <a:uFill>
                  <a:solidFill>
                    <a:srgbClr val="FFFFFF"/>
                  </a:solidFill>
                </a:uFill>
                <a:latin typeface="Calibri"/>
              </a:rPr>
              <a:t>Altıncı Anahat Düzeyi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Yedinci Anahat DüzeyiAsıl metin stillerini düzenlemek için tıklatın</a:t>
            </a:r>
          </a:p>
          <a:p>
            <a:pPr marL="743040" lvl="1" indent="-285480">
              <a:lnSpc>
                <a:spcPct val="100000"/>
              </a:lnSpc>
              <a:buClr>
                <a:srgbClr val="000000"/>
              </a:buClr>
              <a:buFont typeface="Arial"/>
              <a:buChar char="–"/>
            </a:pPr>
            <a:r>
              <a:rPr lang="tr-TR" sz="2800" b="0" strike="noStrike" spc="-1">
                <a:solidFill>
                  <a:srgbClr val="000000"/>
                </a:solidFill>
                <a:uFill>
                  <a:solidFill>
                    <a:srgbClr val="FFFFFF"/>
                  </a:solidFill>
                </a:uFill>
                <a:latin typeface="Calibri"/>
              </a:rPr>
              <a:t>İkinci düzey</a:t>
            </a:r>
            <a:endParaRPr lang="tr-TR" sz="32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Üçüncü düzey</a:t>
            </a:r>
            <a:endParaRPr lang="tr-TR" sz="32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tr-TR" sz="2000" b="0" strike="noStrike" spc="-1">
                <a:solidFill>
                  <a:srgbClr val="000000"/>
                </a:solidFill>
                <a:uFill>
                  <a:solidFill>
                    <a:srgbClr val="FFFFFF"/>
                  </a:solidFill>
                </a:uFill>
                <a:latin typeface="Calibri"/>
              </a:rPr>
              <a:t>Dördüncü düzey</a:t>
            </a:r>
            <a:endParaRPr lang="tr-TR" sz="32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tr-TR" sz="2000" b="0" strike="noStrike" spc="-1">
                <a:solidFill>
                  <a:srgbClr val="000000"/>
                </a:solidFill>
                <a:uFill>
                  <a:solidFill>
                    <a:srgbClr val="FFFFFF"/>
                  </a:solidFill>
                </a:uFill>
                <a:latin typeface="Calibri"/>
              </a:rPr>
              <a:t>Beşinci düzey</a:t>
            </a:r>
            <a:endParaRPr lang="tr-TR" sz="3200" b="0" strike="noStrike" spc="-1">
              <a:solidFill>
                <a:srgbClr val="000000"/>
              </a:solidFill>
              <a:uFill>
                <a:solidFill>
                  <a:srgbClr val="FFFFFF"/>
                </a:solidFill>
              </a:uFill>
              <a:latin typeface="Calibri"/>
            </a:endParaRPr>
          </a:p>
        </p:txBody>
      </p:sp>
      <p:sp>
        <p:nvSpPr>
          <p:cNvPr id="2" name="PlaceHolder 3"/>
          <p:cNvSpPr>
            <a:spLocks noGrp="1"/>
          </p:cNvSpPr>
          <p:nvPr>
            <p:ph type="dt"/>
          </p:nvPr>
        </p:nvSpPr>
        <p:spPr>
          <a:xfrm>
            <a:off x="457200" y="6356520"/>
            <a:ext cx="2133360" cy="364680"/>
          </a:xfrm>
          <a:prstGeom prst="rect">
            <a:avLst/>
          </a:prstGeom>
        </p:spPr>
        <p:txBody>
          <a:bodyPr anchor="ctr"/>
          <a:lstStyle/>
          <a:p>
            <a:pPr>
              <a:lnSpc>
                <a:spcPct val="100000"/>
              </a:lnSpc>
            </a:pPr>
            <a:fld id="{A80A0DEB-99E4-4DED-B19B-EC3C2523202B}" type="datetime">
              <a:rPr lang="tr-TR" sz="1200" b="0" strike="noStrike" spc="-1">
                <a:solidFill>
                  <a:srgbClr val="8B8B8B"/>
                </a:solidFill>
                <a:uFill>
                  <a:solidFill>
                    <a:srgbClr val="FFFFFF"/>
                  </a:solidFill>
                </a:uFill>
                <a:latin typeface="Calibri"/>
              </a:rPr>
              <a:pPr>
                <a:lnSpc>
                  <a:spcPct val="100000"/>
                </a:lnSpc>
              </a:pPr>
              <a:t>10.10.2018</a:t>
            </a:fld>
            <a:endParaRPr lang="tr-TR" sz="1400" b="0" strike="noStrike" spc="-1">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3124080" y="6356520"/>
            <a:ext cx="2895120" cy="364680"/>
          </a:xfrm>
          <a:prstGeom prst="rect">
            <a:avLst/>
          </a:prstGeom>
        </p:spPr>
        <p:txBody>
          <a:bodyPr anchor="ctr"/>
          <a:lstStyle/>
          <a:p>
            <a:endParaRPr lang="tr-TR" sz="2400" b="0" strike="noStrike" spc="-1">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92DFE988-2A65-46DC-9BB6-1DF1B0D01436}" type="slidenum">
              <a:rPr lang="tr-TR" sz="1200" b="0" strike="noStrike" spc="-1">
                <a:solidFill>
                  <a:srgbClr val="8B8B8B"/>
                </a:solidFill>
                <a:uFill>
                  <a:solidFill>
                    <a:srgbClr val="FFFFFF"/>
                  </a:solidFill>
                </a:uFill>
                <a:latin typeface="Calibri"/>
              </a:rPr>
              <a:pPr algn="r">
                <a:lnSpc>
                  <a:spcPct val="100000"/>
                </a:lnSpc>
              </a:pPr>
              <a:t>‹#›</a:t>
            </a:fld>
            <a:endParaRPr lang="tr-T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tr-TR" sz="4400" b="0" strike="noStrike" spc="-1">
                <a:solidFill>
                  <a:srgbClr val="000000"/>
                </a:solidFill>
                <a:uFill>
                  <a:solidFill>
                    <a:srgbClr val="FFFFFF"/>
                  </a:solidFill>
                </a:uFill>
                <a:latin typeface="Calibri"/>
              </a:rPr>
              <a:t>Asıl başlık stili için tıklatın</a:t>
            </a:r>
            <a:endParaRPr lang="tr-TR" sz="1800" b="0" strike="noStrike" spc="-1">
              <a:solidFill>
                <a:srgbClr val="000000"/>
              </a:solidFill>
              <a:uFill>
                <a:solidFill>
                  <a:srgbClr val="FFFFFF"/>
                </a:solidFill>
              </a:uFill>
              <a:latin typeface="Calibri"/>
            </a:endParaRPr>
          </a:p>
        </p:txBody>
      </p:sp>
      <p:sp>
        <p:nvSpPr>
          <p:cNvPr id="40" name="PlaceHolder 2"/>
          <p:cNvSpPr>
            <a:spLocks noGrp="1"/>
          </p:cNvSpPr>
          <p:nvPr>
            <p:ph type="body"/>
          </p:nvPr>
        </p:nvSpPr>
        <p:spPr>
          <a:xfrm>
            <a:off x="457200" y="1535040"/>
            <a:ext cx="4039920" cy="639360"/>
          </a:xfrm>
          <a:prstGeom prst="rect">
            <a:avLst/>
          </a:prstGeom>
        </p:spPr>
        <p:txBody>
          <a:bodyPr anchor="b"/>
          <a:lstStyle/>
          <a:p>
            <a:pPr marL="432000" indent="-324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Anahat metninin biçimini düzenlemek için tıklayın</a:t>
            </a:r>
            <a:endParaRPr lang="tr-TR" sz="2400" b="0" strike="noStrike" spc="-1">
              <a:solidFill>
                <a:srgbClr val="000000"/>
              </a:solidFill>
              <a:uFill>
                <a:solidFill>
                  <a:srgbClr val="FFFFFF"/>
                </a:solidFill>
              </a:uFill>
              <a:latin typeface="Calibri"/>
            </a:endParaRPr>
          </a:p>
          <a:p>
            <a:pPr marL="864000" lvl="1" indent="-324000">
              <a:buClr>
                <a:srgbClr val="000000"/>
              </a:buClr>
              <a:buSzPct val="75000"/>
              <a:buFont typeface="Symbol" charset="2"/>
              <a:buChar char=""/>
            </a:pPr>
            <a:r>
              <a:rPr lang="tr-TR" sz="2400" b="1" strike="noStrike" spc="-1">
                <a:solidFill>
                  <a:srgbClr val="000000"/>
                </a:solidFill>
                <a:uFill>
                  <a:solidFill>
                    <a:srgbClr val="FFFFFF"/>
                  </a:solidFill>
                </a:uFill>
                <a:latin typeface="Calibri"/>
              </a:rPr>
              <a:t>İkinci Anahat Düzeyi</a:t>
            </a:r>
            <a:endParaRPr lang="tr-TR" sz="2400" b="0" strike="noStrike" spc="-1">
              <a:solidFill>
                <a:srgbClr val="000000"/>
              </a:solidFill>
              <a:uFill>
                <a:solidFill>
                  <a:srgbClr val="FFFFFF"/>
                </a:solidFill>
              </a:uFill>
              <a:latin typeface="Calibri"/>
            </a:endParaRPr>
          </a:p>
          <a:p>
            <a:pPr marL="1296000" lvl="2" indent="-288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Üçüncü Anahat Düzeyi</a:t>
            </a:r>
            <a:endParaRPr lang="tr-TR" sz="2400" b="0" strike="noStrike" spc="-1">
              <a:solidFill>
                <a:srgbClr val="000000"/>
              </a:solidFill>
              <a:uFill>
                <a:solidFill>
                  <a:srgbClr val="FFFFFF"/>
                </a:solidFill>
              </a:uFill>
              <a:latin typeface="Calibri"/>
            </a:endParaRPr>
          </a:p>
          <a:p>
            <a:pPr marL="1728000" lvl="3" indent="-216000">
              <a:buClr>
                <a:srgbClr val="000000"/>
              </a:buClr>
              <a:buSzPct val="75000"/>
              <a:buFont typeface="Symbol" charset="2"/>
              <a:buChar char=""/>
            </a:pPr>
            <a:r>
              <a:rPr lang="tr-TR" sz="2400" b="1" strike="noStrike" spc="-1">
                <a:solidFill>
                  <a:srgbClr val="000000"/>
                </a:solidFill>
                <a:uFill>
                  <a:solidFill>
                    <a:srgbClr val="FFFFFF"/>
                  </a:solidFill>
                </a:uFill>
                <a:latin typeface="Calibri"/>
              </a:rPr>
              <a:t>Dördüncü Anahat Düzeyi</a:t>
            </a:r>
            <a:endParaRPr lang="tr-TR" sz="2400" b="0" strike="noStrike" spc="-1">
              <a:solidFill>
                <a:srgbClr val="000000"/>
              </a:solidFill>
              <a:uFill>
                <a:solidFill>
                  <a:srgbClr val="FFFFFF"/>
                </a:solidFill>
              </a:uFill>
              <a:latin typeface="Calibri"/>
            </a:endParaRPr>
          </a:p>
          <a:p>
            <a:pPr marL="2160000" lvl="4" indent="-216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Beşinci Anahat Düzeyi</a:t>
            </a:r>
            <a:endParaRPr lang="tr-TR" sz="2400" b="0" strike="noStrike" spc="-1">
              <a:solidFill>
                <a:srgbClr val="000000"/>
              </a:solidFill>
              <a:uFill>
                <a:solidFill>
                  <a:srgbClr val="FFFFFF"/>
                </a:solidFill>
              </a:uFill>
              <a:latin typeface="Calibri"/>
            </a:endParaRPr>
          </a:p>
          <a:p>
            <a:pPr marL="2592000" lvl="5" indent="-216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Altıncı Anahat Düzeyi</a:t>
            </a:r>
            <a:endParaRPr lang="tr-TR" sz="2400" b="0" strike="noStrike" spc="-1">
              <a:solidFill>
                <a:srgbClr val="000000"/>
              </a:solidFill>
              <a:uFill>
                <a:solidFill>
                  <a:srgbClr val="FFFFFF"/>
                </a:solidFill>
              </a:uFill>
              <a:latin typeface="Calibri"/>
            </a:endParaRPr>
          </a:p>
          <a:p>
            <a:pPr>
              <a:lnSpc>
                <a:spcPct val="100000"/>
              </a:lnSpc>
            </a:pPr>
            <a:r>
              <a:rPr lang="tr-TR" sz="2400" b="1" strike="noStrike" spc="-1">
                <a:solidFill>
                  <a:srgbClr val="000000"/>
                </a:solidFill>
                <a:uFill>
                  <a:solidFill>
                    <a:srgbClr val="FFFFFF"/>
                  </a:solidFill>
                </a:uFill>
                <a:latin typeface="Calibri"/>
              </a:rPr>
              <a:t>Yedinci Anahat DüzeyiAsıl metin stillerini düzenlemek için tıklatın</a:t>
            </a:r>
            <a:endParaRPr lang="tr-TR" sz="2400" b="0" strike="noStrike" spc="-1">
              <a:solidFill>
                <a:srgbClr val="000000"/>
              </a:solidFill>
              <a:uFill>
                <a:solidFill>
                  <a:srgbClr val="FFFFFF"/>
                </a:solidFill>
              </a:uFill>
              <a:latin typeface="Calibri"/>
            </a:endParaRPr>
          </a:p>
        </p:txBody>
      </p:sp>
      <p:sp>
        <p:nvSpPr>
          <p:cNvPr id="41" name="PlaceHolder 3"/>
          <p:cNvSpPr>
            <a:spLocks noGrp="1"/>
          </p:cNvSpPr>
          <p:nvPr>
            <p:ph type="body"/>
          </p:nvPr>
        </p:nvSpPr>
        <p:spPr>
          <a:xfrm>
            <a:off x="457200" y="2174760"/>
            <a:ext cx="4039920" cy="3951000"/>
          </a:xfrm>
          <a:prstGeom prst="rect">
            <a:avLst/>
          </a:prstGeom>
        </p:spPr>
        <p:txBody>
          <a:bodyPr/>
          <a:lstStyle/>
          <a:p>
            <a:pPr marL="432000" indent="-324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Anahat metninin biçimini düzenlemek için tıklayın</a:t>
            </a:r>
          </a:p>
          <a:p>
            <a:pPr marL="864000" lvl="1" indent="-324000">
              <a:buClr>
                <a:srgbClr val="000000"/>
              </a:buClr>
              <a:buSzPct val="75000"/>
              <a:buFont typeface="Symbol" charset="2"/>
              <a:buChar char=""/>
            </a:pPr>
            <a:r>
              <a:rPr lang="tr-TR" sz="2400" b="0" strike="noStrike" spc="-1">
                <a:solidFill>
                  <a:srgbClr val="000000"/>
                </a:solidFill>
                <a:uFill>
                  <a:solidFill>
                    <a:srgbClr val="FFFFFF"/>
                  </a:solidFill>
                </a:uFill>
                <a:latin typeface="Calibri"/>
              </a:rPr>
              <a:t>İkinci Anahat Düzeyi</a:t>
            </a:r>
          </a:p>
          <a:p>
            <a:pPr marL="1296000" lvl="2" indent="-288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Üçüncü Anahat Düzeyi</a:t>
            </a:r>
          </a:p>
          <a:p>
            <a:pPr marL="1728000" lvl="3" indent="-216000">
              <a:buClr>
                <a:srgbClr val="000000"/>
              </a:buClr>
              <a:buSzPct val="75000"/>
              <a:buFont typeface="Symbol" charset="2"/>
              <a:buChar char=""/>
            </a:pPr>
            <a:r>
              <a:rPr lang="tr-TR" sz="2400" b="0" strike="noStrike" spc="-1">
                <a:solidFill>
                  <a:srgbClr val="000000"/>
                </a:solidFill>
                <a:uFill>
                  <a:solidFill>
                    <a:srgbClr val="FFFFFF"/>
                  </a:solidFill>
                </a:uFill>
                <a:latin typeface="Calibri"/>
              </a:rPr>
              <a:t>Dördüncü Anahat Düzeyi</a:t>
            </a:r>
          </a:p>
          <a:p>
            <a:pPr marL="2160000" lvl="4" indent="-216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Beşinci Anahat Düzeyi</a:t>
            </a:r>
          </a:p>
          <a:p>
            <a:pPr marL="2592000" lvl="5" indent="-216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Altıncı Anahat Düzeyi</a:t>
            </a: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Yedinci Anahat DüzeyiAsıl metin stillerini düzenlemek için tıklatın</a:t>
            </a:r>
          </a:p>
          <a:p>
            <a:pPr marL="743040" lvl="1" indent="-285480">
              <a:lnSpc>
                <a:spcPct val="100000"/>
              </a:lnSpc>
              <a:buClr>
                <a:srgbClr val="000000"/>
              </a:buClr>
              <a:buFont typeface="Arial"/>
              <a:buChar char="–"/>
            </a:pPr>
            <a:r>
              <a:rPr lang="tr-TR" sz="2000" b="0" strike="noStrike" spc="-1">
                <a:solidFill>
                  <a:srgbClr val="000000"/>
                </a:solidFill>
                <a:uFill>
                  <a:solidFill>
                    <a:srgbClr val="FFFFFF"/>
                  </a:solidFill>
                </a:uFill>
                <a:latin typeface="Calibri"/>
              </a:rPr>
              <a:t>İkinci düzey</a:t>
            </a:r>
            <a:endParaRPr lang="tr-TR" sz="24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tr-TR" sz="1800" b="0" strike="noStrike" spc="-1">
                <a:solidFill>
                  <a:srgbClr val="000000"/>
                </a:solidFill>
                <a:uFill>
                  <a:solidFill>
                    <a:srgbClr val="FFFFFF"/>
                  </a:solidFill>
                </a:uFill>
                <a:latin typeface="Calibri"/>
              </a:rPr>
              <a:t>Üçüncü düzey</a:t>
            </a:r>
            <a:endParaRPr lang="tr-TR" sz="24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tr-TR" sz="1600" b="0" strike="noStrike" spc="-1">
                <a:solidFill>
                  <a:srgbClr val="000000"/>
                </a:solidFill>
                <a:uFill>
                  <a:solidFill>
                    <a:srgbClr val="FFFFFF"/>
                  </a:solidFill>
                </a:uFill>
                <a:latin typeface="Calibri"/>
              </a:rPr>
              <a:t>Dördüncü düzey</a:t>
            </a:r>
            <a:endParaRPr lang="tr-TR" sz="24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tr-TR" sz="1600" b="0" strike="noStrike" spc="-1">
                <a:solidFill>
                  <a:srgbClr val="000000"/>
                </a:solidFill>
                <a:uFill>
                  <a:solidFill>
                    <a:srgbClr val="FFFFFF"/>
                  </a:solidFill>
                </a:uFill>
                <a:latin typeface="Calibri"/>
              </a:rPr>
              <a:t>Beşinci düzey</a:t>
            </a:r>
            <a:endParaRPr lang="tr-TR" sz="2400" b="0" strike="noStrike" spc="-1">
              <a:solidFill>
                <a:srgbClr val="000000"/>
              </a:solidFill>
              <a:uFill>
                <a:solidFill>
                  <a:srgbClr val="FFFFFF"/>
                </a:solidFill>
              </a:uFill>
              <a:latin typeface="Calibri"/>
            </a:endParaRPr>
          </a:p>
        </p:txBody>
      </p:sp>
      <p:sp>
        <p:nvSpPr>
          <p:cNvPr id="42" name="PlaceHolder 4"/>
          <p:cNvSpPr>
            <a:spLocks noGrp="1"/>
          </p:cNvSpPr>
          <p:nvPr>
            <p:ph type="body"/>
          </p:nvPr>
        </p:nvSpPr>
        <p:spPr>
          <a:xfrm>
            <a:off x="4645080" y="1535040"/>
            <a:ext cx="4041360" cy="639360"/>
          </a:xfrm>
          <a:prstGeom prst="rect">
            <a:avLst/>
          </a:prstGeom>
        </p:spPr>
        <p:txBody>
          <a:bodyPr anchor="b"/>
          <a:lstStyle/>
          <a:p>
            <a:pPr marL="432000" indent="-324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Anahat metninin biçimini düzenlemek için tıklayın</a:t>
            </a:r>
            <a:endParaRPr lang="tr-TR" sz="2400" b="0" strike="noStrike" spc="-1">
              <a:solidFill>
                <a:srgbClr val="000000"/>
              </a:solidFill>
              <a:uFill>
                <a:solidFill>
                  <a:srgbClr val="FFFFFF"/>
                </a:solidFill>
              </a:uFill>
              <a:latin typeface="Calibri"/>
            </a:endParaRPr>
          </a:p>
          <a:p>
            <a:pPr marL="864000" lvl="1" indent="-324000">
              <a:buClr>
                <a:srgbClr val="000000"/>
              </a:buClr>
              <a:buSzPct val="75000"/>
              <a:buFont typeface="Symbol" charset="2"/>
              <a:buChar char=""/>
            </a:pPr>
            <a:r>
              <a:rPr lang="tr-TR" sz="2400" b="1" strike="noStrike" spc="-1">
                <a:solidFill>
                  <a:srgbClr val="000000"/>
                </a:solidFill>
                <a:uFill>
                  <a:solidFill>
                    <a:srgbClr val="FFFFFF"/>
                  </a:solidFill>
                </a:uFill>
                <a:latin typeface="Calibri"/>
              </a:rPr>
              <a:t>İkinci Anahat Düzeyi</a:t>
            </a:r>
            <a:endParaRPr lang="tr-TR" sz="2400" b="0" strike="noStrike" spc="-1">
              <a:solidFill>
                <a:srgbClr val="000000"/>
              </a:solidFill>
              <a:uFill>
                <a:solidFill>
                  <a:srgbClr val="FFFFFF"/>
                </a:solidFill>
              </a:uFill>
              <a:latin typeface="Calibri"/>
            </a:endParaRPr>
          </a:p>
          <a:p>
            <a:pPr marL="1296000" lvl="2" indent="-288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Üçüncü Anahat Düzeyi</a:t>
            </a:r>
            <a:endParaRPr lang="tr-TR" sz="2400" b="0" strike="noStrike" spc="-1">
              <a:solidFill>
                <a:srgbClr val="000000"/>
              </a:solidFill>
              <a:uFill>
                <a:solidFill>
                  <a:srgbClr val="FFFFFF"/>
                </a:solidFill>
              </a:uFill>
              <a:latin typeface="Calibri"/>
            </a:endParaRPr>
          </a:p>
          <a:p>
            <a:pPr marL="1728000" lvl="3" indent="-216000">
              <a:buClr>
                <a:srgbClr val="000000"/>
              </a:buClr>
              <a:buSzPct val="75000"/>
              <a:buFont typeface="Symbol" charset="2"/>
              <a:buChar char=""/>
            </a:pPr>
            <a:r>
              <a:rPr lang="tr-TR" sz="2400" b="1" strike="noStrike" spc="-1">
                <a:solidFill>
                  <a:srgbClr val="000000"/>
                </a:solidFill>
                <a:uFill>
                  <a:solidFill>
                    <a:srgbClr val="FFFFFF"/>
                  </a:solidFill>
                </a:uFill>
                <a:latin typeface="Calibri"/>
              </a:rPr>
              <a:t>Dördüncü Anahat Düzeyi</a:t>
            </a:r>
            <a:endParaRPr lang="tr-TR" sz="2400" b="0" strike="noStrike" spc="-1">
              <a:solidFill>
                <a:srgbClr val="000000"/>
              </a:solidFill>
              <a:uFill>
                <a:solidFill>
                  <a:srgbClr val="FFFFFF"/>
                </a:solidFill>
              </a:uFill>
              <a:latin typeface="Calibri"/>
            </a:endParaRPr>
          </a:p>
          <a:p>
            <a:pPr marL="2160000" lvl="4" indent="-216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Beşinci Anahat Düzeyi</a:t>
            </a:r>
            <a:endParaRPr lang="tr-TR" sz="2400" b="0" strike="noStrike" spc="-1">
              <a:solidFill>
                <a:srgbClr val="000000"/>
              </a:solidFill>
              <a:uFill>
                <a:solidFill>
                  <a:srgbClr val="FFFFFF"/>
                </a:solidFill>
              </a:uFill>
              <a:latin typeface="Calibri"/>
            </a:endParaRPr>
          </a:p>
          <a:p>
            <a:pPr marL="2592000" lvl="5" indent="-216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Altıncı Anahat Düzeyi</a:t>
            </a:r>
            <a:endParaRPr lang="tr-TR" sz="2400" b="0" strike="noStrike" spc="-1">
              <a:solidFill>
                <a:srgbClr val="000000"/>
              </a:solidFill>
              <a:uFill>
                <a:solidFill>
                  <a:srgbClr val="FFFFFF"/>
                </a:solidFill>
              </a:uFill>
              <a:latin typeface="Calibri"/>
            </a:endParaRPr>
          </a:p>
          <a:p>
            <a:pPr>
              <a:lnSpc>
                <a:spcPct val="100000"/>
              </a:lnSpc>
            </a:pPr>
            <a:r>
              <a:rPr lang="tr-TR" sz="2400" b="1" strike="noStrike" spc="-1">
                <a:solidFill>
                  <a:srgbClr val="000000"/>
                </a:solidFill>
                <a:uFill>
                  <a:solidFill>
                    <a:srgbClr val="FFFFFF"/>
                  </a:solidFill>
                </a:uFill>
                <a:latin typeface="Calibri"/>
              </a:rPr>
              <a:t>Yedinci Anahat DüzeyiAsıl metin stillerini düzenlemek için tıklatın</a:t>
            </a:r>
            <a:endParaRPr lang="tr-TR" sz="2400" b="0" strike="noStrike" spc="-1">
              <a:solidFill>
                <a:srgbClr val="000000"/>
              </a:solidFill>
              <a:uFill>
                <a:solidFill>
                  <a:srgbClr val="FFFFFF"/>
                </a:solidFill>
              </a:uFill>
              <a:latin typeface="Calibri"/>
            </a:endParaRPr>
          </a:p>
        </p:txBody>
      </p:sp>
      <p:sp>
        <p:nvSpPr>
          <p:cNvPr id="43" name="PlaceHolder 5"/>
          <p:cNvSpPr>
            <a:spLocks noGrp="1"/>
          </p:cNvSpPr>
          <p:nvPr>
            <p:ph type="body"/>
          </p:nvPr>
        </p:nvSpPr>
        <p:spPr>
          <a:xfrm>
            <a:off x="4645080" y="2174760"/>
            <a:ext cx="4041360" cy="3951000"/>
          </a:xfrm>
          <a:prstGeom prst="rect">
            <a:avLst/>
          </a:prstGeom>
        </p:spPr>
        <p:txBody>
          <a:bodyPr/>
          <a:lstStyle/>
          <a:p>
            <a:pPr marL="432000" indent="-324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Anahat metninin biçimini düzenlemek için tıklayın</a:t>
            </a:r>
          </a:p>
          <a:p>
            <a:pPr marL="864000" lvl="1" indent="-324000">
              <a:buClr>
                <a:srgbClr val="000000"/>
              </a:buClr>
              <a:buSzPct val="75000"/>
              <a:buFont typeface="Symbol" charset="2"/>
              <a:buChar char=""/>
            </a:pPr>
            <a:r>
              <a:rPr lang="tr-TR" sz="2400" b="0" strike="noStrike" spc="-1">
                <a:solidFill>
                  <a:srgbClr val="000000"/>
                </a:solidFill>
                <a:uFill>
                  <a:solidFill>
                    <a:srgbClr val="FFFFFF"/>
                  </a:solidFill>
                </a:uFill>
                <a:latin typeface="Calibri"/>
              </a:rPr>
              <a:t>İkinci Anahat Düzeyi</a:t>
            </a:r>
          </a:p>
          <a:p>
            <a:pPr marL="1296000" lvl="2" indent="-288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Üçüncü Anahat Düzeyi</a:t>
            </a:r>
          </a:p>
          <a:p>
            <a:pPr marL="1728000" lvl="3" indent="-216000">
              <a:buClr>
                <a:srgbClr val="000000"/>
              </a:buClr>
              <a:buSzPct val="75000"/>
              <a:buFont typeface="Symbol" charset="2"/>
              <a:buChar char=""/>
            </a:pPr>
            <a:r>
              <a:rPr lang="tr-TR" sz="2400" b="0" strike="noStrike" spc="-1">
                <a:solidFill>
                  <a:srgbClr val="000000"/>
                </a:solidFill>
                <a:uFill>
                  <a:solidFill>
                    <a:srgbClr val="FFFFFF"/>
                  </a:solidFill>
                </a:uFill>
                <a:latin typeface="Calibri"/>
              </a:rPr>
              <a:t>Dördüncü Anahat Düzeyi</a:t>
            </a:r>
          </a:p>
          <a:p>
            <a:pPr marL="2160000" lvl="4" indent="-216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Beşinci Anahat Düzeyi</a:t>
            </a:r>
          </a:p>
          <a:p>
            <a:pPr marL="2592000" lvl="5" indent="-216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Altıncı Anahat Düzeyi</a:t>
            </a: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Yedinci Anahat DüzeyiAsıl metin stillerini düzenlemek için tıklatın</a:t>
            </a:r>
          </a:p>
          <a:p>
            <a:pPr marL="743040" lvl="1" indent="-285480">
              <a:lnSpc>
                <a:spcPct val="100000"/>
              </a:lnSpc>
              <a:buClr>
                <a:srgbClr val="000000"/>
              </a:buClr>
              <a:buFont typeface="Arial"/>
              <a:buChar char="–"/>
            </a:pPr>
            <a:r>
              <a:rPr lang="tr-TR" sz="2000" b="0" strike="noStrike" spc="-1">
                <a:solidFill>
                  <a:srgbClr val="000000"/>
                </a:solidFill>
                <a:uFill>
                  <a:solidFill>
                    <a:srgbClr val="FFFFFF"/>
                  </a:solidFill>
                </a:uFill>
                <a:latin typeface="Calibri"/>
              </a:rPr>
              <a:t>İkinci düzey</a:t>
            </a:r>
            <a:endParaRPr lang="tr-TR" sz="24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tr-TR" sz="1800" b="0" strike="noStrike" spc="-1">
                <a:solidFill>
                  <a:srgbClr val="000000"/>
                </a:solidFill>
                <a:uFill>
                  <a:solidFill>
                    <a:srgbClr val="FFFFFF"/>
                  </a:solidFill>
                </a:uFill>
                <a:latin typeface="Calibri"/>
              </a:rPr>
              <a:t>Üçüncü düzey</a:t>
            </a:r>
            <a:endParaRPr lang="tr-TR" sz="24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tr-TR" sz="1600" b="0" strike="noStrike" spc="-1">
                <a:solidFill>
                  <a:srgbClr val="000000"/>
                </a:solidFill>
                <a:uFill>
                  <a:solidFill>
                    <a:srgbClr val="FFFFFF"/>
                  </a:solidFill>
                </a:uFill>
                <a:latin typeface="Calibri"/>
              </a:rPr>
              <a:t>Dördüncü düzey</a:t>
            </a:r>
            <a:endParaRPr lang="tr-TR" sz="24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tr-TR" sz="1600" b="0" strike="noStrike" spc="-1">
                <a:solidFill>
                  <a:srgbClr val="000000"/>
                </a:solidFill>
                <a:uFill>
                  <a:solidFill>
                    <a:srgbClr val="FFFFFF"/>
                  </a:solidFill>
                </a:uFill>
                <a:latin typeface="Calibri"/>
              </a:rPr>
              <a:t>Beşinci düzey</a:t>
            </a:r>
            <a:endParaRPr lang="tr-TR" sz="2400" b="0" strike="noStrike" spc="-1">
              <a:solidFill>
                <a:srgbClr val="000000"/>
              </a:solidFill>
              <a:uFill>
                <a:solidFill>
                  <a:srgbClr val="FFFFFF"/>
                </a:solidFill>
              </a:uFill>
              <a:latin typeface="Calibri"/>
            </a:endParaRPr>
          </a:p>
        </p:txBody>
      </p:sp>
      <p:sp>
        <p:nvSpPr>
          <p:cNvPr id="44" name="PlaceHolder 6"/>
          <p:cNvSpPr>
            <a:spLocks noGrp="1"/>
          </p:cNvSpPr>
          <p:nvPr>
            <p:ph type="dt"/>
          </p:nvPr>
        </p:nvSpPr>
        <p:spPr>
          <a:xfrm>
            <a:off x="457200" y="6356520"/>
            <a:ext cx="2133360" cy="364680"/>
          </a:xfrm>
          <a:prstGeom prst="rect">
            <a:avLst/>
          </a:prstGeom>
        </p:spPr>
        <p:txBody>
          <a:bodyPr anchor="ctr"/>
          <a:lstStyle/>
          <a:p>
            <a:pPr>
              <a:lnSpc>
                <a:spcPct val="100000"/>
              </a:lnSpc>
            </a:pPr>
            <a:fld id="{7F8E2372-5E0E-47A0-A3AC-09F58B8CB9C3}" type="datetime">
              <a:rPr lang="tr-TR" sz="1200" b="0" strike="noStrike" spc="-1">
                <a:solidFill>
                  <a:srgbClr val="8B8B8B"/>
                </a:solidFill>
                <a:uFill>
                  <a:solidFill>
                    <a:srgbClr val="FFFFFF"/>
                  </a:solidFill>
                </a:uFill>
                <a:latin typeface="Calibri"/>
              </a:rPr>
              <a:pPr>
                <a:lnSpc>
                  <a:spcPct val="100000"/>
                </a:lnSpc>
              </a:pPr>
              <a:t>10.10.2018</a:t>
            </a:fld>
            <a:endParaRPr lang="tr-TR" sz="1400" b="0" strike="noStrike" spc="-1">
              <a:solidFill>
                <a:srgbClr val="000000"/>
              </a:solidFill>
              <a:uFill>
                <a:solidFill>
                  <a:srgbClr val="FFFFFF"/>
                </a:solidFill>
              </a:uFill>
              <a:latin typeface="Times New Roman"/>
            </a:endParaRPr>
          </a:p>
        </p:txBody>
      </p:sp>
      <p:sp>
        <p:nvSpPr>
          <p:cNvPr id="45" name="PlaceHolder 7"/>
          <p:cNvSpPr>
            <a:spLocks noGrp="1"/>
          </p:cNvSpPr>
          <p:nvPr>
            <p:ph type="ftr"/>
          </p:nvPr>
        </p:nvSpPr>
        <p:spPr>
          <a:xfrm>
            <a:off x="3124080" y="6356520"/>
            <a:ext cx="2895120" cy="364680"/>
          </a:xfrm>
          <a:prstGeom prst="rect">
            <a:avLst/>
          </a:prstGeom>
        </p:spPr>
        <p:txBody>
          <a:bodyPr anchor="ctr"/>
          <a:lstStyle/>
          <a:p>
            <a:endParaRPr lang="tr-TR" sz="2400" b="0" strike="noStrike" spc="-1">
              <a:solidFill>
                <a:srgbClr val="000000"/>
              </a:solidFill>
              <a:uFill>
                <a:solidFill>
                  <a:srgbClr val="FFFFFF"/>
                </a:solidFill>
              </a:uFill>
              <a:latin typeface="Times New Roman"/>
            </a:endParaRPr>
          </a:p>
        </p:txBody>
      </p:sp>
      <p:sp>
        <p:nvSpPr>
          <p:cNvPr id="46" name="PlaceHolder 8"/>
          <p:cNvSpPr>
            <a:spLocks noGrp="1"/>
          </p:cNvSpPr>
          <p:nvPr>
            <p:ph type="sldNum"/>
          </p:nvPr>
        </p:nvSpPr>
        <p:spPr>
          <a:xfrm>
            <a:off x="6553080" y="6356520"/>
            <a:ext cx="2133360" cy="364680"/>
          </a:xfrm>
          <a:prstGeom prst="rect">
            <a:avLst/>
          </a:prstGeom>
        </p:spPr>
        <p:txBody>
          <a:bodyPr anchor="ctr"/>
          <a:lstStyle/>
          <a:p>
            <a:pPr algn="r">
              <a:lnSpc>
                <a:spcPct val="100000"/>
              </a:lnSpc>
            </a:pPr>
            <a:fld id="{5310BB53-0BEC-4832-AC96-4094F14BE2E3}" type="slidenum">
              <a:rPr lang="tr-TR" sz="1200" b="0" strike="noStrike" spc="-1">
                <a:solidFill>
                  <a:srgbClr val="8B8B8B"/>
                </a:solidFill>
                <a:uFill>
                  <a:solidFill>
                    <a:srgbClr val="FFFFFF"/>
                  </a:solidFill>
                </a:uFill>
                <a:latin typeface="Calibri"/>
              </a:rPr>
              <a:pPr algn="r">
                <a:lnSpc>
                  <a:spcPct val="100000"/>
                </a:lnSpc>
              </a:pPr>
              <a:t>‹#›</a:t>
            </a:fld>
            <a:endParaRPr lang="tr-T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600" b="0" strike="noStrike" spc="-1">
                <a:solidFill>
                  <a:srgbClr val="000000"/>
                </a:solidFill>
                <a:uFill>
                  <a:solidFill>
                    <a:srgbClr val="FFFFFF"/>
                  </a:solidFill>
                </a:uFill>
                <a:latin typeface="Calibri"/>
              </a:rPr>
              <a:t>Suda Sertlik</a:t>
            </a:r>
            <a:r>
              <a:rPr lang="tr-TR" sz="44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82" name="TextShape 2"/>
          <p:cNvSpPr txBox="1"/>
          <p:nvPr/>
        </p:nvSpPr>
        <p:spPr>
          <a:xfrm>
            <a:off x="467544" y="908720"/>
            <a:ext cx="8229240" cy="5040560"/>
          </a:xfrm>
          <a:prstGeom prst="rect">
            <a:avLst/>
          </a:prstGeom>
          <a:solidFill>
            <a:srgbClr val="EEECE1"/>
          </a:solidFill>
          <a:ln>
            <a:solidFill>
              <a:srgbClr val="000000"/>
            </a:solidFill>
          </a:ln>
        </p:spPr>
        <p:txBody>
          <a:bodyPr/>
          <a:lstStyle/>
          <a:p>
            <a:pPr marL="343080" indent="-342720">
              <a:lnSpc>
                <a:spcPct val="100000"/>
              </a:lnSpc>
              <a:buClr>
                <a:srgbClr val="000000"/>
              </a:buClr>
              <a:buFont typeface="Arial"/>
              <a:buChar char="•"/>
            </a:pPr>
            <a:r>
              <a:rPr lang="tr-TR" b="0" strike="noStrike" spc="-1" dirty="0">
                <a:solidFill>
                  <a:srgbClr val="000000"/>
                </a:solidFill>
                <a:uFill>
                  <a:solidFill>
                    <a:srgbClr val="FFFFFF"/>
                  </a:solidFill>
                </a:uFill>
                <a:latin typeface="Calibri"/>
              </a:rPr>
              <a:t>Suda bulunan </a:t>
            </a:r>
            <a:r>
              <a:rPr lang="tr-TR" b="0" strike="noStrike" spc="-1" dirty="0" err="1">
                <a:solidFill>
                  <a:srgbClr val="000000"/>
                </a:solidFill>
                <a:uFill>
                  <a:solidFill>
                    <a:srgbClr val="FFFFFF"/>
                  </a:solidFill>
                </a:uFill>
                <a:latin typeface="Calibri"/>
              </a:rPr>
              <a:t>Ca</a:t>
            </a:r>
            <a:r>
              <a:rPr lang="tr-TR" b="0" strike="noStrike" spc="-1" dirty="0">
                <a:solidFill>
                  <a:srgbClr val="000000"/>
                </a:solidFill>
                <a:uFill>
                  <a:solidFill>
                    <a:srgbClr val="FFFFFF"/>
                  </a:solidFill>
                </a:uFill>
                <a:latin typeface="Calibri"/>
              </a:rPr>
              <a:t>, Mg, </a:t>
            </a:r>
            <a:r>
              <a:rPr lang="tr-TR" b="0" strike="noStrike" spc="-1" dirty="0" err="1">
                <a:solidFill>
                  <a:srgbClr val="000000"/>
                </a:solidFill>
                <a:uFill>
                  <a:solidFill>
                    <a:srgbClr val="FFFFFF"/>
                  </a:solidFill>
                </a:uFill>
                <a:latin typeface="Calibri"/>
              </a:rPr>
              <a:t>Mn</a:t>
            </a:r>
            <a:r>
              <a:rPr lang="tr-TR" b="0" strike="noStrike" spc="-1" dirty="0">
                <a:solidFill>
                  <a:srgbClr val="000000"/>
                </a:solidFill>
                <a:uFill>
                  <a:solidFill>
                    <a:srgbClr val="FFFFFF"/>
                  </a:solidFill>
                </a:uFill>
                <a:latin typeface="Calibri"/>
              </a:rPr>
              <a:t> vb çok değerlikli katyonlara sertlik iyonu denir.</a:t>
            </a:r>
          </a:p>
          <a:p>
            <a:pPr marL="343080" indent="-342720">
              <a:lnSpc>
                <a:spcPct val="100000"/>
              </a:lnSpc>
              <a:buClr>
                <a:srgbClr val="000000"/>
              </a:buClr>
              <a:buFont typeface="Arial"/>
              <a:buChar char="•"/>
            </a:pPr>
            <a:r>
              <a:rPr lang="tr-TR" b="0" strike="noStrike" spc="-1" dirty="0">
                <a:solidFill>
                  <a:srgbClr val="000000"/>
                </a:solidFill>
                <a:uFill>
                  <a:solidFill>
                    <a:srgbClr val="FFFFFF"/>
                  </a:solidFill>
                </a:uFill>
                <a:latin typeface="Calibri"/>
              </a:rPr>
              <a:t> Su sertliğini anlamanın en kolay yolu, üzerine bir miktar sıvı sabun koyup çalkalayarak, köpürme düzeyine bakmaktır. </a:t>
            </a:r>
          </a:p>
          <a:p>
            <a:pPr marL="743040" lvl="1" indent="-285480">
              <a:lnSpc>
                <a:spcPct val="100000"/>
              </a:lnSpc>
              <a:buClr>
                <a:srgbClr val="000000"/>
              </a:buClr>
              <a:buFont typeface="Arial"/>
              <a:buChar char="–"/>
            </a:pPr>
            <a:r>
              <a:rPr lang="tr-TR" b="0" strike="noStrike" spc="-1" dirty="0">
                <a:solidFill>
                  <a:srgbClr val="000000"/>
                </a:solidFill>
                <a:uFill>
                  <a:solidFill>
                    <a:srgbClr val="FFFFFF"/>
                  </a:solidFill>
                </a:uFill>
                <a:latin typeface="Calibri"/>
              </a:rPr>
              <a:t>Geçici sertlik ve kalıcı sertlik </a:t>
            </a:r>
          </a:p>
          <a:p>
            <a:pPr>
              <a:lnSpc>
                <a:spcPct val="100000"/>
              </a:lnSpc>
            </a:pPr>
            <a:endParaRPr lang="tr-TR"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b="0" strike="noStrike" spc="-1" dirty="0">
                <a:solidFill>
                  <a:srgbClr val="000000"/>
                </a:solidFill>
                <a:uFill>
                  <a:solidFill>
                    <a:srgbClr val="FFFFFF"/>
                  </a:solidFill>
                </a:uFill>
                <a:latin typeface="Calibri"/>
              </a:rPr>
              <a:t> bikarbonatlara bağlı </a:t>
            </a:r>
            <a:r>
              <a:rPr lang="tr-TR" b="0" strike="noStrike" spc="-1" dirty="0" err="1">
                <a:solidFill>
                  <a:srgbClr val="000000"/>
                </a:solidFill>
                <a:uFill>
                  <a:solidFill>
                    <a:srgbClr val="FFFFFF"/>
                  </a:solidFill>
                </a:uFill>
                <a:latin typeface="Calibri"/>
              </a:rPr>
              <a:t>Ca</a:t>
            </a:r>
            <a:r>
              <a:rPr lang="tr-TR" b="0" strike="noStrike" spc="-1" dirty="0">
                <a:solidFill>
                  <a:srgbClr val="000000"/>
                </a:solidFill>
                <a:uFill>
                  <a:solidFill>
                    <a:srgbClr val="FFFFFF"/>
                  </a:solidFill>
                </a:uFill>
                <a:latin typeface="Calibri"/>
              </a:rPr>
              <a:t> ve Mg iyonlarından kaynaklanmakta olup, suyun kaynatılması ile giderilebilir. </a:t>
            </a:r>
          </a:p>
          <a:p>
            <a:pPr marL="343080" indent="-342720">
              <a:lnSpc>
                <a:spcPct val="100000"/>
              </a:lnSpc>
              <a:buClr>
                <a:srgbClr val="000000"/>
              </a:buClr>
              <a:buFont typeface="Arial"/>
              <a:buChar char="•"/>
            </a:pPr>
            <a:r>
              <a:rPr lang="tr-TR" b="0" strike="noStrike" spc="-1" dirty="0">
                <a:solidFill>
                  <a:srgbClr val="000000"/>
                </a:solidFill>
                <a:uFill>
                  <a:solidFill>
                    <a:srgbClr val="FFFFFF"/>
                  </a:solidFill>
                </a:uFill>
                <a:latin typeface="Calibri"/>
              </a:rPr>
              <a:t>Çaydanlıkların tabanında, iletim borularında vb görülen tortular, geçici sertlikten kaynaklanan </a:t>
            </a:r>
            <a:r>
              <a:rPr lang="tr-TR" b="0" strike="noStrike" spc="-1" dirty="0" err="1">
                <a:solidFill>
                  <a:srgbClr val="000000"/>
                </a:solidFill>
                <a:uFill>
                  <a:solidFill>
                    <a:srgbClr val="FFFFFF"/>
                  </a:solidFill>
                </a:uFill>
                <a:latin typeface="Calibri"/>
              </a:rPr>
              <a:t>Ca</a:t>
            </a:r>
            <a:r>
              <a:rPr lang="tr-TR" b="0" strike="noStrike" spc="-1" dirty="0">
                <a:solidFill>
                  <a:srgbClr val="000000"/>
                </a:solidFill>
                <a:uFill>
                  <a:solidFill>
                    <a:srgbClr val="FFFFFF"/>
                  </a:solidFill>
                </a:uFill>
                <a:latin typeface="Calibri"/>
              </a:rPr>
              <a:t> (ve Mg) karbonat çökelleridir. Sertlik üç türlü belirtilmekte olup, en yaygın kullanılanı Fransız sertliğidir. Buna göre 1 Fr sertliği: 10 mg/L CaCO</a:t>
            </a:r>
            <a:r>
              <a:rPr lang="tr-TR" b="0" strike="noStrike" spc="-1" baseline="-25000" dirty="0">
                <a:solidFill>
                  <a:srgbClr val="000000"/>
                </a:solidFill>
                <a:uFill>
                  <a:solidFill>
                    <a:srgbClr val="FFFFFF"/>
                  </a:solidFill>
                </a:uFill>
                <a:latin typeface="Calibri"/>
              </a:rPr>
              <a:t>3 </a:t>
            </a:r>
            <a:r>
              <a:rPr lang="tr-TR" b="0" strike="noStrike" spc="-1" dirty="0">
                <a:solidFill>
                  <a:srgbClr val="000000"/>
                </a:solidFill>
                <a:uFill>
                  <a:solidFill>
                    <a:srgbClr val="FFFFFF"/>
                  </a:solidFill>
                </a:uFill>
                <a:latin typeface="Calibri"/>
              </a:rPr>
              <a:t>eşdeğeridir. Alman sertliğinde 10 mg/L </a:t>
            </a:r>
            <a:r>
              <a:rPr lang="tr-TR" b="0" strike="noStrike" spc="-1" dirty="0" err="1">
                <a:solidFill>
                  <a:srgbClr val="000000"/>
                </a:solidFill>
                <a:uFill>
                  <a:solidFill>
                    <a:srgbClr val="FFFFFF"/>
                  </a:solidFill>
                </a:uFill>
                <a:latin typeface="Calibri"/>
              </a:rPr>
              <a:t>CaO</a:t>
            </a:r>
            <a:r>
              <a:rPr lang="tr-TR" b="0" strike="noStrike" spc="-1" dirty="0">
                <a:solidFill>
                  <a:srgbClr val="000000"/>
                </a:solidFill>
                <a:uFill>
                  <a:solidFill>
                    <a:srgbClr val="FFFFFF"/>
                  </a:solidFill>
                </a:uFill>
                <a:latin typeface="Calibri"/>
              </a:rPr>
              <a:t> eşdeğeri kullanılır. İngiliz sertliği ise 70 ml suda 1 mg CaCO</a:t>
            </a:r>
            <a:r>
              <a:rPr lang="tr-TR" b="0" strike="noStrike" spc="-1" baseline="-25000" dirty="0">
                <a:solidFill>
                  <a:srgbClr val="000000"/>
                </a:solidFill>
                <a:uFill>
                  <a:solidFill>
                    <a:srgbClr val="FFFFFF"/>
                  </a:solidFill>
                </a:uFill>
                <a:latin typeface="Calibri"/>
              </a:rPr>
              <a:t>3</a:t>
            </a:r>
            <a:r>
              <a:rPr lang="tr-TR" b="0" strike="noStrike" spc="-1" dirty="0">
                <a:solidFill>
                  <a:srgbClr val="000000"/>
                </a:solidFill>
                <a:uFill>
                  <a:solidFill>
                    <a:srgbClr val="FFFFFF"/>
                  </a:solidFill>
                </a:uFill>
                <a:latin typeface="Calibri"/>
              </a:rPr>
              <a:t> olarak belirtilir. </a:t>
            </a:r>
          </a:p>
          <a:p>
            <a:pPr>
              <a:lnSpc>
                <a:spcPct val="100000"/>
              </a:lnSpc>
            </a:pPr>
            <a:endParaRPr lang="tr-TR" b="0" strike="noStrike" spc="-1" dirty="0">
              <a:solidFill>
                <a:srgbClr val="000000"/>
              </a:solidFill>
              <a:uFill>
                <a:solidFill>
                  <a:srgbClr val="FFFFFF"/>
                </a:solidFill>
              </a:uFill>
              <a:latin typeface="Calibri"/>
            </a:endParaRPr>
          </a:p>
        </p:txBody>
      </p:sp>
      <p:sp>
        <p:nvSpPr>
          <p:cNvPr id="83" name="CustomShape 3"/>
          <p:cNvSpPr/>
          <p:nvPr/>
        </p:nvSpPr>
        <p:spPr>
          <a:xfrm flipH="1">
            <a:off x="1690920" y="3069000"/>
            <a:ext cx="359640" cy="359640"/>
          </a:xfrm>
          <a:custGeom>
            <a:avLst/>
            <a:gdLst/>
            <a:ahLst/>
            <a:cxnLst/>
            <a:rect l="l" t="t" r="r" b="b"/>
            <a:pathLst>
              <a:path w="21600" h="21600">
                <a:moveTo>
                  <a:pt x="0" y="0"/>
                </a:moveTo>
                <a:lnTo>
                  <a:pt x="21600" y="21600"/>
                </a:lnTo>
              </a:path>
            </a:pathLst>
          </a:custGeom>
          <a:noFill/>
          <a:ln>
            <a:solidFill>
              <a:srgbClr val="4A7EBB"/>
            </a:solidFill>
            <a:round/>
            <a:tailEnd type="arrow" w="med" len="med"/>
          </a:ln>
        </p:spPr>
        <p:style>
          <a:lnRef idx="1">
            <a:schemeClr val="accent1"/>
          </a:lnRef>
          <a:fillRef idx="0">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10" name="TextShape 2"/>
          <p:cNvSpPr txBox="1"/>
          <p:nvPr/>
        </p:nvSpPr>
        <p:spPr>
          <a:xfrm>
            <a:off x="539552" y="476672"/>
            <a:ext cx="8229240" cy="5832648"/>
          </a:xfrm>
          <a:prstGeom prst="rect">
            <a:avLst/>
          </a:prstGeom>
          <a:solidFill>
            <a:srgbClr val="DBEEF4"/>
          </a:solidFill>
          <a:ln>
            <a:solidFill>
              <a:srgbClr val="000000"/>
            </a:solidFill>
          </a:ln>
        </p:spPr>
        <p:txBody>
          <a:bodyPr/>
          <a:lstStyle/>
          <a:p>
            <a:pPr marL="343080" indent="-342720">
              <a:lnSpc>
                <a:spcPct val="100000"/>
              </a:lnSpc>
              <a:buClr>
                <a:srgbClr val="000000"/>
              </a:buClr>
              <a:buFont typeface="Arial"/>
              <a:buChar char="•"/>
            </a:pPr>
            <a:r>
              <a:rPr lang="tr-TR" sz="2000" b="1" i="1" strike="noStrike" spc="-1" dirty="0">
                <a:solidFill>
                  <a:srgbClr val="000000"/>
                </a:solidFill>
                <a:uFill>
                  <a:solidFill>
                    <a:srgbClr val="FFFFFF"/>
                  </a:solidFill>
                </a:uFill>
                <a:latin typeface="Calibri"/>
              </a:rPr>
              <a:t>Nitrat ve </a:t>
            </a:r>
            <a:r>
              <a:rPr lang="tr-TR" sz="2000" b="1" i="1" strike="noStrike" spc="-1" dirty="0" err="1">
                <a:solidFill>
                  <a:srgbClr val="000000"/>
                </a:solidFill>
                <a:uFill>
                  <a:solidFill>
                    <a:srgbClr val="FFFFFF"/>
                  </a:solidFill>
                </a:uFill>
                <a:latin typeface="Calibri"/>
              </a:rPr>
              <a:t>nitrit</a:t>
            </a:r>
            <a:r>
              <a:rPr lang="tr-TR" sz="2000" b="1" i="1" strike="noStrike" spc="-1" dirty="0">
                <a:solidFill>
                  <a:srgbClr val="000000"/>
                </a:solidFill>
                <a:uFill>
                  <a:solidFill>
                    <a:srgbClr val="FFFFFF"/>
                  </a:solidFill>
                </a:uFill>
                <a:latin typeface="Calibri"/>
              </a:rPr>
              <a:t>:</a:t>
            </a:r>
            <a:r>
              <a:rPr lang="tr-TR" sz="2000" b="0" strike="noStrike" spc="-1" dirty="0">
                <a:solidFill>
                  <a:srgbClr val="000000"/>
                </a:solidFill>
                <a:uFill>
                  <a:solidFill>
                    <a:srgbClr val="FFFFFF"/>
                  </a:solidFill>
                </a:uFill>
                <a:latin typeface="Calibri"/>
              </a:rPr>
              <a:t> Gübre kullanımından sonraki her türlü sızıntılar, septik çukur veya tank kaçakları, kanalizasyon bulaşmaları gibi çok çeşitli kaynaklardan bulaşabilir ve özellikle 6 aydan küçük bebeklerde, zamanında el konulmazsa ölüme varan, solunum yetmezliği, mavi-bebek hastalığı gibi rahatsızlıklara neden olur.</a:t>
            </a:r>
          </a:p>
          <a:p>
            <a:pPr marL="343080" indent="-342720">
              <a:lnSpc>
                <a:spcPct val="100000"/>
              </a:lnSpc>
              <a:buClr>
                <a:srgbClr val="000000"/>
              </a:buClr>
              <a:buFont typeface="Arial"/>
              <a:buChar char="•"/>
            </a:pPr>
            <a:r>
              <a:rPr lang="tr-TR" sz="2000" b="1" i="1" strike="noStrike" spc="-1" dirty="0">
                <a:solidFill>
                  <a:srgbClr val="000000"/>
                </a:solidFill>
                <a:uFill>
                  <a:solidFill>
                    <a:srgbClr val="FFFFFF"/>
                  </a:solidFill>
                </a:uFill>
                <a:latin typeface="Calibri"/>
              </a:rPr>
              <a:t>Selenyum:</a:t>
            </a:r>
            <a:r>
              <a:rPr lang="tr-TR" sz="2000" b="0" strike="noStrike" spc="-1" dirty="0">
                <a:solidFill>
                  <a:srgbClr val="000000"/>
                </a:solidFill>
                <a:uFill>
                  <a:solidFill>
                    <a:srgbClr val="FFFFFF"/>
                  </a:solidFill>
                </a:uFill>
                <a:latin typeface="Calibri"/>
              </a:rPr>
              <a:t> Petrol arıtımevleri, madenlerden sızan pasa suları veya doğal yollardan bulaşabilen selen, saç ve tırnak dökülmelerine, el ve ayak parmaklarının uyuşmasına, dolaşım bozukluklarına ve mukusta zarara neden olur. Yüksek dozda kanserojen olduğu düşünülmektedir. Bununla birlikte, bir miktar selen hayvan ve insan sağlığı için mutlak gerekli olduğundan, gelişmiş ülkelerde içme sularına selen karıştırıldığına tanık olunabilmektedir.</a:t>
            </a:r>
          </a:p>
          <a:p>
            <a:pPr marL="343080" indent="-342720">
              <a:lnSpc>
                <a:spcPct val="100000"/>
              </a:lnSpc>
              <a:buClr>
                <a:srgbClr val="000000"/>
              </a:buClr>
              <a:buFont typeface="Arial"/>
              <a:buChar char="•"/>
            </a:pPr>
            <a:r>
              <a:rPr lang="tr-TR" sz="2000" b="1" i="1" strike="noStrike" spc="-1" dirty="0">
                <a:solidFill>
                  <a:srgbClr val="000000"/>
                </a:solidFill>
                <a:uFill>
                  <a:solidFill>
                    <a:srgbClr val="FFFFFF"/>
                  </a:solidFill>
                </a:uFill>
                <a:latin typeface="Calibri"/>
              </a:rPr>
              <a:t>Siyanür:</a:t>
            </a:r>
            <a:r>
              <a:rPr lang="tr-TR" sz="2000" b="0" strike="noStrike" spc="-1" dirty="0">
                <a:solidFill>
                  <a:srgbClr val="000000"/>
                </a:solidFill>
                <a:uFill>
                  <a:solidFill>
                    <a:srgbClr val="FFFFFF"/>
                  </a:solidFill>
                </a:uFill>
                <a:latin typeface="Calibri"/>
              </a:rPr>
              <a:t> Özellikle demir-çelik endüstrisi ile plastik ve gübre fabrikalarından gelen bulaşmalarla ortaya çıkar ve sinir sistemine ve tiroit bezine zarar verir.</a:t>
            </a:r>
          </a:p>
          <a:p>
            <a:pPr marL="343080" indent="-342720">
              <a:lnSpc>
                <a:spcPct val="100000"/>
              </a:lnSpc>
              <a:buClr>
                <a:srgbClr val="000000"/>
              </a:buClr>
              <a:buFont typeface="Arial"/>
              <a:buChar char="•"/>
            </a:pPr>
            <a:r>
              <a:rPr lang="tr-TR" sz="2000" b="1" i="1" strike="noStrike" spc="-1" dirty="0">
                <a:solidFill>
                  <a:srgbClr val="000000"/>
                </a:solidFill>
                <a:uFill>
                  <a:solidFill>
                    <a:srgbClr val="FFFFFF"/>
                  </a:solidFill>
                </a:uFill>
                <a:latin typeface="Calibri"/>
              </a:rPr>
              <a:t>Talyum:</a:t>
            </a:r>
            <a:r>
              <a:rPr lang="tr-TR" sz="2000" b="0" strike="noStrike" spc="-1" dirty="0">
                <a:solidFill>
                  <a:srgbClr val="000000"/>
                </a:solidFill>
                <a:uFill>
                  <a:solidFill>
                    <a:srgbClr val="FFFFFF"/>
                  </a:solidFill>
                </a:uFill>
                <a:latin typeface="Calibri"/>
              </a:rPr>
              <a:t> Cevher işleme yerleri ile elektronik, cam ve ilaç fabrikaları atıklarının karıştığı sularda rastlanır. Kellik, kan tablosu bozulması, böbrek, barsak ve karaciğer rahatsızlıkları gibi olumsuzluklara yol açar.</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457200" y="274680"/>
            <a:ext cx="8229240" cy="1142640"/>
          </a:xfrm>
          <a:prstGeom prst="rect">
            <a:avLst/>
          </a:prstGeom>
          <a:solidFill>
            <a:srgbClr val="FFFFFF"/>
          </a:solid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
KONU: </a:t>
            </a:r>
            <a:r>
              <a:rPr lang="tr-TR" sz="3200" b="1" strike="noStrike" spc="-1">
                <a:solidFill>
                  <a:srgbClr val="000000"/>
                </a:solidFill>
                <a:uFill>
                  <a:solidFill>
                    <a:srgbClr val="FFFFFF"/>
                  </a:solidFill>
                </a:uFill>
                <a:latin typeface="Calibri"/>
              </a:rPr>
              <a:t>BALIKLAR, DİĞER SU CANLILARI, YABAN YAŞAMI</a:t>
            </a:r>
            <a:r>
              <a:rPr lang="tr-TR" sz="32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112"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Bilindiği gibi yeryüzü, milyarlarca yıl çeşitli değişikliklere uğramış ve bu değişikliklere uyum sağlayabilen canlılar yaşamlarını sürdürürken, uyumsuzlar başka yerlere göç etmişler veya yok olmuşlardır.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Bu durumda, bir su kütlesinin doğal durumunun, içindeki canlılar topluluğunun sağlıklı yaşayabilmesi için en uygun ortam olduğu sonucuna varılabilir.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14" name="TextShape 2"/>
          <p:cNvSpPr txBox="1"/>
          <p:nvPr/>
        </p:nvSpPr>
        <p:spPr>
          <a:xfrm>
            <a:off x="457200" y="1285920"/>
            <a:ext cx="8229240" cy="483984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Dolayısıyla Suyun fiziksel ve kimyasal özelliklerinde ortaya çıkabilecek değişikliklere karşı türlerin tepkileri </a:t>
            </a:r>
          </a:p>
          <a:p>
            <a:pPr marL="343080" indent="-342720">
              <a:lnSpc>
                <a:spcPct val="100000"/>
              </a:lnSpc>
            </a:pPr>
            <a:r>
              <a:rPr lang="tr-TR" sz="3200" b="0" strike="noStrike" spc="-1">
                <a:solidFill>
                  <a:srgbClr val="000000"/>
                </a:solidFill>
                <a:uFill>
                  <a:solidFill>
                    <a:srgbClr val="FFFFFF"/>
                  </a:solidFill>
                </a:uFill>
                <a:latin typeface="Calibri"/>
              </a:rPr>
              <a:t>   çok değişken olacaktır.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Örneğin yüzen organizmalar, </a:t>
            </a:r>
          </a:p>
          <a:p>
            <a:pPr marL="343080" indent="-342720">
              <a:lnSpc>
                <a:spcPct val="100000"/>
              </a:lnSpc>
            </a:pPr>
            <a:r>
              <a:rPr lang="tr-TR" sz="3200" b="0" strike="noStrike" spc="-1">
                <a:solidFill>
                  <a:srgbClr val="000000"/>
                </a:solidFill>
                <a:uFill>
                  <a:solidFill>
                    <a:srgbClr val="FFFFFF"/>
                  </a:solidFill>
                </a:uFill>
                <a:latin typeface="Calibri"/>
              </a:rPr>
              <a:t>ortamdan uzaklaşmaya çalışacaktır.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Kerevit, yengeç gibi taban organizmaları, dipteki bir değişimden,diğer canlılara </a:t>
            </a:r>
          </a:p>
          <a:p>
            <a:pPr marL="343080" indent="-342720">
              <a:lnSpc>
                <a:spcPct val="100000"/>
              </a:lnSpc>
            </a:pPr>
            <a:r>
              <a:rPr lang="tr-TR" sz="3200" b="0" strike="noStrike" spc="-1">
                <a:solidFill>
                  <a:srgbClr val="000000"/>
                </a:solidFill>
                <a:uFill>
                  <a:solidFill>
                    <a:srgbClr val="FFFFFF"/>
                  </a:solidFill>
                </a:uFill>
                <a:latin typeface="Calibri"/>
              </a:rPr>
              <a:t>göre daha kolay etkilenecektir. </a:t>
            </a:r>
          </a:p>
          <a:p>
            <a:pPr>
              <a:lnSpc>
                <a:spcPct val="100000"/>
              </a:lnSpc>
            </a:pPr>
            <a:endParaRPr lang="tr-TR" sz="3200" b="0" strike="noStrike" spc="-1">
              <a:solidFill>
                <a:srgbClr val="000000"/>
              </a:solidFill>
              <a:uFill>
                <a:solidFill>
                  <a:srgbClr val="FFFFFF"/>
                </a:solidFill>
              </a:uFill>
              <a:latin typeface="Calibri"/>
            </a:endParaRPr>
          </a:p>
        </p:txBody>
      </p:sp>
      <p:pic>
        <p:nvPicPr>
          <p:cNvPr id="115" name="Picture 3"/>
          <p:cNvPicPr/>
          <p:nvPr/>
        </p:nvPicPr>
        <p:blipFill>
          <a:blip r:embed="rId2" cstate="print"/>
          <a:stretch/>
        </p:blipFill>
        <p:spPr>
          <a:xfrm rot="21269400">
            <a:off x="5974560" y="2624400"/>
            <a:ext cx="2641680" cy="1072800"/>
          </a:xfrm>
          <a:prstGeom prst="rect">
            <a:avLst/>
          </a:prstGeom>
          <a:ln>
            <a:noFill/>
          </a:ln>
        </p:spPr>
      </p:pic>
      <p:pic>
        <p:nvPicPr>
          <p:cNvPr id="116" name="Picture 4"/>
          <p:cNvPicPr/>
          <p:nvPr/>
        </p:nvPicPr>
        <p:blipFill>
          <a:blip r:embed="rId3" cstate="print"/>
          <a:stretch/>
        </p:blipFill>
        <p:spPr>
          <a:xfrm>
            <a:off x="7858080" y="3643200"/>
            <a:ext cx="1118880" cy="1499760"/>
          </a:xfrm>
          <a:prstGeom prst="rect">
            <a:avLst/>
          </a:prstGeom>
          <a:ln>
            <a:noFill/>
          </a:ln>
        </p:spPr>
      </p:pic>
      <p:pic>
        <p:nvPicPr>
          <p:cNvPr id="117" name="Picture 6"/>
          <p:cNvPicPr/>
          <p:nvPr/>
        </p:nvPicPr>
        <p:blipFill>
          <a:blip r:embed="rId4" cstate="print"/>
          <a:stretch/>
        </p:blipFill>
        <p:spPr>
          <a:xfrm>
            <a:off x="5786280" y="5433840"/>
            <a:ext cx="1900800" cy="1423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19" name="TextShape 2"/>
          <p:cNvSpPr txBox="1"/>
          <p:nvPr/>
        </p:nvSpPr>
        <p:spPr>
          <a:xfrm>
            <a:off x="457200" y="1600200"/>
            <a:ext cx="8229240" cy="4525560"/>
          </a:xfrm>
          <a:prstGeom prst="rect">
            <a:avLst/>
          </a:prstGeom>
          <a:noFill/>
          <a:ln w="28440">
            <a:solidFill>
              <a:srgbClr val="000000"/>
            </a:solidFill>
            <a:round/>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Etki uzun süreli olursa, </a:t>
            </a:r>
          </a:p>
          <a:p>
            <a:pPr marL="343080" indent="-342720">
              <a:lnSpc>
                <a:spcPct val="100000"/>
              </a:lnSpc>
            </a:pPr>
            <a:r>
              <a:rPr lang="tr-TR" sz="3200" b="0" strike="noStrike" spc="-1">
                <a:solidFill>
                  <a:srgbClr val="000000"/>
                </a:solidFill>
                <a:uFill>
                  <a:solidFill>
                    <a:srgbClr val="FFFFFF"/>
                  </a:solidFill>
                </a:uFill>
                <a:latin typeface="Calibri"/>
              </a:rPr>
              <a:t>besin zinciri halkalarındaki kopmalar, </a:t>
            </a:r>
          </a:p>
          <a:p>
            <a:pPr marL="343080" indent="-342720">
              <a:lnSpc>
                <a:spcPct val="100000"/>
              </a:lnSpc>
            </a:pPr>
            <a:r>
              <a:rPr lang="tr-TR" sz="3200" b="0" strike="noStrike" spc="-1">
                <a:solidFill>
                  <a:srgbClr val="000000"/>
                </a:solidFill>
                <a:uFill>
                  <a:solidFill>
                    <a:srgbClr val="FFFFFF"/>
                  </a:solidFill>
                </a:uFill>
                <a:latin typeface="Calibri"/>
              </a:rPr>
              <a:t>tüm su yaşamı ve hatta bu yaşama bağlı olan kuşlar, ayılar </a:t>
            </a:r>
          </a:p>
          <a:p>
            <a:pPr marL="343080" indent="-342720">
              <a:lnSpc>
                <a:spcPct val="100000"/>
              </a:lnSpc>
            </a:pPr>
            <a:r>
              <a:rPr lang="tr-TR" sz="3200" b="0" strike="noStrike" spc="-1">
                <a:solidFill>
                  <a:srgbClr val="000000"/>
                </a:solidFill>
                <a:uFill>
                  <a:solidFill>
                    <a:srgbClr val="FFFFFF"/>
                  </a:solidFill>
                </a:uFill>
                <a:latin typeface="Calibri"/>
              </a:rPr>
              <a:t>vb canlı topluluklarını da etkiler. </a:t>
            </a:r>
          </a:p>
          <a:p>
            <a:pPr>
              <a:lnSpc>
                <a:spcPct val="100000"/>
              </a:lnSpc>
            </a:pP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Ergin canlılar kimi değişikliklerden hiç etkilenmemiş gibi normal yaşamını sürdürürken, üreme, yumurtlama, göç gibi birtakım alışkanlıklarını değiştirebilir.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Yavrular da, olumsuz koşullara direnme veya ortamdan uzaklaşma konusunda daha yetersiz kalırlar. </a:t>
            </a:r>
          </a:p>
          <a:p>
            <a:pPr>
              <a:lnSpc>
                <a:spcPct val="100000"/>
              </a:lnSpc>
            </a:pPr>
            <a:endParaRPr lang="tr-TR" sz="3200" b="0" strike="noStrike" spc="-1">
              <a:solidFill>
                <a:srgbClr val="000000"/>
              </a:solidFill>
              <a:uFill>
                <a:solidFill>
                  <a:srgbClr val="FFFFFF"/>
                </a:solidFill>
              </a:uFill>
              <a:latin typeface="Calibri"/>
            </a:endParaRPr>
          </a:p>
        </p:txBody>
      </p:sp>
      <p:sp>
        <p:nvSpPr>
          <p:cNvPr id="120" name="CustomShape 3"/>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121" name="CustomShape 4"/>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122" name="Picture 5"/>
          <p:cNvPicPr/>
          <p:nvPr/>
        </p:nvPicPr>
        <p:blipFill>
          <a:blip r:embed="rId2" cstate="print"/>
          <a:stretch/>
        </p:blipFill>
        <p:spPr>
          <a:xfrm>
            <a:off x="5786280" y="511560"/>
            <a:ext cx="2585160" cy="1964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24"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Suda değişen koşullar, çoğu canlı türü için olumsuz etki yaratırken, başka birtakım canlılar ortamdaki boşluktan yararlanıp aşırı gelişebilir.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Ör: artan su sıcaklıkları, canlıların oksijen eksikliğinden daha çabuk etkilenmeleri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26" name="TextShape 2"/>
          <p:cNvSpPr txBox="1"/>
          <p:nvPr/>
        </p:nvSpPr>
        <p:spPr>
          <a:xfrm>
            <a:off x="457200" y="1600200"/>
            <a:ext cx="8229240" cy="4525560"/>
          </a:xfrm>
          <a:prstGeom prst="rect">
            <a:avLst/>
          </a:prstGeom>
          <a:solidFill>
            <a:srgbClr val="FFFFFF"/>
          </a:solidFill>
          <a:ln>
            <a:solidFill>
              <a:srgbClr val="95B3D7"/>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Olumsuz madde ve koşullar kimi zaman kısa sürede etkisiz iken, uzun dönemde etkilerini gösterebilir.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Suda normal olarak bulunan maddeler de, belirli düzeyleri aştıklarında zehirli konuma geçebilir.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28"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Suda oluşabilecek bir kalite gerilemesinin canlılar topluluğu üzerine olan etkilerinin giderilmesi, kimi zaman olanaksızdır, çoğu zaman da çok uzun süreler ister.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Olumsuz koşulların belirli aralıklarla yinelenmesi, değişikliğin canlılar üzerinde daha fazla etki yapması sonucunu doğurur.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Yine de, suya katılan her madde ve özelliğin olumsuz koşulları tetikleyeceğini söylemek doğru değildir. Kimi madde ve özelliklerin eklenmesi, istenen koşulları geliştirebilir.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Örneğin suyun çözünmüş oksijen içeriğinin artırılması, hemen her zaman kalitesine olumlu etki yapar.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30" name="TextShape 2"/>
          <p:cNvSpPr txBox="1"/>
          <p:nvPr/>
        </p:nvSpPr>
        <p:spPr>
          <a:xfrm>
            <a:off x="457200" y="1600200"/>
            <a:ext cx="8229240" cy="4525560"/>
          </a:xfrm>
          <a:prstGeom prst="rect">
            <a:avLst/>
          </a:prstGeom>
          <a:solidFill>
            <a:srgbClr val="FFFFFF"/>
          </a:solidFill>
          <a:ln>
            <a:solidFill>
              <a:srgbClr val="558ED5"/>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Debi değişimleri su kalitesini etkileyen önemli bir etmendir.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Örneğin bir kanalizasyon veya bir fabrikanın soğutma suyu karışmasında, karışan suyun debisi değişmese de, alıcı ortamın debisinin azaldığı dönemlerde karışma oranı ve dolayısıyla olumsuzluk artabilecektir.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32" name="TextShape 2"/>
          <p:cNvSpPr txBox="1"/>
          <p:nvPr/>
        </p:nvSpPr>
        <p:spPr>
          <a:xfrm>
            <a:off x="457200" y="1600200"/>
            <a:ext cx="8229240" cy="4525560"/>
          </a:xfrm>
          <a:prstGeom prst="rect">
            <a:avLst/>
          </a:prstGeom>
          <a:noFill/>
          <a:ln w="57240">
            <a:solidFill>
              <a:srgbClr val="000000"/>
            </a:solidFill>
            <a:round/>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Tatlı su canlıları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Deniz ve körfez organizmaları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Yaban yaşamı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Çözünmüş maddeler, asitlik alkalilik pH,erimiş oksijen,</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642960" y="642960"/>
            <a:ext cx="2468160" cy="639360"/>
          </a:xfrm>
          <a:prstGeom prst="rect">
            <a:avLst/>
          </a:prstGeom>
          <a:noFill/>
          <a:ln>
            <a:noFill/>
          </a:ln>
        </p:spPr>
        <p:txBody>
          <a:bodyPr anchor="b"/>
          <a:lstStyle/>
          <a:p>
            <a:pPr>
              <a:lnSpc>
                <a:spcPct val="100000"/>
              </a:lnSpc>
            </a:pPr>
            <a:r>
              <a:rPr lang="tr-TR" sz="2400" b="1" u="sng" strike="noStrike" spc="-1">
                <a:solidFill>
                  <a:srgbClr val="000000"/>
                </a:solidFill>
                <a:uFill>
                  <a:solidFill>
                    <a:srgbClr val="FFFFFF"/>
                  </a:solidFill>
                </a:uFill>
                <a:latin typeface="Calibri"/>
              </a:rPr>
              <a:t>Tatlı su canlıları</a:t>
            </a:r>
            <a:endParaRPr lang="tr-TR" sz="3200" b="0" strike="noStrike" spc="-1">
              <a:solidFill>
                <a:srgbClr val="000000"/>
              </a:solidFill>
              <a:uFill>
                <a:solidFill>
                  <a:srgbClr val="FFFFFF"/>
                </a:solidFill>
              </a:uFill>
              <a:latin typeface="Calibri"/>
            </a:endParaRPr>
          </a:p>
        </p:txBody>
      </p:sp>
      <p:sp>
        <p:nvSpPr>
          <p:cNvPr id="134" name="TextShape 2"/>
          <p:cNvSpPr txBox="1"/>
          <p:nvPr/>
        </p:nvSpPr>
        <p:spPr>
          <a:xfrm>
            <a:off x="457200" y="1285920"/>
            <a:ext cx="2971440" cy="4839840"/>
          </a:xfrm>
          <a:prstGeom prst="rect">
            <a:avLst/>
          </a:prstGeom>
          <a:noFill/>
          <a:ln w="28440">
            <a:solidFill>
              <a:srgbClr val="000000"/>
            </a:solidFill>
            <a:round/>
          </a:ln>
        </p:spPr>
        <p:txBody>
          <a:bodyPr/>
          <a:lstStyle/>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Çözünmüş maddeler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Asitlik, alkalilik pH</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Sertlik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Sıcaklık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Erimiş oksijen</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CO2</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Yağ -petrol ürünleri</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Bulanıklık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Çökebilen katılar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Renk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Yüzen maddeler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Kötü koku ve tatlara neden olan mad</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Radyoaktivite</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Bitki besin maddeleri ve zararlı org</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Zehirli maddeler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Biyodeney</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Ağır metal</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Tarımsal ilaç</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0" strike="noStrike" spc="-1">
                <a:solidFill>
                  <a:srgbClr val="000000"/>
                </a:solidFill>
                <a:uFill>
                  <a:solidFill>
                    <a:srgbClr val="FFFFFF"/>
                  </a:solidFill>
                </a:uFill>
                <a:latin typeface="Calibri"/>
              </a:rPr>
              <a:t>Diğer zehirli maddeler</a:t>
            </a: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p:txBody>
      </p:sp>
      <p:sp>
        <p:nvSpPr>
          <p:cNvPr id="135" name="TextShape 3"/>
          <p:cNvSpPr txBox="1"/>
          <p:nvPr/>
        </p:nvSpPr>
        <p:spPr>
          <a:xfrm>
            <a:off x="3714840" y="500040"/>
            <a:ext cx="5041440" cy="925200"/>
          </a:xfrm>
          <a:prstGeom prst="rect">
            <a:avLst/>
          </a:prstGeom>
          <a:noFill/>
          <a:ln>
            <a:noFill/>
          </a:ln>
        </p:spPr>
        <p:txBody>
          <a:bodyPr anchor="b"/>
          <a:lstStyle/>
          <a:p>
            <a:pPr>
              <a:lnSpc>
                <a:spcPct val="100000"/>
              </a:lnSpc>
            </a:pPr>
            <a:r>
              <a:rPr lang="tr-TR" sz="3100" b="1" u="sng" strike="noStrike" spc="-1">
                <a:solidFill>
                  <a:srgbClr val="000000"/>
                </a:solidFill>
                <a:uFill>
                  <a:solidFill>
                    <a:srgbClr val="FFFFFF"/>
                  </a:solidFill>
                </a:uFill>
                <a:latin typeface="Calibri"/>
              </a:rPr>
              <a:t>Deniz ve körfez</a:t>
            </a:r>
            <a:endParaRPr lang="tr-TR" sz="3200" b="0" strike="noStrike" spc="-1">
              <a:solidFill>
                <a:srgbClr val="000000"/>
              </a:solidFill>
              <a:uFill>
                <a:solidFill>
                  <a:srgbClr val="FFFFFF"/>
                </a:solidFill>
              </a:uFill>
              <a:latin typeface="Calibri"/>
            </a:endParaRPr>
          </a:p>
          <a:p>
            <a:pPr>
              <a:lnSpc>
                <a:spcPct val="100000"/>
              </a:lnSpc>
            </a:pPr>
            <a:r>
              <a:rPr lang="tr-TR" sz="3100" b="1" u="sng" strike="noStrike" spc="-1">
                <a:solidFill>
                  <a:srgbClr val="000000"/>
                </a:solidFill>
                <a:uFill>
                  <a:solidFill>
                    <a:srgbClr val="FFFFFF"/>
                  </a:solidFill>
                </a:uFill>
                <a:latin typeface="Calibri"/>
              </a:rPr>
              <a:t> organizmaları</a:t>
            </a:r>
            <a:r>
              <a:rPr lang="tr-TR" sz="2400" b="1" u="sng" strike="noStrike" spc="-1">
                <a:solidFill>
                  <a:srgbClr val="000000"/>
                </a:solidFill>
                <a:uFill>
                  <a:solidFill>
                    <a:srgbClr val="FFFFFF"/>
                  </a:solidFill>
                </a:uFill>
                <a:latin typeface="Calibri"/>
              </a:rPr>
              <a:t> </a:t>
            </a:r>
            <a:r>
              <a:rPr lang="tr-TR" sz="2400" b="1" strike="noStrike" spc="-1">
                <a:solidFill>
                  <a:srgbClr val="000000"/>
                </a:solidFill>
                <a:uFill>
                  <a:solidFill>
                    <a:srgbClr val="FFFFFF"/>
                  </a:solidFill>
                </a:uFill>
                <a:latin typeface="Calibri"/>
              </a:rPr>
              <a:t>                      </a:t>
            </a:r>
            <a:r>
              <a:rPr lang="tr-TR" sz="2800" b="1" strike="noStrike" spc="-1">
                <a:solidFill>
                  <a:srgbClr val="000000"/>
                </a:solidFill>
                <a:uFill>
                  <a:solidFill>
                    <a:srgbClr val="FFFFFF"/>
                  </a:solidFill>
                </a:uFill>
                <a:latin typeface="Calibri"/>
              </a:rPr>
              <a:t>Y</a:t>
            </a:r>
            <a:r>
              <a:rPr lang="tr-TR" sz="2800" b="1" u="sng" strike="noStrike" spc="-1">
                <a:solidFill>
                  <a:srgbClr val="000000"/>
                </a:solidFill>
                <a:uFill>
                  <a:solidFill>
                    <a:srgbClr val="FFFFFF"/>
                  </a:solidFill>
                </a:uFill>
                <a:latin typeface="Calibri"/>
              </a:rPr>
              <a:t>aban yaşamı</a:t>
            </a:r>
            <a:endParaRPr lang="tr-TR" sz="3200" b="0" strike="noStrike" spc="-1">
              <a:solidFill>
                <a:srgbClr val="000000"/>
              </a:solidFill>
              <a:uFill>
                <a:solidFill>
                  <a:srgbClr val="FFFFFF"/>
                </a:solidFill>
              </a:uFill>
              <a:latin typeface="Calibri"/>
            </a:endParaRPr>
          </a:p>
        </p:txBody>
      </p:sp>
      <p:sp>
        <p:nvSpPr>
          <p:cNvPr id="136" name="TextShape 4"/>
          <p:cNvSpPr txBox="1"/>
          <p:nvPr/>
        </p:nvSpPr>
        <p:spPr>
          <a:xfrm>
            <a:off x="3571920" y="1428840"/>
            <a:ext cx="2642760" cy="4696920"/>
          </a:xfrm>
          <a:prstGeom prst="rect">
            <a:avLst/>
          </a:prstGeom>
          <a:noFill/>
          <a:ln w="38160">
            <a:solidFill>
              <a:srgbClr val="31859C"/>
            </a:solidFill>
            <a:round/>
          </a:ln>
        </p:spPr>
        <p:txBody>
          <a:bodyPr/>
          <a:lstStyle/>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Tuzluluk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Akıntılar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pH</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Sıcaklık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Erimiş oksijen</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Ham petrol ve ürünleri</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Bulanıklık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Renk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Çöken ve yüzen maddeler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Tat ve kokuyu bozan mad</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Bbm ve zararlı org</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Zehirli mad</a:t>
            </a:r>
            <a:endParaRPr lang="tr-TR" sz="3200" b="0" strike="noStrike" spc="-1">
              <a:solidFill>
                <a:srgbClr val="000000"/>
              </a:solidFill>
              <a:uFill>
                <a:solidFill>
                  <a:srgbClr val="FFFFFF"/>
                </a:solidFill>
              </a:uFill>
              <a:latin typeface="Calibri"/>
            </a:endParaRPr>
          </a:p>
        </p:txBody>
      </p:sp>
      <p:sp>
        <p:nvSpPr>
          <p:cNvPr id="137" name="CustomShape 5"/>
          <p:cNvSpPr/>
          <p:nvPr/>
        </p:nvSpPr>
        <p:spPr>
          <a:xfrm>
            <a:off x="6429240" y="1428840"/>
            <a:ext cx="2499840" cy="4643280"/>
          </a:xfrm>
          <a:prstGeom prst="rect">
            <a:avLst/>
          </a:prstGeom>
          <a:noFill/>
          <a:ln w="38160">
            <a:solidFill>
              <a:schemeClr val="accent6">
                <a:lumMod val="50000"/>
              </a:schemeClr>
            </a:solidFill>
            <a:round/>
          </a:ln>
        </p:spPr>
        <p:style>
          <a:lnRef idx="0">
            <a:scrgbClr r="0" g="0" b="0"/>
          </a:lnRef>
          <a:fillRef idx="0">
            <a:scrgbClr r="0" g="0" b="0"/>
          </a:fillRef>
          <a:effectRef idx="0">
            <a:scrgbClr r="0" g="0" b="0"/>
          </a:effectRef>
          <a:fontRef idx="minor"/>
        </p:style>
        <p:txBody>
          <a:bodyPr/>
          <a:lstStyle/>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Erimiş oksijen</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Tuzluluk</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pH</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Alkalilik</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Işığın işlemesi</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Ham petrol ve ürünleri</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Bulanıklık</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Renk</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Çökelebilir maddeler</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Tarımsal </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Zararlı maddeler</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Hastalık yapıcı</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Yaban yaşamının seyrelen ve tehlike altındaki türleri</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Pb zehirlenmesi</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p:txBody>
      </p:sp>
      <p:sp>
        <p:nvSpPr>
          <p:cNvPr id="138" name="CustomShape 6"/>
          <p:cNvSpPr/>
          <p:nvPr/>
        </p:nvSpPr>
        <p:spPr>
          <a:xfrm>
            <a:off x="2500200" y="142920"/>
            <a:ext cx="3785760" cy="577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200" b="0" strike="noStrike" spc="-1">
                <a:solidFill>
                  <a:srgbClr val="000000"/>
                </a:solidFill>
                <a:uFill>
                  <a:solidFill>
                    <a:srgbClr val="FFFFFF"/>
                  </a:solidFill>
                </a:uFill>
                <a:latin typeface="Calibri"/>
              </a:rPr>
              <a:t>Suyun içeriği</a:t>
            </a:r>
            <a:endParaRPr lang="tr-T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1" strike="noStrike" spc="-1">
                <a:solidFill>
                  <a:srgbClr val="000000"/>
                </a:solidFill>
                <a:uFill>
                  <a:solidFill>
                    <a:srgbClr val="FFFFFF"/>
                  </a:solidFill>
                </a:uFill>
                <a:latin typeface="Calibri"/>
              </a:rPr>
              <a:t>Sertliğin Zararları</a:t>
            </a:r>
            <a:r>
              <a:rPr lang="tr-TR" sz="32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85" name="TextShape 2"/>
          <p:cNvSpPr txBox="1"/>
          <p:nvPr/>
        </p:nvSpPr>
        <p:spPr>
          <a:xfrm>
            <a:off x="467544" y="908720"/>
            <a:ext cx="8229240" cy="5760640"/>
          </a:xfrm>
          <a:prstGeom prst="rect">
            <a:avLst/>
          </a:prstGeom>
          <a:solidFill>
            <a:srgbClr val="EBF1DE"/>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Genellikle zehirli ve zararlı özellik olmamasına karşın sertlik, içme suyunun niteliğini geriletir: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Sabunun ve deterjanın zor köpürmesi, çok sabun harcanması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 sistemlerinin tıkanması ve buna bağlı ısı kayıpları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Cildin bozulması ve diş fırçalamanın zorlaşması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Sebze ve et yemeklerinin geç pişmesi ve sertleşmesi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Kaplarda leke oluşumu</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İçim zorluğu nedeniyle tüketicilerce istenmemesi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İçme Kullanma Sularında Sertlik Sınıflaması (Fransız sertliği)</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SU CANLILARI VE YABAN YAŞAMI İÇİN SU KALİTESİ
</a:t>
            </a:r>
            <a:endParaRPr lang="tr-TR" sz="1800" b="0" strike="noStrike" spc="-1">
              <a:solidFill>
                <a:srgbClr val="000000"/>
              </a:solidFill>
              <a:uFill>
                <a:solidFill>
                  <a:srgbClr val="FFFFFF"/>
                </a:solidFill>
              </a:uFill>
              <a:latin typeface="Calibri"/>
            </a:endParaRPr>
          </a:p>
        </p:txBody>
      </p:sp>
      <p:sp>
        <p:nvSpPr>
          <p:cNvPr id="140"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Yerel koşullar ve canlı türleri değiştikçe, oluşturulan ölçütlerin de değiştirilmesi gerekebilir.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Mevsimlik ve günlük dalgalanmalar korunmalıdır.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 türlerine göre ölçütlerin uygulanabilirliği (dere, göl, gölet, körfez vb) değiştirilemez.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Tüm su kütlelerinde, istenen özellikler olabildiğince korunmalıdır.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GEÇİŞ BÖLGELERİ
</a:t>
            </a:r>
            <a:endParaRPr lang="tr-TR" sz="1800" b="0" strike="noStrike" spc="-1">
              <a:solidFill>
                <a:srgbClr val="000000"/>
              </a:solidFill>
              <a:uFill>
                <a:solidFill>
                  <a:srgbClr val="FFFFFF"/>
                </a:solidFill>
              </a:uFill>
              <a:latin typeface="Calibri"/>
            </a:endParaRPr>
          </a:p>
        </p:txBody>
      </p:sp>
      <p:sp>
        <p:nvSpPr>
          <p:cNvPr id="142" name="TextShape 2"/>
          <p:cNvSpPr txBox="1"/>
          <p:nvPr/>
        </p:nvSpPr>
        <p:spPr>
          <a:xfrm>
            <a:off x="457200" y="1600200"/>
            <a:ext cx="8229240" cy="4525560"/>
          </a:xfrm>
          <a:prstGeom prst="rect">
            <a:avLst/>
          </a:prstGeom>
          <a:solidFill>
            <a:srgbClr val="FFFFFF"/>
          </a:solidFill>
          <a:ln>
            <a:solidFill>
              <a:srgbClr val="1F497D"/>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Akarsuları ve iç suları denizlere bağlayan yerler, boğazlar, savaklar, mendirek ağızları ve kimi durumlarda tüm akarsu boyu, geçiş bölgesi sayılır. Buralar, özellikle göç eden balıklar için yaşamsal önemdedir. </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Göç eden balıklar:</a:t>
            </a:r>
            <a:endParaRPr lang="tr-TR" sz="32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tr-TR" sz="2800" b="1" strike="noStrike" spc="-1">
                <a:solidFill>
                  <a:srgbClr val="000000"/>
                </a:solidFill>
                <a:uFill>
                  <a:solidFill>
                    <a:srgbClr val="FFFFFF"/>
                  </a:solidFill>
                </a:uFill>
                <a:latin typeface="Calibri"/>
              </a:rPr>
              <a:t>Anadromous: Denizde yaşayıp, tatlı sularda üreyen balıklar: alabalık, somon, tirsi, kefal </a:t>
            </a:r>
            <a:endParaRPr lang="tr-TR" sz="24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tr-TR" sz="2800" b="1" strike="noStrike" spc="-1">
                <a:solidFill>
                  <a:srgbClr val="000000"/>
                </a:solidFill>
                <a:uFill>
                  <a:solidFill>
                    <a:srgbClr val="FFFFFF"/>
                  </a:solidFill>
                </a:uFill>
                <a:latin typeface="Calibri"/>
              </a:rPr>
              <a:t>Catadromous: Tatlı suda gelişip, denizde üreyen balıklar: yılan balığı</a:t>
            </a:r>
            <a:endParaRPr lang="tr-TR" sz="24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Geçiş bölgelerinde, örneğin bu göç eden balıkların beslenmesi gerekli olan planktonlar kesintisiz bulunmalıdır.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Aynı şekilde, yaşamı doğal akıntılarla yakın ilişkili olan yumuşakçalar (omurgasızlar) da sınırsız gelişebilmelidir. Çünkü bu iki gruptaki canlıların büyük bölümü ancak dalga, akıntı gibi su hareketleriyle yer değiştirebilmektedir.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pic>
        <p:nvPicPr>
          <p:cNvPr id="144" name="Picture 2"/>
          <p:cNvPicPr/>
          <p:nvPr/>
        </p:nvPicPr>
        <p:blipFill>
          <a:blip r:embed="rId2" cstate="print"/>
          <a:stretch/>
        </p:blipFill>
        <p:spPr>
          <a:xfrm>
            <a:off x="500040" y="888120"/>
            <a:ext cx="4071600" cy="5081400"/>
          </a:xfrm>
          <a:prstGeom prst="rect">
            <a:avLst/>
          </a:prstGeom>
          <a:ln>
            <a:noFill/>
          </a:ln>
        </p:spPr>
      </p:pic>
      <p:sp>
        <p:nvSpPr>
          <p:cNvPr id="145" name="CustomShape 2"/>
          <p:cNvSpPr/>
          <p:nvPr/>
        </p:nvSpPr>
        <p:spPr>
          <a:xfrm>
            <a:off x="4857840" y="2143080"/>
            <a:ext cx="428580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1800" b="0" strike="noStrike" spc="-1">
                <a:solidFill>
                  <a:srgbClr val="000000"/>
                </a:solidFill>
                <a:uFill>
                  <a:solidFill>
                    <a:srgbClr val="FFFFFF"/>
                  </a:solidFill>
                </a:uFill>
                <a:latin typeface="Calibri"/>
              </a:rPr>
              <a:t>Geçiş bölgelerinde akıntı desenlerinin değişiminden olabildiğince kaçınılmalıdır. Özellikle med-cezir etkisinin fazla olduğu yerlerde, geçiş bölgesi cezir olayı sırasında da yeterli miktarda ve kalitede su bulunmalıdır. </a:t>
            </a:r>
            <a:endParaRPr lang="tr-T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47"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Geçiş yolları için sorun oluşturan engeller, fiziksel (baraj, set vb), termal (sıcak su, soğuk su vb) veya kimyasal (yetersiz havalanma, kirlilik vb) nitelikte olabilir. Bu tür engellerin hiçbiri benimsenebilir nitelikte değildir.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Geçiş yolları boyunca zorunlu evsel ve endüstriyel karışma bölgelerinin dar alanda ve olabildiğince akarsuyun aynı yanından olmasına çaba harcanmalı, gerekirse ön arıtma işlemi uygulanmalıdır.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Geçiş bölgeleri boyunca yeterli derinlikte ve ende güvenli koridorlar oluşturulmalı ve korunmalıdır.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TATLI SU CANLILARI
</a:t>
            </a:r>
            <a:endParaRPr lang="tr-TR" sz="1800" b="0" strike="noStrike" spc="-1">
              <a:solidFill>
                <a:srgbClr val="000000"/>
              </a:solidFill>
              <a:uFill>
                <a:solidFill>
                  <a:srgbClr val="FFFFFF"/>
                </a:solidFill>
              </a:uFill>
              <a:latin typeface="Calibri"/>
            </a:endParaRPr>
          </a:p>
        </p:txBody>
      </p:sp>
      <p:sp>
        <p:nvSpPr>
          <p:cNvPr id="149" name="TextShape 2"/>
          <p:cNvSpPr txBox="1"/>
          <p:nvPr/>
        </p:nvSpPr>
        <p:spPr>
          <a:xfrm>
            <a:off x="467544" y="692696"/>
            <a:ext cx="8229240" cy="49827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b="0" strike="noStrike" spc="-1" dirty="0">
                <a:solidFill>
                  <a:srgbClr val="000000"/>
                </a:solidFill>
                <a:uFill>
                  <a:solidFill>
                    <a:srgbClr val="FFFFFF"/>
                  </a:solidFill>
                </a:uFill>
                <a:latin typeface="Calibri"/>
              </a:rPr>
              <a:t>Canlıların yaşayabilmesi için, tüm sularda bir miktar </a:t>
            </a:r>
          </a:p>
          <a:p>
            <a:pPr marL="343080" indent="-342720">
              <a:lnSpc>
                <a:spcPct val="100000"/>
              </a:lnSpc>
            </a:pPr>
            <a:r>
              <a:rPr lang="tr-TR" b="1" strike="noStrike" spc="-1" dirty="0">
                <a:solidFill>
                  <a:srgbClr val="000000"/>
                </a:solidFill>
                <a:uFill>
                  <a:solidFill>
                    <a:srgbClr val="FFFFFF"/>
                  </a:solidFill>
                </a:uFill>
                <a:latin typeface="Calibri"/>
              </a:rPr>
              <a:t>çözünmüş madde bulunmalıdır.</a:t>
            </a:r>
            <a:endParaRPr lang="tr-TR"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b="0" strike="noStrike" spc="-1" dirty="0">
                <a:solidFill>
                  <a:srgbClr val="000000"/>
                </a:solidFill>
                <a:uFill>
                  <a:solidFill>
                    <a:srgbClr val="FFFFFF"/>
                  </a:solidFill>
                </a:uFill>
                <a:latin typeface="Calibri"/>
              </a:rPr>
              <a:t> Su yaşamının temelini oluşturan </a:t>
            </a:r>
            <a:r>
              <a:rPr lang="tr-TR" b="1" strike="noStrike" spc="-1" dirty="0">
                <a:solidFill>
                  <a:srgbClr val="000000"/>
                </a:solidFill>
                <a:uFill>
                  <a:solidFill>
                    <a:srgbClr val="FFFFFF"/>
                  </a:solidFill>
                </a:uFill>
                <a:latin typeface="Calibri"/>
              </a:rPr>
              <a:t>algler ve su bitkileri, besin maddesi olarak suda çözünmüş mineral maddeleri </a:t>
            </a:r>
            <a:r>
              <a:rPr lang="tr-TR" b="0" strike="noStrike" spc="-1" dirty="0">
                <a:solidFill>
                  <a:srgbClr val="000000"/>
                </a:solidFill>
                <a:uFill>
                  <a:solidFill>
                    <a:srgbClr val="FFFFFF"/>
                  </a:solidFill>
                </a:uFill>
                <a:latin typeface="Calibri"/>
              </a:rPr>
              <a:t>kullanırlar.  </a:t>
            </a:r>
          </a:p>
          <a:p>
            <a:pPr marL="343080" indent="-342720">
              <a:lnSpc>
                <a:spcPct val="100000"/>
              </a:lnSpc>
              <a:buClr>
                <a:srgbClr val="000000"/>
              </a:buClr>
              <a:buFont typeface="Arial"/>
              <a:buChar char="•"/>
            </a:pPr>
            <a:r>
              <a:rPr lang="tr-TR" b="0" strike="noStrike" spc="-1" dirty="0">
                <a:solidFill>
                  <a:srgbClr val="000000"/>
                </a:solidFill>
                <a:uFill>
                  <a:solidFill>
                    <a:srgbClr val="FFFFFF"/>
                  </a:solidFill>
                </a:uFill>
                <a:latin typeface="Calibri"/>
              </a:rPr>
              <a:t>	</a:t>
            </a:r>
            <a:r>
              <a:rPr lang="tr-TR" b="1" strike="noStrike" spc="-1" dirty="0">
                <a:solidFill>
                  <a:srgbClr val="000000"/>
                </a:solidFill>
                <a:uFill>
                  <a:solidFill>
                    <a:srgbClr val="FFFFFF"/>
                  </a:solidFill>
                </a:uFill>
                <a:latin typeface="Calibri"/>
              </a:rPr>
              <a:t>Örneğin sazan, tatlı sulardan deniz bağlantılı lagünlere, duru sulardan bulanık derin sulara değin geniş ortam koşulları uyumu gösterirken, denizalası gibi kimi türler, yalnızca duru, serin, bol oksijenli sularda yaşayabilmektedir</a:t>
            </a:r>
            <a:r>
              <a:rPr lang="tr-TR" b="0" strike="noStrike" spc="-1" dirty="0">
                <a:solidFill>
                  <a:srgbClr val="000000"/>
                </a:solidFill>
                <a:uFill>
                  <a:solidFill>
                    <a:srgbClr val="FFFFFF"/>
                  </a:solidFill>
                </a:uFill>
                <a:latin typeface="Calibri"/>
              </a:rPr>
              <a:t>. Deniz balıklarının göçleri sırasında karşılaştıkları tuzluluk, sıcaklık, derinlik gibi ayrımlar, her tür için ayrı bir özellik gösterir.</a:t>
            </a:r>
          </a:p>
          <a:p>
            <a:pPr marL="343080" indent="-342720">
              <a:lnSpc>
                <a:spcPct val="100000"/>
              </a:lnSpc>
              <a:buClr>
                <a:srgbClr val="000000"/>
              </a:buClr>
              <a:buFont typeface="Arial"/>
              <a:buChar char="•"/>
            </a:pPr>
            <a:r>
              <a:rPr lang="tr-TR" b="0" strike="noStrike" spc="-1" dirty="0">
                <a:solidFill>
                  <a:srgbClr val="000000"/>
                </a:solidFill>
                <a:uFill>
                  <a:solidFill>
                    <a:srgbClr val="FFFFFF"/>
                  </a:solidFill>
                </a:uFill>
                <a:latin typeface="Calibri"/>
              </a:rPr>
              <a:t> Örneğin turna, lüfer gibi kimi türler, daha çok peşinde oldukları avın göçlerine bağlı olarak hareket ederler.</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51" name="TextShape 2"/>
          <p:cNvSpPr txBox="1"/>
          <p:nvPr/>
        </p:nvSpPr>
        <p:spPr>
          <a:xfrm>
            <a:off x="395536" y="476672"/>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Sulardaki çözünmüş maddeler, </a:t>
            </a:r>
          </a:p>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çok düşük </a:t>
            </a:r>
            <a:r>
              <a:rPr lang="tr-TR" sz="2400" b="0" strike="noStrike" spc="-1" dirty="0" err="1">
                <a:solidFill>
                  <a:srgbClr val="000000"/>
                </a:solidFill>
                <a:uFill>
                  <a:solidFill>
                    <a:srgbClr val="FFFFFF"/>
                  </a:solidFill>
                </a:uFill>
                <a:latin typeface="Calibri"/>
              </a:rPr>
              <a:t>derişimlerde</a:t>
            </a:r>
            <a:r>
              <a:rPr lang="tr-TR" sz="2400" b="0" strike="noStrike" spc="-1" dirty="0">
                <a:solidFill>
                  <a:srgbClr val="000000"/>
                </a:solidFill>
                <a:uFill>
                  <a:solidFill>
                    <a:srgbClr val="FFFFFF"/>
                  </a:solidFill>
                </a:uFill>
                <a:latin typeface="Calibri"/>
              </a:rPr>
              <a:t> bile zehirli—zararlı olabilenler ve suda normal düzeyde bulunması gerekip, aşırı miktarı zararlı olanlar biçiminde iki grupta toplanabilir.   </a:t>
            </a:r>
          </a:p>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Maddeler birbirini karşılıklı etkiler, kimi bileşikler, diğerlerinin olumsuz etkisini önleyebilir veya artırıcı etkide bulunabilir. </a:t>
            </a:r>
          </a:p>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Kalsiyum ve magnezyum buna iyi bir örnektir. Bu toprak alkali iyonların sudaki varlığı, asitliği ve onun yol açacağı, siyanür, ağır metal vb zehirlenmelerini önleyici etki yapar. </a:t>
            </a:r>
          </a:p>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Ancak bu iyonların, kimi sularda çinko ve kurşun gibi zehirlilikleri artırabildiği de belirlenmiştir.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53" name="TextShape 2"/>
          <p:cNvSpPr txBox="1"/>
          <p:nvPr/>
        </p:nvSpPr>
        <p:spPr>
          <a:xfrm>
            <a:off x="467544" y="332656"/>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Kimi zaman suya birtakım eklemeler gerekebilir.</a:t>
            </a:r>
          </a:p>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 Çözünmüş madde içeriği düşük bulunan sulara, gelişmiş ülkelerde birtakım eklemeler yapılmaktadır. </a:t>
            </a:r>
          </a:p>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Ülkemizde de, kültür balıkçılığında bu uygulamaya rastlanmaktadır. Ancak koşullar ne olursa olsun, eklenecek maddelerin oranı doğal sudakinin 1/3’ünü aşmamalıdır. Bu konuda uygulamaya girmeden önce, </a:t>
            </a:r>
            <a:r>
              <a:rPr lang="tr-TR" sz="2400" b="0" strike="noStrike" spc="-1" dirty="0" err="1">
                <a:solidFill>
                  <a:srgbClr val="000000"/>
                </a:solidFill>
                <a:uFill>
                  <a:solidFill>
                    <a:srgbClr val="FFFFFF"/>
                  </a:solidFill>
                </a:uFill>
                <a:latin typeface="Calibri"/>
              </a:rPr>
              <a:t>biyodeney</a:t>
            </a:r>
            <a:r>
              <a:rPr lang="tr-TR" sz="2400" b="0" strike="noStrike" spc="-1" dirty="0">
                <a:solidFill>
                  <a:srgbClr val="000000"/>
                </a:solidFill>
                <a:uFill>
                  <a:solidFill>
                    <a:srgbClr val="FFFFFF"/>
                  </a:solidFill>
                </a:uFill>
                <a:latin typeface="Calibri"/>
              </a:rPr>
              <a:t> çalışmaları yapılması gereklidir. </a:t>
            </a:r>
          </a:p>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Bir su hayvanının beden sıvılarının </a:t>
            </a:r>
            <a:r>
              <a:rPr lang="tr-TR" sz="2400" b="0" strike="noStrike" spc="-1" dirty="0" err="1">
                <a:solidFill>
                  <a:srgbClr val="000000"/>
                </a:solidFill>
                <a:uFill>
                  <a:solidFill>
                    <a:srgbClr val="FFFFFF"/>
                  </a:solidFill>
                </a:uFill>
                <a:latin typeface="Calibri"/>
              </a:rPr>
              <a:t>ozmotik</a:t>
            </a:r>
            <a:r>
              <a:rPr lang="tr-TR" sz="2400" b="0" strike="noStrike" spc="-1" dirty="0">
                <a:solidFill>
                  <a:srgbClr val="000000"/>
                </a:solidFill>
                <a:uFill>
                  <a:solidFill>
                    <a:srgbClr val="FFFFFF"/>
                  </a:solidFill>
                </a:uFill>
                <a:latin typeface="Calibri"/>
              </a:rPr>
              <a:t> derişimi, çoğu kez hayvanın dayanabileceği en yüksek çözünmüş madde </a:t>
            </a:r>
            <a:r>
              <a:rPr lang="tr-TR" sz="2400" b="0" strike="noStrike" spc="-1" dirty="0" err="1">
                <a:solidFill>
                  <a:srgbClr val="000000"/>
                </a:solidFill>
                <a:uFill>
                  <a:solidFill>
                    <a:srgbClr val="FFFFFF"/>
                  </a:solidFill>
                </a:uFill>
                <a:latin typeface="Calibri"/>
              </a:rPr>
              <a:t>derişimini</a:t>
            </a:r>
            <a:r>
              <a:rPr lang="tr-TR" sz="2400" b="0" strike="noStrike" spc="-1" dirty="0">
                <a:solidFill>
                  <a:srgbClr val="000000"/>
                </a:solidFill>
                <a:uFill>
                  <a:solidFill>
                    <a:srgbClr val="FFFFFF"/>
                  </a:solidFill>
                </a:uFill>
                <a:latin typeface="Calibri"/>
              </a:rPr>
              <a:t> gösterir. </a:t>
            </a:r>
          </a:p>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Örneğin tatlı su yumuşakçaları ve </a:t>
            </a:r>
            <a:r>
              <a:rPr lang="tr-TR" sz="2400" b="0" strike="noStrike" spc="-1" dirty="0" err="1">
                <a:solidFill>
                  <a:srgbClr val="000000"/>
                </a:solidFill>
                <a:uFill>
                  <a:solidFill>
                    <a:srgbClr val="FFFFFF"/>
                  </a:solidFill>
                </a:uFill>
                <a:latin typeface="Calibri"/>
              </a:rPr>
              <a:t>diatomeler</a:t>
            </a:r>
            <a:r>
              <a:rPr lang="tr-TR" sz="2400" b="0" strike="noStrike" spc="-1" dirty="0">
                <a:solidFill>
                  <a:srgbClr val="000000"/>
                </a:solidFill>
                <a:uFill>
                  <a:solidFill>
                    <a:srgbClr val="FFFFFF"/>
                  </a:solidFill>
                </a:uFill>
                <a:latin typeface="Calibri"/>
              </a:rPr>
              <a:t>, sulardaki çözünmüş madde içeriğine çok duyarlıdır. Yani suya eklenen maddeler başka türlerin gelişimini artırırken, bunlarınkini sınırlandırabilir.</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ASİTLİK, ALKALİLİK, pH
</a:t>
            </a:r>
            <a:endParaRPr lang="tr-TR" sz="1800" b="0" strike="noStrike" spc="-1">
              <a:solidFill>
                <a:srgbClr val="000000"/>
              </a:solidFill>
              <a:uFill>
                <a:solidFill>
                  <a:srgbClr val="FFFFFF"/>
                </a:solidFill>
              </a:uFill>
              <a:latin typeface="Calibri"/>
            </a:endParaRPr>
          </a:p>
        </p:txBody>
      </p:sp>
      <p:sp>
        <p:nvSpPr>
          <p:cNvPr id="155" name="TextShape 2"/>
          <p:cNvSpPr txBox="1"/>
          <p:nvPr/>
        </p:nvSpPr>
        <p:spPr>
          <a:xfrm>
            <a:off x="467544" y="980728"/>
            <a:ext cx="8229240" cy="5256584"/>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2400" b="1" strike="noStrike" spc="-1" dirty="0">
                <a:solidFill>
                  <a:srgbClr val="000000"/>
                </a:solidFill>
                <a:uFill>
                  <a:solidFill>
                    <a:srgbClr val="FFFFFF"/>
                  </a:solidFill>
                </a:uFill>
                <a:latin typeface="Calibri"/>
              </a:rPr>
              <a:t>Doğal sularda asitlik, </a:t>
            </a:r>
            <a:endParaRPr lang="tr-TR" sz="2400" b="0" strike="noStrike" spc="-1" dirty="0">
              <a:solidFill>
                <a:srgbClr val="000000"/>
              </a:solidFill>
              <a:uFill>
                <a:solidFill>
                  <a:srgbClr val="FFFFFF"/>
                </a:solidFill>
              </a:uFill>
              <a:latin typeface="Calibri"/>
            </a:endParaRPr>
          </a:p>
          <a:p>
            <a:pPr marL="343080" indent="-342720">
              <a:lnSpc>
                <a:spcPct val="100000"/>
              </a:lnSpc>
            </a:pPr>
            <a:r>
              <a:rPr lang="tr-TR" sz="2400" b="0" strike="noStrike" spc="-1" dirty="0">
                <a:solidFill>
                  <a:srgbClr val="000000"/>
                </a:solidFill>
                <a:uFill>
                  <a:solidFill>
                    <a:srgbClr val="FFFFFF"/>
                  </a:solidFill>
                </a:uFill>
                <a:latin typeface="Calibri"/>
              </a:rPr>
              <a:t>    CO</a:t>
            </a:r>
            <a:r>
              <a:rPr lang="tr-TR" sz="2400" b="0" strike="noStrike" spc="-1" baseline="-25000" dirty="0">
                <a:solidFill>
                  <a:srgbClr val="000000"/>
                </a:solidFill>
                <a:uFill>
                  <a:solidFill>
                    <a:srgbClr val="FFFFFF"/>
                  </a:solidFill>
                </a:uFill>
                <a:latin typeface="Calibri"/>
              </a:rPr>
              <a:t>2 </a:t>
            </a:r>
            <a:r>
              <a:rPr lang="tr-TR" sz="2400" b="0" strike="noStrike" spc="-1" dirty="0">
                <a:solidFill>
                  <a:srgbClr val="000000"/>
                </a:solidFill>
                <a:uFill>
                  <a:solidFill>
                    <a:srgbClr val="FFFFFF"/>
                  </a:solidFill>
                </a:uFill>
                <a:latin typeface="Calibri"/>
              </a:rPr>
              <a:t>, mineral asitler, zayıf </a:t>
            </a:r>
            <a:r>
              <a:rPr lang="tr-TR" sz="2400" b="0" strike="noStrike" spc="-1" dirty="0" err="1">
                <a:solidFill>
                  <a:srgbClr val="000000"/>
                </a:solidFill>
                <a:uFill>
                  <a:solidFill>
                    <a:srgbClr val="FFFFFF"/>
                  </a:solidFill>
                </a:uFill>
                <a:latin typeface="Calibri"/>
              </a:rPr>
              <a:t>dissosiye</a:t>
            </a:r>
            <a:r>
              <a:rPr lang="tr-TR" sz="2400" b="0" strike="noStrike" spc="-1" dirty="0">
                <a:solidFill>
                  <a:srgbClr val="000000"/>
                </a:solidFill>
                <a:uFill>
                  <a:solidFill>
                    <a:srgbClr val="FFFFFF"/>
                  </a:solidFill>
                </a:uFill>
                <a:latin typeface="Calibri"/>
              </a:rPr>
              <a:t> olan asitler ve kuvvetli asit-zayıf baz tuzları neden olur. </a:t>
            </a:r>
          </a:p>
          <a:p>
            <a:pPr marL="343080" indent="-342720">
              <a:lnSpc>
                <a:spcPct val="100000"/>
              </a:lnSpc>
            </a:pPr>
            <a:r>
              <a:rPr lang="tr-TR" sz="2400" b="0" strike="noStrike" spc="-1" dirty="0">
                <a:solidFill>
                  <a:srgbClr val="000000"/>
                </a:solidFill>
                <a:uFill>
                  <a:solidFill>
                    <a:srgbClr val="FFFFFF"/>
                  </a:solidFill>
                </a:uFill>
                <a:latin typeface="Calibri"/>
              </a:rPr>
              <a:t>   Alkaliliğe ise kuvvetli bazlar, kuvvetli baz-zayıf asit tuzları yol açar</a:t>
            </a:r>
          </a:p>
          <a:p>
            <a:pPr marL="343080" indent="-342720">
              <a:lnSpc>
                <a:spcPct val="100000"/>
              </a:lnSpc>
              <a:buClr>
                <a:srgbClr val="000000"/>
              </a:buClr>
              <a:buFont typeface="Arial"/>
              <a:buChar char="•"/>
            </a:pPr>
            <a:r>
              <a:rPr lang="tr-TR" sz="2400" b="1" strike="noStrike" spc="-1" dirty="0">
                <a:solidFill>
                  <a:srgbClr val="000000"/>
                </a:solidFill>
                <a:uFill>
                  <a:solidFill>
                    <a:srgbClr val="FFFFFF"/>
                  </a:solidFill>
                </a:uFill>
                <a:latin typeface="Calibri"/>
              </a:rPr>
              <a:t>Toplam asitlik</a:t>
            </a:r>
            <a:r>
              <a:rPr lang="tr-TR" sz="2400" b="0" strike="noStrike" spc="-1" dirty="0">
                <a:solidFill>
                  <a:srgbClr val="000000"/>
                </a:solidFill>
                <a:uFill>
                  <a:solidFill>
                    <a:srgbClr val="FFFFFF"/>
                  </a:solidFill>
                </a:uFill>
                <a:latin typeface="Calibri"/>
              </a:rPr>
              <a:t>, bir suyun </a:t>
            </a:r>
            <a:r>
              <a:rPr lang="tr-TR" sz="2400" b="0" strike="noStrike" spc="-1" dirty="0" err="1">
                <a:solidFill>
                  <a:srgbClr val="000000"/>
                </a:solidFill>
                <a:uFill>
                  <a:solidFill>
                    <a:srgbClr val="FFFFFF"/>
                  </a:solidFill>
                </a:uFill>
                <a:latin typeface="Calibri"/>
              </a:rPr>
              <a:t>pH’sını</a:t>
            </a:r>
            <a:r>
              <a:rPr lang="tr-TR" sz="2400" b="0" strike="noStrike" spc="-1" dirty="0">
                <a:solidFill>
                  <a:srgbClr val="000000"/>
                </a:solidFill>
                <a:uFill>
                  <a:solidFill>
                    <a:srgbClr val="FFFFFF"/>
                  </a:solidFill>
                </a:uFill>
                <a:latin typeface="Calibri"/>
              </a:rPr>
              <a:t> 8,3’e getirmek için gerekli standart alkali miktarı, toplam alkalilik ise, </a:t>
            </a:r>
            <a:r>
              <a:rPr lang="tr-TR" sz="2400" b="0" strike="noStrike" spc="-1" dirty="0" err="1">
                <a:solidFill>
                  <a:srgbClr val="000000"/>
                </a:solidFill>
                <a:uFill>
                  <a:solidFill>
                    <a:srgbClr val="FFFFFF"/>
                  </a:solidFill>
                </a:uFill>
                <a:latin typeface="Calibri"/>
              </a:rPr>
              <a:t>pH’yı</a:t>
            </a:r>
            <a:r>
              <a:rPr lang="tr-TR" sz="2400" b="0" strike="noStrike" spc="-1" dirty="0">
                <a:solidFill>
                  <a:srgbClr val="000000"/>
                </a:solidFill>
                <a:uFill>
                  <a:solidFill>
                    <a:srgbClr val="FFFFFF"/>
                  </a:solidFill>
                </a:uFill>
                <a:latin typeface="Calibri"/>
              </a:rPr>
              <a:t> 4,5’e getirmek için gerekli standart asit miktarıdır.</a:t>
            </a:r>
          </a:p>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Asitlik ve alkalilik CaCO</a:t>
            </a:r>
            <a:r>
              <a:rPr lang="tr-TR" sz="2400" b="0" strike="noStrike" spc="-1" baseline="-25000" dirty="0">
                <a:solidFill>
                  <a:srgbClr val="000000"/>
                </a:solidFill>
                <a:uFill>
                  <a:solidFill>
                    <a:srgbClr val="FFFFFF"/>
                  </a:solidFill>
                </a:uFill>
                <a:latin typeface="Calibri"/>
              </a:rPr>
              <a:t>3</a:t>
            </a:r>
            <a:r>
              <a:rPr lang="tr-TR" sz="2400" b="0" strike="noStrike" spc="-1" dirty="0">
                <a:solidFill>
                  <a:srgbClr val="000000"/>
                </a:solidFill>
                <a:uFill>
                  <a:solidFill>
                    <a:srgbClr val="FFFFFF"/>
                  </a:solidFill>
                </a:uFill>
                <a:latin typeface="Calibri"/>
              </a:rPr>
              <a:t> eşdeğeri ile gösterilir. </a:t>
            </a:r>
          </a:p>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Verimli doğal tatlı sularda </a:t>
            </a:r>
            <a:r>
              <a:rPr lang="tr-TR" sz="2400" b="1" strike="noStrike" spc="-1" dirty="0" err="1">
                <a:solidFill>
                  <a:srgbClr val="000000"/>
                </a:solidFill>
                <a:uFill>
                  <a:solidFill>
                    <a:srgbClr val="FFFFFF"/>
                  </a:solidFill>
                </a:uFill>
                <a:latin typeface="Calibri"/>
              </a:rPr>
              <a:t>pH</a:t>
            </a:r>
            <a:r>
              <a:rPr lang="tr-TR" sz="2400" b="1" strike="noStrike" spc="-1" dirty="0">
                <a:solidFill>
                  <a:srgbClr val="000000"/>
                </a:solidFill>
                <a:uFill>
                  <a:solidFill>
                    <a:srgbClr val="FFFFFF"/>
                  </a:solidFill>
                </a:uFill>
                <a:latin typeface="Calibri"/>
              </a:rPr>
              <a:t> 6,5–8,5 </a:t>
            </a:r>
            <a:r>
              <a:rPr lang="tr-TR" sz="2400" b="0" strike="noStrike" spc="-1" dirty="0">
                <a:solidFill>
                  <a:srgbClr val="000000"/>
                </a:solidFill>
                <a:uFill>
                  <a:solidFill>
                    <a:srgbClr val="FFFFFF"/>
                  </a:solidFill>
                </a:uFill>
                <a:latin typeface="Calibri"/>
              </a:rPr>
              <a:t>arası olmalıdır. Çünkü özellikle zayıf </a:t>
            </a:r>
            <a:r>
              <a:rPr lang="tr-TR" sz="2400" b="0" strike="noStrike" spc="-1" dirty="0" err="1">
                <a:solidFill>
                  <a:srgbClr val="000000"/>
                </a:solidFill>
                <a:uFill>
                  <a:solidFill>
                    <a:srgbClr val="FFFFFF"/>
                  </a:solidFill>
                </a:uFill>
                <a:latin typeface="Calibri"/>
              </a:rPr>
              <a:t>dissosiye</a:t>
            </a:r>
            <a:r>
              <a:rPr lang="tr-TR" sz="2400" b="0" strike="noStrike" spc="-1" dirty="0">
                <a:solidFill>
                  <a:srgbClr val="000000"/>
                </a:solidFill>
                <a:uFill>
                  <a:solidFill>
                    <a:srgbClr val="FFFFFF"/>
                  </a:solidFill>
                </a:uFill>
                <a:latin typeface="Calibri"/>
              </a:rPr>
              <a:t> olan asitlerin bir bölümü (HCN, H</a:t>
            </a:r>
            <a:r>
              <a:rPr lang="tr-TR" sz="2400" b="0" strike="noStrike" spc="-1" baseline="-25000" dirty="0">
                <a:solidFill>
                  <a:srgbClr val="000000"/>
                </a:solidFill>
                <a:uFill>
                  <a:solidFill>
                    <a:srgbClr val="FFFFFF"/>
                  </a:solidFill>
                </a:uFill>
                <a:latin typeface="Calibri"/>
              </a:rPr>
              <a:t>2</a:t>
            </a:r>
            <a:r>
              <a:rPr lang="tr-TR" sz="2400" b="0" strike="noStrike" spc="-1" dirty="0">
                <a:solidFill>
                  <a:srgbClr val="000000"/>
                </a:solidFill>
                <a:uFill>
                  <a:solidFill>
                    <a:srgbClr val="FFFFFF"/>
                  </a:solidFill>
                </a:uFill>
                <a:latin typeface="Calibri"/>
              </a:rPr>
              <a:t>S, gibi) 6,0 </a:t>
            </a:r>
            <a:r>
              <a:rPr lang="tr-TR" sz="2400" b="0" strike="noStrike" spc="-1" dirty="0" err="1">
                <a:solidFill>
                  <a:srgbClr val="000000"/>
                </a:solidFill>
                <a:uFill>
                  <a:solidFill>
                    <a:srgbClr val="FFFFFF"/>
                  </a:solidFill>
                </a:uFill>
                <a:latin typeface="Calibri"/>
              </a:rPr>
              <a:t>pH</a:t>
            </a:r>
            <a:r>
              <a:rPr lang="tr-TR" sz="2400" b="0" strike="noStrike" spc="-1" dirty="0">
                <a:solidFill>
                  <a:srgbClr val="000000"/>
                </a:solidFill>
                <a:uFill>
                  <a:solidFill>
                    <a:srgbClr val="FFFFFF"/>
                  </a:solidFill>
                </a:uFill>
                <a:latin typeface="Calibri"/>
              </a:rPr>
              <a:t> değerinin üzerinde bile tehlikelidir. Çünkü bunlar hem yüksek </a:t>
            </a:r>
            <a:r>
              <a:rPr lang="tr-TR" sz="2400" b="0" strike="noStrike" spc="-1" dirty="0" err="1">
                <a:solidFill>
                  <a:srgbClr val="000000"/>
                </a:solidFill>
                <a:uFill>
                  <a:solidFill>
                    <a:srgbClr val="FFFFFF"/>
                  </a:solidFill>
                </a:uFill>
                <a:latin typeface="Calibri"/>
              </a:rPr>
              <a:t>pH</a:t>
            </a:r>
            <a:r>
              <a:rPr lang="tr-TR" sz="2400" b="0" strike="noStrike" spc="-1" dirty="0">
                <a:solidFill>
                  <a:srgbClr val="000000"/>
                </a:solidFill>
                <a:uFill>
                  <a:solidFill>
                    <a:srgbClr val="FFFFFF"/>
                  </a:solidFill>
                </a:uFill>
                <a:latin typeface="Calibri"/>
              </a:rPr>
              <a:t> değerlerinde </a:t>
            </a:r>
            <a:r>
              <a:rPr lang="tr-TR" sz="2400" b="0" strike="noStrike" spc="-1" dirty="0" err="1">
                <a:solidFill>
                  <a:srgbClr val="000000"/>
                </a:solidFill>
                <a:uFill>
                  <a:solidFill>
                    <a:srgbClr val="FFFFFF"/>
                  </a:solidFill>
                </a:uFill>
                <a:latin typeface="Calibri"/>
              </a:rPr>
              <a:t>dissosiye</a:t>
            </a:r>
            <a:r>
              <a:rPr lang="tr-TR" sz="2400" b="0" strike="noStrike" spc="-1" dirty="0">
                <a:solidFill>
                  <a:srgbClr val="000000"/>
                </a:solidFill>
                <a:uFill>
                  <a:solidFill>
                    <a:srgbClr val="FFFFFF"/>
                  </a:solidFill>
                </a:uFill>
                <a:latin typeface="Calibri"/>
              </a:rPr>
              <a:t> olabilirler, hem de molekül formları bile zehirleyici olabilir. </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57" name="TextShape 2"/>
          <p:cNvSpPr txBox="1"/>
          <p:nvPr/>
        </p:nvSpPr>
        <p:spPr>
          <a:xfrm>
            <a:off x="467544" y="476672"/>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ALKALİLİK</a:t>
            </a:r>
          </a:p>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Suların içerdiği baz toplamıdır. Standart oluşturmak üzere CaC0</a:t>
            </a:r>
            <a:r>
              <a:rPr lang="tr-TR" sz="2400" b="0" strike="noStrike" spc="-1" baseline="-25000" dirty="0">
                <a:solidFill>
                  <a:srgbClr val="000000"/>
                </a:solidFill>
                <a:uFill>
                  <a:solidFill>
                    <a:srgbClr val="FFFFFF"/>
                  </a:solidFill>
                </a:uFill>
                <a:latin typeface="Calibri"/>
              </a:rPr>
              <a:t>3</a:t>
            </a:r>
            <a:r>
              <a:rPr lang="tr-TR" sz="2400" b="0" strike="noStrike" spc="-1" dirty="0">
                <a:solidFill>
                  <a:srgbClr val="000000"/>
                </a:solidFill>
                <a:uFill>
                  <a:solidFill>
                    <a:srgbClr val="FFFFFF"/>
                  </a:solidFill>
                </a:uFill>
                <a:latin typeface="Calibri"/>
              </a:rPr>
              <a:t> eşdeğeri ile gösterilir. En azından asitliğin olumsuz etkilerini önlemek üzere, suda bir miktar alkalilik bulunmalıdır. Normalde 30–500 mg/L eşdeğer alkalilik benimsenebilir sınırlar olmakla birlikte, daha çok 200–400 mg/L aralığı istenir.</a:t>
            </a:r>
          </a:p>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a:t>
            </a:r>
          </a:p>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CaCO</a:t>
            </a:r>
            <a:r>
              <a:rPr lang="tr-TR" sz="2400" b="0" strike="noStrike" spc="-1" baseline="-25000" dirty="0">
                <a:solidFill>
                  <a:srgbClr val="000000"/>
                </a:solidFill>
                <a:uFill>
                  <a:solidFill>
                    <a:srgbClr val="FFFFFF"/>
                  </a:solidFill>
                </a:uFill>
                <a:latin typeface="Calibri"/>
              </a:rPr>
              <a:t>3</a:t>
            </a:r>
            <a:r>
              <a:rPr lang="tr-TR" sz="2400" b="0" strike="noStrike" spc="-1" dirty="0">
                <a:solidFill>
                  <a:srgbClr val="000000"/>
                </a:solidFill>
                <a:uFill>
                  <a:solidFill>
                    <a:srgbClr val="FFFFFF"/>
                  </a:solidFill>
                </a:uFill>
                <a:latin typeface="Calibri"/>
              </a:rPr>
              <a:t> eşdeğerliğinin hesabına ilişkin bir örnek: </a:t>
            </a:r>
          </a:p>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NaHCO</a:t>
            </a:r>
            <a:r>
              <a:rPr lang="tr-TR" sz="2400" b="0" strike="noStrike" spc="-1" baseline="-25000" dirty="0">
                <a:solidFill>
                  <a:srgbClr val="000000"/>
                </a:solidFill>
                <a:uFill>
                  <a:solidFill>
                    <a:srgbClr val="FFFFFF"/>
                  </a:solidFill>
                </a:uFill>
                <a:latin typeface="Calibri"/>
              </a:rPr>
              <a:t>3</a:t>
            </a:r>
            <a:r>
              <a:rPr lang="tr-TR" sz="2400" b="0" strike="noStrike" spc="-1" dirty="0">
                <a:solidFill>
                  <a:srgbClr val="000000"/>
                </a:solidFill>
                <a:uFill>
                  <a:solidFill>
                    <a:srgbClr val="FFFFFF"/>
                  </a:solidFill>
                </a:uFill>
                <a:latin typeface="Calibri"/>
              </a:rPr>
              <a:t> </a:t>
            </a:r>
            <a:r>
              <a:rPr lang="tr-TR" sz="2400" b="0" strike="noStrike" spc="-1" dirty="0" err="1">
                <a:solidFill>
                  <a:srgbClr val="000000"/>
                </a:solidFill>
                <a:uFill>
                  <a:solidFill>
                    <a:srgbClr val="FFFFFF"/>
                  </a:solidFill>
                </a:uFill>
                <a:latin typeface="Calibri"/>
              </a:rPr>
              <a:t>ın</a:t>
            </a:r>
            <a:r>
              <a:rPr lang="tr-TR" sz="2400" b="0" strike="noStrike" spc="-1" dirty="0">
                <a:solidFill>
                  <a:srgbClr val="000000"/>
                </a:solidFill>
                <a:uFill>
                  <a:solidFill>
                    <a:srgbClr val="FFFFFF"/>
                  </a:solidFill>
                </a:uFill>
                <a:latin typeface="Calibri"/>
              </a:rPr>
              <a:t> molekül ağırlığı 84’dür. </a:t>
            </a:r>
          </a:p>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CaCO</a:t>
            </a:r>
            <a:r>
              <a:rPr lang="tr-TR" sz="2400" b="0" strike="noStrike" spc="-1" baseline="-25000" dirty="0">
                <a:solidFill>
                  <a:srgbClr val="000000"/>
                </a:solidFill>
                <a:uFill>
                  <a:solidFill>
                    <a:srgbClr val="FFFFFF"/>
                  </a:solidFill>
                </a:uFill>
                <a:latin typeface="Calibri"/>
              </a:rPr>
              <a:t>3</a:t>
            </a:r>
            <a:r>
              <a:rPr lang="tr-TR" sz="2400" b="0" strike="noStrike" spc="-1" dirty="0">
                <a:solidFill>
                  <a:srgbClr val="000000"/>
                </a:solidFill>
                <a:uFill>
                  <a:solidFill>
                    <a:srgbClr val="FFFFFF"/>
                  </a:solidFill>
                </a:uFill>
                <a:latin typeface="Calibri"/>
              </a:rPr>
              <a:t> </a:t>
            </a:r>
            <a:r>
              <a:rPr lang="tr-TR" sz="2400" b="0" strike="noStrike" spc="-1" dirty="0" err="1">
                <a:solidFill>
                  <a:srgbClr val="000000"/>
                </a:solidFill>
                <a:uFill>
                  <a:solidFill>
                    <a:srgbClr val="FFFFFF"/>
                  </a:solidFill>
                </a:uFill>
                <a:latin typeface="Calibri"/>
              </a:rPr>
              <a:t>ın</a:t>
            </a:r>
            <a:r>
              <a:rPr lang="tr-TR" sz="2400" b="0" strike="noStrike" spc="-1" dirty="0">
                <a:solidFill>
                  <a:srgbClr val="000000"/>
                </a:solidFill>
                <a:uFill>
                  <a:solidFill>
                    <a:srgbClr val="FFFFFF"/>
                  </a:solidFill>
                </a:uFill>
                <a:latin typeface="Calibri"/>
              </a:rPr>
              <a:t> eşdeğer ağırlığı ise 100/2 = 50’dir.</a:t>
            </a:r>
          </a:p>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Örneğin suda 10 mg/L sodyum bikarbonat varsa, 10*84/50 = 16,8 mg/L CaCO</a:t>
            </a:r>
            <a:r>
              <a:rPr lang="tr-TR" sz="2400" b="0" strike="noStrike" spc="-1" baseline="-25000" dirty="0">
                <a:solidFill>
                  <a:srgbClr val="000000"/>
                </a:solidFill>
                <a:uFill>
                  <a:solidFill>
                    <a:srgbClr val="FFFFFF"/>
                  </a:solidFill>
                </a:uFill>
                <a:latin typeface="Calibri"/>
              </a:rPr>
              <a:t>3</a:t>
            </a:r>
            <a:r>
              <a:rPr lang="tr-TR" sz="2400" b="0" strike="noStrike" spc="-1" dirty="0">
                <a:solidFill>
                  <a:srgbClr val="000000"/>
                </a:solidFill>
                <a:uFill>
                  <a:solidFill>
                    <a:srgbClr val="FFFFFF"/>
                  </a:solidFill>
                </a:uFill>
                <a:latin typeface="Calibri"/>
              </a:rPr>
              <a:t> eşdeğeri demektir.</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59" name="TextShape 2"/>
          <p:cNvSpPr txBox="1"/>
          <p:nvPr/>
        </p:nvSpPr>
        <p:spPr>
          <a:xfrm>
            <a:off x="395536" y="548680"/>
            <a:ext cx="8229240" cy="4525560"/>
          </a:xfrm>
          <a:prstGeom prst="rect">
            <a:avLst/>
          </a:prstGeom>
          <a:solidFill>
            <a:srgbClr val="F2DCDB"/>
          </a:solidFill>
          <a:ln>
            <a:solidFill>
              <a:srgbClr val="000000"/>
            </a:solidFill>
          </a:ln>
        </p:spPr>
        <p:txBody>
          <a:bodyPr/>
          <a:lstStyle/>
          <a:p>
            <a:pPr marL="343080" indent="-342720">
              <a:lnSpc>
                <a:spcPct val="100000"/>
              </a:lnSpc>
              <a:buClr>
                <a:srgbClr val="000000"/>
              </a:buClr>
              <a:buFont typeface="Arial"/>
              <a:buChar char="•"/>
            </a:pPr>
            <a:r>
              <a:rPr lang="tr-TR" sz="2000" b="0" strike="noStrike" spc="-1" dirty="0">
                <a:solidFill>
                  <a:srgbClr val="000000"/>
                </a:solidFill>
                <a:uFill>
                  <a:solidFill>
                    <a:srgbClr val="FFFFFF"/>
                  </a:solidFill>
                </a:uFill>
                <a:latin typeface="Calibri"/>
              </a:rPr>
              <a:t>Zayıf </a:t>
            </a:r>
            <a:r>
              <a:rPr lang="tr-TR" sz="2000" b="0" strike="noStrike" spc="-1" dirty="0" err="1">
                <a:solidFill>
                  <a:srgbClr val="000000"/>
                </a:solidFill>
                <a:uFill>
                  <a:solidFill>
                    <a:srgbClr val="FFFFFF"/>
                  </a:solidFill>
                </a:uFill>
                <a:latin typeface="Calibri"/>
              </a:rPr>
              <a:t>dissosiye</a:t>
            </a:r>
            <a:r>
              <a:rPr lang="tr-TR" sz="2000" b="0" strike="noStrike" spc="-1" dirty="0">
                <a:solidFill>
                  <a:srgbClr val="000000"/>
                </a:solidFill>
                <a:uFill>
                  <a:solidFill>
                    <a:srgbClr val="FFFFFF"/>
                  </a:solidFill>
                </a:uFill>
                <a:latin typeface="Calibri"/>
              </a:rPr>
              <a:t> olan alkaliler (örneğin NH</a:t>
            </a:r>
            <a:r>
              <a:rPr lang="tr-TR" sz="2000" b="0" strike="noStrike" spc="-1" baseline="-25000" dirty="0">
                <a:solidFill>
                  <a:srgbClr val="000000"/>
                </a:solidFill>
                <a:uFill>
                  <a:solidFill>
                    <a:srgbClr val="FFFFFF"/>
                  </a:solidFill>
                </a:uFill>
                <a:latin typeface="Calibri"/>
              </a:rPr>
              <a:t>4</a:t>
            </a:r>
            <a:r>
              <a:rPr lang="tr-TR" sz="2000" b="0" strike="noStrike" spc="-1" dirty="0">
                <a:solidFill>
                  <a:srgbClr val="000000"/>
                </a:solidFill>
                <a:uFill>
                  <a:solidFill>
                    <a:srgbClr val="FFFFFF"/>
                  </a:solidFill>
                </a:uFill>
                <a:latin typeface="Calibri"/>
              </a:rPr>
              <a:t>OH) 9,0 </a:t>
            </a:r>
            <a:r>
              <a:rPr lang="tr-TR" sz="2000" b="0" strike="noStrike" spc="-1" dirty="0" err="1">
                <a:solidFill>
                  <a:srgbClr val="000000"/>
                </a:solidFill>
                <a:uFill>
                  <a:solidFill>
                    <a:srgbClr val="FFFFFF"/>
                  </a:solidFill>
                </a:uFill>
                <a:latin typeface="Calibri"/>
              </a:rPr>
              <a:t>pH</a:t>
            </a:r>
            <a:r>
              <a:rPr lang="tr-TR" sz="2000" b="0" strike="noStrike" spc="-1" dirty="0">
                <a:solidFill>
                  <a:srgbClr val="000000"/>
                </a:solidFill>
                <a:uFill>
                  <a:solidFill>
                    <a:srgbClr val="FFFFFF"/>
                  </a:solidFill>
                </a:uFill>
                <a:latin typeface="Calibri"/>
              </a:rPr>
              <a:t> değerinin altında da zehirleyebilir.</a:t>
            </a:r>
          </a:p>
          <a:p>
            <a:pPr marL="343080" indent="-342720">
              <a:lnSpc>
                <a:spcPct val="100000"/>
              </a:lnSpc>
              <a:buClr>
                <a:srgbClr val="000000"/>
              </a:buClr>
              <a:buFont typeface="Arial"/>
              <a:buChar char="•"/>
            </a:pPr>
            <a:r>
              <a:rPr lang="tr-TR" sz="2000" b="0" strike="noStrike" spc="-1" dirty="0">
                <a:solidFill>
                  <a:srgbClr val="000000"/>
                </a:solidFill>
                <a:uFill>
                  <a:solidFill>
                    <a:srgbClr val="FFFFFF"/>
                  </a:solidFill>
                </a:uFill>
                <a:latin typeface="Calibri"/>
              </a:rPr>
              <a:t>Özümleme (fotosentez) sırasında karbonatların hidroksite dönüşmesi sonucu gündüz saatlerinde geçici </a:t>
            </a:r>
            <a:r>
              <a:rPr lang="tr-TR" sz="2000" b="0" strike="noStrike" spc="-1" dirty="0" err="1">
                <a:solidFill>
                  <a:srgbClr val="000000"/>
                </a:solidFill>
                <a:uFill>
                  <a:solidFill>
                    <a:srgbClr val="FFFFFF"/>
                  </a:solidFill>
                </a:uFill>
                <a:latin typeface="Calibri"/>
              </a:rPr>
              <a:t>pH</a:t>
            </a:r>
            <a:r>
              <a:rPr lang="tr-TR" sz="2000" b="0" strike="noStrike" spc="-1" dirty="0">
                <a:solidFill>
                  <a:srgbClr val="000000"/>
                </a:solidFill>
                <a:uFill>
                  <a:solidFill>
                    <a:srgbClr val="FFFFFF"/>
                  </a:solidFill>
                </a:uFill>
                <a:latin typeface="Calibri"/>
              </a:rPr>
              <a:t> yükselmeleri olabilirse de, kısa süreli bu durum çoğunlukla zararsızdır.</a:t>
            </a:r>
          </a:p>
          <a:p>
            <a:pPr marL="343080" indent="-342720">
              <a:lnSpc>
                <a:spcPct val="100000"/>
              </a:lnSpc>
              <a:buClr>
                <a:srgbClr val="000000"/>
              </a:buClr>
              <a:buFont typeface="Arial"/>
              <a:buChar char="•"/>
            </a:pPr>
            <a:r>
              <a:rPr lang="tr-TR" sz="2000" b="0" strike="noStrike" spc="-1" dirty="0">
                <a:solidFill>
                  <a:srgbClr val="000000"/>
                </a:solidFill>
                <a:uFill>
                  <a:solidFill>
                    <a:srgbClr val="FFFFFF"/>
                  </a:solidFill>
                </a:uFill>
                <a:latin typeface="Calibri"/>
              </a:rPr>
              <a:t>Asitler; siyanürler,  karbondioksit vb gibi birçok ürünün zehirliliğini artırabilir. Alkaliler ise, gerek amonyum bileşikleri gibi zehirlerin artması, gerekse </a:t>
            </a:r>
            <a:r>
              <a:rPr lang="tr-TR" sz="2000" b="0" strike="noStrike" spc="-1" dirty="0" err="1">
                <a:solidFill>
                  <a:srgbClr val="000000"/>
                </a:solidFill>
                <a:uFill>
                  <a:solidFill>
                    <a:srgbClr val="FFFFFF"/>
                  </a:solidFill>
                </a:uFill>
                <a:latin typeface="Calibri"/>
              </a:rPr>
              <a:t>Fe</a:t>
            </a:r>
            <a:r>
              <a:rPr lang="tr-TR" sz="2000" b="0" strike="noStrike" spc="-1" dirty="0">
                <a:solidFill>
                  <a:srgbClr val="000000"/>
                </a:solidFill>
                <a:uFill>
                  <a:solidFill>
                    <a:srgbClr val="FFFFFF"/>
                  </a:solidFill>
                </a:uFill>
                <a:latin typeface="Calibri"/>
              </a:rPr>
              <a:t> gibi gerekli elementlerin canlılar tarafından alınabilirliğinin azalması gibi olumsuz etkiler yapabilir.</a:t>
            </a:r>
          </a:p>
          <a:p>
            <a:pPr marL="343080" indent="-342720">
              <a:lnSpc>
                <a:spcPct val="100000"/>
              </a:lnSpc>
              <a:buClr>
                <a:srgbClr val="000000"/>
              </a:buClr>
              <a:buFont typeface="Arial"/>
              <a:buChar char="•"/>
            </a:pPr>
            <a:r>
              <a:rPr lang="tr-TR" sz="2000" b="0" strike="noStrike" spc="-1" dirty="0">
                <a:solidFill>
                  <a:srgbClr val="000000"/>
                </a:solidFill>
                <a:uFill>
                  <a:solidFill>
                    <a:srgbClr val="FFFFFF"/>
                  </a:solidFill>
                </a:uFill>
                <a:latin typeface="Calibri"/>
              </a:rPr>
              <a:t>Sonuç olarak, 6,5–8,5 </a:t>
            </a:r>
            <a:r>
              <a:rPr lang="tr-TR" sz="2000" b="0" strike="noStrike" spc="-1" dirty="0" err="1">
                <a:solidFill>
                  <a:srgbClr val="000000"/>
                </a:solidFill>
                <a:uFill>
                  <a:solidFill>
                    <a:srgbClr val="FFFFFF"/>
                  </a:solidFill>
                </a:uFill>
                <a:latin typeface="Calibri"/>
              </a:rPr>
              <a:t>pH</a:t>
            </a:r>
            <a:r>
              <a:rPr lang="tr-TR" sz="2000" b="0" strike="noStrike" spc="-1" dirty="0">
                <a:solidFill>
                  <a:srgbClr val="000000"/>
                </a:solidFill>
                <a:uFill>
                  <a:solidFill>
                    <a:srgbClr val="FFFFFF"/>
                  </a:solidFill>
                </a:uFill>
                <a:latin typeface="Calibri"/>
              </a:rPr>
              <a:t> aralığı, sularda genellikle benimsenebilir ve gerekli düzeylerde asitlik ve alkaliliğin bulunduğunun göstergesi olarak alınabilir.</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1" strike="noStrike" spc="-1">
                <a:solidFill>
                  <a:srgbClr val="000000"/>
                </a:solidFill>
                <a:uFill>
                  <a:solidFill>
                    <a:srgbClr val="FFFFFF"/>
                  </a:solidFill>
                </a:uFill>
                <a:latin typeface="Calibri"/>
              </a:rPr>
              <a:t>Sertliğin Giderilmesi</a:t>
            </a:r>
            <a:r>
              <a:rPr lang="tr-TR" sz="32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87" name="TextShape 2"/>
          <p:cNvSpPr txBox="1"/>
          <p:nvPr/>
        </p:nvSpPr>
        <p:spPr>
          <a:xfrm>
            <a:off x="395536" y="836712"/>
            <a:ext cx="8229240" cy="4248472"/>
          </a:xfrm>
          <a:prstGeom prst="rect">
            <a:avLst/>
          </a:prstGeom>
          <a:solidFill>
            <a:srgbClr val="F2DCDB"/>
          </a:solidFill>
          <a:ln>
            <a:solidFill>
              <a:srgbClr val="000000"/>
            </a:solidFill>
          </a:ln>
        </p:spPr>
        <p:txBody>
          <a:bodyPr/>
          <a:lstStyle/>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Kireç-soda yöntemi: Ucuz olması dolayısıyla, özellikle endüstri işletmelerinde çok sık başvurulan bir yöntemdir. </a:t>
            </a:r>
          </a:p>
          <a:p>
            <a:pPr marL="343080" indent="-342720">
              <a:lnSpc>
                <a:spcPct val="100000"/>
              </a:lnSpc>
              <a:buClr>
                <a:srgbClr val="000000"/>
              </a:buClr>
              <a:buFont typeface="Arial"/>
              <a:buChar char="•"/>
            </a:pPr>
            <a:r>
              <a:rPr lang="tr-TR" sz="1600" b="1" strike="noStrike" spc="-1" dirty="0">
                <a:solidFill>
                  <a:srgbClr val="000000"/>
                </a:solidFill>
                <a:uFill>
                  <a:solidFill>
                    <a:srgbClr val="FFFFFF"/>
                  </a:solidFill>
                </a:uFill>
                <a:latin typeface="Calibri"/>
              </a:rPr>
              <a:t>(Soda NaHCO3; kireç:</a:t>
            </a:r>
            <a:r>
              <a:rPr lang="tr-TR" sz="1600" b="1" strike="noStrike" spc="-1" dirty="0" err="1">
                <a:solidFill>
                  <a:srgbClr val="000000"/>
                </a:solidFill>
                <a:uFill>
                  <a:solidFill>
                    <a:srgbClr val="FFFFFF"/>
                  </a:solidFill>
                </a:uFill>
                <a:latin typeface="Calibri"/>
              </a:rPr>
              <a:t>Ca</a:t>
            </a:r>
            <a:r>
              <a:rPr lang="tr-TR" sz="1600" b="1" strike="noStrike" spc="-1" dirty="0">
                <a:solidFill>
                  <a:srgbClr val="000000"/>
                </a:solidFill>
                <a:uFill>
                  <a:solidFill>
                    <a:srgbClr val="FFFFFF"/>
                  </a:solidFill>
                </a:uFill>
                <a:latin typeface="Calibri"/>
              </a:rPr>
              <a:t>(OH)2)</a:t>
            </a:r>
            <a:endParaRPr lang="tr-TR" sz="16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1600" b="1" strike="noStrike" spc="-1" dirty="0">
                <a:solidFill>
                  <a:srgbClr val="000000"/>
                </a:solidFill>
                <a:uFill>
                  <a:solidFill>
                    <a:srgbClr val="FFFFFF"/>
                  </a:solidFill>
                </a:uFill>
                <a:latin typeface="Calibri"/>
              </a:rPr>
              <a:t>Geçici sertliğin giderilmesi: </a:t>
            </a:r>
            <a:r>
              <a:rPr lang="tr-TR" sz="1600" b="1" strike="noStrike" spc="-1" dirty="0" err="1">
                <a:solidFill>
                  <a:srgbClr val="000000"/>
                </a:solidFill>
                <a:uFill>
                  <a:solidFill>
                    <a:srgbClr val="FFFFFF"/>
                  </a:solidFill>
                </a:uFill>
                <a:latin typeface="Calibri"/>
              </a:rPr>
              <a:t>Ca</a:t>
            </a:r>
            <a:r>
              <a:rPr lang="tr-TR" sz="1600" b="1" strike="noStrike" spc="-1" dirty="0">
                <a:solidFill>
                  <a:srgbClr val="000000"/>
                </a:solidFill>
                <a:uFill>
                  <a:solidFill>
                    <a:srgbClr val="FFFFFF"/>
                  </a:solidFill>
                </a:uFill>
                <a:latin typeface="Calibri"/>
              </a:rPr>
              <a:t>(HCO</a:t>
            </a:r>
            <a:r>
              <a:rPr lang="tr-TR" sz="1600" b="1" strike="noStrike" spc="-1" baseline="-25000" dirty="0">
                <a:solidFill>
                  <a:srgbClr val="000000"/>
                </a:solidFill>
                <a:uFill>
                  <a:solidFill>
                    <a:srgbClr val="FFFFFF"/>
                  </a:solidFill>
                </a:uFill>
                <a:latin typeface="Calibri"/>
              </a:rPr>
              <a:t>3</a:t>
            </a:r>
            <a:r>
              <a:rPr lang="tr-TR" sz="1600" b="1" strike="noStrike" spc="-1" dirty="0">
                <a:solidFill>
                  <a:srgbClr val="000000"/>
                </a:solidFill>
                <a:uFill>
                  <a:solidFill>
                    <a:srgbClr val="FFFFFF"/>
                  </a:solidFill>
                </a:uFill>
                <a:latin typeface="Calibri"/>
              </a:rPr>
              <a:t>)</a:t>
            </a:r>
            <a:r>
              <a:rPr lang="tr-TR" sz="1600" b="1" strike="noStrike" spc="-1" baseline="-25000" dirty="0">
                <a:solidFill>
                  <a:srgbClr val="000000"/>
                </a:solidFill>
                <a:uFill>
                  <a:solidFill>
                    <a:srgbClr val="FFFFFF"/>
                  </a:solidFill>
                </a:uFill>
                <a:latin typeface="Calibri"/>
              </a:rPr>
              <a:t>2</a:t>
            </a:r>
            <a:r>
              <a:rPr lang="tr-TR" sz="1600" b="1" strike="noStrike" spc="-1" dirty="0">
                <a:solidFill>
                  <a:srgbClr val="000000"/>
                </a:solidFill>
                <a:uFill>
                  <a:solidFill>
                    <a:srgbClr val="FFFFFF"/>
                  </a:solidFill>
                </a:uFill>
                <a:latin typeface="Calibri"/>
              </a:rPr>
              <a:t> + </a:t>
            </a:r>
            <a:r>
              <a:rPr lang="tr-TR" sz="1600" b="1" strike="noStrike" spc="-1" dirty="0" err="1">
                <a:solidFill>
                  <a:srgbClr val="000000"/>
                </a:solidFill>
                <a:uFill>
                  <a:solidFill>
                    <a:srgbClr val="FFFFFF"/>
                  </a:solidFill>
                </a:uFill>
                <a:latin typeface="Calibri"/>
              </a:rPr>
              <a:t>Ca</a:t>
            </a:r>
            <a:r>
              <a:rPr lang="tr-TR" sz="1600" b="1" strike="noStrike" spc="-1" dirty="0">
                <a:solidFill>
                  <a:srgbClr val="000000"/>
                </a:solidFill>
                <a:uFill>
                  <a:solidFill>
                    <a:srgbClr val="FFFFFF"/>
                  </a:solidFill>
                </a:uFill>
                <a:latin typeface="Calibri"/>
              </a:rPr>
              <a:t>(OH)</a:t>
            </a:r>
            <a:r>
              <a:rPr lang="tr-TR" sz="1600" b="1" strike="noStrike" spc="-1" baseline="-25000" dirty="0">
                <a:solidFill>
                  <a:srgbClr val="000000"/>
                </a:solidFill>
                <a:uFill>
                  <a:solidFill>
                    <a:srgbClr val="FFFFFF"/>
                  </a:solidFill>
                </a:uFill>
                <a:latin typeface="Calibri"/>
              </a:rPr>
              <a:t>2</a:t>
            </a:r>
            <a:r>
              <a:rPr lang="tr-TR" sz="1600" b="1" strike="noStrike" spc="-1" dirty="0">
                <a:solidFill>
                  <a:srgbClr val="000000"/>
                </a:solidFill>
                <a:uFill>
                  <a:solidFill>
                    <a:srgbClr val="FFFFFF"/>
                  </a:solidFill>
                </a:uFill>
                <a:latin typeface="Calibri"/>
              </a:rPr>
              <a:t> → 2CaCO</a:t>
            </a:r>
            <a:r>
              <a:rPr lang="tr-TR" sz="1600" b="1" strike="noStrike" spc="-1" baseline="-25000" dirty="0">
                <a:solidFill>
                  <a:srgbClr val="000000"/>
                </a:solidFill>
                <a:uFill>
                  <a:solidFill>
                    <a:srgbClr val="FFFFFF"/>
                  </a:solidFill>
                </a:uFill>
                <a:latin typeface="Calibri"/>
              </a:rPr>
              <a:t>3</a:t>
            </a:r>
            <a:r>
              <a:rPr lang="tr-TR" sz="1600" b="1" strike="noStrike" spc="-1" dirty="0">
                <a:solidFill>
                  <a:srgbClr val="000000"/>
                </a:solidFill>
                <a:uFill>
                  <a:solidFill>
                    <a:srgbClr val="FFFFFF"/>
                  </a:solidFill>
                </a:uFill>
                <a:latin typeface="Calibri"/>
              </a:rPr>
              <a:t> + 2H</a:t>
            </a:r>
            <a:r>
              <a:rPr lang="tr-TR" sz="1600" b="1" strike="noStrike" spc="-1" baseline="-25000" dirty="0">
                <a:solidFill>
                  <a:srgbClr val="000000"/>
                </a:solidFill>
                <a:uFill>
                  <a:solidFill>
                    <a:srgbClr val="FFFFFF"/>
                  </a:solidFill>
                </a:uFill>
                <a:latin typeface="Calibri"/>
              </a:rPr>
              <a:t>2</a:t>
            </a:r>
            <a:r>
              <a:rPr lang="tr-TR" sz="1600" b="1" strike="noStrike" spc="-1" dirty="0">
                <a:solidFill>
                  <a:srgbClr val="000000"/>
                </a:solidFill>
                <a:uFill>
                  <a:solidFill>
                    <a:srgbClr val="FFFFFF"/>
                  </a:solidFill>
                </a:uFill>
                <a:latin typeface="Calibri"/>
              </a:rPr>
              <a:t>O </a:t>
            </a:r>
            <a:endParaRPr lang="tr-TR" sz="16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1600" b="1" strike="noStrike" spc="-1" dirty="0">
                <a:solidFill>
                  <a:srgbClr val="000000"/>
                </a:solidFill>
                <a:uFill>
                  <a:solidFill>
                    <a:srgbClr val="FFFFFF"/>
                  </a:solidFill>
                </a:uFill>
                <a:latin typeface="Calibri"/>
              </a:rPr>
              <a:t>Kalıcı sertliğin giderilmesi: Na</a:t>
            </a:r>
            <a:r>
              <a:rPr lang="tr-TR" sz="1600" b="1" strike="noStrike" spc="-1" baseline="-25000" dirty="0">
                <a:solidFill>
                  <a:srgbClr val="000000"/>
                </a:solidFill>
                <a:uFill>
                  <a:solidFill>
                    <a:srgbClr val="FFFFFF"/>
                  </a:solidFill>
                </a:uFill>
                <a:latin typeface="Calibri"/>
              </a:rPr>
              <a:t>2</a:t>
            </a:r>
            <a:r>
              <a:rPr lang="tr-TR" sz="1600" b="1" strike="noStrike" spc="-1" dirty="0">
                <a:solidFill>
                  <a:srgbClr val="000000"/>
                </a:solidFill>
                <a:uFill>
                  <a:solidFill>
                    <a:srgbClr val="FFFFFF"/>
                  </a:solidFill>
                </a:uFill>
                <a:latin typeface="Calibri"/>
              </a:rPr>
              <a:t>CO</a:t>
            </a:r>
            <a:r>
              <a:rPr lang="tr-TR" sz="1600" b="1" strike="noStrike" spc="-1" baseline="-25000" dirty="0">
                <a:solidFill>
                  <a:srgbClr val="000000"/>
                </a:solidFill>
                <a:uFill>
                  <a:solidFill>
                    <a:srgbClr val="FFFFFF"/>
                  </a:solidFill>
                </a:uFill>
                <a:latin typeface="Calibri"/>
              </a:rPr>
              <a:t>3</a:t>
            </a:r>
            <a:r>
              <a:rPr lang="tr-TR" sz="1600" b="1" strike="noStrike" spc="-1" dirty="0">
                <a:solidFill>
                  <a:srgbClr val="000000"/>
                </a:solidFill>
                <a:uFill>
                  <a:solidFill>
                    <a:srgbClr val="FFFFFF"/>
                  </a:solidFill>
                </a:uFill>
                <a:latin typeface="Calibri"/>
              </a:rPr>
              <a:t> + CaSO</a:t>
            </a:r>
            <a:r>
              <a:rPr lang="tr-TR" sz="1600" b="1" strike="noStrike" spc="-1" baseline="-25000" dirty="0">
                <a:solidFill>
                  <a:srgbClr val="000000"/>
                </a:solidFill>
                <a:uFill>
                  <a:solidFill>
                    <a:srgbClr val="FFFFFF"/>
                  </a:solidFill>
                </a:uFill>
                <a:latin typeface="Calibri"/>
              </a:rPr>
              <a:t>4</a:t>
            </a:r>
            <a:r>
              <a:rPr lang="tr-TR" sz="1600" b="1" strike="noStrike" spc="-1" dirty="0">
                <a:solidFill>
                  <a:srgbClr val="000000"/>
                </a:solidFill>
                <a:uFill>
                  <a:solidFill>
                    <a:srgbClr val="FFFFFF"/>
                  </a:solidFill>
                </a:uFill>
                <a:latin typeface="Calibri"/>
              </a:rPr>
              <a:t> → Na</a:t>
            </a:r>
            <a:r>
              <a:rPr lang="tr-TR" sz="1600" b="1" strike="noStrike" spc="-1" baseline="-25000" dirty="0">
                <a:solidFill>
                  <a:srgbClr val="000000"/>
                </a:solidFill>
                <a:uFill>
                  <a:solidFill>
                    <a:srgbClr val="FFFFFF"/>
                  </a:solidFill>
                </a:uFill>
                <a:latin typeface="Calibri"/>
              </a:rPr>
              <a:t>2</a:t>
            </a:r>
            <a:r>
              <a:rPr lang="tr-TR" sz="1600" b="1" strike="noStrike" spc="-1" dirty="0">
                <a:solidFill>
                  <a:srgbClr val="000000"/>
                </a:solidFill>
                <a:uFill>
                  <a:solidFill>
                    <a:srgbClr val="FFFFFF"/>
                  </a:solidFill>
                </a:uFill>
                <a:latin typeface="Calibri"/>
              </a:rPr>
              <a:t>SO</a:t>
            </a:r>
            <a:r>
              <a:rPr lang="tr-TR" sz="1600" b="1" strike="noStrike" spc="-1" baseline="-25000" dirty="0">
                <a:solidFill>
                  <a:srgbClr val="000000"/>
                </a:solidFill>
                <a:uFill>
                  <a:solidFill>
                    <a:srgbClr val="FFFFFF"/>
                  </a:solidFill>
                </a:uFill>
                <a:latin typeface="Calibri"/>
              </a:rPr>
              <a:t>4</a:t>
            </a:r>
            <a:r>
              <a:rPr lang="tr-TR" sz="1600" b="1" strike="noStrike" spc="-1" dirty="0">
                <a:solidFill>
                  <a:srgbClr val="000000"/>
                </a:solidFill>
                <a:uFill>
                  <a:solidFill>
                    <a:srgbClr val="FFFFFF"/>
                  </a:solidFill>
                </a:uFill>
                <a:latin typeface="Calibri"/>
              </a:rPr>
              <a:t> + CaCO</a:t>
            </a:r>
            <a:r>
              <a:rPr lang="tr-TR" sz="1600" b="1" strike="noStrike" spc="-1" baseline="-25000" dirty="0">
                <a:solidFill>
                  <a:srgbClr val="000000"/>
                </a:solidFill>
                <a:uFill>
                  <a:solidFill>
                    <a:srgbClr val="FFFFFF"/>
                  </a:solidFill>
                </a:uFill>
                <a:latin typeface="Calibri"/>
              </a:rPr>
              <a:t>3</a:t>
            </a:r>
            <a:endParaRPr lang="tr-TR" sz="16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Suya </a:t>
            </a:r>
            <a:r>
              <a:rPr lang="tr-TR" sz="1600" b="0" strike="noStrike" spc="-1" dirty="0" err="1">
                <a:solidFill>
                  <a:srgbClr val="000000"/>
                </a:solidFill>
                <a:uFill>
                  <a:solidFill>
                    <a:srgbClr val="FFFFFF"/>
                  </a:solidFill>
                </a:uFill>
                <a:latin typeface="Calibri"/>
              </a:rPr>
              <a:t>NaOH</a:t>
            </a:r>
            <a:r>
              <a:rPr lang="tr-TR" sz="1600" b="0" strike="noStrike" spc="-1" dirty="0">
                <a:solidFill>
                  <a:srgbClr val="000000"/>
                </a:solidFill>
                <a:uFill>
                  <a:solidFill>
                    <a:srgbClr val="FFFFFF"/>
                  </a:solidFill>
                </a:uFill>
                <a:latin typeface="Calibri"/>
              </a:rPr>
              <a:t> veya </a:t>
            </a:r>
            <a:r>
              <a:rPr lang="tr-TR" sz="1600" b="1" strike="noStrike" spc="-1" dirty="0">
                <a:solidFill>
                  <a:srgbClr val="000000"/>
                </a:solidFill>
                <a:uFill>
                  <a:solidFill>
                    <a:srgbClr val="FFFFFF"/>
                  </a:solidFill>
                </a:uFill>
                <a:latin typeface="Calibri"/>
              </a:rPr>
              <a:t>Na</a:t>
            </a:r>
            <a:r>
              <a:rPr lang="tr-TR" sz="1600" b="1" strike="noStrike" spc="-1" baseline="-25000" dirty="0">
                <a:solidFill>
                  <a:srgbClr val="000000"/>
                </a:solidFill>
                <a:uFill>
                  <a:solidFill>
                    <a:srgbClr val="FFFFFF"/>
                  </a:solidFill>
                </a:uFill>
                <a:latin typeface="Calibri"/>
              </a:rPr>
              <a:t>2</a:t>
            </a:r>
            <a:r>
              <a:rPr lang="tr-TR" sz="1600" b="1" strike="noStrike" spc="-1" dirty="0">
                <a:solidFill>
                  <a:srgbClr val="000000"/>
                </a:solidFill>
                <a:uFill>
                  <a:solidFill>
                    <a:srgbClr val="FFFFFF"/>
                  </a:solidFill>
                </a:uFill>
                <a:latin typeface="Calibri"/>
              </a:rPr>
              <a:t>SO</a:t>
            </a:r>
            <a:r>
              <a:rPr lang="tr-TR" sz="1600" b="1" strike="noStrike" spc="-1" baseline="-25000" dirty="0">
                <a:solidFill>
                  <a:srgbClr val="000000"/>
                </a:solidFill>
                <a:uFill>
                  <a:solidFill>
                    <a:srgbClr val="FFFFFF"/>
                  </a:solidFill>
                </a:uFill>
                <a:latin typeface="Calibri"/>
              </a:rPr>
              <a:t>4 </a:t>
            </a:r>
            <a:r>
              <a:rPr lang="tr-TR" sz="1600" b="0" strike="noStrike" spc="-1" dirty="0">
                <a:solidFill>
                  <a:srgbClr val="000000"/>
                </a:solidFill>
                <a:uFill>
                  <a:solidFill>
                    <a:srgbClr val="FFFFFF"/>
                  </a:solidFill>
                </a:uFill>
                <a:latin typeface="Calibri"/>
              </a:rPr>
              <a:t>sodyum sülfat eklenerek, </a:t>
            </a:r>
            <a:r>
              <a:rPr lang="tr-TR" sz="1600" b="0" strike="noStrike" spc="-1" dirty="0" err="1">
                <a:solidFill>
                  <a:srgbClr val="000000"/>
                </a:solidFill>
                <a:uFill>
                  <a:solidFill>
                    <a:srgbClr val="FFFFFF"/>
                  </a:solidFill>
                </a:uFill>
                <a:latin typeface="Calibri"/>
              </a:rPr>
              <a:t>Ca</a:t>
            </a:r>
            <a:r>
              <a:rPr lang="tr-TR" sz="1600" b="0" strike="noStrike" spc="-1" dirty="0">
                <a:solidFill>
                  <a:srgbClr val="000000"/>
                </a:solidFill>
                <a:uFill>
                  <a:solidFill>
                    <a:srgbClr val="FFFFFF"/>
                  </a:solidFill>
                </a:uFill>
                <a:latin typeface="Calibri"/>
              </a:rPr>
              <a:t> ve Mg tuzları çöktürülür. Suda kalan sodyum tuzları ise, sertlik üzerinde etkide bulunmaz.  </a:t>
            </a:r>
          </a:p>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İyon değiştirme, sertlik giderme işlemlerinde en sık başvurulan yöntem olup, bir kolondan yavaş yavaş geçirilen sudaki </a:t>
            </a:r>
            <a:r>
              <a:rPr lang="tr-TR" sz="1600" b="0" strike="noStrike" spc="-1" dirty="0" err="1">
                <a:solidFill>
                  <a:srgbClr val="000000"/>
                </a:solidFill>
                <a:uFill>
                  <a:solidFill>
                    <a:srgbClr val="FFFFFF"/>
                  </a:solidFill>
                </a:uFill>
                <a:latin typeface="Calibri"/>
              </a:rPr>
              <a:t>Ca</a:t>
            </a:r>
            <a:r>
              <a:rPr lang="tr-TR" sz="1600" b="0" strike="noStrike" spc="-1" dirty="0">
                <a:solidFill>
                  <a:srgbClr val="000000"/>
                </a:solidFill>
                <a:uFill>
                  <a:solidFill>
                    <a:srgbClr val="FFFFFF"/>
                  </a:solidFill>
                </a:uFill>
                <a:latin typeface="Calibri"/>
              </a:rPr>
              <a:t>, Mg gibi iyonların, kolondaki reçinelerde değişebilir formda </a:t>
            </a:r>
            <a:r>
              <a:rPr lang="tr-TR" sz="1600" b="0" strike="noStrike" spc="-1" dirty="0" err="1">
                <a:solidFill>
                  <a:srgbClr val="000000"/>
                </a:solidFill>
                <a:uFill>
                  <a:solidFill>
                    <a:srgbClr val="FFFFFF"/>
                  </a:solidFill>
                </a:uFill>
                <a:latin typeface="Calibri"/>
              </a:rPr>
              <a:t>adsorbe</a:t>
            </a:r>
            <a:r>
              <a:rPr lang="tr-TR" sz="1600" b="0" strike="noStrike" spc="-1" dirty="0">
                <a:solidFill>
                  <a:srgbClr val="000000"/>
                </a:solidFill>
                <a:uFill>
                  <a:solidFill>
                    <a:srgbClr val="FFFFFF"/>
                  </a:solidFill>
                </a:uFill>
                <a:latin typeface="Calibri"/>
              </a:rPr>
              <a:t> edilmiş iyonlarla yer değiştirmesi ilkesine dayanır. </a:t>
            </a:r>
          </a:p>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Ucuz ve kolay bir sistem olmasının yanı sıra, arada bir sofra tuzu ile yenilenmesi gereğinden (yani reçinenin geri kazanımının kolay olmasından) dolayı, en sık uygulanan yöntemdir.  </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4400" b="1" strike="noStrike" spc="-1">
                <a:solidFill>
                  <a:srgbClr val="000000"/>
                </a:solidFill>
                <a:uFill>
                  <a:solidFill>
                    <a:srgbClr val="FFFFFF"/>
                  </a:solidFill>
                </a:uFill>
                <a:latin typeface="Calibri"/>
              </a:rPr>
              <a:t>Kurallar</a:t>
            </a:r>
            <a:r>
              <a:rPr lang="tr-TR" sz="44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161" name="TextShape 2"/>
          <p:cNvSpPr txBox="1"/>
          <p:nvPr/>
        </p:nvSpPr>
        <p:spPr>
          <a:xfrm>
            <a:off x="539552" y="908720"/>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2000" b="0" strike="noStrike" spc="-1" dirty="0">
                <a:solidFill>
                  <a:srgbClr val="000000"/>
                </a:solidFill>
                <a:uFill>
                  <a:solidFill>
                    <a:srgbClr val="FFFFFF"/>
                  </a:solidFill>
                </a:uFill>
                <a:latin typeface="Calibri"/>
              </a:rPr>
              <a:t>Suyun verimliliği ve su yaşamının esenliği için, </a:t>
            </a:r>
            <a:r>
              <a:rPr lang="tr-TR" sz="2000" b="1" strike="noStrike" spc="-1" dirty="0" err="1">
                <a:solidFill>
                  <a:srgbClr val="000000"/>
                </a:solidFill>
                <a:uFill>
                  <a:solidFill>
                    <a:srgbClr val="FFFFFF"/>
                  </a:solidFill>
                </a:uFill>
                <a:latin typeface="Calibri"/>
              </a:rPr>
              <a:t>pH’yı</a:t>
            </a:r>
            <a:r>
              <a:rPr lang="tr-TR" sz="2000" b="1" strike="noStrike" spc="-1" dirty="0">
                <a:solidFill>
                  <a:srgbClr val="000000"/>
                </a:solidFill>
                <a:uFill>
                  <a:solidFill>
                    <a:srgbClr val="FFFFFF"/>
                  </a:solidFill>
                </a:uFill>
                <a:latin typeface="Calibri"/>
              </a:rPr>
              <a:t> 6,0–9,0 sınırları dışına taşıracak materyaller suya eklenmemelidir.</a:t>
            </a:r>
            <a:endParaRPr lang="tr-TR" sz="20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000" b="0" strike="noStrike" spc="-1" dirty="0">
                <a:solidFill>
                  <a:srgbClr val="000000"/>
                </a:solidFill>
                <a:uFill>
                  <a:solidFill>
                    <a:srgbClr val="FFFFFF"/>
                  </a:solidFill>
                </a:uFill>
                <a:latin typeface="Calibri"/>
              </a:rPr>
              <a:t>Karbonat sistemini (tamponluğu ve verimliliği) korumak için, suya 20–400 mg/L CaCO</a:t>
            </a:r>
            <a:r>
              <a:rPr lang="tr-TR" sz="2000" b="0" strike="noStrike" spc="-1" baseline="-25000" dirty="0">
                <a:solidFill>
                  <a:srgbClr val="000000"/>
                </a:solidFill>
                <a:uFill>
                  <a:solidFill>
                    <a:srgbClr val="FFFFFF"/>
                  </a:solidFill>
                </a:uFill>
                <a:latin typeface="Calibri"/>
              </a:rPr>
              <a:t>3</a:t>
            </a:r>
            <a:r>
              <a:rPr lang="tr-TR" sz="2000" b="0" strike="noStrike" spc="-1" dirty="0">
                <a:solidFill>
                  <a:srgbClr val="000000"/>
                </a:solidFill>
                <a:uFill>
                  <a:solidFill>
                    <a:srgbClr val="FFFFFF"/>
                  </a:solidFill>
                </a:uFill>
                <a:latin typeface="Calibri"/>
              </a:rPr>
              <a:t> eşdeğeri dışına düşürecek asit veya alkali eklenmemelidir. </a:t>
            </a:r>
          </a:p>
          <a:p>
            <a:pPr marL="343080" indent="-342720">
              <a:lnSpc>
                <a:spcPct val="100000"/>
              </a:lnSpc>
              <a:buClr>
                <a:srgbClr val="000000"/>
              </a:buClr>
              <a:buFont typeface="Arial"/>
              <a:buChar char="•"/>
            </a:pPr>
            <a:r>
              <a:rPr lang="tr-TR" sz="2000" b="0" strike="noStrike" spc="-1" dirty="0">
                <a:solidFill>
                  <a:srgbClr val="000000"/>
                </a:solidFill>
                <a:uFill>
                  <a:solidFill>
                    <a:srgbClr val="FFFFFF"/>
                  </a:solidFill>
                </a:uFill>
                <a:latin typeface="Calibri"/>
              </a:rPr>
              <a:t>Gerek asitlik gerekse alkalilik, sularda en az 20, en fazla 400 mg/L CaCO</a:t>
            </a:r>
            <a:r>
              <a:rPr lang="tr-TR" sz="2000" b="0" strike="noStrike" spc="-1" baseline="-25000" dirty="0">
                <a:solidFill>
                  <a:srgbClr val="000000"/>
                </a:solidFill>
                <a:uFill>
                  <a:solidFill>
                    <a:srgbClr val="FFFFFF"/>
                  </a:solidFill>
                </a:uFill>
                <a:latin typeface="Calibri"/>
              </a:rPr>
              <a:t>3</a:t>
            </a:r>
            <a:r>
              <a:rPr lang="tr-TR" sz="2000" b="0" strike="noStrike" spc="-1" dirty="0">
                <a:solidFill>
                  <a:srgbClr val="000000"/>
                </a:solidFill>
                <a:uFill>
                  <a:solidFill>
                    <a:srgbClr val="FFFFFF"/>
                  </a:solidFill>
                </a:uFill>
                <a:latin typeface="Calibri"/>
              </a:rPr>
              <a:t> eşdeğeri düzeyinde bulunmalıdır.</a:t>
            </a:r>
          </a:p>
          <a:p>
            <a:pPr marL="343080" indent="-342720">
              <a:lnSpc>
                <a:spcPct val="100000"/>
              </a:lnSpc>
              <a:buClr>
                <a:srgbClr val="000000"/>
              </a:buClr>
              <a:buFont typeface="Arial"/>
              <a:buChar char="•"/>
            </a:pPr>
            <a:r>
              <a:rPr lang="tr-TR" sz="2000" b="0" strike="noStrike" spc="-1" dirty="0">
                <a:solidFill>
                  <a:srgbClr val="000000"/>
                </a:solidFill>
                <a:uFill>
                  <a:solidFill>
                    <a:srgbClr val="FFFFFF"/>
                  </a:solidFill>
                </a:uFill>
                <a:latin typeface="Calibri"/>
              </a:rPr>
              <a:t>Zayıf asit ve alkalilerin (düşük </a:t>
            </a:r>
            <a:r>
              <a:rPr lang="tr-TR" sz="2000" b="0" strike="noStrike" spc="-1" dirty="0" err="1">
                <a:solidFill>
                  <a:srgbClr val="000000"/>
                </a:solidFill>
                <a:uFill>
                  <a:solidFill>
                    <a:srgbClr val="FFFFFF"/>
                  </a:solidFill>
                </a:uFill>
                <a:latin typeface="Calibri"/>
              </a:rPr>
              <a:t>dissosiasyon</a:t>
            </a:r>
            <a:r>
              <a:rPr lang="tr-TR" sz="2000" b="0" strike="noStrike" spc="-1" dirty="0">
                <a:solidFill>
                  <a:srgbClr val="000000"/>
                </a:solidFill>
                <a:uFill>
                  <a:solidFill>
                    <a:srgbClr val="FFFFFF"/>
                  </a:solidFill>
                </a:uFill>
                <a:latin typeface="Calibri"/>
              </a:rPr>
              <a:t>) dayanım düzeyleri için 96 saat süreli </a:t>
            </a:r>
            <a:r>
              <a:rPr lang="tr-TR" sz="3200" b="0" strike="noStrike" spc="-1" dirty="0" err="1">
                <a:solidFill>
                  <a:srgbClr val="000000"/>
                </a:solidFill>
                <a:uFill>
                  <a:solidFill>
                    <a:srgbClr val="FFFFFF"/>
                  </a:solidFill>
                </a:uFill>
                <a:latin typeface="Calibri"/>
              </a:rPr>
              <a:t>biyodeneylerden</a:t>
            </a:r>
            <a:r>
              <a:rPr lang="tr-TR" sz="3200" b="0" strike="noStrike" spc="-1" dirty="0">
                <a:solidFill>
                  <a:srgbClr val="000000"/>
                </a:solidFill>
                <a:uFill>
                  <a:solidFill>
                    <a:srgbClr val="FFFFFF"/>
                  </a:solidFill>
                </a:uFill>
                <a:latin typeface="Calibri"/>
              </a:rPr>
              <a:t> yararlanılmalıdır.</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SICAKLIK
</a:t>
            </a:r>
            <a:endParaRPr lang="tr-TR" sz="1800" b="0" strike="noStrike" spc="-1">
              <a:solidFill>
                <a:srgbClr val="000000"/>
              </a:solidFill>
              <a:uFill>
                <a:solidFill>
                  <a:srgbClr val="FFFFFF"/>
                </a:solidFill>
              </a:uFill>
              <a:latin typeface="Calibri"/>
            </a:endParaRPr>
          </a:p>
        </p:txBody>
      </p:sp>
      <p:sp>
        <p:nvSpPr>
          <p:cNvPr id="163" name="TextShape 2"/>
          <p:cNvSpPr txBox="1"/>
          <p:nvPr/>
        </p:nvSpPr>
        <p:spPr>
          <a:xfrm>
            <a:off x="539552" y="836712"/>
            <a:ext cx="8229240" cy="4525560"/>
          </a:xfrm>
          <a:prstGeom prst="rect">
            <a:avLst/>
          </a:prstGeom>
          <a:solidFill>
            <a:srgbClr val="EBF1DE"/>
          </a:solidFill>
          <a:ln>
            <a:solidFill>
              <a:srgbClr val="000000"/>
            </a:solidFill>
          </a:ln>
        </p:spPr>
        <p:txBody>
          <a:bodyPr/>
          <a:lstStyle/>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Su sıcaklığı üzerine, enlem, yükselti, içinde bulunulan mevsim, günün saati, akış süresi, derinlik vb çok sayıda etmen etkide bulunur. </a:t>
            </a:r>
          </a:p>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İnsanın su sıcaklığı üzerine yaptığı etki ise, genellikle sıcaklığın yapay yoldan artırılması biçimindedir. </a:t>
            </a:r>
          </a:p>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Kentlerde bulaşık, çamaşır, banyo gibi yollarla ısıtılan sular, kanalizasyon yoluyla alıcı ortamlara ulaşmakta ve su sıcaklığını artırmaktadır. </a:t>
            </a:r>
          </a:p>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Daha tehlikeli olarak, termik santraller başta olmak üzere, hemen tüm endüstriyel etkinliklerde ısıtma ve soğutma suları, bilerek veya kaçaklar yoluyla alıcı ortamların su sıcaklığını yükseltebilmektedir.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65"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Sıcaklık geçişlerine türlerin dirençleri aynı değildir. Ayrıca türlerin yaşam evreleri ve göç etme yetenekleri gibi diğer etmenler de direnç üzerinde etkilidir.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Ani sıcaklık dalgalanmaları çoğu canlı türünde şok etkisi yaratır. Sıcaklık geçişleri yavaş yavaş olursa, direnmek daha kolaydır. Suda sıcaklık değişiklikleri zorunlu ise, hiç değilse mevsimlik dalgalanmalara uyulmalıdır. İzin verilen artış sınırları da, süre bakımından olabildiğince kısa tutulmalıdır.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Göç, başkalaşım, yumurtlama vb birçok etkinlik su sıcaklığıyla ilişkilidir. Örneğin kimi türlerin yumurtası, sıcak ortamda açılamaz, ancak yeterli süre serinlemeden sonra iyi açılır.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İzin verilen sıcaklık artışları en fazla 3</a:t>
            </a:r>
            <a:r>
              <a:rPr lang="tr-TR" sz="3200" b="0" strike="noStrike" spc="-1" baseline="30000">
                <a:solidFill>
                  <a:srgbClr val="000000"/>
                </a:solidFill>
                <a:uFill>
                  <a:solidFill>
                    <a:srgbClr val="FFFFFF"/>
                  </a:solidFill>
                </a:uFill>
                <a:latin typeface="Calibri"/>
              </a:rPr>
              <a:t>o</a:t>
            </a:r>
            <a:r>
              <a:rPr lang="tr-TR" sz="3200" b="0" strike="noStrike" spc="-1">
                <a:solidFill>
                  <a:srgbClr val="000000"/>
                </a:solidFill>
                <a:uFill>
                  <a:solidFill>
                    <a:srgbClr val="FFFFFF"/>
                  </a:solidFill>
                </a:uFill>
                <a:latin typeface="Calibri"/>
              </a:rPr>
              <a:t>C, suların üst bölümünde 2</a:t>
            </a:r>
            <a:r>
              <a:rPr lang="tr-TR" sz="3200" b="0" strike="noStrike" spc="-1" baseline="30000">
                <a:solidFill>
                  <a:srgbClr val="000000"/>
                </a:solidFill>
                <a:uFill>
                  <a:solidFill>
                    <a:srgbClr val="FFFFFF"/>
                  </a:solidFill>
                </a:uFill>
                <a:latin typeface="Calibri"/>
              </a:rPr>
              <a:t>o</a:t>
            </a:r>
            <a:r>
              <a:rPr lang="tr-TR" sz="3200" b="0" strike="noStrike" spc="-1">
                <a:solidFill>
                  <a:srgbClr val="000000"/>
                </a:solidFill>
                <a:uFill>
                  <a:solidFill>
                    <a:srgbClr val="FFFFFF"/>
                  </a:solidFill>
                </a:uFill>
                <a:latin typeface="Calibri"/>
              </a:rPr>
              <a:t>C olabilir. Balıkların yumurtlama yerleri ile alabalık, somon vb gibi sularda derinlere sıcak su karışmasına izin verilemez.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ÇÖZÜNMÜŞ OKSİJEN
</a:t>
            </a:r>
            <a:endParaRPr lang="tr-TR" sz="1800" b="0" strike="noStrike" spc="-1">
              <a:solidFill>
                <a:srgbClr val="000000"/>
              </a:solidFill>
              <a:uFill>
                <a:solidFill>
                  <a:srgbClr val="FFFFFF"/>
                </a:solidFill>
              </a:uFill>
              <a:latin typeface="Calibri"/>
            </a:endParaRPr>
          </a:p>
        </p:txBody>
      </p:sp>
      <p:sp>
        <p:nvSpPr>
          <p:cNvPr id="167" name="TextShape 2"/>
          <p:cNvSpPr txBox="1"/>
          <p:nvPr/>
        </p:nvSpPr>
        <p:spPr>
          <a:xfrm>
            <a:off x="457200" y="1600200"/>
            <a:ext cx="8229240" cy="4525560"/>
          </a:xfrm>
          <a:prstGeom prst="rect">
            <a:avLst/>
          </a:prstGeom>
          <a:solidFill>
            <a:srgbClr val="F2DCDB"/>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Sudaki oksijenin kaynağı, </a:t>
            </a:r>
          </a:p>
          <a:p>
            <a:pPr marL="343080" indent="-342720">
              <a:lnSpc>
                <a:spcPct val="100000"/>
              </a:lnSpc>
            </a:pPr>
            <a:r>
              <a:rPr lang="tr-TR" sz="3200" b="0" strike="noStrike" spc="-1">
                <a:solidFill>
                  <a:srgbClr val="000000"/>
                </a:solidFill>
                <a:uFill>
                  <a:solidFill>
                    <a:srgbClr val="FFFFFF"/>
                  </a:solidFill>
                </a:uFill>
                <a:latin typeface="Calibri"/>
              </a:rPr>
              <a:t>		-atmosferden çözünme</a:t>
            </a:r>
          </a:p>
          <a:p>
            <a:pPr marL="343080" indent="-342720">
              <a:lnSpc>
                <a:spcPct val="100000"/>
              </a:lnSpc>
            </a:pPr>
            <a:r>
              <a:rPr lang="tr-TR" sz="3200" b="0" strike="noStrike" spc="-1">
                <a:solidFill>
                  <a:srgbClr val="000000"/>
                </a:solidFill>
                <a:uFill>
                  <a:solidFill>
                    <a:srgbClr val="FFFFFF"/>
                  </a:solidFill>
                </a:uFill>
                <a:latin typeface="Calibri"/>
              </a:rPr>
              <a:t>		-su bitkilerinin fotosentez sonucu açığa çıkardıkları oksijendir.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Çözünmüş oksijenin olabildiğince fazla olması, tüm canlılar için yararlı bir durumdur.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Doğal tatlı suyun çözünmüş oksijen kapsamı, 0-30</a:t>
            </a:r>
            <a:r>
              <a:rPr lang="tr-TR" sz="3200" b="0" strike="noStrike" spc="-1" baseline="30000">
                <a:solidFill>
                  <a:srgbClr val="000000"/>
                </a:solidFill>
                <a:uFill>
                  <a:solidFill>
                    <a:srgbClr val="FFFFFF"/>
                  </a:solidFill>
                </a:uFill>
                <a:latin typeface="Calibri"/>
              </a:rPr>
              <a:t>0</a:t>
            </a:r>
            <a:r>
              <a:rPr lang="tr-TR" sz="3200" b="0" strike="noStrike" spc="-1">
                <a:solidFill>
                  <a:srgbClr val="000000"/>
                </a:solidFill>
                <a:uFill>
                  <a:solidFill>
                    <a:srgbClr val="FFFFFF"/>
                  </a:solidFill>
                </a:uFill>
                <a:latin typeface="Calibri"/>
              </a:rPr>
              <a:t>C sıcaklıklar arasında </a:t>
            </a:r>
            <a:r>
              <a:rPr lang="tr-TR" sz="3200" b="1" strike="noStrike" spc="-1">
                <a:solidFill>
                  <a:srgbClr val="000000"/>
                </a:solidFill>
                <a:uFill>
                  <a:solidFill>
                    <a:srgbClr val="FFFFFF"/>
                  </a:solidFill>
                </a:uFill>
                <a:latin typeface="Calibri"/>
              </a:rPr>
              <a:t>5–15 mg/L </a:t>
            </a:r>
            <a:r>
              <a:rPr lang="tr-TR" sz="3200" b="0" strike="noStrike" spc="-1">
                <a:solidFill>
                  <a:srgbClr val="000000"/>
                </a:solidFill>
                <a:uFill>
                  <a:solidFill>
                    <a:srgbClr val="FFFFFF"/>
                  </a:solidFill>
                </a:uFill>
                <a:latin typeface="Calibri"/>
              </a:rPr>
              <a:t>düzeyleri arasında değişir. Sıcaklık ve derinlik arttıkça, suyun oksijen içeriği de düşer. Kimi Fe, Mn, S vb ürünlerin indirgen formlarının sudaki oksijen kapsamını düşürmelerine karşın sudaki oksijen açıklarının asıl nedeni, organik artıkların parçalanmasıdır.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69" name="TextShape 2"/>
          <p:cNvSpPr txBox="1"/>
          <p:nvPr/>
        </p:nvSpPr>
        <p:spPr>
          <a:xfrm>
            <a:off x="457200" y="1600200"/>
            <a:ext cx="8229240" cy="4525560"/>
          </a:xfrm>
          <a:prstGeom prst="rect">
            <a:avLst/>
          </a:prstGeom>
          <a:solidFill>
            <a:srgbClr val="FAC090"/>
          </a:solidFill>
          <a:ln>
            <a:solidFill>
              <a:srgbClr val="E46C0A"/>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Özellikle akıntıların yön değiştirmesi,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karadan aşırı yük gelmesi,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sıcaklığın birden düşmesi vb </a:t>
            </a:r>
          </a:p>
          <a:p>
            <a:pPr marL="343080" indent="-342720">
              <a:lnSpc>
                <a:spcPct val="100000"/>
              </a:lnSpc>
            </a:pPr>
            <a:r>
              <a:rPr lang="tr-TR" sz="3200" b="0" strike="noStrike" spc="-1">
                <a:solidFill>
                  <a:srgbClr val="000000"/>
                </a:solidFill>
                <a:uFill>
                  <a:solidFill>
                    <a:srgbClr val="FFFFFF"/>
                  </a:solidFill>
                </a:uFill>
                <a:latin typeface="Calibri"/>
              </a:rPr>
              <a:t> suda kitlesel yok olmalara veya aşırı organik madde yüklenmesine neden olur, oksijen kapsamı hızla tehlikeli sınırların altına inebilir.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Sularda kısa süreli oksijen eksiklikleri bile önemli zararlara yol açabilmektedir. </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Yani yeterli miktarda oksijenin sürekliliği, canlı yaşamın güvencesi olarak zorunludur. !!!!!!!</a:t>
            </a: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457200" y="500040"/>
            <a:ext cx="8229240" cy="917280"/>
          </a:xfrm>
          <a:prstGeom prst="rect">
            <a:avLst/>
          </a:prstGeom>
          <a:noFill/>
          <a:ln>
            <a:noFill/>
          </a:ln>
        </p:spPr>
        <p:txBody>
          <a:bodyPr anchor="ctr"/>
          <a:lstStyle/>
          <a:p>
            <a:pPr algn="ctr">
              <a:lnSpc>
                <a:spcPct val="100000"/>
              </a:lnSpc>
            </a:pPr>
            <a:r>
              <a:rPr lang="tr-TR" sz="2800" b="0" strike="noStrike" spc="-1">
                <a:solidFill>
                  <a:srgbClr val="000000"/>
                </a:solidFill>
                <a:uFill>
                  <a:solidFill>
                    <a:srgbClr val="FFFFFF"/>
                  </a:solidFill>
                </a:uFill>
                <a:latin typeface="Calibri"/>
              </a:rPr>
              <a:t>Balıklar oksijen istekleri yönünden aşağıdaki gibi üç grupta toplanır:
</a:t>
            </a:r>
            <a:endParaRPr lang="tr-TR" sz="1800" b="0" strike="noStrike" spc="-1">
              <a:solidFill>
                <a:srgbClr val="000000"/>
              </a:solidFill>
              <a:uFill>
                <a:solidFill>
                  <a:srgbClr val="FFFFFF"/>
                </a:solidFill>
              </a:uFill>
              <a:latin typeface="Calibri"/>
            </a:endParaRPr>
          </a:p>
        </p:txBody>
      </p:sp>
      <p:sp>
        <p:nvSpPr>
          <p:cNvPr id="171"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u="sng" strike="noStrike" spc="-1">
                <a:solidFill>
                  <a:srgbClr val="000000"/>
                </a:solidFill>
                <a:uFill>
                  <a:solidFill>
                    <a:srgbClr val="FFFFFF"/>
                  </a:solidFill>
                </a:uFill>
                <a:latin typeface="Calibri"/>
              </a:rPr>
              <a:t>Serin su balıkları (alabalık):  </a:t>
            </a:r>
            <a:r>
              <a:rPr lang="tr-TR" sz="3200" b="0" strike="noStrike" spc="-1">
                <a:solidFill>
                  <a:srgbClr val="000000"/>
                </a:solidFill>
                <a:uFill>
                  <a:solidFill>
                    <a:srgbClr val="FFFFFF"/>
                  </a:solidFill>
                </a:uFill>
                <a:latin typeface="Calibri"/>
              </a:rPr>
              <a:t>oksijen istekleri çok yüksek olup, </a:t>
            </a:r>
            <a:r>
              <a:rPr lang="tr-TR" sz="3200" b="1" strike="noStrike" spc="-1">
                <a:solidFill>
                  <a:srgbClr val="000000"/>
                </a:solidFill>
                <a:uFill>
                  <a:solidFill>
                    <a:srgbClr val="FFFFFF"/>
                  </a:solidFill>
                </a:uFill>
                <a:latin typeface="Calibri"/>
              </a:rPr>
              <a:t>7 mg/L </a:t>
            </a:r>
            <a:r>
              <a:rPr lang="tr-TR" sz="3200" b="0" strike="noStrike" spc="-1">
                <a:solidFill>
                  <a:srgbClr val="000000"/>
                </a:solidFill>
                <a:uFill>
                  <a:solidFill>
                    <a:srgbClr val="FFFFFF"/>
                  </a:solidFill>
                </a:uFill>
                <a:latin typeface="Calibri"/>
              </a:rPr>
              <a:t>düzeyinin altına inmemeli, olabildiğince doygunluğa yakın düzeyde olmalıdır.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Çok kısa süreler için </a:t>
            </a:r>
            <a:r>
              <a:rPr lang="tr-TR" sz="3200" b="1" strike="noStrike" spc="-1">
                <a:solidFill>
                  <a:srgbClr val="000000"/>
                </a:solidFill>
                <a:uFill>
                  <a:solidFill>
                    <a:srgbClr val="FFFFFF"/>
                  </a:solidFill>
                </a:uFill>
                <a:latin typeface="Calibri"/>
              </a:rPr>
              <a:t>6-7 mg/L </a:t>
            </a:r>
            <a:r>
              <a:rPr lang="tr-TR" sz="3200" b="0" strike="noStrike" spc="-1">
                <a:solidFill>
                  <a:srgbClr val="000000"/>
                </a:solidFill>
                <a:uFill>
                  <a:solidFill>
                    <a:srgbClr val="FFFFFF"/>
                  </a:solidFill>
                </a:uFill>
                <a:latin typeface="Calibri"/>
              </a:rPr>
              <a:t>arası oksijen kapsamı da benimsenebilir.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Doğal koşullarda salmonidlerin serin, sığ, hızlı akışlı, kayalık akarsularda yaşamalarının nedeni belki de buralardaki oksijen bolluğudur. Serin su balıklarının bu yüksek oksijen isteklerinin nedeni bilinmemekle birlikte, bir alabalık hemoglobininin, sazana göre 3–4 kat daha fazla oksijen basıncına gerek duyduğu belirlenmiştir. </a:t>
            </a:r>
          </a:p>
          <a:p>
            <a:pPr marL="343080" indent="-342720">
              <a:lnSpc>
                <a:spcPct val="100000"/>
              </a:lnSpc>
              <a:buClr>
                <a:srgbClr val="000000"/>
              </a:buClr>
              <a:buFont typeface="Arial"/>
              <a:buChar char="•"/>
            </a:pPr>
            <a:r>
              <a:rPr lang="tr-TR" sz="3200" b="0" u="sng" strike="noStrike" spc="-1">
                <a:solidFill>
                  <a:srgbClr val="000000"/>
                </a:solidFill>
                <a:uFill>
                  <a:solidFill>
                    <a:srgbClr val="FFFFFF"/>
                  </a:solidFill>
                </a:uFill>
                <a:latin typeface="Calibri"/>
              </a:rPr>
              <a:t>Yırtıcı balıklar (tatlı su levreği=sudak, turna): </a:t>
            </a:r>
            <a:r>
              <a:rPr lang="tr-TR" sz="3200" b="0" strike="noStrike" spc="-1">
                <a:solidFill>
                  <a:srgbClr val="000000"/>
                </a:solidFill>
                <a:uFill>
                  <a:solidFill>
                    <a:srgbClr val="FFFFFF"/>
                  </a:solidFill>
                </a:uFill>
                <a:latin typeface="Calibri"/>
              </a:rPr>
              <a:t>bu balıklar avcılık yaptıkları için çok hareketlidir. Onun için yüksek oksijen içeriğine gerek duyarlar.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73" name="TextShape 2"/>
          <p:cNvSpPr txBox="1"/>
          <p:nvPr/>
        </p:nvSpPr>
        <p:spPr>
          <a:xfrm>
            <a:off x="457200" y="1071720"/>
            <a:ext cx="8229240" cy="5054400"/>
          </a:xfrm>
          <a:prstGeom prst="rect">
            <a:avLst/>
          </a:prstGeom>
          <a:solidFill>
            <a:srgbClr val="FFFFFF"/>
          </a:solidFill>
          <a:ln>
            <a:solidFill>
              <a:srgbClr val="1F497D"/>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Balıklar -Su oksijen kapsamı </a:t>
            </a:r>
            <a:r>
              <a:rPr lang="tr-TR" sz="3200" b="0" u="sng" strike="noStrike" spc="-1">
                <a:solidFill>
                  <a:srgbClr val="000000"/>
                </a:solidFill>
                <a:uFill>
                  <a:solidFill>
                    <a:srgbClr val="FFFFFF"/>
                  </a:solidFill>
                </a:uFill>
                <a:latin typeface="Calibri"/>
              </a:rPr>
              <a:t>4–5 mg/l </a:t>
            </a:r>
            <a:r>
              <a:rPr lang="tr-TR" sz="3200" b="0" strike="noStrike" spc="-1">
                <a:solidFill>
                  <a:srgbClr val="000000"/>
                </a:solidFill>
                <a:uFill>
                  <a:solidFill>
                    <a:srgbClr val="FFFFFF"/>
                  </a:solidFill>
                </a:uFill>
                <a:latin typeface="Calibri"/>
              </a:rPr>
              <a:t>düzeyinin altına hiçbir zaman düşmemelidir.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Bir suda çözünmüş oksijen </a:t>
            </a:r>
            <a:r>
              <a:rPr lang="tr-TR" sz="3200" b="1" strike="noStrike" spc="-1">
                <a:solidFill>
                  <a:srgbClr val="000000"/>
                </a:solidFill>
                <a:uFill>
                  <a:solidFill>
                    <a:srgbClr val="FFFFFF"/>
                  </a:solidFill>
                </a:uFill>
                <a:latin typeface="Calibri"/>
              </a:rPr>
              <a:t>değerleri 6–8 mg O</a:t>
            </a:r>
            <a:r>
              <a:rPr lang="tr-TR" sz="3200" b="1" strike="noStrike" spc="-1" baseline="-25000">
                <a:solidFill>
                  <a:srgbClr val="000000"/>
                </a:solidFill>
                <a:uFill>
                  <a:solidFill>
                    <a:srgbClr val="FFFFFF"/>
                  </a:solidFill>
                </a:uFill>
                <a:latin typeface="Calibri"/>
              </a:rPr>
              <a:t>2</a:t>
            </a:r>
            <a:r>
              <a:rPr lang="tr-TR" sz="3200" b="1" strike="noStrike" spc="-1">
                <a:solidFill>
                  <a:srgbClr val="000000"/>
                </a:solidFill>
                <a:uFill>
                  <a:solidFill>
                    <a:srgbClr val="FFFFFF"/>
                  </a:solidFill>
                </a:uFill>
                <a:latin typeface="Calibri"/>
              </a:rPr>
              <a:t>/L </a:t>
            </a:r>
            <a:r>
              <a:rPr lang="tr-TR" sz="3200" b="0" strike="noStrike" spc="-1">
                <a:solidFill>
                  <a:srgbClr val="000000"/>
                </a:solidFill>
                <a:uFill>
                  <a:solidFill>
                    <a:srgbClr val="FFFFFF"/>
                  </a:solidFill>
                </a:uFill>
                <a:latin typeface="Calibri"/>
              </a:rPr>
              <a:t>dolayında olabilir.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Özellikle yetişkin balıklar,  oksijenin yetersiz olduğu bölgeden yüzerek kaçabilir. Sudaki oksijen eksikliğinin ilk belirtisi, solungaçların açılıp kapanma hızının artmasıdır. </a:t>
            </a:r>
          </a:p>
          <a:p>
            <a:pPr marL="343080" indent="-342720">
              <a:lnSpc>
                <a:spcPct val="100000"/>
              </a:lnSpc>
              <a:buClr>
                <a:srgbClr val="000000"/>
              </a:buClr>
              <a:buFont typeface="Arial"/>
              <a:buChar char="•"/>
            </a:pPr>
            <a:r>
              <a:rPr lang="tr-TR" sz="3200" b="0" u="sng" strike="noStrike" spc="-1">
                <a:solidFill>
                  <a:srgbClr val="000000"/>
                </a:solidFill>
                <a:uFill>
                  <a:solidFill>
                    <a:srgbClr val="FFFFFF"/>
                  </a:solidFill>
                </a:uFill>
                <a:latin typeface="Calibri"/>
              </a:rPr>
              <a:t>Hantal balıklar (sazan): </a:t>
            </a:r>
            <a:r>
              <a:rPr lang="tr-TR" sz="3200" b="0" strike="noStrike" spc="-1">
                <a:solidFill>
                  <a:srgbClr val="000000"/>
                </a:solidFill>
                <a:uFill>
                  <a:solidFill>
                    <a:srgbClr val="FFFFFF"/>
                  </a:solidFill>
                </a:uFill>
                <a:latin typeface="Calibri"/>
              </a:rPr>
              <a:t>daha çok planktonlar ve otlarla beslenen, hareketi sınırlı balıklarda </a:t>
            </a:r>
            <a:r>
              <a:rPr lang="tr-TR" sz="3200" b="0" u="sng" strike="noStrike" spc="-1">
                <a:solidFill>
                  <a:srgbClr val="000000"/>
                </a:solidFill>
                <a:uFill>
                  <a:solidFill>
                    <a:srgbClr val="FFFFFF"/>
                  </a:solidFill>
                </a:uFill>
                <a:latin typeface="Calibri"/>
              </a:rPr>
              <a:t>orta yüksek </a:t>
            </a:r>
            <a:r>
              <a:rPr lang="tr-TR" sz="3200" b="0" strike="noStrike" spc="-1">
                <a:solidFill>
                  <a:srgbClr val="000000"/>
                </a:solidFill>
                <a:uFill>
                  <a:solidFill>
                    <a:srgbClr val="FFFFFF"/>
                  </a:solidFill>
                </a:uFill>
                <a:latin typeface="Calibri"/>
              </a:rPr>
              <a:t>oksijen içeriği yeterli olabilmektedir. </a:t>
            </a:r>
          </a:p>
          <a:p>
            <a:pPr>
              <a:lnSpc>
                <a:spcPct val="100000"/>
              </a:lnSpc>
            </a:pP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Öte yandan balıkların kanındaki serbest CO</a:t>
            </a:r>
            <a:r>
              <a:rPr lang="tr-TR" sz="3200" b="0" strike="noStrike" spc="-1" baseline="-25000">
                <a:solidFill>
                  <a:srgbClr val="000000"/>
                </a:solidFill>
                <a:uFill>
                  <a:solidFill>
                    <a:srgbClr val="FFFFFF"/>
                  </a:solidFill>
                </a:uFill>
                <a:latin typeface="Calibri"/>
              </a:rPr>
              <a:t>2</a:t>
            </a:r>
            <a:r>
              <a:rPr lang="tr-TR" sz="3200" b="0" strike="noStrike" spc="-1">
                <a:solidFill>
                  <a:srgbClr val="000000"/>
                </a:solidFill>
                <a:uFill>
                  <a:solidFill>
                    <a:srgbClr val="FFFFFF"/>
                  </a:solidFill>
                </a:uFill>
                <a:latin typeface="Calibri"/>
              </a:rPr>
              <a:t> miktarı </a:t>
            </a:r>
            <a:r>
              <a:rPr lang="tr-TR" sz="3200" b="1" strike="noStrike" spc="-1">
                <a:solidFill>
                  <a:srgbClr val="000000"/>
                </a:solidFill>
                <a:uFill>
                  <a:solidFill>
                    <a:srgbClr val="FFFFFF"/>
                  </a:solidFill>
                </a:uFill>
                <a:latin typeface="Calibri"/>
              </a:rPr>
              <a:t>(15-18 mg/l) </a:t>
            </a:r>
            <a:r>
              <a:rPr lang="tr-TR" sz="3200" b="0" strike="noStrike" spc="-1">
                <a:solidFill>
                  <a:srgbClr val="000000"/>
                </a:solidFill>
                <a:uFill>
                  <a:solidFill>
                    <a:srgbClr val="FFFFFF"/>
                  </a:solidFill>
                </a:uFill>
                <a:latin typeface="Calibri"/>
              </a:rPr>
              <a:t>25 mg/L yi aşmamalıdır. yoksa, kanın pH’sını düşürür ve hemoglobinin oksijenle birleşmesini zorlaştırır.</a:t>
            </a:r>
          </a:p>
          <a:p>
            <a:pPr>
              <a:lnSpc>
                <a:spcPct val="100000"/>
              </a:lnSpc>
            </a:pPr>
            <a:endParaRPr lang="tr-TR" sz="3200" b="0" strike="noStrike" spc="-1">
              <a:solidFill>
                <a:srgbClr val="000000"/>
              </a:solidFill>
              <a:uFill>
                <a:solidFill>
                  <a:srgbClr val="FFFFFF"/>
                </a:solidFill>
              </a:uFill>
              <a:latin typeface="Calibri"/>
            </a:endParaRPr>
          </a:p>
        </p:txBody>
      </p:sp>
      <p:pic>
        <p:nvPicPr>
          <p:cNvPr id="174" name="Picture 1"/>
          <p:cNvPicPr/>
          <p:nvPr/>
        </p:nvPicPr>
        <p:blipFill>
          <a:blip r:embed="rId2" cstate="print"/>
          <a:stretch/>
        </p:blipFill>
        <p:spPr>
          <a:xfrm>
            <a:off x="3071880" y="3429000"/>
            <a:ext cx="2335680" cy="1749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pic>
        <p:nvPicPr>
          <p:cNvPr id="176" name="Picture 2"/>
          <p:cNvPicPr/>
          <p:nvPr/>
        </p:nvPicPr>
        <p:blipFill>
          <a:blip r:embed="rId2" cstate="print"/>
          <a:stretch/>
        </p:blipFill>
        <p:spPr>
          <a:xfrm>
            <a:off x="323640" y="1412640"/>
            <a:ext cx="3851640" cy="3529800"/>
          </a:xfrm>
          <a:prstGeom prst="rect">
            <a:avLst/>
          </a:prstGeom>
          <a:ln>
            <a:noFill/>
          </a:ln>
        </p:spPr>
      </p:pic>
      <p:pic>
        <p:nvPicPr>
          <p:cNvPr id="177" name="Picture 2"/>
          <p:cNvPicPr/>
          <p:nvPr/>
        </p:nvPicPr>
        <p:blipFill>
          <a:blip r:embed="rId3" cstate="print"/>
          <a:stretch/>
        </p:blipFill>
        <p:spPr>
          <a:xfrm>
            <a:off x="4356000" y="1484640"/>
            <a:ext cx="4392000" cy="3384000"/>
          </a:xfrm>
          <a:prstGeom prst="rect">
            <a:avLst/>
          </a:prstGeom>
          <a:ln>
            <a:noFill/>
          </a:ln>
        </p:spPr>
      </p:pic>
      <p:pic>
        <p:nvPicPr>
          <p:cNvPr id="178" name="Picture 4"/>
          <p:cNvPicPr/>
          <p:nvPr/>
        </p:nvPicPr>
        <p:blipFill>
          <a:blip r:embed="rId4" cstate="print"/>
          <a:stretch/>
        </p:blipFill>
        <p:spPr>
          <a:xfrm>
            <a:off x="3348000" y="4869000"/>
            <a:ext cx="2638080" cy="1733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PETROL ÜRÜNLERİ
</a:t>
            </a:r>
            <a:endParaRPr lang="tr-TR" sz="1800" b="0" strike="noStrike" spc="-1">
              <a:solidFill>
                <a:srgbClr val="000000"/>
              </a:solidFill>
              <a:uFill>
                <a:solidFill>
                  <a:srgbClr val="FFFFFF"/>
                </a:solidFill>
              </a:uFill>
              <a:latin typeface="Calibri"/>
            </a:endParaRPr>
          </a:p>
        </p:txBody>
      </p:sp>
      <p:sp>
        <p:nvSpPr>
          <p:cNvPr id="180" name="TextShape 2"/>
          <p:cNvSpPr txBox="1"/>
          <p:nvPr/>
        </p:nvSpPr>
        <p:spPr>
          <a:xfrm>
            <a:off x="457200" y="1285920"/>
            <a:ext cx="8229240" cy="4839840"/>
          </a:xfrm>
          <a:prstGeom prst="rect">
            <a:avLst/>
          </a:prstGeom>
          <a:solidFill>
            <a:srgbClr val="DCE6F2"/>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Ham petrolün büyük bir bölümü hidrofob (suyu dışlayan) nitelikte olup, suyla karışmadığı ve yoğunluğu sudan düşük olduğu için yüzeyi ince bir film olarak kaplar.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Yüzücü petrol ürünleri suda öyle güçlü yayılır ki, 35 litre/km</a:t>
            </a:r>
            <a:r>
              <a:rPr lang="tr-TR" sz="3200" b="0" strike="noStrike" spc="-1" baseline="30000">
                <a:solidFill>
                  <a:srgbClr val="000000"/>
                </a:solidFill>
                <a:uFill>
                  <a:solidFill>
                    <a:srgbClr val="FFFFFF"/>
                  </a:solidFill>
                </a:uFill>
                <a:latin typeface="Calibri"/>
              </a:rPr>
              <a:t>2</a:t>
            </a:r>
            <a:r>
              <a:rPr lang="tr-TR" sz="3200" b="0" strike="noStrike" spc="-1">
                <a:solidFill>
                  <a:srgbClr val="000000"/>
                </a:solidFill>
                <a:uFill>
                  <a:solidFill>
                    <a:srgbClr val="FFFFFF"/>
                  </a:solidFill>
                </a:uFill>
                <a:latin typeface="Calibri"/>
              </a:rPr>
              <a:t> derişiminde bile gözle görülmez.</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Oysa bu doz suyun havayla bağlantısının kesilmesi ve ışığın suyun derinliklerine işlemesini engelleme yönünden yeterli olabilmektedir. </a:t>
            </a:r>
          </a:p>
          <a:p>
            <a:pPr marL="343080" indent="-342720">
              <a:lnSpc>
                <a:spcPct val="100000"/>
              </a:lnSpc>
              <a:buClr>
                <a:srgbClr val="000000"/>
              </a:buClr>
              <a:buFont typeface="Arial"/>
              <a:buChar char="•"/>
            </a:pPr>
            <a:r>
              <a:rPr lang="tr-TR" sz="3200" b="0" u="sng" strike="noStrike" spc="-1">
                <a:solidFill>
                  <a:srgbClr val="000000"/>
                </a:solidFill>
                <a:uFill>
                  <a:solidFill>
                    <a:srgbClr val="FFFFFF"/>
                  </a:solidFill>
                </a:uFill>
                <a:latin typeface="Calibri"/>
              </a:rPr>
              <a:t>Petrol suya nereden karışır?</a:t>
            </a:r>
            <a:endParaRPr lang="tr-TR" sz="3200" b="0" strike="noStrike" spc="-1">
              <a:solidFill>
                <a:srgbClr val="000000"/>
              </a:solidFill>
              <a:uFill>
                <a:solidFill>
                  <a:srgbClr val="FFFFFF"/>
                </a:solidFill>
              </a:uFill>
              <a:latin typeface="Calibri"/>
            </a:endParaRPr>
          </a:p>
          <a:p>
            <a:pPr marL="343080" indent="-342720">
              <a:lnSpc>
                <a:spcPct val="100000"/>
              </a:lnSpc>
            </a:pPr>
            <a:r>
              <a:rPr lang="tr-TR" sz="3200" b="0" strike="noStrike" spc="-1">
                <a:solidFill>
                  <a:srgbClr val="000000"/>
                </a:solidFill>
                <a:uFill>
                  <a:solidFill>
                    <a:srgbClr val="FFFFFF"/>
                  </a:solidFill>
                </a:uFill>
                <a:latin typeface="Calibri"/>
              </a:rPr>
              <a:t>     Gemilerin safra ve sintine suları, arıtım tesisleri, endüstriyel atıklar, kent drenajları, benzin istasyonları vb gibi denizel veya karasal kökenli olabilmektedir.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82" name="CustomShape 2"/>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183" name="Picture 3"/>
          <p:cNvPicPr/>
          <p:nvPr/>
        </p:nvPicPr>
        <p:blipFill>
          <a:blip r:embed="rId2" cstate="print"/>
          <a:stretch/>
        </p:blipFill>
        <p:spPr>
          <a:xfrm>
            <a:off x="1928880" y="1500120"/>
            <a:ext cx="4871880" cy="3511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457200" y="548640"/>
            <a:ext cx="8229240" cy="868680"/>
          </a:xfrm>
          <a:prstGeom prst="rect">
            <a:avLst/>
          </a:prstGeom>
          <a:noFill/>
          <a:ln>
            <a:noFill/>
          </a:ln>
        </p:spPr>
        <p:txBody>
          <a:bodyPr anchor="ctr"/>
          <a:lstStyle/>
          <a:p>
            <a:pPr algn="ctr">
              <a:lnSpc>
                <a:spcPct val="100000"/>
              </a:lnSpc>
            </a:pPr>
            <a:r>
              <a:rPr lang="tr-TR" sz="3200" b="1" strike="noStrike" spc="-1">
                <a:solidFill>
                  <a:srgbClr val="000000"/>
                </a:solidFill>
                <a:uFill>
                  <a:solidFill>
                    <a:srgbClr val="FFFFFF"/>
                  </a:solidFill>
                </a:uFill>
                <a:latin typeface="Calibri"/>
              </a:rPr>
              <a:t>Acılık, Tuzluluk</a:t>
            </a:r>
            <a:r>
              <a:rPr lang="tr-TR" sz="32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89" name="TextShape 2"/>
          <p:cNvSpPr txBox="1"/>
          <p:nvPr/>
        </p:nvSpPr>
        <p:spPr>
          <a:xfrm>
            <a:off x="611560" y="980728"/>
            <a:ext cx="8229240" cy="4824536"/>
          </a:xfrm>
          <a:prstGeom prst="rect">
            <a:avLst/>
          </a:prstGeom>
          <a:solidFill>
            <a:srgbClr val="F2DCDB"/>
          </a:solidFill>
          <a:ln>
            <a:solidFill>
              <a:srgbClr val="000000"/>
            </a:solidFill>
          </a:ln>
        </p:spPr>
        <p:txBody>
          <a:bodyPr/>
          <a:lstStyle/>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İçme-kullanma sularının içmeye elverişliliğini gösteren bir değerlendirmedir.</a:t>
            </a:r>
          </a:p>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 İçme kullanma sularında bir miktar çözünmüş katı bulunması gerekli ise de, fazlası istenmez. </a:t>
            </a:r>
          </a:p>
          <a:p>
            <a:pPr marL="743040" lvl="1" indent="-28548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Toplam çözünmüş katı (TÇK) içeriği </a:t>
            </a:r>
            <a:r>
              <a:rPr lang="tr-TR" sz="1600" b="0" u="sng" strike="noStrike" spc="-1" dirty="0">
                <a:solidFill>
                  <a:srgbClr val="7030A0"/>
                </a:solidFill>
                <a:uFill>
                  <a:solidFill>
                    <a:srgbClr val="FFFFFF"/>
                  </a:solidFill>
                </a:uFill>
                <a:latin typeface="Calibri"/>
              </a:rPr>
              <a:t>1500 mg/L </a:t>
            </a:r>
            <a:r>
              <a:rPr lang="tr-TR" sz="1600" b="0" u="sng" strike="noStrike" spc="-1" dirty="0">
                <a:solidFill>
                  <a:srgbClr val="000000"/>
                </a:solidFill>
                <a:uFill>
                  <a:solidFill>
                    <a:srgbClr val="FFFFFF"/>
                  </a:solidFill>
                </a:uFill>
                <a:latin typeface="Calibri"/>
              </a:rPr>
              <a:t>ye </a:t>
            </a:r>
            <a:r>
              <a:rPr lang="tr-TR" sz="1600" b="0" strike="noStrike" spc="-1" dirty="0">
                <a:solidFill>
                  <a:srgbClr val="000000"/>
                </a:solidFill>
                <a:uFill>
                  <a:solidFill>
                    <a:srgbClr val="FFFFFF"/>
                  </a:solidFill>
                </a:uFill>
                <a:latin typeface="Calibri"/>
              </a:rPr>
              <a:t>kadar olan sular “</a:t>
            </a:r>
            <a:r>
              <a:rPr lang="tr-TR" sz="1600" b="0" u="sng" strike="noStrike" spc="-1" dirty="0">
                <a:solidFill>
                  <a:srgbClr val="000000"/>
                </a:solidFill>
                <a:uFill>
                  <a:solidFill>
                    <a:srgbClr val="FFFFFF"/>
                  </a:solidFill>
                </a:uFill>
                <a:latin typeface="Calibri"/>
              </a:rPr>
              <a:t>tatlı su” </a:t>
            </a:r>
            <a:r>
              <a:rPr lang="tr-TR" sz="1600" b="0" strike="noStrike" spc="-1" dirty="0">
                <a:solidFill>
                  <a:srgbClr val="000000"/>
                </a:solidFill>
                <a:uFill>
                  <a:solidFill>
                    <a:srgbClr val="FFFFFF"/>
                  </a:solidFill>
                </a:uFill>
                <a:latin typeface="Calibri"/>
              </a:rPr>
              <a:t>sayılır. </a:t>
            </a:r>
          </a:p>
          <a:p>
            <a:pPr marL="743040" lvl="1" indent="-285480">
              <a:lnSpc>
                <a:spcPct val="100000"/>
              </a:lnSpc>
              <a:buClr>
                <a:srgbClr val="000000"/>
              </a:buClr>
              <a:buFont typeface="Arial"/>
              <a:buChar char="–"/>
            </a:pPr>
            <a:r>
              <a:rPr lang="tr-TR" sz="1600" b="0" u="sng" strike="noStrike" spc="-1" dirty="0">
                <a:solidFill>
                  <a:srgbClr val="000000"/>
                </a:solidFill>
                <a:uFill>
                  <a:solidFill>
                    <a:srgbClr val="FFFFFF"/>
                  </a:solidFill>
                </a:uFill>
                <a:latin typeface="Calibri"/>
              </a:rPr>
              <a:t>1500–5000 mg/L </a:t>
            </a:r>
            <a:r>
              <a:rPr lang="tr-TR" sz="1600" b="0" strike="noStrike" spc="-1" dirty="0">
                <a:solidFill>
                  <a:srgbClr val="000000"/>
                </a:solidFill>
                <a:uFill>
                  <a:solidFill>
                    <a:srgbClr val="FFFFFF"/>
                  </a:solidFill>
                </a:uFill>
                <a:latin typeface="Calibri"/>
              </a:rPr>
              <a:t>arası TÇK kapsayan sulara “</a:t>
            </a:r>
            <a:r>
              <a:rPr lang="tr-TR" sz="1600" b="0" u="sng" strike="noStrike" spc="-1" dirty="0">
                <a:solidFill>
                  <a:srgbClr val="000000"/>
                </a:solidFill>
                <a:uFill>
                  <a:solidFill>
                    <a:srgbClr val="FFFFFF"/>
                  </a:solidFill>
                </a:uFill>
                <a:latin typeface="Calibri"/>
              </a:rPr>
              <a:t>acı su”, </a:t>
            </a:r>
            <a:endParaRPr lang="tr-TR" sz="16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daha üzerindeki TÇK içeren sulara da “</a:t>
            </a:r>
            <a:r>
              <a:rPr lang="tr-TR" sz="1600" b="0" u="sng" strike="noStrike" spc="-1" dirty="0">
                <a:solidFill>
                  <a:srgbClr val="000000"/>
                </a:solidFill>
                <a:uFill>
                  <a:solidFill>
                    <a:srgbClr val="FFFFFF"/>
                  </a:solidFill>
                </a:uFill>
                <a:latin typeface="Calibri"/>
              </a:rPr>
              <a:t>tuzlu su</a:t>
            </a:r>
            <a:r>
              <a:rPr lang="tr-TR" sz="1600" b="0" strike="noStrike" spc="-1" dirty="0">
                <a:solidFill>
                  <a:srgbClr val="000000"/>
                </a:solidFill>
                <a:uFill>
                  <a:solidFill>
                    <a:srgbClr val="FFFFFF"/>
                  </a:solidFill>
                </a:uFill>
                <a:latin typeface="Calibri"/>
              </a:rPr>
              <a:t>” denir.</a:t>
            </a:r>
          </a:p>
          <a:p>
            <a:pPr marL="743040" lvl="1" indent="-28548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Normal olarak </a:t>
            </a:r>
            <a:r>
              <a:rPr lang="tr-TR" sz="1600" b="0" u="sng" strike="noStrike" spc="-1" dirty="0">
                <a:solidFill>
                  <a:srgbClr val="000000"/>
                </a:solidFill>
                <a:uFill>
                  <a:solidFill>
                    <a:srgbClr val="FFFFFF"/>
                  </a:solidFill>
                </a:uFill>
                <a:latin typeface="Calibri"/>
              </a:rPr>
              <a:t>2000 mg/L </a:t>
            </a:r>
            <a:r>
              <a:rPr lang="tr-TR" sz="1600" b="0" u="sng" strike="noStrike" spc="-1" dirty="0" err="1">
                <a:solidFill>
                  <a:srgbClr val="000000"/>
                </a:solidFill>
                <a:uFill>
                  <a:solidFill>
                    <a:srgbClr val="FFFFFF"/>
                  </a:solidFill>
                </a:uFill>
                <a:latin typeface="Calibri"/>
              </a:rPr>
              <a:t>nin</a:t>
            </a:r>
            <a:r>
              <a:rPr lang="tr-TR" sz="1600" b="0" u="sng" strike="noStrike" spc="-1" dirty="0">
                <a:solidFill>
                  <a:srgbClr val="000000"/>
                </a:solidFill>
                <a:uFill>
                  <a:solidFill>
                    <a:srgbClr val="FFFFFF"/>
                  </a:solidFill>
                </a:uFill>
                <a:latin typeface="Calibri"/>
              </a:rPr>
              <a:t> üzerinde TÇK içeren sular</a:t>
            </a:r>
            <a:r>
              <a:rPr lang="tr-TR" sz="1600" b="0" strike="noStrike" spc="-1" dirty="0">
                <a:solidFill>
                  <a:srgbClr val="000000"/>
                </a:solidFill>
                <a:uFill>
                  <a:solidFill>
                    <a:srgbClr val="FFFFFF"/>
                  </a:solidFill>
                </a:uFill>
                <a:latin typeface="Calibri"/>
              </a:rPr>
              <a:t>, arıtılmadıkları sürece, içme-kullanma, endüstri ve sulama amaçlarıyla kullanılamaz. Bu suların arıtılması ise, çoğunlukla iyon tutma, damıtma, geri ozmos gibi, pahalı teknikler gerektirir.</a:t>
            </a:r>
          </a:p>
          <a:p>
            <a:endParaRPr lang="tr-TR" sz="16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1600" b="1" strike="noStrike" spc="-1" dirty="0">
                <a:solidFill>
                  <a:srgbClr val="000000"/>
                </a:solidFill>
                <a:uFill>
                  <a:solidFill>
                    <a:srgbClr val="FFFFFF"/>
                  </a:solidFill>
                </a:uFill>
                <a:latin typeface="Calibri"/>
              </a:rPr>
              <a:t>Geri </a:t>
            </a:r>
            <a:r>
              <a:rPr lang="tr-TR" sz="1600" b="1" strike="noStrike" spc="-1" dirty="0" err="1">
                <a:solidFill>
                  <a:srgbClr val="000000"/>
                </a:solidFill>
                <a:uFill>
                  <a:solidFill>
                    <a:srgbClr val="FFFFFF"/>
                  </a:solidFill>
                </a:uFill>
                <a:latin typeface="Calibri"/>
              </a:rPr>
              <a:t>Ozmoz</a:t>
            </a:r>
            <a:r>
              <a:rPr lang="tr-TR" sz="1600" b="0" strike="noStrike" spc="-1" dirty="0">
                <a:solidFill>
                  <a:srgbClr val="000000"/>
                </a:solidFill>
                <a:uFill>
                  <a:solidFill>
                    <a:srgbClr val="FFFFFF"/>
                  </a:solidFill>
                </a:uFill>
                <a:latin typeface="Calibri"/>
              </a:rPr>
              <a:t>: Kapalı bir havuzun içine yarı geçirgen bir zar yerleştirilir. Su molekülleri, küçük oldukları için bu zardan geçebilmekte, daha iri iyonlar, moleküller ve taneler ise geçememektedir. Zarla çevrili iç kaba arıtılması gereken su doldurulup, üzerine basınç uygulanır. Böylece, su molekülleri dış kaba geçerken, diğer tanecikler zar tarafından tutulur. Sistemin etkinliği, iyonların cinsine göre % 90-99 arası değişmektedir. Ters ozmos işlemi öncesinde sert suyun yumuşatılması, ya da askıdaki katıların süzülmesi gibi bir ön arıtma işlemi, sistemin etkinliğini ve ömrünü uzatır. </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2800" b="0" strike="noStrike" spc="-1">
                <a:solidFill>
                  <a:srgbClr val="000000"/>
                </a:solidFill>
                <a:uFill>
                  <a:solidFill>
                    <a:srgbClr val="FFFFFF"/>
                  </a:solidFill>
                </a:uFill>
                <a:latin typeface="Calibri"/>
              </a:rPr>
              <a:t>Petrol ürünlerinin sudaki davranışları: 
</a:t>
            </a:r>
            <a:endParaRPr lang="tr-TR" sz="1800" b="0" strike="noStrike" spc="-1">
              <a:solidFill>
                <a:srgbClr val="000000"/>
              </a:solidFill>
              <a:uFill>
                <a:solidFill>
                  <a:srgbClr val="FFFFFF"/>
                </a:solidFill>
              </a:uFill>
              <a:latin typeface="Calibri"/>
            </a:endParaRPr>
          </a:p>
        </p:txBody>
      </p:sp>
      <p:sp>
        <p:nvSpPr>
          <p:cNvPr id="185" name="TextShape 2"/>
          <p:cNvSpPr txBox="1"/>
          <p:nvPr/>
        </p:nvSpPr>
        <p:spPr>
          <a:xfrm>
            <a:off x="457200" y="1143000"/>
            <a:ext cx="8229240" cy="4982760"/>
          </a:xfrm>
          <a:prstGeom prst="rect">
            <a:avLst/>
          </a:prstGeom>
          <a:noFill/>
          <a:ln>
            <a:solidFill>
              <a:srgbClr val="10243E"/>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1-üstte film oluşturan,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2-askıda kalan,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3-çözünen,</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4- çökelen ürünler.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En zehirli bölüm suda çözünen petrol ürünleri olup,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örneğin dibe çöken bölüm de, taban organizmalarının yaşam alanını bozması, yavaş yavaş zehirli-zararlı ürünler yayabilmesi, köklü bitkilere sıvanıp, onların çimlenme, büyüme, özümseme gibi etkinliklerini engellemesi gibi çok ciddi zararlar yol açmaktadır.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87" name="TextShape 2"/>
          <p:cNvSpPr txBox="1"/>
          <p:nvPr/>
        </p:nvSpPr>
        <p:spPr>
          <a:xfrm>
            <a:off x="457200" y="1600200"/>
            <a:ext cx="8229240" cy="4525560"/>
          </a:xfrm>
          <a:prstGeom prst="rect">
            <a:avLst/>
          </a:prstGeom>
          <a:solidFill>
            <a:srgbClr val="FFFFFF"/>
          </a:solidFill>
          <a:ln>
            <a:solidFill>
              <a:srgbClr val="595959"/>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Petrol ürünleri suya</a:t>
            </a:r>
          </a:p>
          <a:p>
            <a:pPr>
              <a:lnSpc>
                <a:spcPct val="100000"/>
              </a:lnSpc>
            </a:pP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kötü tat, koku, 	Kıyılarda, kap kenarlarında	görünüm          	 çizgi, köpük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Kirli sulardaki petrol kokusu, buralarda yaşayan su ürünlerinin tadına ve kokusuna da yansıyabilir.</a:t>
            </a:r>
          </a:p>
        </p:txBody>
      </p:sp>
      <p:sp>
        <p:nvSpPr>
          <p:cNvPr id="188" name="CustomShape 3"/>
          <p:cNvSpPr/>
          <p:nvPr/>
        </p:nvSpPr>
        <p:spPr>
          <a:xfrm rot="10800000" flipV="1">
            <a:off x="2928960" y="2714040"/>
            <a:ext cx="999720" cy="571320"/>
          </a:xfrm>
          <a:custGeom>
            <a:avLst/>
            <a:gdLst/>
            <a:ahLst/>
            <a:cxnLst/>
            <a:rect l="l" t="t" r="r" b="b"/>
            <a:pathLst>
              <a:path w="21600" h="21600">
                <a:moveTo>
                  <a:pt x="0" y="0"/>
                </a:moveTo>
                <a:lnTo>
                  <a:pt x="21600" y="21600"/>
                </a:lnTo>
              </a:path>
            </a:pathLst>
          </a:custGeom>
          <a:noFill/>
          <a:ln w="38160">
            <a:solidFill>
              <a:schemeClr val="accent2">
                <a:lumMod val="75000"/>
              </a:schemeClr>
            </a:solidFill>
            <a:round/>
            <a:tailEnd type="arrow" w="med" len="med"/>
          </a:ln>
        </p:spPr>
        <p:style>
          <a:lnRef idx="1">
            <a:schemeClr val="accent1"/>
          </a:lnRef>
          <a:fillRef idx="0">
            <a:schemeClr val="accent1"/>
          </a:fillRef>
          <a:effectRef idx="0">
            <a:schemeClr val="accent1"/>
          </a:effectRef>
          <a:fontRef idx="minor"/>
        </p:style>
      </p:sp>
      <p:sp>
        <p:nvSpPr>
          <p:cNvPr id="189" name="CustomShape 4"/>
          <p:cNvSpPr/>
          <p:nvPr/>
        </p:nvSpPr>
        <p:spPr>
          <a:xfrm>
            <a:off x="4714920" y="2143080"/>
            <a:ext cx="1285560" cy="642600"/>
          </a:xfrm>
          <a:custGeom>
            <a:avLst/>
            <a:gdLst/>
            <a:ahLst/>
            <a:cxnLst/>
            <a:rect l="l" t="t" r="r" b="b"/>
            <a:pathLst>
              <a:path w="21600" h="21600">
                <a:moveTo>
                  <a:pt x="0" y="0"/>
                </a:moveTo>
                <a:lnTo>
                  <a:pt x="21600" y="21600"/>
                </a:lnTo>
              </a:path>
            </a:pathLst>
          </a:custGeom>
          <a:noFill/>
          <a:ln w="38160">
            <a:solidFill>
              <a:schemeClr val="accent2">
                <a:lumMod val="75000"/>
              </a:schemeClr>
            </a:solidFill>
            <a:round/>
            <a:tailEnd type="arrow" w="med" len="med"/>
          </a:ln>
        </p:spPr>
        <p:style>
          <a:lnRef idx="1">
            <a:schemeClr val="accent1"/>
          </a:lnRef>
          <a:fillRef idx="0">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4400" b="0" strike="noStrike" spc="-1">
                <a:solidFill>
                  <a:srgbClr val="000000"/>
                </a:solidFill>
                <a:uFill>
                  <a:solidFill>
                    <a:srgbClr val="FFFFFF"/>
                  </a:solidFill>
                </a:uFill>
                <a:latin typeface="Calibri"/>
              </a:rPr>
              <a:t>Radyoaktivite </a:t>
            </a:r>
            <a:endParaRPr lang="tr-TR" sz="1800" b="0" strike="noStrike" spc="-1">
              <a:solidFill>
                <a:srgbClr val="000000"/>
              </a:solidFill>
              <a:uFill>
                <a:solidFill>
                  <a:srgbClr val="FFFFFF"/>
                </a:solidFill>
              </a:uFill>
              <a:latin typeface="Calibri"/>
            </a:endParaRPr>
          </a:p>
        </p:txBody>
      </p:sp>
      <p:sp>
        <p:nvSpPr>
          <p:cNvPr id="191" name="TextShape 2"/>
          <p:cNvSpPr txBox="1"/>
          <p:nvPr/>
        </p:nvSpPr>
        <p:spPr>
          <a:xfrm>
            <a:off x="457200" y="1285920"/>
            <a:ext cx="8229240" cy="483984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İnsanın beş duyusu radyoaktiviteyi seçemez.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Bu bakımdan sularda radyoaktif kirlilik, çok tehlikeli bir durumdur. Radyoaktivite, gayger (dozimetre) denen aygıtlarla kolay ölçülebilir.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Suların düzenli denetimiyle kolayca anlaşılabilir.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Radyoaktif ışıma türleri alfa, beta, gamma ve nötron ışımaları olarak dört grupta toplanır.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Radyoaktif elementler, normal izotopları gibi kimyasal, biyolojik olaylara katılırlar.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Onun için de besin zincirinde yol almaları çok kolay, bir kez karıştıkları ortamdan giderilmeleri ise son derecede zordur. Radyoizotoplarda ışıma giderek güçten düşerek azalır. Örneğin bir radyoaktif element ilk yıl 100 birim ışın yaymışsa, ikinci yıl bu değer 9’a, ya da 90’a düşebilir. Onun için radyoaktivitede tükenme ömrü değil, yarılanma ömrü birimi kullanılır</a:t>
            </a:r>
          </a:p>
          <a:p>
            <a:pPr>
              <a:lnSpc>
                <a:spcPct val="100000"/>
              </a:lnSpc>
            </a:pPr>
            <a:endParaRPr lang="tr-TR" sz="3200" b="0" strike="noStrike" spc="-1">
              <a:solidFill>
                <a:srgbClr val="000000"/>
              </a:solidFill>
              <a:uFill>
                <a:solidFill>
                  <a:srgbClr val="FFFFFF"/>
                </a:solidFill>
              </a:uFill>
              <a:latin typeface="Calibri"/>
            </a:endParaRPr>
          </a:p>
        </p:txBody>
      </p:sp>
      <p:pic>
        <p:nvPicPr>
          <p:cNvPr id="192" name="Picture 2"/>
          <p:cNvPicPr/>
          <p:nvPr/>
        </p:nvPicPr>
        <p:blipFill>
          <a:blip r:embed="rId2" cstate="print"/>
          <a:stretch/>
        </p:blipFill>
        <p:spPr>
          <a:xfrm>
            <a:off x="1714320" y="142920"/>
            <a:ext cx="1097280" cy="1160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457200" y="142920"/>
            <a:ext cx="8229240" cy="1274400"/>
          </a:xfrm>
          <a:prstGeom prst="rect">
            <a:avLst/>
          </a:prstGeom>
          <a:noFill/>
          <a:ln>
            <a:noFill/>
          </a:ln>
        </p:spPr>
        <p:txBody>
          <a:bodyPr anchor="ctr"/>
          <a:lstStyle/>
          <a:p>
            <a:pPr algn="ctr">
              <a:lnSpc>
                <a:spcPct val="100000"/>
              </a:lnSpc>
            </a:pPr>
            <a:r>
              <a:rPr lang="tr-TR" sz="4400" b="1" strike="noStrike" spc="-1">
                <a:solidFill>
                  <a:srgbClr val="000000"/>
                </a:solidFill>
                <a:uFill>
                  <a:solidFill>
                    <a:srgbClr val="FFFFFF"/>
                  </a:solidFill>
                </a:uFill>
                <a:latin typeface="Calibri"/>
              </a:rPr>
              <a:t>
Su canlıları </a:t>
            </a:r>
            <a:r>
              <a:rPr lang="tr-TR" sz="44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194" name="TextShape 2"/>
          <p:cNvSpPr txBox="1"/>
          <p:nvPr/>
        </p:nvSpPr>
        <p:spPr>
          <a:xfrm>
            <a:off x="500040" y="1071720"/>
            <a:ext cx="8500680" cy="5054400"/>
          </a:xfrm>
          <a:prstGeom prst="rect">
            <a:avLst/>
          </a:prstGeom>
          <a:noFill/>
          <a:ln>
            <a:solidFill>
              <a:srgbClr val="953735"/>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Sularda balıklar dışında önemli olan su canlılarının başında planktonlar gelmektedir. </a:t>
            </a:r>
          </a:p>
          <a:p>
            <a:pPr>
              <a:lnSpc>
                <a:spcPct val="100000"/>
              </a:lnSpc>
            </a:pP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Plankton, suda akıntıya bağlı </a:t>
            </a:r>
          </a:p>
          <a:p>
            <a:pPr marL="343080" indent="-342720">
              <a:lnSpc>
                <a:spcPct val="100000"/>
              </a:lnSpc>
            </a:pPr>
            <a:r>
              <a:rPr lang="tr-TR" sz="3200" b="0" strike="noStrike" spc="-1">
                <a:solidFill>
                  <a:srgbClr val="000000"/>
                </a:solidFill>
                <a:uFill>
                  <a:solidFill>
                    <a:srgbClr val="FFFFFF"/>
                  </a:solidFill>
                </a:uFill>
                <a:latin typeface="Calibri"/>
              </a:rPr>
              <a:t>olarak hareket edebilen, mikroskopik canlıların genel adıdır. Hayvansal planktonlar (zooplankton) bitkisel planktonları (fitoplankton), onlar da balıklar ve diğer canlılar tarafından yenerek, besin zincirini kurarlar. </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Planktonların varlığı, sağlığı ve bolluk düzeyi, suyun canlılar için elverişliliğinin temel göstergesidir.</a:t>
            </a: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p:txBody>
      </p:sp>
      <p:pic>
        <p:nvPicPr>
          <p:cNvPr id="195" name="Picture 1"/>
          <p:cNvPicPr/>
          <p:nvPr/>
        </p:nvPicPr>
        <p:blipFill>
          <a:blip r:embed="rId2" cstate="print"/>
          <a:stretch/>
        </p:blipFill>
        <p:spPr>
          <a:xfrm>
            <a:off x="6022800" y="1428840"/>
            <a:ext cx="3120840" cy="17398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97" name="TextShape 2"/>
          <p:cNvSpPr txBox="1"/>
          <p:nvPr/>
        </p:nvSpPr>
        <p:spPr>
          <a:xfrm>
            <a:off x="457200" y="1285920"/>
            <a:ext cx="8229240" cy="483984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 canlıları için önemli olan hiçbir canlı grubunun aşırı çoğalarak diğer canlıların yaşam alanını daraltmamasıdır.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Bu konuda en canlı örnek bakteriler olup, örneğin insan dışkıları, kağıt fabrikası artıkları ve şeker içeren atıklardan beslenen </a:t>
            </a:r>
            <a:r>
              <a:rPr lang="tr-TR" sz="3200" b="0" i="1" strike="noStrike" spc="-1">
                <a:solidFill>
                  <a:srgbClr val="000000"/>
                </a:solidFill>
                <a:uFill>
                  <a:solidFill>
                    <a:srgbClr val="FFFFFF"/>
                  </a:solidFill>
                </a:uFill>
                <a:latin typeface="Calibri"/>
              </a:rPr>
              <a:t>sphaerotilus</a:t>
            </a:r>
            <a:r>
              <a:rPr lang="tr-TR" sz="3200" b="0" strike="noStrike" spc="-1">
                <a:solidFill>
                  <a:srgbClr val="000000"/>
                </a:solidFill>
                <a:uFill>
                  <a:solidFill>
                    <a:srgbClr val="FFFFFF"/>
                  </a:solidFill>
                </a:uFill>
                <a:latin typeface="Calibri"/>
              </a:rPr>
              <a:t> bakterileri balıkçı ağlarında kötü kokulu, çirkin görünüşlü, kaygan katmanlar oluşturur.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Bunların öldükleri zaman açığa çıkan yüksek oksijen gereksinimi de, suya BOG (biyokimyasal oksijen gereksinimi) yükü getirir.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99" name="TextShape 2"/>
          <p:cNvSpPr txBox="1"/>
          <p:nvPr/>
        </p:nvSpPr>
        <p:spPr>
          <a:xfrm>
            <a:off x="457200" y="1285920"/>
            <a:ext cx="8229240" cy="4839840"/>
          </a:xfrm>
          <a:prstGeom prst="rect">
            <a:avLst/>
          </a:prstGeom>
          <a:solidFill>
            <a:srgbClr val="FFFFFF"/>
          </a:solidFill>
          <a:ln>
            <a:solidFill>
              <a:srgbClr val="948A54"/>
            </a:solidFill>
          </a:ln>
        </p:spPr>
        <p:txBody>
          <a:bodyPr/>
          <a:lstStyle/>
          <a:p>
            <a:pPr marL="343080" indent="-342720">
              <a:lnSpc>
                <a:spcPct val="100000"/>
              </a:lnSpc>
              <a:buClr>
                <a:srgbClr val="000000"/>
              </a:buClr>
              <a:buFont typeface="Arial"/>
              <a:buChar char="•"/>
            </a:pPr>
            <a:r>
              <a:rPr lang="tr-TR" sz="3200" b="0" u="sng" strike="noStrike" spc="-1">
                <a:solidFill>
                  <a:srgbClr val="000000"/>
                </a:solidFill>
                <a:uFill>
                  <a:solidFill>
                    <a:srgbClr val="FFFFFF"/>
                  </a:solidFill>
                </a:uFill>
                <a:latin typeface="Calibri"/>
              </a:rPr>
              <a:t>Algler: </a:t>
            </a:r>
            <a:r>
              <a:rPr lang="tr-TR" sz="3200" b="0" strike="noStrike" spc="-1">
                <a:solidFill>
                  <a:srgbClr val="000000"/>
                </a:solidFill>
                <a:uFill>
                  <a:solidFill>
                    <a:srgbClr val="FFFFFF"/>
                  </a:solidFill>
                </a:uFill>
                <a:latin typeface="Calibri"/>
              </a:rPr>
              <a:t>Binlerce türe sahip, en yaygın ilkel su bitkileri</a:t>
            </a:r>
          </a:p>
          <a:p>
            <a:pPr>
              <a:lnSpc>
                <a:spcPct val="100000"/>
              </a:lnSpc>
            </a:pP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Yaşam istekleri çok sınırlı, hemen her suda gelişebilen türleri vardır.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Serbest yüzen, bir cisme bağlı olarak yaşayan, su tabanında yayılan, bir başka canlıya tutunan, tek veya çok hücreli, koloni kuran, ipliksi, zehirli vb formları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Örneğin yeşil algler, kaynak sularında bile gelişmeleri için gerekli besinleri bulabilmektedir.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Bu grubun bir diğer üyesi olan </a:t>
            </a:r>
            <a:r>
              <a:rPr lang="tr-TR" sz="3200" b="1" strike="noStrike" spc="-1">
                <a:solidFill>
                  <a:srgbClr val="000000"/>
                </a:solidFill>
                <a:uFill>
                  <a:solidFill>
                    <a:srgbClr val="FFFFFF"/>
                  </a:solidFill>
                </a:uFill>
                <a:latin typeface="Calibri"/>
              </a:rPr>
              <a:t>mavi-yeşil algler, su </a:t>
            </a:r>
            <a:r>
              <a:rPr lang="tr-TR" sz="3200" b="0" strike="noStrike" spc="-1">
                <a:solidFill>
                  <a:srgbClr val="000000"/>
                </a:solidFill>
                <a:uFill>
                  <a:solidFill>
                    <a:srgbClr val="FFFFFF"/>
                  </a:solidFill>
                </a:uFill>
                <a:latin typeface="Calibri"/>
              </a:rPr>
              <a:t>kirliliğinin en net göstergesidir.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Açık denizlerde ve körfezlerde sık rastlanan “kızıl dalga-red tide” olayı da, alg patlaması adı verilen ve aşırı kirlilikten kaynaklanan bir oluşum sonucudur.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Bakımsız yüzme havuzlarında sık rastlanan inatçı siyah lekeler, durgun sularda sık rastlanan ve halkın yosun kokusu olarak adlandırdığı olumsuz kokular, kimi zaman su yüzeyini kaplayan köpükler de alg gelişiminden kaynaklanır.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Algler, suda organik madde üretiminin ilk basamağını oluşturur.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Deneyimli bir uzman, suda gelişen alg türlerini inceleyerek, suyun kalite özellikleri ve kirlenme düzeyi hakkında oldukça güvenilir yorumlar yapabilir.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01" name="TextShape 2"/>
          <p:cNvSpPr txBox="1"/>
          <p:nvPr/>
        </p:nvSpPr>
        <p:spPr>
          <a:xfrm>
            <a:off x="457200" y="1600200"/>
            <a:ext cx="8229240" cy="4525560"/>
          </a:xfrm>
          <a:prstGeom prst="rect">
            <a:avLst/>
          </a:prstGeom>
          <a:noFill/>
          <a:ln>
            <a:solidFill>
              <a:srgbClr val="77933C"/>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Köklü ve yarıbatık su bitkileri.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oksijen üretimi,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gölgeleme,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saklanma,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yumurtaları saklama,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kimi zehirleri bünyeye alıp suyu arıtma,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süzme gibi çok sayıda işleve sahiptir.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Işığın işleyebildiği belirli derinliklere değin köklenebilen sualtı bitkileri de, benzer işlevlere sahiptir. Bunların yarar ve zararları tartışmalıdır. Örneğin su trafiği yönünden, köklü su bitkileri olumsuz gözle görülürken, kuşların konaklaması için mutlak gereklidirler.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4400" b="1" strike="noStrike" spc="-1">
                <a:solidFill>
                  <a:srgbClr val="000000"/>
                </a:solidFill>
                <a:uFill>
                  <a:solidFill>
                    <a:srgbClr val="FFFFFF"/>
                  </a:solidFill>
                </a:uFill>
                <a:latin typeface="Calibri"/>
              </a:rPr>
              <a:t>
Tarım ilaçları</a:t>
            </a:r>
            <a:r>
              <a:rPr lang="tr-TR" sz="44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203" name="TextShape 2"/>
          <p:cNvSpPr txBox="1"/>
          <p:nvPr/>
        </p:nvSpPr>
        <p:spPr>
          <a:xfrm>
            <a:off x="457200" y="1600200"/>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Çok çeşitli tarım ilaçları, sudaki etkilerine göre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klorlu hidrokarbonlar,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organofosfatlar ve</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ot öldürücüler olarak üç grupta toplanabilir. en tehlikeli ve inatçı grubu oluşturan klorlu hidrokarbonlar, çoğu ülkede kullanımı yasaklanmışsa da, canlıların bedeninde kolayca birikebildiği için, besin zincirindeki varlığını sürdürmektedir.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05"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Tarım ilaçlarının sularda parçalanma süreleri ve zehirlilik düzeylerine göre sınır değerleri değişmektedir. Tatlı sularda iz miktarda tarım ilacı bulunmasına bile olabildiğince izin verilmemelidir.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4400" b="1" strike="noStrike" spc="-1">
                <a:solidFill>
                  <a:srgbClr val="000000"/>
                </a:solidFill>
                <a:uFill>
                  <a:solidFill>
                    <a:srgbClr val="FFFFFF"/>
                  </a:solidFill>
                </a:uFill>
                <a:latin typeface="Calibri"/>
              </a:rPr>
              <a:t>
Diğer kirlilik türü örnekleri</a:t>
            </a:r>
            <a:r>
              <a:rPr lang="tr-TR" sz="44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207" name="TextShape 2"/>
          <p:cNvSpPr txBox="1"/>
          <p:nvPr/>
        </p:nvSpPr>
        <p:spPr>
          <a:xfrm>
            <a:off x="457200" y="1600200"/>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Sularda ağır metallerin etkileri ve zehirliliği, suyun fizikokimyasal özelliklerine bağlı olarak değişir.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 Ca  ve Mg iyonları arttıkça, pH yükseldikçe, serin sularda, ya da iyi havalanma koşullarında, birçok ağır metalin olumsuz etkileri sınırlanabilmektedir.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Ağır metal çalışmalarında en güvenilir yol, akıcı konumlu biyodeneylerden elde olunan median dayanma sınırı TL</a:t>
            </a:r>
            <a:r>
              <a:rPr lang="tr-TR" sz="3200" b="0" strike="noStrike" spc="-1" baseline="-25000">
                <a:solidFill>
                  <a:srgbClr val="000000"/>
                </a:solidFill>
                <a:uFill>
                  <a:solidFill>
                    <a:srgbClr val="FFFFFF"/>
                  </a:solidFill>
                </a:uFill>
                <a:latin typeface="Calibri"/>
              </a:rPr>
              <a:t>m</a:t>
            </a:r>
            <a:r>
              <a:rPr lang="tr-TR" sz="3200" b="0" strike="noStrike" spc="-1">
                <a:solidFill>
                  <a:srgbClr val="000000"/>
                </a:solidFill>
                <a:uFill>
                  <a:solidFill>
                    <a:srgbClr val="FFFFFF"/>
                  </a:solidFill>
                </a:uFill>
                <a:latin typeface="Calibri"/>
              </a:rPr>
              <a:t> düzeyinin güvenilir değerlere oranlanmasıyla ortaya konan rakamlardır. Örneğin Cu zehirliliğinde belirli bir suda TL</a:t>
            </a:r>
            <a:r>
              <a:rPr lang="tr-TR" sz="3200" b="0" strike="noStrike" spc="-1" baseline="-25000">
                <a:solidFill>
                  <a:srgbClr val="000000"/>
                </a:solidFill>
                <a:uFill>
                  <a:solidFill>
                    <a:srgbClr val="FFFFFF"/>
                  </a:solidFill>
                </a:uFill>
                <a:latin typeface="Calibri"/>
              </a:rPr>
              <a:t>m</a:t>
            </a:r>
            <a:r>
              <a:rPr lang="tr-TR" sz="3200" b="0" strike="noStrike" spc="-1">
                <a:solidFill>
                  <a:srgbClr val="000000"/>
                </a:solidFill>
                <a:uFill>
                  <a:solidFill>
                    <a:srgbClr val="FFFFFF"/>
                  </a:solidFill>
                </a:uFill>
                <a:latin typeface="Calibri"/>
              </a:rPr>
              <a:t> değeri belirlenip, o rakamın 1/30’u güvenilir doz olarak belirtilebilir.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2800" b="1" strike="noStrike" spc="-1">
                <a:solidFill>
                  <a:srgbClr val="000000"/>
                </a:solidFill>
                <a:uFill>
                  <a:solidFill>
                    <a:srgbClr val="FFFFFF"/>
                  </a:solidFill>
                </a:uFill>
                <a:latin typeface="Calibri"/>
              </a:rPr>
              <a:t>Sularda Bulunabilecek Kirlilik Etmenleri, Kaynakları ve Sağlığa Verdikleri Zararlar</a:t>
            </a:r>
            <a:r>
              <a:rPr lang="tr-TR" sz="28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91" name="TextShape 2"/>
          <p:cNvSpPr txBox="1"/>
          <p:nvPr/>
        </p:nvSpPr>
        <p:spPr>
          <a:xfrm>
            <a:off x="467544" y="1124744"/>
            <a:ext cx="8229240" cy="4248472"/>
          </a:xfrm>
          <a:prstGeom prst="rect">
            <a:avLst/>
          </a:prstGeom>
          <a:solidFill>
            <a:srgbClr val="EBF1DE"/>
          </a:solidFill>
          <a:ln>
            <a:solidFill>
              <a:srgbClr val="000000"/>
            </a:solidFill>
          </a:ln>
        </p:spPr>
        <p:txBody>
          <a:bodyPr/>
          <a:lstStyle/>
          <a:p>
            <a:pPr marL="343080" indent="-342720">
              <a:lnSpc>
                <a:spcPct val="100000"/>
              </a:lnSpc>
              <a:buClr>
                <a:srgbClr val="000000"/>
              </a:buClr>
              <a:buFont typeface="Arial"/>
              <a:buChar char="•"/>
            </a:pPr>
            <a:r>
              <a:rPr lang="tr-TR" sz="1600" b="1" strike="noStrike" spc="-1" dirty="0" err="1">
                <a:solidFill>
                  <a:srgbClr val="000000"/>
                </a:solidFill>
                <a:uFill>
                  <a:solidFill>
                    <a:srgbClr val="FFFFFF"/>
                  </a:solidFill>
                </a:uFill>
                <a:latin typeface="Calibri"/>
              </a:rPr>
              <a:t>Mikrobiyel</a:t>
            </a:r>
            <a:r>
              <a:rPr lang="tr-TR" sz="1600" b="1" strike="noStrike" spc="-1" dirty="0">
                <a:solidFill>
                  <a:srgbClr val="000000"/>
                </a:solidFill>
                <a:uFill>
                  <a:solidFill>
                    <a:srgbClr val="FFFFFF"/>
                  </a:solidFill>
                </a:uFill>
                <a:latin typeface="Calibri"/>
              </a:rPr>
              <a:t> Kirleticiler</a:t>
            </a:r>
            <a:endParaRPr lang="tr-TR" sz="16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1600" b="1" i="1" u="sng" strike="noStrike" spc="-1" dirty="0" err="1">
                <a:solidFill>
                  <a:srgbClr val="000000"/>
                </a:solidFill>
                <a:uFill>
                  <a:solidFill>
                    <a:srgbClr val="FFFFFF"/>
                  </a:solidFill>
                </a:uFill>
                <a:latin typeface="Calibri"/>
              </a:rPr>
              <a:t>Cryptosporidium</a:t>
            </a:r>
            <a:r>
              <a:rPr lang="tr-TR" sz="1600" b="1" i="1" u="sng" strike="noStrike" spc="-1" dirty="0">
                <a:solidFill>
                  <a:srgbClr val="000000"/>
                </a:solidFill>
                <a:uFill>
                  <a:solidFill>
                    <a:srgbClr val="FFFFFF"/>
                  </a:solidFill>
                </a:uFill>
                <a:latin typeface="Calibri"/>
              </a:rPr>
              <a:t>, </a:t>
            </a:r>
            <a:r>
              <a:rPr lang="tr-TR" sz="1600" b="1" i="1" u="sng" strike="noStrike" spc="-1" dirty="0" err="1">
                <a:solidFill>
                  <a:srgbClr val="000000"/>
                </a:solidFill>
                <a:uFill>
                  <a:solidFill>
                    <a:srgbClr val="FFFFFF"/>
                  </a:solidFill>
                </a:uFill>
                <a:latin typeface="Calibri"/>
              </a:rPr>
              <a:t>Giardia</a:t>
            </a:r>
            <a:r>
              <a:rPr lang="tr-TR" sz="1600" b="1" i="1" u="sng" strike="noStrike" spc="-1" dirty="0">
                <a:solidFill>
                  <a:srgbClr val="000000"/>
                </a:solidFill>
                <a:uFill>
                  <a:solidFill>
                    <a:srgbClr val="FFFFFF"/>
                  </a:solidFill>
                </a:uFill>
                <a:latin typeface="Calibri"/>
              </a:rPr>
              <a:t> </a:t>
            </a:r>
            <a:r>
              <a:rPr lang="tr-TR" sz="1600" b="1" i="1" u="sng" strike="noStrike" spc="-1" dirty="0" err="1">
                <a:solidFill>
                  <a:srgbClr val="000000"/>
                </a:solidFill>
                <a:uFill>
                  <a:solidFill>
                    <a:srgbClr val="FFFFFF"/>
                  </a:solidFill>
                </a:uFill>
                <a:latin typeface="Calibri"/>
              </a:rPr>
              <a:t>lamblia</a:t>
            </a:r>
            <a:r>
              <a:rPr lang="tr-TR" sz="1600" b="1" i="1" u="sng" strike="noStrike" spc="-1" dirty="0">
                <a:solidFill>
                  <a:srgbClr val="000000"/>
                </a:solidFill>
                <a:uFill>
                  <a:solidFill>
                    <a:srgbClr val="FFFFFF"/>
                  </a:solidFill>
                </a:uFill>
                <a:latin typeface="Calibri"/>
              </a:rPr>
              <a:t> ve sindirim sistemi virüsleri</a:t>
            </a:r>
            <a:r>
              <a:rPr lang="tr-TR" sz="1600" b="0" i="1" strike="noStrike" spc="-1" dirty="0">
                <a:solidFill>
                  <a:srgbClr val="000000"/>
                </a:solidFill>
                <a:uFill>
                  <a:solidFill>
                    <a:srgbClr val="FFFFFF"/>
                  </a:solidFill>
                </a:uFill>
                <a:latin typeface="Calibri"/>
              </a:rPr>
              <a:t>:</a:t>
            </a:r>
            <a:endParaRPr lang="tr-TR" sz="1600" b="0" strike="noStrike" spc="-1" dirty="0">
              <a:solidFill>
                <a:srgbClr val="000000"/>
              </a:solidFill>
              <a:uFill>
                <a:solidFill>
                  <a:srgbClr val="FFFFFF"/>
                </a:solidFill>
              </a:uFill>
              <a:latin typeface="Calibri"/>
            </a:endParaRPr>
          </a:p>
          <a:p>
            <a:pPr marL="343080" indent="-342720">
              <a:lnSpc>
                <a:spcPct val="100000"/>
              </a:lnSpc>
            </a:pPr>
            <a:r>
              <a:rPr lang="tr-TR" sz="1600" b="0" strike="noStrike" spc="-1" dirty="0">
                <a:solidFill>
                  <a:srgbClr val="000000"/>
                </a:solidFill>
                <a:uFill>
                  <a:solidFill>
                    <a:srgbClr val="FFFFFF"/>
                  </a:solidFill>
                </a:uFill>
                <a:latin typeface="Calibri"/>
              </a:rPr>
              <a:t> Bunların tümü insan ve hayvan dışkısının bulaşmasından kaynaklanır ve ishal, kusma, kramp gibi, sindirim sistemi rahatsızlıklarına yol açar. </a:t>
            </a:r>
          </a:p>
          <a:p>
            <a:pPr marL="343080" indent="-342720">
              <a:lnSpc>
                <a:spcPct val="100000"/>
              </a:lnSpc>
              <a:buClr>
                <a:srgbClr val="000000"/>
              </a:buClr>
              <a:buFont typeface="Arial"/>
              <a:buChar char="•"/>
            </a:pPr>
            <a:r>
              <a:rPr lang="tr-TR" sz="1600" b="1" u="sng" strike="noStrike" spc="-1" dirty="0" err="1">
                <a:solidFill>
                  <a:srgbClr val="000000"/>
                </a:solidFill>
                <a:uFill>
                  <a:solidFill>
                    <a:srgbClr val="FFFFFF"/>
                  </a:solidFill>
                </a:uFill>
                <a:latin typeface="Calibri"/>
              </a:rPr>
              <a:t>Legionella</a:t>
            </a:r>
            <a:r>
              <a:rPr lang="tr-TR" sz="1600" b="0" i="1" strike="noStrike" spc="-1" dirty="0">
                <a:solidFill>
                  <a:srgbClr val="000000"/>
                </a:solidFill>
                <a:uFill>
                  <a:solidFill>
                    <a:srgbClr val="FFFFFF"/>
                  </a:solidFill>
                </a:uFill>
                <a:latin typeface="Calibri"/>
              </a:rPr>
              <a:t>:</a:t>
            </a:r>
            <a:r>
              <a:rPr lang="tr-TR" sz="1600" b="0" strike="noStrike" spc="-1" dirty="0">
                <a:solidFill>
                  <a:srgbClr val="000000"/>
                </a:solidFill>
                <a:uFill>
                  <a:solidFill>
                    <a:srgbClr val="FFFFFF"/>
                  </a:solidFill>
                </a:uFill>
                <a:latin typeface="Calibri"/>
              </a:rPr>
              <a:t> Daha çok ısıtılan su sistemlerinde ürer ve bir çeşit zatürree olan lejyoner hastalığına neden olur.</a:t>
            </a:r>
          </a:p>
          <a:p>
            <a:pPr marL="343080" indent="-342720">
              <a:lnSpc>
                <a:spcPct val="100000"/>
              </a:lnSpc>
              <a:buClr>
                <a:srgbClr val="000000"/>
              </a:buClr>
              <a:buFont typeface="Arial"/>
              <a:buChar char="•"/>
            </a:pPr>
            <a:r>
              <a:rPr lang="tr-TR" sz="1600" b="0" u="sng" strike="noStrike" spc="-1" dirty="0">
                <a:solidFill>
                  <a:srgbClr val="000000"/>
                </a:solidFill>
                <a:uFill>
                  <a:solidFill>
                    <a:srgbClr val="FFFFFF"/>
                  </a:solidFill>
                </a:uFill>
                <a:latin typeface="Calibri"/>
              </a:rPr>
              <a:t>Dışkı </a:t>
            </a:r>
            <a:r>
              <a:rPr lang="tr-TR" sz="1600" b="0" u="sng" strike="noStrike" spc="-1" dirty="0" err="1">
                <a:solidFill>
                  <a:srgbClr val="000000"/>
                </a:solidFill>
                <a:uFill>
                  <a:solidFill>
                    <a:srgbClr val="FFFFFF"/>
                  </a:solidFill>
                </a:uFill>
                <a:latin typeface="Calibri"/>
              </a:rPr>
              <a:t>koliformları</a:t>
            </a:r>
            <a:r>
              <a:rPr lang="tr-TR" sz="1600" b="0" u="sng" strike="noStrike" spc="-1" dirty="0">
                <a:solidFill>
                  <a:srgbClr val="000000"/>
                </a:solidFill>
                <a:uFill>
                  <a:solidFill>
                    <a:srgbClr val="FFFFFF"/>
                  </a:solidFill>
                </a:uFill>
                <a:latin typeface="Calibri"/>
              </a:rPr>
              <a:t> ve E. </a:t>
            </a:r>
            <a:r>
              <a:rPr lang="tr-TR" sz="1600" b="0" u="sng" strike="noStrike" spc="-1" dirty="0" err="1">
                <a:solidFill>
                  <a:srgbClr val="000000"/>
                </a:solidFill>
                <a:uFill>
                  <a:solidFill>
                    <a:srgbClr val="FFFFFF"/>
                  </a:solidFill>
                </a:uFill>
                <a:latin typeface="Calibri"/>
              </a:rPr>
              <a:t>Coli</a:t>
            </a:r>
            <a:r>
              <a:rPr lang="tr-TR" sz="1600" b="0" u="sng" strike="noStrike" spc="-1" dirty="0">
                <a:solidFill>
                  <a:srgbClr val="000000"/>
                </a:solidFill>
                <a:uFill>
                  <a:solidFill>
                    <a:srgbClr val="FFFFFF"/>
                  </a:solidFill>
                </a:uFill>
                <a:latin typeface="Calibri"/>
              </a:rPr>
              <a:t> dahil, toplam </a:t>
            </a:r>
            <a:r>
              <a:rPr lang="tr-TR" sz="1600" b="0" u="sng" strike="noStrike" spc="-1" dirty="0" err="1">
                <a:solidFill>
                  <a:srgbClr val="000000"/>
                </a:solidFill>
                <a:uFill>
                  <a:solidFill>
                    <a:srgbClr val="FFFFFF"/>
                  </a:solidFill>
                </a:uFill>
                <a:latin typeface="Calibri"/>
              </a:rPr>
              <a:t>koliform</a:t>
            </a:r>
            <a:r>
              <a:rPr lang="tr-TR" sz="1600" b="0" u="sng" strike="noStrike" spc="-1" dirty="0">
                <a:solidFill>
                  <a:srgbClr val="000000"/>
                </a:solidFill>
                <a:uFill>
                  <a:solidFill>
                    <a:srgbClr val="FFFFFF"/>
                  </a:solidFill>
                </a:uFill>
                <a:latin typeface="Calibri"/>
              </a:rPr>
              <a:t> sayımı</a:t>
            </a:r>
            <a:r>
              <a:rPr lang="tr-TR" sz="1600" b="0" i="1" strike="noStrike" spc="-1" dirty="0">
                <a:solidFill>
                  <a:srgbClr val="000000"/>
                </a:solidFill>
                <a:uFill>
                  <a:solidFill>
                    <a:srgbClr val="FFFFFF"/>
                  </a:solidFill>
                </a:uFill>
                <a:latin typeface="Calibri"/>
              </a:rPr>
              <a:t>:</a:t>
            </a:r>
            <a:r>
              <a:rPr lang="tr-TR" sz="1600" b="0" strike="noStrike" spc="-1" dirty="0">
                <a:solidFill>
                  <a:srgbClr val="000000"/>
                </a:solidFill>
                <a:uFill>
                  <a:solidFill>
                    <a:srgbClr val="FFFFFF"/>
                  </a:solidFill>
                </a:uFill>
                <a:latin typeface="Calibri"/>
              </a:rPr>
              <a:t> Bu değer kendi başına zararlı olmamakla birlikte, potansiyel zararlı bakterilerin var olup olmadığını gösterebilir. Dışkı </a:t>
            </a:r>
            <a:r>
              <a:rPr lang="tr-TR" sz="1600" b="0" strike="noStrike" spc="-1" dirty="0" err="1">
                <a:solidFill>
                  <a:srgbClr val="000000"/>
                </a:solidFill>
                <a:uFill>
                  <a:solidFill>
                    <a:srgbClr val="FFFFFF"/>
                  </a:solidFill>
                </a:uFill>
                <a:latin typeface="Calibri"/>
              </a:rPr>
              <a:t>koliformu</a:t>
            </a:r>
            <a:r>
              <a:rPr lang="tr-TR" sz="1600" b="0" strike="noStrike" spc="-1" dirty="0">
                <a:solidFill>
                  <a:srgbClr val="000000"/>
                </a:solidFill>
                <a:uFill>
                  <a:solidFill>
                    <a:srgbClr val="FFFFFF"/>
                  </a:solidFill>
                </a:uFill>
                <a:latin typeface="Calibri"/>
              </a:rPr>
              <a:t> ve E. </a:t>
            </a:r>
            <a:r>
              <a:rPr lang="tr-TR" sz="1600" b="0" strike="noStrike" spc="-1" dirty="0" err="1">
                <a:solidFill>
                  <a:srgbClr val="000000"/>
                </a:solidFill>
                <a:uFill>
                  <a:solidFill>
                    <a:srgbClr val="FFFFFF"/>
                  </a:solidFill>
                </a:uFill>
                <a:latin typeface="Calibri"/>
              </a:rPr>
              <a:t>Coli</a:t>
            </a:r>
            <a:r>
              <a:rPr lang="tr-TR" sz="1600" b="0" strike="noStrike" spc="-1" dirty="0">
                <a:solidFill>
                  <a:srgbClr val="000000"/>
                </a:solidFill>
                <a:uFill>
                  <a:solidFill>
                    <a:srgbClr val="FFFFFF"/>
                  </a:solidFill>
                </a:uFill>
                <a:latin typeface="Calibri"/>
              </a:rPr>
              <a:t> insan ve hayvan dışkılarından gelir. Diğerleri ise, doğada her ortamda bulunabilir. </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09" name="TextShape 2"/>
          <p:cNvSpPr txBox="1"/>
          <p:nvPr/>
        </p:nvSpPr>
        <p:spPr>
          <a:xfrm>
            <a:off x="457200" y="1600200"/>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Deterjanlar, büyük bölümünün aktif maddesinin linear alkil benzen sülfonat olmasına karşın, yumuşatıcı, parfüm, nemden koruyucu, ağartıcı gibi çeşitli katkı maddeleri içerebildiği için, bunlara ilişkin sınır değerleri de ancak biyodeney sonuçlarıyla ortaya konabilir. Genel bir kural olarak, deterjanın hızlı ayrışan bölümleri, su canlıları için daha zehirlidir.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Özellikle madencilik ve metalurji sektörlerinden sulara karışabilen siyanür hem iyon (CN</a:t>
            </a:r>
            <a:r>
              <a:rPr lang="tr-TR" sz="3200" b="0" strike="noStrike" spc="-1" baseline="30000">
                <a:solidFill>
                  <a:srgbClr val="000000"/>
                </a:solidFill>
                <a:uFill>
                  <a:solidFill>
                    <a:srgbClr val="FFFFFF"/>
                  </a:solidFill>
                </a:uFill>
                <a:latin typeface="Calibri"/>
              </a:rPr>
              <a:t>-</a:t>
            </a:r>
            <a:r>
              <a:rPr lang="tr-TR" sz="3200" b="0" strike="noStrike" spc="-1">
                <a:solidFill>
                  <a:srgbClr val="000000"/>
                </a:solidFill>
                <a:uFill>
                  <a:solidFill>
                    <a:srgbClr val="FFFFFF"/>
                  </a:solidFill>
                </a:uFill>
                <a:latin typeface="Calibri"/>
              </a:rPr>
              <a:t>) hem de molekül (HCN) formunda zehirli olup, görüldüğü gibi pH düştükçe zehirliliği artar. Yetersiz oksijen ve kuvvetli gün ışığında metalokomplekslerin parçalanması gibi koşullar siyanür zehirliliği riskini artırır.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11" name="TextShape 2"/>
          <p:cNvSpPr txBox="1"/>
          <p:nvPr/>
        </p:nvSpPr>
        <p:spPr>
          <a:xfrm>
            <a:off x="457200" y="1600200"/>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Özellikle madencilik ve metalurji sektörlerinden sulara karışabilen siyanür hem iyon (CN</a:t>
            </a:r>
            <a:r>
              <a:rPr lang="tr-TR" sz="3200" b="0" strike="noStrike" spc="-1" baseline="30000">
                <a:solidFill>
                  <a:srgbClr val="000000"/>
                </a:solidFill>
                <a:uFill>
                  <a:solidFill>
                    <a:srgbClr val="FFFFFF"/>
                  </a:solidFill>
                </a:uFill>
                <a:latin typeface="Calibri"/>
              </a:rPr>
              <a:t>-</a:t>
            </a:r>
            <a:r>
              <a:rPr lang="tr-TR" sz="3200" b="0" strike="noStrike" spc="-1">
                <a:solidFill>
                  <a:srgbClr val="000000"/>
                </a:solidFill>
                <a:uFill>
                  <a:solidFill>
                    <a:srgbClr val="FFFFFF"/>
                  </a:solidFill>
                </a:uFill>
                <a:latin typeface="Calibri"/>
              </a:rPr>
              <a:t>) hem de molekül (HCN) formunda zehirli olup, görüldüğü gibi pH düştükçe zehirliliği artar.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Yetersiz oksijen ve kuvvetli gün ışığında metalokomplekslerin parçalanması gibi koşullar siyanür zehirliliği riskini artırır.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13"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Amonyak da, suda yakından izlenmesi gereken bir kirlilik kaynağıdır.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Özellikle ılık, durgun sularda, yetersiz havalanmayla birlikte gelişme ortamı bulan botulismus mikroorganizmalarının yol açtığı botulizm hastalığı, özellikle su kuşlarının kitle halinde ölümlerine yol açan bir salgındır.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Bu organizmalar, sığ, ama hareketsiz suda, yüksek organik madde kapsamın bağlı oksijensizlikle birlikte, kısa sürede patlama yapabilmektedir.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Canlılar için su kalitesi ölçütleri konurken tüm çevre koşullarının değerlendirilmesi gerektiği açıktır. Üstelik burada amaç, canlıların yaşamını sürdürebilmesi değil, olabildiğince uygun ve verimli bir ortamın sağlanmasıdır.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4400" b="0" strike="noStrike" spc="-1">
                <a:solidFill>
                  <a:srgbClr val="000000"/>
                </a:solidFill>
                <a:uFill>
                  <a:solidFill>
                    <a:srgbClr val="FFFFFF"/>
                  </a:solidFill>
                </a:uFill>
                <a:latin typeface="Calibri"/>
              </a:rPr>
              <a:t>
KOY VE KÖRFEZLER
</a:t>
            </a:r>
            <a:endParaRPr lang="tr-TR" sz="1800" b="0" strike="noStrike" spc="-1">
              <a:solidFill>
                <a:srgbClr val="000000"/>
              </a:solidFill>
              <a:uFill>
                <a:solidFill>
                  <a:srgbClr val="FFFFFF"/>
                </a:solidFill>
              </a:uFill>
              <a:latin typeface="Calibri"/>
            </a:endParaRPr>
          </a:p>
        </p:txBody>
      </p:sp>
      <p:sp>
        <p:nvSpPr>
          <p:cNvPr id="215"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Koy ve körfezler, akarsuların denizlere ulaştığı yerler olup, yaşam çeşitliliği ve biyokütle, kara, tatlı su ve açık denizlerle karşılaştırılmayacak oranda yüksektir. Buralar “denizlerin serası” olarak tanınır. Çünkü buralarda: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Tatlı su ile tuzlu su buluşur. Böylece, tatlı sudan yarı tuzluya, ya da çok tuzluya değişen yaşam koşulları sağlanmış olur. Kimi zaman tatlı su, yoğunluk ayrımı dolayısıyla tuzlu suyun üzerinden ilerleyerek, çok uzun yol alabilir. Yoğunluk, sıcaklık ve kinetik enerji ayrımlarının yol açtığı bu durum, ayrıca körfezde çok çeşitli akıntı desenleri oluşturur.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Kara ile denizin kesişmesi dolayısıyla, nemli topraklardan, derin sulara değin değişen yaşam koşulları ortaya çıkar. Özellikle derinliği az olan bölgelerde köklü su bitkilerinin gelişme şansı ile birlikte, diğer canlıların barınma, beslenme ve korunma olanakları artar.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17"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Sıcak su ile soğuk su buluşmasına bağlı olarak, körfezde farklı sıcaklığa ve dolayısıyla canlıların değişik sıcaklık isteklerine karşılık verebilen bölgeler oluşur.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Öte yandan karasal kirlilik yükleri, körfezlerde denizle buluşur.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İnsanların limanlarını körfezlere kurması, balıkçıların en kolay buralarda avlanabilmesi gibi, çoğu canlı türü de koylara düşmanlardan ve açık denizin tehlikelerinden korunmak için sığınır. Su canlılarının bir bölümü yumurtalarını ve yavrularını buralarda geliştirir.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19"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Sonuç olarak, değişken ve değişen yoğunlukta, sıcaklıkta, pH’da, bulanıklıkta, kirlilikte, derinlikte vb yaşam ortamları gelişir ve canlı türlerinde olağanüstü bir zenginlik gözlenir.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Karada yapılacak (akarsuyun geometrisinin değiştirilmesi, suyun bulandırılması, sınırlandırılması, baraj yapımı vb gibi) her etkinlik, koyda nitelik değişikliğine yol açar. Körfezde yapılacak dip taraması, sedde, iskele vb etkinlikler suyun niteliğini geriletir, yuva yerlerini bozar, O</a:t>
            </a:r>
            <a:r>
              <a:rPr lang="tr-TR" sz="3200" b="0" strike="noStrike" spc="-1" baseline="-25000">
                <a:solidFill>
                  <a:srgbClr val="000000"/>
                </a:solidFill>
                <a:uFill>
                  <a:solidFill>
                    <a:srgbClr val="FFFFFF"/>
                  </a:solidFill>
                </a:uFill>
                <a:latin typeface="Calibri"/>
              </a:rPr>
              <a:t>2</a:t>
            </a:r>
            <a:r>
              <a:rPr lang="tr-TR" sz="3200" b="0" strike="noStrike" spc="-1">
                <a:solidFill>
                  <a:srgbClr val="000000"/>
                </a:solidFill>
                <a:uFill>
                  <a:solidFill>
                    <a:srgbClr val="FFFFFF"/>
                  </a:solidFill>
                </a:uFill>
                <a:latin typeface="Calibri"/>
              </a:rPr>
              <a:t> üreten su bitkilerini kazır, akıntı ve gelgit desenlerini olumsuz etkiler. Açık denizlerdeki (petrol kirliliği vb) kirlilik yükleri de koylarda birikir.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Tüm yaşamı koyda geçen canlılara istiridye, yalnızca gençliği koyda geçenlere karides, koyları geçiş yolu olarak kullananlara da alabalık ve yılan balığı örnek gösterilebilir.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21"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YABAN YAŞAMI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Burada kastedilen yaşam biçimleri karayla ilişkili canlılardır. Yaban yaşamının suyla ilişkisi incelenirken, bunların basit gruplandırması aşağıdaki gibi yapılabilir: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Sulak ortamda yaşayanlar: sürüngenler (timsahlar, kurbağalar, su yılanları, kaplumbağalar), memeliler (kunduz, porsuk, su samuru) ve su kuşları (karabatak, flamingo, sakarmeke, balıkçıl, ördek)</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Suya bağımlı yaşayanlar: Tüm yaban canlıları, kuşlar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Burada en önemli nokta, tüm yaban canlılarının suya bağımlılığı ise de, yaban canlılarını gözeten bir su kalitesi ölçütler dizisi geliştirilebilmiş değildir.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Bu bakımdan en kolay ölçüt yolu olarak, yaşamının tümünü suda geçirdiği için, olumsuzluklardan en önce etkilenmesi beklenen balıklar için gerekli su niteliklerinin korunması önerilebilir. Ancak burada biyolojik elverişlilik ölçütleri anlamını yitirmektedir, çünkü balık hastalıklarının hemen hiç biri, yukarıda belirtilen canlı gruplarına uymamaktadır.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23"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BATAKLIKLAŞMA (ÖTROFİKASYON)</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Sucul sistemlerde yüksek besin içeriğinden dolayı ortaya çıkan alg (fitoplankton) patlamasına ötrofikasyon denir. Göller ve bir ölçüde akarsuların kuytu köşeleri ile koylar da, canlılar gibi doğar, yaşlanır ve ölür.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 sistemleri, besin maddesi içerikleri (trofik durum) yönünden beş evrede bulunabilir. Bunlar:</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Oligotrofik</a:t>
            </a:r>
            <a:r>
              <a:rPr lang="tr-TR" sz="3200" b="0" strike="noStrike" spc="-1">
                <a:solidFill>
                  <a:srgbClr val="000000"/>
                </a:solidFill>
                <a:uFill>
                  <a:solidFill>
                    <a:srgbClr val="FFFFFF"/>
                  </a:solidFill>
                </a:uFill>
                <a:latin typeface="Calibri"/>
              </a:rPr>
              <a:t>: Organik madde ve sediment içeriği çok az olup, biyolojik etkinlikler sınırlıdır. Daha çok yüksek dağ doruklarında bulunur.</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 Mezotrofik</a:t>
            </a:r>
            <a:r>
              <a:rPr lang="tr-TR" sz="3200" b="0" strike="noStrike" spc="-1">
                <a:solidFill>
                  <a:srgbClr val="000000"/>
                </a:solidFill>
                <a:uFill>
                  <a:solidFill>
                    <a:srgbClr val="FFFFFF"/>
                  </a:solidFill>
                </a:uFill>
                <a:latin typeface="Calibri"/>
              </a:rPr>
              <a:t>: Besin maddesi içeriği ve dolayısıyla biyolojik etkinlikleri biraz daha fazla olan sular.</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Ötrofik</a:t>
            </a:r>
            <a:r>
              <a:rPr lang="tr-TR" sz="3200" b="0" strike="noStrike" spc="-1">
                <a:solidFill>
                  <a:srgbClr val="000000"/>
                </a:solidFill>
                <a:uFill>
                  <a:solidFill>
                    <a:srgbClr val="FFFFFF"/>
                  </a:solidFill>
                </a:uFill>
                <a:latin typeface="Calibri"/>
              </a:rPr>
              <a:t>: Besin maddelerince ve biyolojik üretim yönünden çok zengin sular. Kimi türler oksijen yetersizliğinden dolayı yok olmuştur.</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Hipertrofik</a:t>
            </a:r>
            <a:r>
              <a:rPr lang="tr-TR" sz="3200" b="0" strike="noStrike" spc="-1">
                <a:solidFill>
                  <a:srgbClr val="000000"/>
                </a:solidFill>
                <a:uFill>
                  <a:solidFill>
                    <a:srgbClr val="FFFFFF"/>
                  </a:solidFill>
                </a:uFill>
                <a:latin typeface="Calibri"/>
              </a:rPr>
              <a:t>: Çok bulanık, verim gücü çok yüksek, bataklığa çok yakın. Çoğu tatlı su türü yaşamını sürdüremez.</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Distrofik</a:t>
            </a:r>
            <a:r>
              <a:rPr lang="tr-TR" sz="3200" b="0" strike="noStrike" spc="-1">
                <a:solidFill>
                  <a:srgbClr val="000000"/>
                </a:solidFill>
                <a:uFill>
                  <a:solidFill>
                    <a:srgbClr val="FFFFFF"/>
                  </a:solidFill>
                </a:uFill>
                <a:latin typeface="Calibri"/>
              </a:rPr>
              <a:t>: besin maddesi içeriği düşük olmakla birlikte, çözünmüş humik maddelerden dolayı aşırı renkli olan sular. Bu sularda trofik düzeyin ilerlemesi koşulu yoktur.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25"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Ötrofikasyon sonucu su kaynaklarında ortaya çıkan zararlar aşağıdaki gibi özetlenebilir: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Fitoplanktonların aşırı çoğalması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Zehirli veya yenmeyen fitoplankton türleri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Jelâtinli zooplanktonların patlama yapması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Tabandaki ve konukçu alglerin aşırı çoğalması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Büyük bitki türlerinin kompozisyonunun ve kütlesinin değişimi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Suyun saydamlığının azalması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Tat, koku ve arıtma işlemi sorunları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Çözünmüş oksijen azalması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Ölü balık olaylarında sıklaşma</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İstenen balık türlerinin azalması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Ekonomik balık ve kabuklu üretiminin düşmesi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 kütlesinin benimsenmiş görünüm güzelliği değerlerinin yok olması</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27" name="TextShape 2"/>
          <p:cNvSpPr txBox="1"/>
          <p:nvPr/>
        </p:nvSpPr>
        <p:spPr>
          <a:xfrm>
            <a:off x="457200" y="1600200"/>
            <a:ext cx="8229240" cy="4525560"/>
          </a:xfrm>
          <a:prstGeom prst="rect">
            <a:avLst/>
          </a:prstGeom>
          <a:noFill/>
          <a:ln>
            <a:noFill/>
          </a:ln>
        </p:spPr>
        <p:txBody>
          <a:bodyPr/>
          <a:lstStyle/>
          <a:p>
            <a:endParaRPr lang="tr-TR" sz="3200" b="0" strike="noStrike" spc="-1">
              <a:solidFill>
                <a:srgbClr val="000000"/>
              </a:solidFill>
              <a:uFill>
                <a:solidFill>
                  <a:srgbClr val="FFFFFF"/>
                </a:solidFill>
              </a:uFill>
              <a:latin typeface="Calibri"/>
            </a:endParaRPr>
          </a:p>
        </p:txBody>
      </p:sp>
      <p:pic>
        <p:nvPicPr>
          <p:cNvPr id="228" name="Picture 2"/>
          <p:cNvPicPr/>
          <p:nvPr/>
        </p:nvPicPr>
        <p:blipFill>
          <a:blip r:embed="rId2" cstate="print"/>
          <a:stretch/>
        </p:blipFill>
        <p:spPr>
          <a:xfrm>
            <a:off x="1259640" y="1628640"/>
            <a:ext cx="6171840" cy="3533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1" strike="noStrike" spc="-1">
                <a:solidFill>
                  <a:srgbClr val="000000"/>
                </a:solidFill>
                <a:uFill>
                  <a:solidFill>
                    <a:srgbClr val="FFFFFF"/>
                  </a:solidFill>
                </a:uFill>
                <a:latin typeface="Calibri"/>
              </a:rPr>
              <a:t>İnorganik Kimyasallar</a:t>
            </a:r>
            <a:r>
              <a:rPr lang="tr-TR" sz="32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93" name="TextShape 2"/>
          <p:cNvSpPr txBox="1"/>
          <p:nvPr/>
        </p:nvSpPr>
        <p:spPr>
          <a:xfrm>
            <a:off x="539552" y="908720"/>
            <a:ext cx="8229240" cy="5760640"/>
          </a:xfrm>
          <a:prstGeom prst="rect">
            <a:avLst/>
          </a:prstGeom>
          <a:solidFill>
            <a:srgbClr val="E6E0EC"/>
          </a:solidFill>
          <a:ln>
            <a:solidFill>
              <a:srgbClr val="000000"/>
            </a:solidFill>
          </a:ln>
        </p:spPr>
        <p:txBody>
          <a:bodyPr/>
          <a:lstStyle/>
          <a:p>
            <a:pPr marL="343080" indent="-342720">
              <a:lnSpc>
                <a:spcPct val="100000"/>
              </a:lnSpc>
              <a:buClr>
                <a:srgbClr val="000000"/>
              </a:buClr>
              <a:buFont typeface="Arial"/>
              <a:buChar char="•"/>
            </a:pPr>
            <a:r>
              <a:rPr lang="tr-TR" sz="2400" b="1" i="1" strike="noStrike" spc="-1" dirty="0">
                <a:solidFill>
                  <a:srgbClr val="000000"/>
                </a:solidFill>
                <a:uFill>
                  <a:solidFill>
                    <a:srgbClr val="FFFFFF"/>
                  </a:solidFill>
                </a:uFill>
                <a:latin typeface="Calibri"/>
              </a:rPr>
              <a:t>Antimon:</a:t>
            </a:r>
            <a:r>
              <a:rPr lang="tr-TR" sz="2400" b="0" i="1" strike="noStrike" spc="-1" dirty="0">
                <a:solidFill>
                  <a:srgbClr val="000000"/>
                </a:solidFill>
                <a:uFill>
                  <a:solidFill>
                    <a:srgbClr val="FFFFFF"/>
                  </a:solidFill>
                </a:uFill>
                <a:latin typeface="Calibri"/>
              </a:rPr>
              <a:t> </a:t>
            </a:r>
            <a:r>
              <a:rPr lang="tr-TR" sz="2400" b="0" strike="noStrike" spc="-1" dirty="0">
                <a:solidFill>
                  <a:srgbClr val="000000"/>
                </a:solidFill>
                <a:uFill>
                  <a:solidFill>
                    <a:srgbClr val="FFFFFF"/>
                  </a:solidFill>
                </a:uFill>
                <a:latin typeface="Calibri"/>
              </a:rPr>
              <a:t>Petrol arıtımevleri, yangın söndürücüler, seramik ürünleri, elektronik parçaları ve kaynaklama yerlerinden bulaşan antimon, kolesterolü yükseltir ve kan şekerini düşürür.</a:t>
            </a:r>
          </a:p>
          <a:p>
            <a:pPr marL="343080" indent="-342720">
              <a:lnSpc>
                <a:spcPct val="100000"/>
              </a:lnSpc>
              <a:buClr>
                <a:srgbClr val="000000"/>
              </a:buClr>
              <a:buFont typeface="Arial"/>
              <a:buChar char="•"/>
            </a:pPr>
            <a:r>
              <a:rPr lang="tr-TR" sz="2400" b="1" i="1" strike="noStrike" spc="-1" dirty="0">
                <a:solidFill>
                  <a:srgbClr val="000000"/>
                </a:solidFill>
                <a:uFill>
                  <a:solidFill>
                    <a:srgbClr val="FFFFFF"/>
                  </a:solidFill>
                </a:uFill>
                <a:latin typeface="Calibri"/>
              </a:rPr>
              <a:t>Arsenik:</a:t>
            </a:r>
            <a:r>
              <a:rPr lang="tr-TR" sz="2400" b="0" strike="noStrike" spc="-1" dirty="0">
                <a:solidFill>
                  <a:srgbClr val="000000"/>
                </a:solidFill>
                <a:uFill>
                  <a:solidFill>
                    <a:srgbClr val="FFFFFF"/>
                  </a:solidFill>
                </a:uFill>
                <a:latin typeface="Calibri"/>
              </a:rPr>
              <a:t> Jeolojik oluşumların erozyonu ile meyve bahçelerinden veya elektronik üretim atıklarından gelen yüzey akışlarıyla sulara bulaşır. Karaciğer ve ciltte kötü huylu tümör oluşumu, kramplar, spazmlar, sinir sistemi ve dolaşım bozuklukları gibi olumsuzluklara neden olur.</a:t>
            </a:r>
          </a:p>
          <a:p>
            <a:pPr marL="343080" indent="-342720">
              <a:lnSpc>
                <a:spcPct val="100000"/>
              </a:lnSpc>
              <a:buClr>
                <a:srgbClr val="000000"/>
              </a:buClr>
              <a:buFont typeface="Arial"/>
              <a:buChar char="•"/>
            </a:pPr>
            <a:r>
              <a:rPr lang="tr-TR" sz="2400" b="1" i="1" strike="noStrike" spc="-1" dirty="0">
                <a:solidFill>
                  <a:srgbClr val="000000"/>
                </a:solidFill>
                <a:uFill>
                  <a:solidFill>
                    <a:srgbClr val="FFFFFF"/>
                  </a:solidFill>
                </a:uFill>
                <a:latin typeface="Calibri"/>
              </a:rPr>
              <a:t>&gt;10 µm lifli asbest:</a:t>
            </a:r>
            <a:r>
              <a:rPr lang="tr-TR" sz="2400" b="0" strike="noStrike" spc="-1" dirty="0">
                <a:solidFill>
                  <a:srgbClr val="000000"/>
                </a:solidFill>
                <a:uFill>
                  <a:solidFill>
                    <a:srgbClr val="FFFFFF"/>
                  </a:solidFill>
                </a:uFill>
                <a:latin typeface="Calibri"/>
              </a:rPr>
              <a:t> Su yapılarında kullanılan asbestli çimentonun ayrışmasından ve jeolojik oluşumların erozyonundan bulaşan asbest, bağırsaklarda zararsız poliplerin oluşumuna ortam hazırlar.</a:t>
            </a:r>
          </a:p>
          <a:p>
            <a:pPr marL="343080" indent="-342720">
              <a:lnSpc>
                <a:spcPct val="100000"/>
              </a:lnSpc>
            </a:pPr>
            <a:endParaRPr lang="tr-TR" sz="3200" b="0" strike="noStrike" spc="-1" dirty="0">
              <a:solidFill>
                <a:srgbClr val="000000"/>
              </a:solidFill>
              <a:uFill>
                <a:solidFill>
                  <a:srgbClr val="FFFFFF"/>
                </a:solidFill>
              </a:uFill>
              <a:latin typeface="Calibri"/>
            </a:endParaRPr>
          </a:p>
        </p:txBody>
      </p:sp>
      <p:sp>
        <p:nvSpPr>
          <p:cNvPr id="94" name="CustomShape 3"/>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95" name="CustomShape 4"/>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4400" b="0" strike="noStrike" spc="-1">
                <a:solidFill>
                  <a:srgbClr val="000000"/>
                </a:solidFill>
                <a:uFill>
                  <a:solidFill>
                    <a:srgbClr val="FFFFFF"/>
                  </a:solidFill>
                </a:uFill>
                <a:latin typeface="Calibri"/>
              </a:rPr>
              <a:t>TARIMSAL KULLANIMLAR
</a:t>
            </a:r>
            <a:endParaRPr lang="tr-TR" sz="1800" b="0" strike="noStrike" spc="-1">
              <a:solidFill>
                <a:srgbClr val="000000"/>
              </a:solidFill>
              <a:uFill>
                <a:solidFill>
                  <a:srgbClr val="FFFFFF"/>
                </a:solidFill>
              </a:uFill>
              <a:latin typeface="Calibri"/>
            </a:endParaRPr>
          </a:p>
        </p:txBody>
      </p:sp>
      <p:sp>
        <p:nvSpPr>
          <p:cNvPr id="230" name="TextShape 2"/>
          <p:cNvSpPr txBox="1"/>
          <p:nvPr/>
        </p:nvSpPr>
        <p:spPr>
          <a:xfrm>
            <a:off x="457200" y="1600200"/>
            <a:ext cx="8229240" cy="4525560"/>
          </a:xfrm>
          <a:prstGeom prst="rect">
            <a:avLst/>
          </a:prstGeom>
          <a:noFill/>
          <a:ln>
            <a:noFill/>
          </a:ln>
        </p:spPr>
        <p:txBody>
          <a:bodyPr/>
          <a:lstStyle/>
          <a:p>
            <a:pPr marL="343080" indent="-342720">
              <a:lnSpc>
                <a:spcPct val="100000"/>
              </a:lnSpc>
            </a:pPr>
            <a:r>
              <a:rPr lang="tr-TR" sz="3200" b="0" strike="noStrike" spc="-1">
                <a:solidFill>
                  <a:srgbClr val="000000"/>
                </a:solidFill>
                <a:uFill>
                  <a:solidFill>
                    <a:srgbClr val="FFFFFF"/>
                  </a:solidFill>
                </a:uFill>
                <a:latin typeface="Calibri"/>
              </a:rPr>
              <a:t>Tarımsal amaçlı su kullanımı, sulama başta olmak üzere, su tüketiminin en büyük bölümünü oluşturur.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İçme-kullanma</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Tarımsal işletmeler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Çiftlik hayvanları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Tarımsal sulamalar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İlk üç amaç için: Sağlığa elverişli, kokusuz, tadı iyi ve her zaman yeterli miktarda su zorunludur. Sulamada ise mevsimlik gereksinim söz konusu olup, örneğin kış aylarında boşa akan su kalitesi ile ilgilenilmez. Suyun bir gölet, bent, sarnıçta biriktirilmesi söz konusu ise, çoğu kez sulama dönemi dışında biriktirilen suyun kimyasal bileşiminin ve biyolojik elverişliliğinin, sulama dönemi suyuna göre daha yüksek olduğu gözlenir.  Ayrıca bitki, iklim, toprak, sulama yöntemi gibi koşullar su gereksinimini değiştirir.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457200" y="274680"/>
            <a:ext cx="8229240" cy="705600"/>
          </a:xfrm>
          <a:prstGeom prst="rect">
            <a:avLst/>
          </a:prstGeom>
          <a:noFill/>
          <a:ln>
            <a:noFill/>
          </a:ln>
        </p:spPr>
        <p:txBody>
          <a:bodyPr anchor="ctr"/>
          <a:lstStyle/>
          <a:p>
            <a:pPr algn="ctr">
              <a:lnSpc>
                <a:spcPct val="100000"/>
              </a:lnSpc>
            </a:pPr>
            <a:r>
              <a:rPr lang="tr-TR" sz="4400" b="0" strike="noStrike" spc="-1">
                <a:solidFill>
                  <a:srgbClr val="000000"/>
                </a:solidFill>
                <a:uFill>
                  <a:solidFill>
                    <a:srgbClr val="FFFFFF"/>
                  </a:solidFill>
                </a:uFill>
                <a:latin typeface="Calibri"/>
              </a:rPr>
              <a:t>asbest</a:t>
            </a:r>
            <a:endParaRPr lang="tr-TR" sz="1800" b="0" strike="noStrike" spc="-1">
              <a:solidFill>
                <a:srgbClr val="000000"/>
              </a:solidFill>
              <a:uFill>
                <a:solidFill>
                  <a:srgbClr val="FFFFFF"/>
                </a:solidFill>
              </a:uFill>
              <a:latin typeface="Calibri"/>
            </a:endParaRPr>
          </a:p>
        </p:txBody>
      </p:sp>
      <p:pic>
        <p:nvPicPr>
          <p:cNvPr id="97" name="Picture 4"/>
          <p:cNvPicPr/>
          <p:nvPr/>
        </p:nvPicPr>
        <p:blipFill>
          <a:blip r:embed="rId2" cstate="print"/>
          <a:stretch/>
        </p:blipFill>
        <p:spPr>
          <a:xfrm>
            <a:off x="3357000" y="3456000"/>
            <a:ext cx="2259000" cy="2259000"/>
          </a:xfrm>
          <a:prstGeom prst="rect">
            <a:avLst/>
          </a:prstGeom>
          <a:ln>
            <a:noFill/>
          </a:ln>
        </p:spPr>
      </p:pic>
      <p:sp>
        <p:nvSpPr>
          <p:cNvPr id="98" name="CustomShape 2"/>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99" name="CustomShape 3"/>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100" name="CustomShape 4"/>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101" name="Picture 8"/>
          <p:cNvPicPr/>
          <p:nvPr/>
        </p:nvPicPr>
        <p:blipFill>
          <a:blip r:embed="rId3" cstate="print"/>
          <a:stretch/>
        </p:blipFill>
        <p:spPr>
          <a:xfrm>
            <a:off x="941040" y="3285000"/>
            <a:ext cx="2738160" cy="2115000"/>
          </a:xfrm>
          <a:prstGeom prst="rect">
            <a:avLst/>
          </a:prstGeom>
          <a:ln>
            <a:noFill/>
          </a:ln>
        </p:spPr>
      </p:pic>
      <p:sp>
        <p:nvSpPr>
          <p:cNvPr id="102" name="CustomShape 5"/>
          <p:cNvSpPr/>
          <p:nvPr/>
        </p:nvSpPr>
        <p:spPr>
          <a:xfrm>
            <a:off x="3636000" y="908640"/>
            <a:ext cx="4248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1800" b="0" strike="noStrike" spc="-1">
                <a:solidFill>
                  <a:srgbClr val="000000"/>
                </a:solidFill>
                <a:uFill>
                  <a:solidFill>
                    <a:srgbClr val="FFFFFF"/>
                  </a:solidFill>
                </a:uFill>
                <a:latin typeface="Calibri"/>
              </a:rPr>
              <a:t>Amyant, Asbestos, Krizotil (Chrysotile), Ortokrizotil (Orthochrysotile), Parakrizotil (Parachrysotile), Klinokrizotil (Clinochrysotile)</a:t>
            </a:r>
            <a:endParaRPr lang="tr-TR" sz="1800" b="0" strike="noStrike" spc="-1">
              <a:solidFill>
                <a:srgbClr val="000000"/>
              </a:solidFill>
              <a:uFill>
                <a:solidFill>
                  <a:srgbClr val="FFFFFF"/>
                </a:solidFill>
              </a:uFill>
              <a:latin typeface="Arial"/>
            </a:endParaRPr>
          </a:p>
        </p:txBody>
      </p:sp>
      <p:pic>
        <p:nvPicPr>
          <p:cNvPr id="103" name="Picture 10"/>
          <p:cNvPicPr/>
          <p:nvPr/>
        </p:nvPicPr>
        <p:blipFill>
          <a:blip r:embed="rId4" cstate="print"/>
          <a:stretch/>
        </p:blipFill>
        <p:spPr>
          <a:xfrm>
            <a:off x="5702760" y="2808000"/>
            <a:ext cx="2865240" cy="2144880"/>
          </a:xfrm>
          <a:prstGeom prst="rect">
            <a:avLst/>
          </a:prstGeom>
          <a:ln>
            <a:noFill/>
          </a:ln>
        </p:spPr>
      </p:pic>
      <p:pic>
        <p:nvPicPr>
          <p:cNvPr id="104" name="Picture 12"/>
          <p:cNvPicPr/>
          <p:nvPr/>
        </p:nvPicPr>
        <p:blipFill>
          <a:blip r:embed="rId5" cstate="print"/>
          <a:stretch/>
        </p:blipFill>
        <p:spPr>
          <a:xfrm>
            <a:off x="360000" y="576000"/>
            <a:ext cx="3246120" cy="2619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06" name="TextShape 2"/>
          <p:cNvSpPr txBox="1"/>
          <p:nvPr/>
        </p:nvSpPr>
        <p:spPr>
          <a:xfrm>
            <a:off x="467544" y="404664"/>
            <a:ext cx="8229240" cy="5328592"/>
          </a:xfrm>
          <a:prstGeom prst="rect">
            <a:avLst/>
          </a:prstGeom>
          <a:solidFill>
            <a:srgbClr val="EEECE1"/>
          </a:solidFill>
          <a:ln>
            <a:solidFill>
              <a:srgbClr val="000000"/>
            </a:solidFill>
          </a:ln>
        </p:spPr>
        <p:txBody>
          <a:bodyPr/>
          <a:lstStyle/>
          <a:p>
            <a:pPr marL="343080" indent="-342720">
              <a:lnSpc>
                <a:spcPct val="100000"/>
              </a:lnSpc>
              <a:buClr>
                <a:srgbClr val="000000"/>
              </a:buClr>
              <a:buFont typeface="Arial"/>
              <a:buChar char="•"/>
            </a:pPr>
            <a:r>
              <a:rPr lang="tr-TR" sz="2400" b="1" i="1" strike="noStrike" spc="-1" dirty="0">
                <a:solidFill>
                  <a:srgbClr val="000000"/>
                </a:solidFill>
                <a:uFill>
                  <a:solidFill>
                    <a:srgbClr val="FFFFFF"/>
                  </a:solidFill>
                </a:uFill>
                <a:latin typeface="Calibri"/>
              </a:rPr>
              <a:t>Bakır:</a:t>
            </a:r>
            <a:r>
              <a:rPr lang="tr-TR" sz="2400" b="0" strike="noStrike" spc="-1" dirty="0">
                <a:solidFill>
                  <a:srgbClr val="000000"/>
                </a:solidFill>
                <a:uFill>
                  <a:solidFill>
                    <a:srgbClr val="FFFFFF"/>
                  </a:solidFill>
                </a:uFill>
                <a:latin typeface="Calibri"/>
              </a:rPr>
              <a:t> Kısa süreli yüksek dozları sindirim sistemi rahatsızlıklarına neden olur. </a:t>
            </a:r>
          </a:p>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En yaygın bulaşma yolları metal boru sistemleri ile doğal kaynaklardan gelen erozyon ürünleridir. Bronşit, anemi, mide rahatsızlıkları gibi hastalıklara yol açarlar. Özellikle Dr Wilson hastalığına yakalanan hastalarda ilk incelenmesi gereken konu, içme suyunda fazla bakır bulunup bulunmadığının araştırılmasıdır.</a:t>
            </a:r>
          </a:p>
          <a:p>
            <a:pPr marL="343080" indent="-342720">
              <a:lnSpc>
                <a:spcPct val="100000"/>
              </a:lnSpc>
              <a:buClr>
                <a:srgbClr val="000000"/>
              </a:buClr>
              <a:buFont typeface="Arial"/>
              <a:buChar char="•"/>
            </a:pPr>
            <a:r>
              <a:rPr lang="tr-TR" sz="2400" b="1" i="1" strike="noStrike" spc="-1" dirty="0">
                <a:solidFill>
                  <a:srgbClr val="000000"/>
                </a:solidFill>
                <a:uFill>
                  <a:solidFill>
                    <a:srgbClr val="FFFFFF"/>
                  </a:solidFill>
                </a:uFill>
                <a:latin typeface="Calibri"/>
              </a:rPr>
              <a:t>Baryum:</a:t>
            </a:r>
            <a:r>
              <a:rPr lang="tr-TR" sz="2400" b="0" strike="noStrike" spc="-1" dirty="0">
                <a:solidFill>
                  <a:srgbClr val="000000"/>
                </a:solidFill>
                <a:uFill>
                  <a:solidFill>
                    <a:srgbClr val="FFFFFF"/>
                  </a:solidFill>
                </a:uFill>
                <a:latin typeface="Calibri"/>
              </a:rPr>
              <a:t> Doğal kaynaklardaki erozyonun yanı sıra, sondaj atık sularından ve maden arıtımevlerinden bulaşır. Uzun süreli uyarıcı kas reaksiyonları, sinir blokajı ve tansiyonu yükseltici etkisi vardır.</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08" name="TextShape 2"/>
          <p:cNvSpPr txBox="1"/>
          <p:nvPr/>
        </p:nvSpPr>
        <p:spPr>
          <a:xfrm>
            <a:off x="179640" y="1196640"/>
            <a:ext cx="8784720" cy="5328360"/>
          </a:xfrm>
          <a:prstGeom prst="rect">
            <a:avLst/>
          </a:prstGeom>
          <a:solidFill>
            <a:srgbClr val="FDEADA"/>
          </a:solidFill>
          <a:ln>
            <a:solidFill>
              <a:srgbClr val="000000"/>
            </a:solidFill>
          </a:ln>
        </p:spPr>
        <p:txBody>
          <a:bodyPr/>
          <a:lstStyle/>
          <a:p>
            <a:pPr marL="343080" indent="-342720">
              <a:lnSpc>
                <a:spcPct val="100000"/>
              </a:lnSpc>
              <a:buClr>
                <a:srgbClr val="000000"/>
              </a:buClr>
              <a:buFont typeface="Arial"/>
              <a:buChar char="•"/>
            </a:pPr>
            <a:r>
              <a:rPr lang="tr-TR" sz="2400" b="1" i="1" strike="noStrike" spc="-1" dirty="0">
                <a:solidFill>
                  <a:srgbClr val="000000"/>
                </a:solidFill>
                <a:uFill>
                  <a:solidFill>
                    <a:srgbClr val="FFFFFF"/>
                  </a:solidFill>
                </a:uFill>
                <a:latin typeface="Calibri"/>
              </a:rPr>
              <a:t>Berilyum:</a:t>
            </a:r>
            <a:r>
              <a:rPr lang="tr-TR" sz="2400" b="0" strike="noStrike" spc="-1" dirty="0">
                <a:solidFill>
                  <a:srgbClr val="000000"/>
                </a:solidFill>
                <a:uFill>
                  <a:solidFill>
                    <a:srgbClr val="FFFFFF"/>
                  </a:solidFill>
                </a:uFill>
                <a:latin typeface="Calibri"/>
              </a:rPr>
              <a:t> Metal arıtımevleri, kömür yakan işletmeler, elektrik, havacılık ve savunma endüstrisi </a:t>
            </a:r>
            <a:r>
              <a:rPr lang="tr-TR" sz="1400" b="0" strike="noStrike" spc="-1" dirty="0">
                <a:solidFill>
                  <a:srgbClr val="000000"/>
                </a:solidFill>
                <a:uFill>
                  <a:solidFill>
                    <a:srgbClr val="FFFFFF"/>
                  </a:solidFill>
                </a:uFill>
                <a:latin typeface="Calibri"/>
              </a:rPr>
              <a:t>atıklarının karıştığı sularda rastlanır. Barsak lezyonlarına neden olur.</a:t>
            </a:r>
          </a:p>
          <a:p>
            <a:pPr marL="343080" indent="-342720">
              <a:lnSpc>
                <a:spcPct val="100000"/>
              </a:lnSpc>
              <a:buClr>
                <a:srgbClr val="000000"/>
              </a:buClr>
              <a:buFont typeface="Arial"/>
              <a:buChar char="•"/>
            </a:pPr>
            <a:r>
              <a:rPr lang="tr-TR" sz="1400" b="1" i="1" strike="noStrike" spc="-1" dirty="0" err="1">
                <a:solidFill>
                  <a:srgbClr val="000000"/>
                </a:solidFill>
                <a:uFill>
                  <a:solidFill>
                    <a:srgbClr val="FFFFFF"/>
                  </a:solidFill>
                </a:uFill>
                <a:latin typeface="Calibri"/>
              </a:rPr>
              <a:t>Civa</a:t>
            </a:r>
            <a:r>
              <a:rPr lang="tr-TR" sz="1400" b="1" i="1" strike="noStrike" spc="-1" dirty="0">
                <a:solidFill>
                  <a:srgbClr val="000000"/>
                </a:solidFill>
                <a:uFill>
                  <a:solidFill>
                    <a:srgbClr val="FFFFFF"/>
                  </a:solidFill>
                </a:uFill>
                <a:latin typeface="Calibri"/>
              </a:rPr>
              <a:t> (inorganik):</a:t>
            </a:r>
            <a:r>
              <a:rPr lang="tr-TR" sz="1400" b="0" strike="noStrike" spc="-1" dirty="0">
                <a:solidFill>
                  <a:srgbClr val="000000"/>
                </a:solidFill>
                <a:uFill>
                  <a:solidFill>
                    <a:srgbClr val="FFFFFF"/>
                  </a:solidFill>
                </a:uFill>
                <a:latin typeface="Calibri"/>
              </a:rPr>
              <a:t> Doğal oluşumlardaki erozyonun yanı sıra, arıtım yerleri ve fabrika atıkları, dolgu yerler</a:t>
            </a:r>
            <a:r>
              <a:rPr lang="tr-TR" sz="7200" b="0" strike="noStrike" spc="-1" dirty="0">
                <a:solidFill>
                  <a:srgbClr val="000000"/>
                </a:solidFill>
                <a:uFill>
                  <a:solidFill>
                    <a:srgbClr val="FFFFFF"/>
                  </a:solidFill>
                </a:uFill>
                <a:latin typeface="Calibri"/>
              </a:rPr>
              <a:t>i </a:t>
            </a:r>
            <a:r>
              <a:rPr lang="tr-TR" sz="1400" b="0" strike="noStrike" spc="-1" dirty="0">
                <a:solidFill>
                  <a:srgbClr val="000000"/>
                </a:solidFill>
                <a:uFill>
                  <a:solidFill>
                    <a:srgbClr val="FFFFFF"/>
                  </a:solidFill>
                </a:uFill>
                <a:latin typeface="Calibri"/>
              </a:rPr>
              <a:t>ve tarım arazilerinden gelen yüzey suları bulaşmasıyla ortaya çıkar ve böbreklere zarar verir.</a:t>
            </a:r>
          </a:p>
          <a:p>
            <a:pPr marL="343080" indent="-342720">
              <a:lnSpc>
                <a:spcPct val="100000"/>
              </a:lnSpc>
              <a:buClr>
                <a:srgbClr val="000000"/>
              </a:buClr>
              <a:buFont typeface="Arial"/>
              <a:buChar char="•"/>
            </a:pPr>
            <a:r>
              <a:rPr lang="tr-TR" sz="1400" b="1" i="1" strike="noStrike" spc="-1" dirty="0" err="1">
                <a:solidFill>
                  <a:srgbClr val="000000"/>
                </a:solidFill>
                <a:uFill>
                  <a:solidFill>
                    <a:srgbClr val="FFFFFF"/>
                  </a:solidFill>
                </a:uFill>
                <a:latin typeface="Calibri"/>
              </a:rPr>
              <a:t>Florür</a:t>
            </a:r>
            <a:r>
              <a:rPr lang="tr-TR" sz="1400" b="1" i="1" strike="noStrike" spc="-1" dirty="0">
                <a:solidFill>
                  <a:srgbClr val="000000"/>
                </a:solidFill>
                <a:uFill>
                  <a:solidFill>
                    <a:srgbClr val="FFFFFF"/>
                  </a:solidFill>
                </a:uFill>
                <a:latin typeface="Calibri"/>
              </a:rPr>
              <a:t>:</a:t>
            </a:r>
            <a:r>
              <a:rPr lang="tr-TR" sz="1400" b="0" i="1" strike="noStrike" spc="-1" dirty="0">
                <a:solidFill>
                  <a:srgbClr val="000000"/>
                </a:solidFill>
                <a:uFill>
                  <a:solidFill>
                    <a:srgbClr val="FFFFFF"/>
                  </a:solidFill>
                </a:uFill>
                <a:latin typeface="Calibri"/>
              </a:rPr>
              <a:t> </a:t>
            </a:r>
            <a:r>
              <a:rPr lang="tr-TR" sz="1400" b="0" strike="noStrike" spc="-1" dirty="0">
                <a:solidFill>
                  <a:srgbClr val="000000"/>
                </a:solidFill>
                <a:uFill>
                  <a:solidFill>
                    <a:srgbClr val="FFFFFF"/>
                  </a:solidFill>
                </a:uFill>
                <a:latin typeface="Calibri"/>
              </a:rPr>
              <a:t>Derin püskürüklerle bağlantılı yeraltı sularının, gübre ve alüminyum fabrikaları artıklarının karıştığı sulardan kaynaklanır. Ancak bir miktar gerekli olduğu için, gelişmiş ülkelerde içme-kullanma sularına özellikle karıştırıldığı da olmaktadır. Kemiklerde ağrı ve kırılganlık artışı, kamburluk, özellikle çocuklarda çabuk çürüyen dişler gibi olumsuzlukları görülür.</a:t>
            </a:r>
          </a:p>
          <a:p>
            <a:pPr marL="343080" indent="-342720">
              <a:lnSpc>
                <a:spcPct val="100000"/>
              </a:lnSpc>
              <a:buClr>
                <a:srgbClr val="000000"/>
              </a:buClr>
              <a:buFont typeface="Arial"/>
              <a:buChar char="•"/>
            </a:pPr>
            <a:r>
              <a:rPr lang="tr-TR" sz="1400" b="1" i="1" strike="noStrike" spc="-1" dirty="0">
                <a:solidFill>
                  <a:srgbClr val="000000"/>
                </a:solidFill>
                <a:uFill>
                  <a:solidFill>
                    <a:srgbClr val="FFFFFF"/>
                  </a:solidFill>
                </a:uFill>
                <a:latin typeface="Calibri"/>
              </a:rPr>
              <a:t>Kadmiyum:</a:t>
            </a:r>
            <a:r>
              <a:rPr lang="tr-TR" sz="1400" b="0" strike="noStrike" spc="-1" dirty="0">
                <a:solidFill>
                  <a:srgbClr val="000000"/>
                </a:solidFill>
                <a:uFill>
                  <a:solidFill>
                    <a:srgbClr val="FFFFFF"/>
                  </a:solidFill>
                </a:uFill>
                <a:latin typeface="Calibri"/>
              </a:rPr>
              <a:t> Galvanize boruların aşınması, doğal depozitlerin erozyonu, maden arıtma yerleri, pil ve boya atıklarından bulaşan yüzey suları, kadmiyum kirliliğinin nedenidir. Böbreklere ve iskelet sistemine zarar verir, bronşit, anemi, mide rahatsızlıkları </a:t>
            </a:r>
          </a:p>
          <a:p>
            <a:pPr marL="343080" indent="-342720">
              <a:lnSpc>
                <a:spcPct val="100000"/>
              </a:lnSpc>
              <a:buClr>
                <a:srgbClr val="000000"/>
              </a:buClr>
              <a:buFont typeface="Arial"/>
              <a:buChar char="•"/>
            </a:pPr>
            <a:r>
              <a:rPr lang="tr-TR" sz="1400" b="1" i="1" strike="noStrike" spc="-1" dirty="0">
                <a:solidFill>
                  <a:srgbClr val="000000"/>
                </a:solidFill>
                <a:uFill>
                  <a:solidFill>
                    <a:srgbClr val="FFFFFF"/>
                  </a:solidFill>
                </a:uFill>
                <a:latin typeface="Calibri"/>
              </a:rPr>
              <a:t>Krom:</a:t>
            </a:r>
            <a:r>
              <a:rPr lang="tr-TR" sz="1400" b="0" strike="noStrike" spc="-1" dirty="0">
                <a:solidFill>
                  <a:srgbClr val="000000"/>
                </a:solidFill>
                <a:uFill>
                  <a:solidFill>
                    <a:srgbClr val="FFFFFF"/>
                  </a:solidFill>
                </a:uFill>
                <a:latin typeface="Calibri"/>
              </a:rPr>
              <a:t> Çelik ve kâğıt hamuru işletmeleri, toprağa gömülen ilaçlı ahşap direkler ve jeolojik oluşumlardan bulaşır ve alerjik </a:t>
            </a:r>
            <a:r>
              <a:rPr lang="tr-TR" sz="1400" b="0" strike="noStrike" spc="-1" dirty="0" err="1">
                <a:solidFill>
                  <a:srgbClr val="000000"/>
                </a:solidFill>
                <a:uFill>
                  <a:solidFill>
                    <a:srgbClr val="FFFFFF"/>
                  </a:solidFill>
                </a:uFill>
                <a:latin typeface="Calibri"/>
              </a:rPr>
              <a:t>dermatitis</a:t>
            </a:r>
            <a:r>
              <a:rPr lang="tr-TR" sz="1400" b="0" strike="noStrike" spc="-1" dirty="0">
                <a:solidFill>
                  <a:srgbClr val="000000"/>
                </a:solidFill>
                <a:uFill>
                  <a:solidFill>
                    <a:srgbClr val="FFFFFF"/>
                  </a:solidFill>
                </a:uFill>
                <a:latin typeface="Calibri"/>
              </a:rPr>
              <a:t>, kanser, böbrek zararı yapar.</a:t>
            </a:r>
          </a:p>
          <a:p>
            <a:pPr marL="343080" indent="-342720">
              <a:lnSpc>
                <a:spcPct val="100000"/>
              </a:lnSpc>
              <a:buClr>
                <a:srgbClr val="000000"/>
              </a:buClr>
              <a:buFont typeface="Arial"/>
              <a:buChar char="•"/>
            </a:pPr>
            <a:r>
              <a:rPr lang="tr-TR" sz="1400" b="1" i="1" strike="noStrike" spc="-1" dirty="0">
                <a:solidFill>
                  <a:srgbClr val="000000"/>
                </a:solidFill>
                <a:uFill>
                  <a:solidFill>
                    <a:srgbClr val="FFFFFF"/>
                  </a:solidFill>
                </a:uFill>
                <a:latin typeface="Calibri"/>
              </a:rPr>
              <a:t>Kurşun:</a:t>
            </a:r>
            <a:r>
              <a:rPr lang="tr-TR" sz="1400" b="0" strike="noStrike" spc="-1" dirty="0">
                <a:solidFill>
                  <a:srgbClr val="000000"/>
                </a:solidFill>
                <a:uFill>
                  <a:solidFill>
                    <a:srgbClr val="FFFFFF"/>
                  </a:solidFill>
                </a:uFill>
                <a:latin typeface="Calibri"/>
              </a:rPr>
              <a:t> Doğal kaynaklardan ve su iletim yapılarından bulaşabilir. Sinir sisteminde, böbreklerde, üreme sisteminde hasar. Çocuklarda fiziksel ve zihinsel gelişim bozukluklarına neden olur. Çocuklarda dikkat dağınıklığı ve öğrenme güçlükleri, en sık rastlanan rahatsızlıklardır.</a:t>
            </a:r>
          </a:p>
          <a:p>
            <a:pPr marL="343080" indent="-342720">
              <a:lnSpc>
                <a:spcPct val="100000"/>
              </a:lnSpc>
              <a:buClr>
                <a:srgbClr val="000000"/>
              </a:buClr>
              <a:buFont typeface="Arial"/>
              <a:buChar char="•"/>
            </a:pPr>
            <a:r>
              <a:rPr lang="tr-TR" sz="1400" b="1" i="1" strike="noStrike" spc="-1" dirty="0">
                <a:solidFill>
                  <a:srgbClr val="000000"/>
                </a:solidFill>
                <a:uFill>
                  <a:solidFill>
                    <a:srgbClr val="FFFFFF"/>
                  </a:solidFill>
                </a:uFill>
                <a:latin typeface="Calibri"/>
              </a:rPr>
              <a:t>Nikel:</a:t>
            </a:r>
            <a:r>
              <a:rPr lang="tr-TR" sz="1400" b="0" strike="noStrike" spc="-1" dirty="0">
                <a:solidFill>
                  <a:srgbClr val="000000"/>
                </a:solidFill>
                <a:uFill>
                  <a:solidFill>
                    <a:srgbClr val="FFFFFF"/>
                  </a:solidFill>
                </a:uFill>
                <a:latin typeface="Calibri"/>
              </a:rPr>
              <a:t> </a:t>
            </a:r>
            <a:r>
              <a:rPr lang="tr-TR" sz="1400" b="0" strike="noStrike" spc="-1" dirty="0" err="1">
                <a:solidFill>
                  <a:srgbClr val="000000"/>
                </a:solidFill>
                <a:uFill>
                  <a:solidFill>
                    <a:srgbClr val="FFFFFF"/>
                  </a:solidFill>
                </a:uFill>
                <a:latin typeface="Calibri"/>
              </a:rPr>
              <a:t>Hiperglisemi</a:t>
            </a:r>
            <a:r>
              <a:rPr lang="tr-TR" sz="1400" b="0" strike="noStrike" spc="-1" dirty="0">
                <a:solidFill>
                  <a:srgbClr val="000000"/>
                </a:solidFill>
                <a:uFill>
                  <a:solidFill>
                    <a:srgbClr val="FFFFFF"/>
                  </a:solidFill>
                </a:uFill>
                <a:latin typeface="Calibri"/>
              </a:rPr>
              <a:t> ile mide ve sinir sistemi rahatsızlıklarına neden olur. </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TotalTime>
  <Words>4941</Words>
  <Application>Microsoft Office PowerPoint</Application>
  <PresentationFormat>Ekran Gösterisi (4:3)</PresentationFormat>
  <Paragraphs>343</Paragraphs>
  <Slides>60</Slides>
  <Notes>0</Notes>
  <HiddenSlides>0</HiddenSlides>
  <MMClips>0</MMClips>
  <ScaleCrop>false</ScaleCrop>
  <HeadingPairs>
    <vt:vector size="4" baseType="variant">
      <vt:variant>
        <vt:lpstr>Tema</vt:lpstr>
      </vt:variant>
      <vt:variant>
        <vt:i4>2</vt:i4>
      </vt:variant>
      <vt:variant>
        <vt:lpstr>Slayt Başlıkları</vt:lpstr>
      </vt:variant>
      <vt:variant>
        <vt:i4>60</vt:i4>
      </vt:variant>
    </vt:vector>
  </HeadingPairs>
  <TitlesOfParts>
    <vt:vector size="62" baseType="lpstr">
      <vt:lpstr>Office Theme</vt: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sonay</cp:lastModifiedBy>
  <cp:revision>36</cp:revision>
  <dcterms:created xsi:type="dcterms:W3CDTF">2013-11-20T16:28:03Z</dcterms:created>
  <dcterms:modified xsi:type="dcterms:W3CDTF">2018-10-10T07:35:27Z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Ekran Gösterisi (4:3)</vt:lpwstr>
  </property>
  <property fmtid="{D5CDD505-2E9C-101B-9397-08002B2CF9AE}" pid="9" name="ScaleCrop">
    <vt:bool>false</vt:bool>
  </property>
  <property fmtid="{D5CDD505-2E9C-101B-9397-08002B2CF9AE}" pid="10" name="ShareDoc">
    <vt:bool>false</vt:bool>
  </property>
  <property fmtid="{D5CDD505-2E9C-101B-9397-08002B2CF9AE}" pid="11" name="Slides">
    <vt:i4>64</vt:i4>
  </property>
</Properties>
</file>