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9"/>
  </p:notesMasterIdLst>
  <p:sldIdLst>
    <p:sldId id="256" r:id="rId2"/>
    <p:sldId id="258" r:id="rId3"/>
    <p:sldId id="277" r:id="rId4"/>
    <p:sldId id="257" r:id="rId5"/>
    <p:sldId id="259" r:id="rId6"/>
    <p:sldId id="294" r:id="rId7"/>
    <p:sldId id="455" r:id="rId8"/>
    <p:sldId id="456" r:id="rId9"/>
    <p:sldId id="458" r:id="rId10"/>
    <p:sldId id="459" r:id="rId11"/>
    <p:sldId id="452" r:id="rId12"/>
    <p:sldId id="450" r:id="rId13"/>
    <p:sldId id="475" r:id="rId14"/>
    <p:sldId id="305" r:id="rId15"/>
    <p:sldId id="460" r:id="rId16"/>
    <p:sldId id="462" r:id="rId17"/>
    <p:sldId id="453" r:id="rId18"/>
    <p:sldId id="454" r:id="rId19"/>
    <p:sldId id="471" r:id="rId20"/>
    <p:sldId id="481" r:id="rId21"/>
    <p:sldId id="482" r:id="rId22"/>
    <p:sldId id="477" r:id="rId23"/>
    <p:sldId id="486" r:id="rId24"/>
    <p:sldId id="485" r:id="rId25"/>
    <p:sldId id="479" r:id="rId26"/>
    <p:sldId id="464" r:id="rId27"/>
    <p:sldId id="47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94" autoAdjust="0"/>
    <p:restoredTop sz="79787" autoAdjust="0"/>
  </p:normalViewPr>
  <p:slideViewPr>
    <p:cSldViewPr snapToGrid="0">
      <p:cViewPr varScale="1">
        <p:scale>
          <a:sx n="49" d="100"/>
          <a:sy n="49" d="100"/>
        </p:scale>
        <p:origin x="31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7E7021-ED28-43B3-BD55-EA6488948285}" type="datetimeFigureOut">
              <a:rPr lang="tr-TR" smtClean="0"/>
              <a:t>18.03.2020</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DEF8F-1B19-489D-AD91-1971C0D4F151}" type="slidenum">
              <a:rPr lang="tr-TR" smtClean="0"/>
              <a:t>‹#›</a:t>
            </a:fld>
            <a:endParaRPr lang="tr-TR"/>
          </a:p>
        </p:txBody>
      </p:sp>
    </p:spTree>
    <p:extLst>
      <p:ext uri="{BB962C8B-B14F-4D97-AF65-F5344CB8AC3E}">
        <p14:creationId xmlns:p14="http://schemas.microsoft.com/office/powerpoint/2010/main" val="1944130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mb.museum/en/museums-institutions/museum-fuer-islamische-kunst/home.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dhm.de/en.html" TargetMode="External"/><Relationship Id="rId5" Type="http://schemas.openxmlformats.org/officeDocument/2006/relationships/hyperlink" Target="http://www.smb.museum/en/museums-institutions/skulpturensammlung/home.html" TargetMode="External"/><Relationship Id="rId4" Type="http://schemas.openxmlformats.org/officeDocument/2006/relationships/hyperlink" Target="http://www.smb.museum/en/museums-institutions/vorderasiatisches-museum/home.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CEREN KARADENİZ</a:t>
            </a:r>
          </a:p>
        </p:txBody>
      </p:sp>
      <p:sp>
        <p:nvSpPr>
          <p:cNvPr id="4" name="Slayt Numarası Yer Tutucusu 3"/>
          <p:cNvSpPr>
            <a:spLocks noGrp="1"/>
          </p:cNvSpPr>
          <p:nvPr>
            <p:ph type="sldNum" sz="quarter" idx="5"/>
          </p:nvPr>
        </p:nvSpPr>
        <p:spPr/>
        <p:txBody>
          <a:bodyPr/>
          <a:lstStyle/>
          <a:p>
            <a:fld id="{7FCDEF8F-1B19-489D-AD91-1971C0D4F151}" type="slidenum">
              <a:rPr lang="tr-TR" smtClean="0"/>
              <a:t>1</a:t>
            </a:fld>
            <a:endParaRPr lang="tr-TR"/>
          </a:p>
        </p:txBody>
      </p:sp>
    </p:spTree>
    <p:extLst>
      <p:ext uri="{BB962C8B-B14F-4D97-AF65-F5344CB8AC3E}">
        <p14:creationId xmlns:p14="http://schemas.microsoft.com/office/powerpoint/2010/main" val="2567785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TEMAS NOKTALARI </a:t>
            </a:r>
          </a:p>
        </p:txBody>
      </p:sp>
      <p:sp>
        <p:nvSpPr>
          <p:cNvPr id="4" name="Slayt Numarası Yer Tutucusu 3"/>
          <p:cNvSpPr>
            <a:spLocks noGrp="1"/>
          </p:cNvSpPr>
          <p:nvPr>
            <p:ph type="sldNum" sz="quarter" idx="5"/>
          </p:nvPr>
        </p:nvSpPr>
        <p:spPr/>
        <p:txBody>
          <a:bodyPr/>
          <a:lstStyle/>
          <a:p>
            <a:fld id="{7FCDEF8F-1B19-489D-AD91-1971C0D4F151}" type="slidenum">
              <a:rPr lang="tr-TR" smtClean="0"/>
              <a:t>14</a:t>
            </a:fld>
            <a:endParaRPr lang="tr-TR"/>
          </a:p>
        </p:txBody>
      </p:sp>
    </p:spTree>
    <p:extLst>
      <p:ext uri="{BB962C8B-B14F-4D97-AF65-F5344CB8AC3E}">
        <p14:creationId xmlns:p14="http://schemas.microsoft.com/office/powerpoint/2010/main" val="903236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dirty="0" err="1">
                <a:solidFill>
                  <a:schemeClr val="tx1"/>
                </a:solidFill>
                <a:effectLst/>
                <a:latin typeface="+mn-lt"/>
                <a:ea typeface="+mn-ea"/>
                <a:cs typeface="+mn-cs"/>
              </a:rPr>
              <a:t>Museum</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for</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Islamic</a:t>
            </a:r>
            <a:r>
              <a:rPr lang="tr-TR" sz="1200" b="0" i="0" u="none" strike="noStrike" kern="1200" dirty="0">
                <a:solidFill>
                  <a:schemeClr val="tx1"/>
                </a:solidFill>
                <a:effectLst/>
                <a:latin typeface="+mn-lt"/>
                <a:ea typeface="+mn-ea"/>
                <a:cs typeface="+mn-cs"/>
              </a:rPr>
              <a:t> Art (</a:t>
            </a:r>
            <a:r>
              <a:rPr lang="tr-TR" sz="1200" b="0" i="0" u="none" strike="noStrike" kern="1200" dirty="0" err="1">
                <a:solidFill>
                  <a:schemeClr val="tx1"/>
                </a:solidFill>
                <a:effectLst/>
                <a:latin typeface="+mn-lt"/>
                <a:ea typeface="+mn-ea"/>
                <a:cs typeface="+mn-cs"/>
                <a:hlinkClick r:id="rId3"/>
              </a:rPr>
              <a:t>Museum</a:t>
            </a:r>
            <a:r>
              <a:rPr lang="tr-TR" sz="1200" b="0" i="0" u="none" strike="noStrike" kern="1200" dirty="0">
                <a:solidFill>
                  <a:schemeClr val="tx1"/>
                </a:solidFill>
                <a:effectLst/>
                <a:latin typeface="+mn-lt"/>
                <a:ea typeface="+mn-ea"/>
                <a:cs typeface="+mn-cs"/>
                <a:hlinkClick r:id="rId3"/>
              </a:rPr>
              <a:t> </a:t>
            </a:r>
            <a:r>
              <a:rPr lang="tr-TR" sz="1200" b="0" i="0" u="none" strike="noStrike" kern="1200" dirty="0" err="1">
                <a:solidFill>
                  <a:schemeClr val="tx1"/>
                </a:solidFill>
                <a:effectLst/>
                <a:latin typeface="+mn-lt"/>
                <a:ea typeface="+mn-ea"/>
                <a:cs typeface="+mn-cs"/>
                <a:hlinkClick r:id="rId3"/>
              </a:rPr>
              <a:t>für</a:t>
            </a:r>
            <a:r>
              <a:rPr lang="tr-TR" sz="1200" b="0" i="0" u="none" strike="noStrike" kern="1200" dirty="0">
                <a:solidFill>
                  <a:schemeClr val="tx1"/>
                </a:solidFill>
                <a:effectLst/>
                <a:latin typeface="+mn-lt"/>
                <a:ea typeface="+mn-ea"/>
                <a:cs typeface="+mn-cs"/>
                <a:hlinkClick r:id="rId3"/>
              </a:rPr>
              <a:t> </a:t>
            </a:r>
            <a:r>
              <a:rPr lang="tr-TR" sz="1200" b="0" i="0" u="none" strike="noStrike" kern="1200" dirty="0" err="1">
                <a:solidFill>
                  <a:schemeClr val="tx1"/>
                </a:solidFill>
                <a:effectLst/>
                <a:latin typeface="+mn-lt"/>
                <a:ea typeface="+mn-ea"/>
                <a:cs typeface="+mn-cs"/>
                <a:hlinkClick r:id="rId3"/>
              </a:rPr>
              <a:t>Islamische</a:t>
            </a:r>
            <a:r>
              <a:rPr lang="tr-TR" sz="1200" b="0" i="0" u="none" strike="noStrike" kern="1200" dirty="0">
                <a:solidFill>
                  <a:schemeClr val="tx1"/>
                </a:solidFill>
                <a:effectLst/>
                <a:latin typeface="+mn-lt"/>
                <a:ea typeface="+mn-ea"/>
                <a:cs typeface="+mn-cs"/>
                <a:hlinkClick r:id="rId3"/>
              </a:rPr>
              <a:t> </a:t>
            </a:r>
            <a:r>
              <a:rPr lang="tr-TR" sz="1200" b="0" i="0" u="none" strike="noStrike" kern="1200" dirty="0" err="1">
                <a:solidFill>
                  <a:schemeClr val="tx1"/>
                </a:solidFill>
                <a:effectLst/>
                <a:latin typeface="+mn-lt"/>
                <a:ea typeface="+mn-ea"/>
                <a:cs typeface="+mn-cs"/>
                <a:hlinkClick r:id="rId3"/>
              </a:rPr>
              <a:t>Kunst</a:t>
            </a:r>
            <a:r>
              <a:rPr lang="tr-TR" sz="1200" b="0" i="0" u="none" strike="noStrike" kern="1200" dirty="0">
                <a:solidFill>
                  <a:schemeClr val="tx1"/>
                </a:solidFill>
                <a:effectLst/>
                <a:latin typeface="+mn-lt"/>
                <a:ea typeface="+mn-ea"/>
                <a:cs typeface="+mn-cs"/>
              </a:rPr>
              <a:t>), </a:t>
            </a:r>
          </a:p>
          <a:p>
            <a:r>
              <a:rPr lang="tr-TR" sz="1200" b="0" i="0" u="none" strike="noStrike" kern="1200" dirty="0" err="1">
                <a:solidFill>
                  <a:schemeClr val="tx1"/>
                </a:solidFill>
                <a:effectLst/>
                <a:latin typeface="+mn-lt"/>
                <a:ea typeface="+mn-ea"/>
                <a:cs typeface="+mn-cs"/>
              </a:rPr>
              <a:t>Museum</a:t>
            </a:r>
            <a:r>
              <a:rPr lang="tr-TR" sz="1200" b="0" i="0" u="none" strike="noStrike" kern="1200" dirty="0">
                <a:solidFill>
                  <a:schemeClr val="tx1"/>
                </a:solidFill>
                <a:effectLst/>
                <a:latin typeface="+mn-lt"/>
                <a:ea typeface="+mn-ea"/>
                <a:cs typeface="+mn-cs"/>
              </a:rPr>
              <a:t> of the Ancient </a:t>
            </a:r>
            <a:r>
              <a:rPr lang="tr-TR" sz="1200" b="0" i="0" u="none" strike="noStrike" kern="1200" dirty="0" err="1">
                <a:solidFill>
                  <a:schemeClr val="tx1"/>
                </a:solidFill>
                <a:effectLst/>
                <a:latin typeface="+mn-lt"/>
                <a:ea typeface="+mn-ea"/>
                <a:cs typeface="+mn-cs"/>
              </a:rPr>
              <a:t>Near</a:t>
            </a:r>
            <a:r>
              <a:rPr lang="tr-TR" sz="1200" b="0" i="0" u="none" strike="noStrike" kern="1200" dirty="0">
                <a:solidFill>
                  <a:schemeClr val="tx1"/>
                </a:solidFill>
                <a:effectLst/>
                <a:latin typeface="+mn-lt"/>
                <a:ea typeface="+mn-ea"/>
                <a:cs typeface="+mn-cs"/>
              </a:rPr>
              <a:t> East  (</a:t>
            </a:r>
            <a:r>
              <a:rPr lang="tr-TR" sz="1200" b="0" i="0" u="none" strike="noStrike" kern="1200" dirty="0" err="1">
                <a:solidFill>
                  <a:schemeClr val="tx1"/>
                </a:solidFill>
                <a:effectLst/>
                <a:latin typeface="+mn-lt"/>
                <a:ea typeface="+mn-ea"/>
                <a:cs typeface="+mn-cs"/>
                <a:hlinkClick r:id="rId4"/>
              </a:rPr>
              <a:t>Vorderasiatisches</a:t>
            </a:r>
            <a:r>
              <a:rPr lang="tr-TR" sz="1200" b="0" i="0" u="none" strike="noStrike" kern="1200" dirty="0">
                <a:solidFill>
                  <a:schemeClr val="tx1"/>
                </a:solidFill>
                <a:effectLst/>
                <a:latin typeface="+mn-lt"/>
                <a:ea typeface="+mn-ea"/>
                <a:cs typeface="+mn-cs"/>
                <a:hlinkClick r:id="rId4"/>
              </a:rPr>
              <a:t> </a:t>
            </a:r>
            <a:r>
              <a:rPr lang="tr-TR" sz="1200" b="0" i="0" u="none" strike="noStrike" kern="1200" dirty="0" err="1">
                <a:solidFill>
                  <a:schemeClr val="tx1"/>
                </a:solidFill>
                <a:effectLst/>
                <a:latin typeface="+mn-lt"/>
                <a:ea typeface="+mn-ea"/>
                <a:cs typeface="+mn-cs"/>
                <a:hlinkClick r:id="rId4"/>
              </a:rPr>
              <a:t>Museum</a:t>
            </a:r>
            <a:r>
              <a:rPr lang="tr-TR" sz="1200" b="0" i="0" u="none" strike="noStrike" kern="1200" dirty="0">
                <a:solidFill>
                  <a:schemeClr val="tx1"/>
                </a:solidFill>
                <a:effectLst/>
                <a:latin typeface="+mn-lt"/>
                <a:ea typeface="+mn-ea"/>
                <a:cs typeface="+mn-cs"/>
              </a:rPr>
              <a:t>)</a:t>
            </a:r>
          </a:p>
          <a:p>
            <a:r>
              <a:rPr lang="tr-TR" sz="1200" b="0" i="0" u="none" strike="noStrike" kern="1200" dirty="0" err="1">
                <a:solidFill>
                  <a:schemeClr val="tx1"/>
                </a:solidFill>
                <a:effectLst/>
                <a:latin typeface="+mn-lt"/>
                <a:ea typeface="+mn-ea"/>
                <a:cs typeface="+mn-cs"/>
              </a:rPr>
              <a:t>Sculpture</a:t>
            </a:r>
            <a:r>
              <a:rPr lang="tr-TR" sz="1200" b="0" i="0" u="none" strike="noStrike" kern="1200" dirty="0">
                <a:solidFill>
                  <a:schemeClr val="tx1"/>
                </a:solidFill>
                <a:effectLst/>
                <a:latin typeface="+mn-lt"/>
                <a:ea typeface="+mn-ea"/>
                <a:cs typeface="+mn-cs"/>
              </a:rPr>
              <a:t> Collection </a:t>
            </a:r>
            <a:r>
              <a:rPr lang="tr-TR" sz="1200" b="0" i="0" u="none" strike="noStrike" kern="1200" dirty="0" err="1">
                <a:solidFill>
                  <a:schemeClr val="tx1"/>
                </a:solidFill>
                <a:effectLst/>
                <a:latin typeface="+mn-lt"/>
                <a:ea typeface="+mn-ea"/>
                <a:cs typeface="+mn-cs"/>
              </a:rPr>
              <a:t>and</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Museum</a:t>
            </a:r>
            <a:r>
              <a:rPr lang="tr-TR" sz="1200" b="0" i="0" u="none" strike="noStrike" kern="1200" dirty="0">
                <a:solidFill>
                  <a:schemeClr val="tx1"/>
                </a:solidFill>
                <a:effectLst/>
                <a:latin typeface="+mn-lt"/>
                <a:ea typeface="+mn-ea"/>
                <a:cs typeface="+mn-cs"/>
              </a:rPr>
              <a:t> of </a:t>
            </a:r>
            <a:r>
              <a:rPr lang="tr-TR" sz="1200" b="0" i="0" u="none" strike="noStrike" kern="1200" dirty="0" err="1">
                <a:solidFill>
                  <a:schemeClr val="tx1"/>
                </a:solidFill>
                <a:effectLst/>
                <a:latin typeface="+mn-lt"/>
                <a:ea typeface="+mn-ea"/>
                <a:cs typeface="+mn-cs"/>
              </a:rPr>
              <a:t>Byzantine</a:t>
            </a:r>
            <a:r>
              <a:rPr lang="tr-TR" sz="1200" b="0" i="0" u="none" strike="noStrike" kern="1200" dirty="0">
                <a:solidFill>
                  <a:schemeClr val="tx1"/>
                </a:solidFill>
                <a:effectLst/>
                <a:latin typeface="+mn-lt"/>
                <a:ea typeface="+mn-ea"/>
                <a:cs typeface="+mn-cs"/>
              </a:rPr>
              <a:t> Art (</a:t>
            </a:r>
            <a:r>
              <a:rPr lang="tr-TR" sz="1200" b="0" i="0" u="none" strike="noStrike" kern="1200" dirty="0" err="1">
                <a:solidFill>
                  <a:schemeClr val="tx1"/>
                </a:solidFill>
                <a:effectLst/>
                <a:latin typeface="+mn-lt"/>
                <a:ea typeface="+mn-ea"/>
                <a:cs typeface="+mn-cs"/>
                <a:hlinkClick r:id="rId5"/>
              </a:rPr>
              <a:t>Skulpturensammlung</a:t>
            </a:r>
            <a:r>
              <a:rPr lang="tr-TR" sz="1200" b="0" i="0" u="none" strike="noStrike" kern="1200" dirty="0">
                <a:solidFill>
                  <a:schemeClr val="tx1"/>
                </a:solidFill>
                <a:effectLst/>
                <a:latin typeface="+mn-lt"/>
                <a:ea typeface="+mn-ea"/>
                <a:cs typeface="+mn-cs"/>
                <a:hlinkClick r:id="rId5"/>
              </a:rPr>
              <a:t> </a:t>
            </a:r>
            <a:r>
              <a:rPr lang="tr-TR" sz="1200" b="0" i="0" u="none" strike="noStrike" kern="1200" dirty="0" err="1">
                <a:solidFill>
                  <a:schemeClr val="tx1"/>
                </a:solidFill>
                <a:effectLst/>
                <a:latin typeface="+mn-lt"/>
                <a:ea typeface="+mn-ea"/>
                <a:cs typeface="+mn-cs"/>
                <a:hlinkClick r:id="rId5"/>
              </a:rPr>
              <a:t>und</a:t>
            </a:r>
            <a:r>
              <a:rPr lang="tr-TR" sz="1200" b="0" i="0" u="none" strike="noStrike" kern="1200" dirty="0">
                <a:solidFill>
                  <a:schemeClr val="tx1"/>
                </a:solidFill>
                <a:effectLst/>
                <a:latin typeface="+mn-lt"/>
                <a:ea typeface="+mn-ea"/>
                <a:cs typeface="+mn-cs"/>
                <a:hlinkClick r:id="rId5"/>
              </a:rPr>
              <a:t> </a:t>
            </a:r>
            <a:r>
              <a:rPr lang="tr-TR" sz="1200" b="0" i="0" u="none" strike="noStrike" kern="1200" dirty="0" err="1">
                <a:solidFill>
                  <a:schemeClr val="tx1"/>
                </a:solidFill>
                <a:effectLst/>
                <a:latin typeface="+mn-lt"/>
                <a:ea typeface="+mn-ea"/>
                <a:cs typeface="+mn-cs"/>
                <a:hlinkClick r:id="rId5"/>
              </a:rPr>
              <a:t>Museum</a:t>
            </a:r>
            <a:r>
              <a:rPr lang="tr-TR" sz="1200" b="0" i="0" u="none" strike="noStrike" kern="1200" dirty="0">
                <a:solidFill>
                  <a:schemeClr val="tx1"/>
                </a:solidFill>
                <a:effectLst/>
                <a:latin typeface="+mn-lt"/>
                <a:ea typeface="+mn-ea"/>
                <a:cs typeface="+mn-cs"/>
                <a:hlinkClick r:id="rId5"/>
              </a:rPr>
              <a:t> </a:t>
            </a:r>
            <a:r>
              <a:rPr lang="tr-TR" sz="1200" b="0" i="0" u="none" strike="noStrike" kern="1200" dirty="0" err="1">
                <a:solidFill>
                  <a:schemeClr val="tx1"/>
                </a:solidFill>
                <a:effectLst/>
                <a:latin typeface="+mn-lt"/>
                <a:ea typeface="+mn-ea"/>
                <a:cs typeface="+mn-cs"/>
                <a:hlinkClick r:id="rId5"/>
              </a:rPr>
              <a:t>für</a:t>
            </a:r>
            <a:r>
              <a:rPr lang="tr-TR" sz="1200" b="0" i="0" u="none" strike="noStrike" kern="1200" dirty="0">
                <a:solidFill>
                  <a:schemeClr val="tx1"/>
                </a:solidFill>
                <a:effectLst/>
                <a:latin typeface="+mn-lt"/>
                <a:ea typeface="+mn-ea"/>
                <a:cs typeface="+mn-cs"/>
                <a:hlinkClick r:id="rId5"/>
              </a:rPr>
              <a:t> </a:t>
            </a:r>
            <a:r>
              <a:rPr lang="tr-TR" sz="1200" b="0" i="0" u="none" strike="noStrike" kern="1200" dirty="0" err="1">
                <a:solidFill>
                  <a:schemeClr val="tx1"/>
                </a:solidFill>
                <a:effectLst/>
                <a:latin typeface="+mn-lt"/>
                <a:ea typeface="+mn-ea"/>
                <a:cs typeface="+mn-cs"/>
                <a:hlinkClick r:id="rId5"/>
              </a:rPr>
              <a:t>Byzantinische</a:t>
            </a:r>
            <a:r>
              <a:rPr lang="tr-TR" sz="1200" b="0" i="0" u="none" strike="noStrike" kern="1200" dirty="0">
                <a:solidFill>
                  <a:schemeClr val="tx1"/>
                </a:solidFill>
                <a:effectLst/>
                <a:latin typeface="+mn-lt"/>
                <a:ea typeface="+mn-ea"/>
                <a:cs typeface="+mn-cs"/>
                <a:hlinkClick r:id="rId5"/>
              </a:rPr>
              <a:t> </a:t>
            </a:r>
            <a:r>
              <a:rPr lang="tr-TR" sz="1200" b="0" i="0" u="none" strike="noStrike" kern="1200" dirty="0" err="1">
                <a:solidFill>
                  <a:schemeClr val="tx1"/>
                </a:solidFill>
                <a:effectLst/>
                <a:latin typeface="+mn-lt"/>
                <a:ea typeface="+mn-ea"/>
                <a:cs typeface="+mn-cs"/>
                <a:hlinkClick r:id="rId5"/>
              </a:rPr>
              <a:t>Kunst</a:t>
            </a:r>
            <a:r>
              <a:rPr lang="tr-TR" sz="1200" b="0" i="0" u="none" strike="noStrike" kern="1200" dirty="0">
                <a:solidFill>
                  <a:schemeClr val="tx1"/>
                </a:solidFill>
                <a:effectLst/>
                <a:latin typeface="+mn-lt"/>
                <a:ea typeface="+mn-ea"/>
                <a:cs typeface="+mn-cs"/>
              </a:rPr>
              <a:t>) </a:t>
            </a:r>
          </a:p>
          <a:p>
            <a:r>
              <a:rPr lang="tr-TR" sz="1200" b="0" i="0" u="none" strike="noStrike" kern="1200" dirty="0" err="1">
                <a:solidFill>
                  <a:schemeClr val="tx1"/>
                </a:solidFill>
                <a:effectLst/>
                <a:latin typeface="+mn-lt"/>
                <a:ea typeface="+mn-ea"/>
                <a:cs typeface="+mn-cs"/>
              </a:rPr>
              <a:t>German</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Historical</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Museum</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hlinkClick r:id="rId6"/>
              </a:rPr>
              <a:t>Deutsches</a:t>
            </a:r>
            <a:r>
              <a:rPr lang="tr-TR" sz="1200" b="0" i="0" u="none" strike="noStrike" kern="1200" dirty="0">
                <a:solidFill>
                  <a:schemeClr val="tx1"/>
                </a:solidFill>
                <a:effectLst/>
                <a:latin typeface="+mn-lt"/>
                <a:ea typeface="+mn-ea"/>
                <a:cs typeface="+mn-cs"/>
                <a:hlinkClick r:id="rId6"/>
              </a:rPr>
              <a:t> </a:t>
            </a:r>
            <a:r>
              <a:rPr lang="tr-TR" sz="1200" b="0" i="0" u="none" strike="noStrike" kern="1200" dirty="0" err="1">
                <a:solidFill>
                  <a:schemeClr val="tx1"/>
                </a:solidFill>
                <a:effectLst/>
                <a:latin typeface="+mn-lt"/>
                <a:ea typeface="+mn-ea"/>
                <a:cs typeface="+mn-cs"/>
                <a:hlinkClick r:id="rId6"/>
              </a:rPr>
              <a:t>Historisches</a:t>
            </a:r>
            <a:r>
              <a:rPr lang="tr-TR" sz="1200" b="0" i="0" u="none" strike="noStrike" kern="1200" dirty="0">
                <a:solidFill>
                  <a:schemeClr val="tx1"/>
                </a:solidFill>
                <a:effectLst/>
                <a:latin typeface="+mn-lt"/>
                <a:ea typeface="+mn-ea"/>
                <a:cs typeface="+mn-cs"/>
                <a:hlinkClick r:id="rId6"/>
              </a:rPr>
              <a:t> </a:t>
            </a:r>
            <a:r>
              <a:rPr lang="tr-TR" sz="1200" b="0" i="0" u="none" strike="noStrike" kern="1200" dirty="0" err="1">
                <a:solidFill>
                  <a:schemeClr val="tx1"/>
                </a:solidFill>
                <a:effectLst/>
                <a:latin typeface="+mn-lt"/>
                <a:ea typeface="+mn-ea"/>
                <a:cs typeface="+mn-cs"/>
                <a:hlinkClick r:id="rId6"/>
              </a:rPr>
              <a:t>Museum</a:t>
            </a:r>
            <a:r>
              <a:rPr lang="tr-TR" sz="1200" b="0" i="0" u="none" strike="noStrike" kern="1200" dirty="0">
                <a:solidFill>
                  <a:schemeClr val="tx1"/>
                </a:solidFill>
                <a:effectLst/>
                <a:latin typeface="+mn-lt"/>
                <a:ea typeface="+mn-ea"/>
                <a:cs typeface="+mn-cs"/>
              </a:rPr>
              <a:t>)</a:t>
            </a:r>
            <a:endParaRPr lang="tr-TR" dirty="0"/>
          </a:p>
        </p:txBody>
      </p:sp>
      <p:sp>
        <p:nvSpPr>
          <p:cNvPr id="4" name="Slayt Numarası Yer Tutucusu 3"/>
          <p:cNvSpPr>
            <a:spLocks noGrp="1"/>
          </p:cNvSpPr>
          <p:nvPr>
            <p:ph type="sldNum" sz="quarter" idx="5"/>
          </p:nvPr>
        </p:nvSpPr>
        <p:spPr/>
        <p:txBody>
          <a:bodyPr/>
          <a:lstStyle/>
          <a:p>
            <a:fld id="{7FCDEF8F-1B19-489D-AD91-1971C0D4F151}" type="slidenum">
              <a:rPr lang="tr-TR" smtClean="0"/>
              <a:t>15</a:t>
            </a:fld>
            <a:endParaRPr lang="tr-TR"/>
          </a:p>
        </p:txBody>
      </p:sp>
    </p:spTree>
    <p:extLst>
      <p:ext uri="{BB962C8B-B14F-4D97-AF65-F5344CB8AC3E}">
        <p14:creationId xmlns:p14="http://schemas.microsoft.com/office/powerpoint/2010/main" val="1812528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b="1" dirty="0"/>
              <a:t>Müzedeki her nesnenin göç kavramıyla ilişkisi kuruldu.</a:t>
            </a:r>
          </a:p>
          <a:p>
            <a:r>
              <a:rPr lang="tr-TR" sz="1200" b="1" dirty="0"/>
              <a:t>Ortak kültüre odaklanıldı. </a:t>
            </a:r>
            <a:r>
              <a:rPr lang="tr-TR" sz="1200" b="1" i="1" dirty="0"/>
              <a:t>(Orta Doğulu </a:t>
            </a:r>
            <a:r>
              <a:rPr lang="tr-TR" sz="1200" b="1" i="1" dirty="0" err="1"/>
              <a:t>Ud</a:t>
            </a:r>
            <a:r>
              <a:rPr lang="tr-TR" sz="1200" b="1" i="1" dirty="0"/>
              <a:t> olmasaydı gitar </a:t>
            </a:r>
            <a:r>
              <a:rPr lang="tr-TR" sz="1200" b="1" i="1" dirty="0" err="1"/>
              <a:t>icad</a:t>
            </a:r>
            <a:r>
              <a:rPr lang="tr-TR" sz="1200" b="1" i="1" dirty="0"/>
              <a:t> edilemezdi , Jimmy </a:t>
            </a:r>
            <a:r>
              <a:rPr lang="tr-TR" sz="1200" b="1" i="1" dirty="0" err="1"/>
              <a:t>Hendrix</a:t>
            </a:r>
            <a:r>
              <a:rPr lang="tr-TR" sz="1200" b="1" i="1" dirty="0"/>
              <a:t> ya da John </a:t>
            </a:r>
            <a:r>
              <a:rPr lang="tr-TR" sz="1200" b="1" i="1" dirty="0" err="1"/>
              <a:t>Lennon</a:t>
            </a:r>
            <a:r>
              <a:rPr lang="tr-TR" sz="1200" b="1" i="1" dirty="0"/>
              <a:t> ne çalacaktı? vb.)</a:t>
            </a:r>
          </a:p>
          <a:p>
            <a:r>
              <a:rPr lang="tr-TR" sz="1200" b="1" dirty="0"/>
              <a:t>Yaygın tarihi deneyimlere odaklanıldı. </a:t>
            </a:r>
            <a:r>
              <a:rPr lang="tr-TR" sz="1200" b="1" i="1" dirty="0"/>
              <a:t>(Savaş, barış, aşk, toplumsal düzen vb.) </a:t>
            </a:r>
          </a:p>
          <a:p>
            <a:r>
              <a:rPr lang="tr-TR" sz="1200" b="1" dirty="0"/>
              <a:t>İletişim noktaları vurgulandı </a:t>
            </a:r>
            <a:r>
              <a:rPr lang="tr-TR" sz="1200" b="1" i="1" dirty="0"/>
              <a:t>(Tarih boyunca Almanya, Suriye ve Irak ilişkileri incelendi)</a:t>
            </a:r>
          </a:p>
          <a:p>
            <a:r>
              <a:rPr lang="tr-TR" sz="1200" b="1" dirty="0"/>
              <a:t>Kimlik vurgulandı (</a:t>
            </a:r>
            <a:r>
              <a:rPr lang="tr-TR" sz="1200" b="1" i="1" dirty="0"/>
              <a:t>İzleyicilerin kendi kimliklerine odaklanıldı.  Kültürel çoğulculukta bireysel duruşumuz nedir?)</a:t>
            </a:r>
          </a:p>
        </p:txBody>
      </p:sp>
      <p:sp>
        <p:nvSpPr>
          <p:cNvPr id="4" name="3 Slayt Numarası Yer Tutucusu"/>
          <p:cNvSpPr>
            <a:spLocks noGrp="1"/>
          </p:cNvSpPr>
          <p:nvPr>
            <p:ph type="sldNum" sz="quarter" idx="10"/>
          </p:nvPr>
        </p:nvSpPr>
        <p:spPr/>
        <p:txBody>
          <a:bodyPr/>
          <a:lstStyle/>
          <a:p>
            <a:fld id="{C95D3477-FC88-4942-A864-608DB16F9890}" type="slidenum">
              <a:rPr lang="tr-TR" smtClean="0"/>
              <a:t>16</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solidFill>
                  <a:schemeClr val="tx1"/>
                </a:solidFill>
              </a:rPr>
              <a:t>Müze rehberi, Orta Doğu galerisinde görev almaya başladığından beri kendisini yabancı gibi hissetmediğini ifade ediyor… </a:t>
            </a:r>
          </a:p>
          <a:p>
            <a:endParaRPr lang="tr-TR" b="1" dirty="0">
              <a:solidFill>
                <a:schemeClr val="tx1"/>
              </a:solidFill>
            </a:endParaRPr>
          </a:p>
          <a:p>
            <a:r>
              <a:rPr lang="tr-TR" b="1" dirty="0">
                <a:solidFill>
                  <a:schemeClr val="tx1"/>
                </a:solidFill>
              </a:rPr>
              <a:t>PENN MÜZESİ</a:t>
            </a:r>
          </a:p>
          <a:p>
            <a:r>
              <a:rPr lang="tr-TR" b="1" dirty="0">
                <a:solidFill>
                  <a:schemeClr val="tx1"/>
                </a:solidFill>
              </a:rPr>
              <a:t>2016-…</a:t>
            </a:r>
          </a:p>
        </p:txBody>
      </p:sp>
      <p:sp>
        <p:nvSpPr>
          <p:cNvPr id="4" name="Slayt Numarası Yer Tutucusu 3"/>
          <p:cNvSpPr>
            <a:spLocks noGrp="1"/>
          </p:cNvSpPr>
          <p:nvPr>
            <p:ph type="sldNum" sz="quarter" idx="5"/>
          </p:nvPr>
        </p:nvSpPr>
        <p:spPr/>
        <p:txBody>
          <a:bodyPr/>
          <a:lstStyle/>
          <a:p>
            <a:fld id="{7FCDEF8F-1B19-489D-AD91-1971C0D4F151}" type="slidenum">
              <a:rPr lang="tr-TR" smtClean="0"/>
              <a:t>17</a:t>
            </a:fld>
            <a:endParaRPr lang="tr-TR"/>
          </a:p>
        </p:txBody>
      </p:sp>
    </p:spTree>
    <p:extLst>
      <p:ext uri="{BB962C8B-B14F-4D97-AF65-F5344CB8AC3E}">
        <p14:creationId xmlns:p14="http://schemas.microsoft.com/office/powerpoint/2010/main" val="1650226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2500" b="1" dirty="0"/>
              <a:t>GÖÇMENLER</a:t>
            </a:r>
          </a:p>
        </p:txBody>
      </p:sp>
      <p:sp>
        <p:nvSpPr>
          <p:cNvPr id="4" name="Slayt Numarası Yer Tutucusu 3"/>
          <p:cNvSpPr>
            <a:spLocks noGrp="1"/>
          </p:cNvSpPr>
          <p:nvPr>
            <p:ph type="sldNum" sz="quarter" idx="5"/>
          </p:nvPr>
        </p:nvSpPr>
        <p:spPr/>
        <p:txBody>
          <a:bodyPr/>
          <a:lstStyle/>
          <a:p>
            <a:fld id="{7FCDEF8F-1B19-489D-AD91-1971C0D4F151}" type="slidenum">
              <a:rPr lang="tr-TR" smtClean="0"/>
              <a:t>19</a:t>
            </a:fld>
            <a:endParaRPr lang="tr-TR"/>
          </a:p>
        </p:txBody>
      </p:sp>
    </p:spTree>
    <p:extLst>
      <p:ext uri="{BB962C8B-B14F-4D97-AF65-F5344CB8AC3E}">
        <p14:creationId xmlns:p14="http://schemas.microsoft.com/office/powerpoint/2010/main" val="2963997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Farklı kültürel altyapılardan oluşan müze izleyicilerinin British Müzesi koleksiyonunu derinlemesine incelediği bir kültürlerarası etkileşim projesi.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AMAÇ: </a:t>
            </a:r>
            <a:r>
              <a:rPr lang="tr-TR" dirty="0"/>
              <a:t>Mülteci ve göçmen gruplardaki gençlerin müze koleksiyonunu kullanarak birbirleriyle ve müzeyle etkileşime  geçmelerini sağlamak.  (</a:t>
            </a:r>
            <a:r>
              <a:rPr lang="tr-TR" i="1" dirty="0"/>
              <a:t>Toplum İşbirliği Birimi</a:t>
            </a:r>
            <a:r>
              <a:rPr lang="tr-TR" dirty="0"/>
              <a:t>)</a:t>
            </a:r>
          </a:p>
          <a:p>
            <a:endParaRPr lang="tr-TR" dirty="0"/>
          </a:p>
        </p:txBody>
      </p:sp>
      <p:sp>
        <p:nvSpPr>
          <p:cNvPr id="4" name="Slayt Numarası Yer Tutucusu 3"/>
          <p:cNvSpPr>
            <a:spLocks noGrp="1"/>
          </p:cNvSpPr>
          <p:nvPr>
            <p:ph type="sldNum" sz="quarter" idx="5"/>
          </p:nvPr>
        </p:nvSpPr>
        <p:spPr/>
        <p:txBody>
          <a:bodyPr/>
          <a:lstStyle/>
          <a:p>
            <a:fld id="{7FCDEF8F-1B19-489D-AD91-1971C0D4F151}" type="slidenum">
              <a:rPr lang="tr-TR" smtClean="0"/>
              <a:t>20</a:t>
            </a:fld>
            <a:endParaRPr lang="tr-TR"/>
          </a:p>
        </p:txBody>
      </p:sp>
    </p:spTree>
    <p:extLst>
      <p:ext uri="{BB962C8B-B14F-4D97-AF65-F5344CB8AC3E}">
        <p14:creationId xmlns:p14="http://schemas.microsoft.com/office/powerpoint/2010/main" val="1284627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ICOM’un önerileri: </a:t>
            </a:r>
          </a:p>
          <a:p>
            <a:r>
              <a:rPr lang="tr-TR" sz="1200" dirty="0"/>
              <a:t>Ulaşabildiğiniz kadar çok izleyiciye mültecilerin öyküsünü anlatın…</a:t>
            </a:r>
          </a:p>
          <a:p>
            <a:r>
              <a:rPr lang="tr-TR" sz="1200" dirty="0"/>
              <a:t>Göçün her toplumun yaşayabileceği bir olgu olduğunu örneklerle vurgulayın…</a:t>
            </a:r>
          </a:p>
          <a:p>
            <a:r>
              <a:rPr lang="tr-TR" sz="1200" dirty="0"/>
              <a:t>Hikaye anlatırken, topluluklar kadar temalar ve ortaklıklar üzerinde mümkün olduğunca odaklanın.</a:t>
            </a:r>
          </a:p>
          <a:p>
            <a:r>
              <a:rPr lang="tr-TR" sz="1200" dirty="0"/>
              <a:t>Müzeyi duvarlarının dışına çıkarın...</a:t>
            </a:r>
          </a:p>
          <a:p>
            <a:r>
              <a:rPr lang="tr-TR" sz="1200" dirty="0"/>
              <a:t>Mültecileri ve müzenin komşularını bir araya getiren toplantılar, eğitimler vb. sosyal etkinlikler planlayın…</a:t>
            </a:r>
          </a:p>
          <a:p>
            <a:r>
              <a:rPr lang="tr-TR" sz="1200" dirty="0"/>
              <a:t>Göçmen ve mültecilerin çarpıcı yaşam öykülerine odaklanın…</a:t>
            </a:r>
          </a:p>
          <a:p>
            <a:r>
              <a:rPr lang="tr-TR" sz="1200" dirty="0"/>
              <a:t>Çağdaş sanattan ilham alın…</a:t>
            </a:r>
          </a:p>
          <a:p>
            <a:endParaRPr lang="tr-TR" dirty="0"/>
          </a:p>
        </p:txBody>
      </p:sp>
      <p:sp>
        <p:nvSpPr>
          <p:cNvPr id="4" name="Slayt Numarası Yer Tutucusu 3"/>
          <p:cNvSpPr>
            <a:spLocks noGrp="1"/>
          </p:cNvSpPr>
          <p:nvPr>
            <p:ph type="sldNum" sz="quarter" idx="5"/>
          </p:nvPr>
        </p:nvSpPr>
        <p:spPr/>
        <p:txBody>
          <a:bodyPr/>
          <a:lstStyle/>
          <a:p>
            <a:fld id="{7FCDEF8F-1B19-489D-AD91-1971C0D4F151}" type="slidenum">
              <a:rPr lang="tr-TR" smtClean="0"/>
              <a:t>21</a:t>
            </a:fld>
            <a:endParaRPr lang="tr-TR"/>
          </a:p>
        </p:txBody>
      </p:sp>
    </p:spTree>
    <p:extLst>
      <p:ext uri="{BB962C8B-B14F-4D97-AF65-F5344CB8AC3E}">
        <p14:creationId xmlns:p14="http://schemas.microsoft.com/office/powerpoint/2010/main" val="4181167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FCDEF8F-1B19-489D-AD91-1971C0D4F151}" type="slidenum">
              <a:rPr lang="tr-TR" smtClean="0"/>
              <a:t>24</a:t>
            </a:fld>
            <a:endParaRPr lang="tr-TR"/>
          </a:p>
        </p:txBody>
      </p:sp>
    </p:spTree>
    <p:extLst>
      <p:ext uri="{BB962C8B-B14F-4D97-AF65-F5344CB8AC3E}">
        <p14:creationId xmlns:p14="http://schemas.microsoft.com/office/powerpoint/2010/main" val="1456923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FCDEF8F-1B19-489D-AD91-1971C0D4F151}" type="slidenum">
              <a:rPr lang="tr-TR" smtClean="0"/>
              <a:t>25</a:t>
            </a:fld>
            <a:endParaRPr lang="tr-TR"/>
          </a:p>
        </p:txBody>
      </p:sp>
    </p:spTree>
    <p:extLst>
      <p:ext uri="{BB962C8B-B14F-4D97-AF65-F5344CB8AC3E}">
        <p14:creationId xmlns:p14="http://schemas.microsoft.com/office/powerpoint/2010/main" val="2048626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Font typeface="Arial" panose="020B0604020202020204" pitchFamily="34" charset="0"/>
              <a:buNone/>
            </a:pPr>
            <a:r>
              <a:rPr lang="tr-TR" dirty="0">
                <a:solidFill>
                  <a:schemeClr val="tx1"/>
                </a:solidFill>
              </a:rPr>
              <a:t>* 2019 sonuna kadar açılması bekleniyor. </a:t>
            </a:r>
          </a:p>
          <a:p>
            <a:pPr marL="0" indent="0">
              <a:buFont typeface="Arial" panose="020B0604020202020204" pitchFamily="34" charset="0"/>
              <a:buNone/>
            </a:pPr>
            <a:r>
              <a:rPr lang="tr-TR" dirty="0">
                <a:solidFill>
                  <a:schemeClr val="tx1"/>
                </a:solidFill>
              </a:rPr>
              <a:t>** Haydarpaşa Garı’nın bir göç müzesi haline getirilmesi projelendirilecek ancak şimdilik hayata geçirilmedi.</a:t>
            </a:r>
          </a:p>
        </p:txBody>
      </p:sp>
      <p:sp>
        <p:nvSpPr>
          <p:cNvPr id="4" name="Slayt Numarası Yer Tutucusu 3"/>
          <p:cNvSpPr>
            <a:spLocks noGrp="1"/>
          </p:cNvSpPr>
          <p:nvPr>
            <p:ph type="sldNum" sz="quarter" idx="5"/>
          </p:nvPr>
        </p:nvSpPr>
        <p:spPr/>
        <p:txBody>
          <a:bodyPr/>
          <a:lstStyle/>
          <a:p>
            <a:fld id="{7FCDEF8F-1B19-489D-AD91-1971C0D4F151}" type="slidenum">
              <a:rPr lang="tr-TR" smtClean="0"/>
              <a:t>26</a:t>
            </a:fld>
            <a:endParaRPr lang="tr-TR"/>
          </a:p>
        </p:txBody>
      </p:sp>
    </p:spTree>
    <p:extLst>
      <p:ext uri="{BB962C8B-B14F-4D97-AF65-F5344CB8AC3E}">
        <p14:creationId xmlns:p14="http://schemas.microsoft.com/office/powerpoint/2010/main" val="2268035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err="1">
                <a:solidFill>
                  <a:schemeClr val="tx1"/>
                </a:solidFill>
                <a:effectLst/>
                <a:latin typeface="+mn-lt"/>
                <a:ea typeface="+mn-ea"/>
                <a:cs typeface="+mn-cs"/>
              </a:rPr>
              <a:t>Troas</a:t>
            </a:r>
            <a:r>
              <a:rPr lang="tr-TR" sz="1200" b="0" i="0" kern="1200" dirty="0">
                <a:solidFill>
                  <a:schemeClr val="tx1"/>
                </a:solidFill>
                <a:effectLst/>
                <a:latin typeface="+mn-lt"/>
                <a:ea typeface="+mn-ea"/>
                <a:cs typeface="+mn-cs"/>
              </a:rPr>
              <a:t> bölgesindeki müzede, ondan fazla ören yeri ve antik kentten getirilen 2 bin eser sergileniyor. Müze depolarında da 40 binden fazla eser bulunuyor. Müzeye ilgi oldukça fazla. Çevre köylerden gelen, geleneksel kıyafetler içindeki kadınlar renkli görüntüler oluşturuyor. Domates tarlasından çıkıp geldiklerini söyleyen kadınlar, uzun yıllardır yapımı süren müzeyi çok merak ettiklerini dile getiriyorlar. Müze Müdürü Ali Atmaca günde 2 binden fazla ziyaretçi geldiğini söylüyor.</a:t>
            </a:r>
            <a:endParaRPr lang="tr-TR" b="1" dirty="0"/>
          </a:p>
        </p:txBody>
      </p:sp>
      <p:sp>
        <p:nvSpPr>
          <p:cNvPr id="4" name="Slayt Numarası Yer Tutucusu 3"/>
          <p:cNvSpPr>
            <a:spLocks noGrp="1"/>
          </p:cNvSpPr>
          <p:nvPr>
            <p:ph type="sldNum" sz="quarter" idx="5"/>
          </p:nvPr>
        </p:nvSpPr>
        <p:spPr/>
        <p:txBody>
          <a:bodyPr/>
          <a:lstStyle/>
          <a:p>
            <a:fld id="{7FCDEF8F-1B19-489D-AD91-1971C0D4F151}" type="slidenum">
              <a:rPr lang="tr-TR" smtClean="0"/>
              <a:t>2</a:t>
            </a:fld>
            <a:endParaRPr lang="tr-TR"/>
          </a:p>
        </p:txBody>
      </p:sp>
    </p:spTree>
    <p:extLst>
      <p:ext uri="{BB962C8B-B14F-4D97-AF65-F5344CB8AC3E}">
        <p14:creationId xmlns:p14="http://schemas.microsoft.com/office/powerpoint/2010/main" val="354073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FCDEF8F-1B19-489D-AD91-1971C0D4F151}" type="slidenum">
              <a:rPr lang="tr-TR" smtClean="0"/>
              <a:t>3</a:t>
            </a:fld>
            <a:endParaRPr lang="tr-TR"/>
          </a:p>
        </p:txBody>
      </p:sp>
    </p:spTree>
    <p:extLst>
      <p:ext uri="{BB962C8B-B14F-4D97-AF65-F5344CB8AC3E}">
        <p14:creationId xmlns:p14="http://schemas.microsoft.com/office/powerpoint/2010/main" val="2187253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MUCEM, Fransa</a:t>
            </a:r>
          </a:p>
        </p:txBody>
      </p:sp>
      <p:sp>
        <p:nvSpPr>
          <p:cNvPr id="4" name="Slayt Numarası Yer Tutucusu 3"/>
          <p:cNvSpPr>
            <a:spLocks noGrp="1"/>
          </p:cNvSpPr>
          <p:nvPr>
            <p:ph type="sldNum" sz="quarter" idx="5"/>
          </p:nvPr>
        </p:nvSpPr>
        <p:spPr/>
        <p:txBody>
          <a:bodyPr/>
          <a:lstStyle/>
          <a:p>
            <a:fld id="{7FCDEF8F-1B19-489D-AD91-1971C0D4F151}" type="slidenum">
              <a:rPr lang="tr-TR" smtClean="0"/>
              <a:t>4</a:t>
            </a:fld>
            <a:endParaRPr lang="tr-TR"/>
          </a:p>
        </p:txBody>
      </p:sp>
    </p:spTree>
    <p:extLst>
      <p:ext uri="{BB962C8B-B14F-4D97-AF65-F5344CB8AC3E}">
        <p14:creationId xmlns:p14="http://schemas.microsoft.com/office/powerpoint/2010/main" val="2794058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Rubin Sanat Müzesi, ABD</a:t>
            </a:r>
          </a:p>
        </p:txBody>
      </p:sp>
      <p:sp>
        <p:nvSpPr>
          <p:cNvPr id="4" name="Slayt Numarası Yer Tutucusu 3"/>
          <p:cNvSpPr>
            <a:spLocks noGrp="1"/>
          </p:cNvSpPr>
          <p:nvPr>
            <p:ph type="sldNum" sz="quarter" idx="5"/>
          </p:nvPr>
        </p:nvSpPr>
        <p:spPr/>
        <p:txBody>
          <a:bodyPr/>
          <a:lstStyle/>
          <a:p>
            <a:fld id="{7FCDEF8F-1B19-489D-AD91-1971C0D4F151}" type="slidenum">
              <a:rPr lang="tr-TR" smtClean="0"/>
              <a:t>5</a:t>
            </a:fld>
            <a:endParaRPr lang="tr-TR"/>
          </a:p>
        </p:txBody>
      </p:sp>
    </p:spTree>
    <p:extLst>
      <p:ext uri="{BB962C8B-B14F-4D97-AF65-F5344CB8AC3E}">
        <p14:creationId xmlns:p14="http://schemas.microsoft.com/office/powerpoint/2010/main" val="795144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42900" lvl="0" indent="-342900" algn="just">
              <a:lnSpc>
                <a:spcPct val="107000"/>
              </a:lnSpc>
              <a:spcAft>
                <a:spcPts val="0"/>
              </a:spcAft>
              <a:buFont typeface="+mj-lt"/>
              <a:buAutoNum type="arabicPeriod"/>
            </a:pPr>
            <a:r>
              <a:rPr lang="tr-TR" sz="1200" b="1" dirty="0">
                <a:latin typeface="Times New Roman" panose="02020603050405020304" pitchFamily="18" charset="0"/>
                <a:ea typeface="Calibri" panose="020F0502020204030204" pitchFamily="34" charset="0"/>
                <a:cs typeface="Times New Roman" panose="02020603050405020304" pitchFamily="18" charset="0"/>
              </a:rPr>
              <a:t>Göç müzeleri göçmenlerin toplumda görünür hale gelmelerini ve kendi kökenlerinin ve kültürlerinin çeşitliliğini ve zenginliğini gözler önüne sermelerini amaçlar. </a:t>
            </a:r>
            <a:endParaRPr lang="tr-TR" sz="12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tr-TR" sz="1200" b="1" dirty="0">
                <a:latin typeface="Times New Roman" panose="02020603050405020304" pitchFamily="18" charset="0"/>
                <a:ea typeface="Calibri" panose="020F0502020204030204" pitchFamily="34" charset="0"/>
                <a:cs typeface="Times New Roman" panose="02020603050405020304" pitchFamily="18" charset="0"/>
              </a:rPr>
              <a:t>Göç müzeleri göçmen toplulukların kendilerini ev sahibi toplumun ayrılmaz bir parçası olarak hissetmelerini sağlayan bir aidiyet duygusunu teşvik ederler.</a:t>
            </a:r>
            <a:endParaRPr lang="tr-TR" sz="12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tr-TR" sz="1200" b="1" dirty="0">
                <a:latin typeface="Times New Roman" panose="02020603050405020304" pitchFamily="18" charset="0"/>
                <a:ea typeface="Calibri" panose="020F0502020204030204" pitchFamily="34" charset="0"/>
                <a:cs typeface="Times New Roman" panose="02020603050405020304" pitchFamily="18" charset="0"/>
              </a:rPr>
              <a:t>Göç müzeleri göçe yol açan olaylara farkındalığı arttırarak empati geliştirirler.</a:t>
            </a:r>
            <a:endParaRPr lang="tr-TR"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Göç müzesi farklı topluluklarla birlikte çalışan, ikinci ve üçüncü kuşaklara yer veren; forumlar, tartışmalar ve sosyal etkinlikler düzenleyen, göçmenlere alan ve fırsatlar sunan canlı bir buluşma yeridir.  </a:t>
            </a:r>
            <a:endParaRPr lang="tr-TR" sz="12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fld id="{7FCDEF8F-1B19-489D-AD91-1971C0D4F151}" type="slidenum">
              <a:rPr lang="tr-TR" smtClean="0"/>
              <a:t>6</a:t>
            </a:fld>
            <a:endParaRPr lang="tr-TR"/>
          </a:p>
        </p:txBody>
      </p:sp>
    </p:spTree>
    <p:extLst>
      <p:ext uri="{BB962C8B-B14F-4D97-AF65-F5344CB8AC3E}">
        <p14:creationId xmlns:p14="http://schemas.microsoft.com/office/powerpoint/2010/main" val="386565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EPIC İrlanda Göç Müzesi</a:t>
            </a:r>
          </a:p>
        </p:txBody>
      </p:sp>
      <p:sp>
        <p:nvSpPr>
          <p:cNvPr id="4" name="Slayt Numarası Yer Tutucusu 3"/>
          <p:cNvSpPr>
            <a:spLocks noGrp="1"/>
          </p:cNvSpPr>
          <p:nvPr>
            <p:ph type="sldNum" sz="quarter" idx="5"/>
          </p:nvPr>
        </p:nvSpPr>
        <p:spPr/>
        <p:txBody>
          <a:bodyPr/>
          <a:lstStyle/>
          <a:p>
            <a:fld id="{7FCDEF8F-1B19-489D-AD91-1971C0D4F151}" type="slidenum">
              <a:rPr lang="tr-TR" smtClean="0"/>
              <a:t>8</a:t>
            </a:fld>
            <a:endParaRPr lang="tr-TR"/>
          </a:p>
        </p:txBody>
      </p:sp>
    </p:spTree>
    <p:extLst>
      <p:ext uri="{BB962C8B-B14F-4D97-AF65-F5344CB8AC3E}">
        <p14:creationId xmlns:p14="http://schemas.microsoft.com/office/powerpoint/2010/main" val="168367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Ellis Adası Ulusal Göç Müzesi, ABD</a:t>
            </a:r>
          </a:p>
        </p:txBody>
      </p:sp>
      <p:sp>
        <p:nvSpPr>
          <p:cNvPr id="4" name="Slayt Numarası Yer Tutucusu 3"/>
          <p:cNvSpPr>
            <a:spLocks noGrp="1"/>
          </p:cNvSpPr>
          <p:nvPr>
            <p:ph type="sldNum" sz="quarter" idx="5"/>
          </p:nvPr>
        </p:nvSpPr>
        <p:spPr/>
        <p:txBody>
          <a:bodyPr/>
          <a:lstStyle/>
          <a:p>
            <a:fld id="{7FCDEF8F-1B19-489D-AD91-1971C0D4F151}" type="slidenum">
              <a:rPr lang="tr-TR" smtClean="0"/>
              <a:t>9</a:t>
            </a:fld>
            <a:endParaRPr lang="tr-TR"/>
          </a:p>
        </p:txBody>
      </p:sp>
    </p:spTree>
    <p:extLst>
      <p:ext uri="{BB962C8B-B14F-4D97-AF65-F5344CB8AC3E}">
        <p14:creationId xmlns:p14="http://schemas.microsoft.com/office/powerpoint/2010/main" val="2133576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Göç Müzesi Projesi, </a:t>
            </a:r>
            <a:r>
              <a:rPr lang="tr-TR" b="1" dirty="0" err="1"/>
              <a:t>Lambeth</a:t>
            </a:r>
            <a:r>
              <a:rPr lang="tr-TR" b="1" dirty="0"/>
              <a:t>- Londra</a:t>
            </a:r>
          </a:p>
          <a:p>
            <a:r>
              <a:rPr lang="tr-TR" b="1" dirty="0"/>
              <a:t>Göçmen hikayeleri dijital arşivi</a:t>
            </a:r>
          </a:p>
          <a:p>
            <a:r>
              <a:rPr lang="tr-TR" b="1" dirty="0"/>
              <a:t>KİMLİK </a:t>
            </a:r>
          </a:p>
        </p:txBody>
      </p:sp>
      <p:sp>
        <p:nvSpPr>
          <p:cNvPr id="4" name="Slayt Numarası Yer Tutucusu 3"/>
          <p:cNvSpPr>
            <a:spLocks noGrp="1"/>
          </p:cNvSpPr>
          <p:nvPr>
            <p:ph type="sldNum" sz="quarter" idx="5"/>
          </p:nvPr>
        </p:nvSpPr>
        <p:spPr/>
        <p:txBody>
          <a:bodyPr/>
          <a:lstStyle/>
          <a:p>
            <a:fld id="{7FCDEF8F-1B19-489D-AD91-1971C0D4F151}" type="slidenum">
              <a:rPr lang="tr-TR" smtClean="0"/>
              <a:t>12</a:t>
            </a:fld>
            <a:endParaRPr lang="tr-TR"/>
          </a:p>
        </p:txBody>
      </p:sp>
    </p:spTree>
    <p:extLst>
      <p:ext uri="{BB962C8B-B14F-4D97-AF65-F5344CB8AC3E}">
        <p14:creationId xmlns:p14="http://schemas.microsoft.com/office/powerpoint/2010/main" val="197470229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tr-TR"/>
              <a:t>Asıl başlık stilini düzenlemek için tıklayın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3/18/2020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3/18/2020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3/18/2020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3/18/2020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tr-TR"/>
              <a:t>Asıl başlık stilini düzenlemek için tıklayın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DA16AA21-1863-4931-97CB-99D0A168701B}" type="datetimeFigureOut">
              <a:rPr lang="en-US" dirty="0"/>
              <a:t>3/18/2020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3772C379-9A7C-4C87-A116-CBE9F58B04C5}" type="datetimeFigureOut">
              <a:rPr lang="en-US" dirty="0"/>
              <a:t>3/18/2020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3/18/2020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google.com.tr/url?sa=i&amp;rct=j&amp;q=&amp;esrc=s&amp;source=images&amp;cd=&amp;cad=rja&amp;uact=8&amp;ved=2ahUKEwjc4t6IofbdAhVJ3qQKHVpNA4YQjRx6BAgBEAU&amp;url=https://www.pinterest.com/pin/572872015093957067/&amp;psig=AOvVaw3KcMc7BqkOgsshkRsk08Zc&amp;ust=1539067922333403" TargetMode="External"/><Relationship Id="rId7" Type="http://schemas.openxmlformats.org/officeDocument/2006/relationships/hyperlink" Target="https://www.google.com.tr/url?sa=i&amp;rct=j&amp;q=&amp;esrc=s&amp;source=images&amp;cd=&amp;cad=rja&amp;uact=8&amp;ved=2ahUKEwinlKOFpvbdAhUjsqQKHamuA7UQjRx6BAgBEAU&amp;url=https://www.dw.com/en/multaka-project-provides-tours-of-museums-in-berlin-to-refugees/a-39254689&amp;psig=AOvVaw2o45a32p2XAG95leZnQk9z&amp;ust=1539069287110906"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hyperlink" Target="https://www.google.com.tr/url?sa=i&amp;rct=j&amp;q=&amp;esrc=s&amp;source=images&amp;cd=&amp;cad=rja&amp;uact=8&amp;ved=2ahUKEwiE99D0ofbdAhXBjqQKHRKmBVYQjRx6BAgBEAU&amp;url=http://rugrabbit.com/content/rugs-and-carpets-museum-islamic-art-berlin&amp;psig=AOvVaw0i9gRhxY7rZ_KXjwV_1cJs&amp;ust=1539068173880931" TargetMode="External"/><Relationship Id="rId4" Type="http://schemas.openxmlformats.org/officeDocument/2006/relationships/image" Target="../media/image17.jpeg"/><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jclao.com/wp-content/uploads/2015/06/Thailand-Lauds-Mobile-Science-Fair-To-Laos.jp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jpe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32122BE-B8F3-4C3A-962C-A406B70FBC7B}"/>
              </a:ext>
            </a:extLst>
          </p:cNvPr>
          <p:cNvSpPr>
            <a:spLocks noGrp="1"/>
          </p:cNvSpPr>
          <p:nvPr>
            <p:ph type="ctrTitle"/>
          </p:nvPr>
        </p:nvSpPr>
        <p:spPr>
          <a:xfrm>
            <a:off x="881591" y="1653729"/>
            <a:ext cx="10608816" cy="2404482"/>
          </a:xfrm>
        </p:spPr>
        <p:txBody>
          <a:bodyPr/>
          <a:lstStyle/>
          <a:p>
            <a:br>
              <a:rPr lang="tr-TR" sz="5200" b="1" dirty="0"/>
            </a:br>
            <a:r>
              <a:rPr lang="tr-TR" sz="5100" b="1" dirty="0"/>
              <a:t>Avrupa Müzelerinde </a:t>
            </a:r>
            <a:br>
              <a:rPr lang="tr-TR" sz="5100" b="1" dirty="0"/>
            </a:br>
            <a:r>
              <a:rPr lang="tr-TR" sz="5100" b="1" dirty="0"/>
              <a:t>Göçmenlere Yönelik Bütünleşme Çalışmaları</a:t>
            </a:r>
            <a:br>
              <a:rPr lang="tr-TR" sz="4500" dirty="0"/>
            </a:br>
            <a:endParaRPr lang="tr-TR" sz="4500" dirty="0"/>
          </a:p>
        </p:txBody>
      </p:sp>
      <p:sp>
        <p:nvSpPr>
          <p:cNvPr id="4" name="Dikdörtgen 3">
            <a:extLst>
              <a:ext uri="{FF2B5EF4-FFF2-40B4-BE49-F238E27FC236}">
                <a16:creationId xmlns:a16="http://schemas.microsoft.com/office/drawing/2014/main" id="{8737F25D-B29B-4C23-ABE2-62BF3258460C}"/>
              </a:ext>
            </a:extLst>
          </p:cNvPr>
          <p:cNvSpPr/>
          <p:nvPr/>
        </p:nvSpPr>
        <p:spPr>
          <a:xfrm>
            <a:off x="6376546" y="4371032"/>
            <a:ext cx="3320140" cy="584775"/>
          </a:xfrm>
          <a:prstGeom prst="rect">
            <a:avLst/>
          </a:prstGeom>
        </p:spPr>
        <p:txBody>
          <a:bodyPr wrap="none">
            <a:spAutoFit/>
          </a:bodyPr>
          <a:lstStyle/>
          <a:p>
            <a:r>
              <a:rPr lang="tr-TR" sz="3200" b="1" cap="all" dirty="0">
                <a:solidFill>
                  <a:schemeClr val="accent2"/>
                </a:solidFill>
                <a:latin typeface="+mj-lt"/>
                <a:ea typeface="+mj-ea"/>
                <a:cs typeface="+mj-cs"/>
              </a:rPr>
              <a:t>CEREN KARADENİZ</a:t>
            </a:r>
          </a:p>
        </p:txBody>
      </p:sp>
      <p:pic>
        <p:nvPicPr>
          <p:cNvPr id="5" name="Picture 2" descr="https://d30y9cdsu7xlg0.cloudfront.net/png/85576-200.png">
            <a:extLst>
              <a:ext uri="{FF2B5EF4-FFF2-40B4-BE49-F238E27FC236}">
                <a16:creationId xmlns:a16="http://schemas.microsoft.com/office/drawing/2014/main" id="{5DAAB2AB-4602-4D42-BA99-3D5A96698EE7}"/>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3810016" y="4572016"/>
            <a:ext cx="2285984" cy="2285984"/>
          </a:xfrm>
          <a:prstGeom prst="rect">
            <a:avLst/>
          </a:prstGeom>
          <a:noFill/>
        </p:spPr>
      </p:pic>
    </p:spTree>
    <p:extLst>
      <p:ext uri="{BB962C8B-B14F-4D97-AF65-F5344CB8AC3E}">
        <p14:creationId xmlns:p14="http://schemas.microsoft.com/office/powerpoint/2010/main" val="2642705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koffer-reisegepÃ¤ck">
            <a:extLst>
              <a:ext uri="{FF2B5EF4-FFF2-40B4-BE49-F238E27FC236}">
                <a16:creationId xmlns:a16="http://schemas.microsoft.com/office/drawing/2014/main" id="{4D7B1AF4-CAF6-49D7-8052-1D6A0CC8EA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29"/>
          <a:stretch/>
        </p:blipFill>
        <p:spPr bwMode="auto">
          <a:xfrm>
            <a:off x="0" y="25525"/>
            <a:ext cx="7411359" cy="68069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Ä°lgili resim">
            <a:extLst>
              <a:ext uri="{FF2B5EF4-FFF2-40B4-BE49-F238E27FC236}">
                <a16:creationId xmlns:a16="http://schemas.microsoft.com/office/drawing/2014/main" id="{7F4DCCAC-A8A0-4AE5-8805-7BED57BE4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057" y="25525"/>
            <a:ext cx="4767942" cy="35449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Ä°lgili resim">
            <a:extLst>
              <a:ext uri="{FF2B5EF4-FFF2-40B4-BE49-F238E27FC236}">
                <a16:creationId xmlns:a16="http://schemas.microsoft.com/office/drawing/2014/main" id="{A6E14639-1644-4F37-A084-296A0D7AF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056" y="3581401"/>
            <a:ext cx="4767943" cy="326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81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92CDFB9-0B47-4F34-8B6D-03AF76E05803}"/>
              </a:ext>
            </a:extLst>
          </p:cNvPr>
          <p:cNvSpPr>
            <a:spLocks noGrp="1"/>
          </p:cNvSpPr>
          <p:nvPr>
            <p:ph type="title"/>
          </p:nvPr>
        </p:nvSpPr>
        <p:spPr>
          <a:xfrm>
            <a:off x="115186" y="778499"/>
            <a:ext cx="11961628" cy="1609344"/>
          </a:xfrm>
        </p:spPr>
        <p:txBody>
          <a:bodyPr>
            <a:normAutofit/>
          </a:bodyPr>
          <a:lstStyle/>
          <a:p>
            <a:pPr algn="ctr"/>
            <a:r>
              <a:rPr lang="tr-TR" sz="4500" dirty="0">
                <a:solidFill>
                  <a:schemeClr val="accent2"/>
                </a:solidFill>
              </a:rPr>
              <a:t>MÜZEDE GÖÇMENLERE YÖNELİK Çalışmaların BEŞ Bağlamı </a:t>
            </a:r>
          </a:p>
        </p:txBody>
      </p:sp>
      <p:sp>
        <p:nvSpPr>
          <p:cNvPr id="3" name="İçerik Yer Tutucusu 2">
            <a:extLst>
              <a:ext uri="{FF2B5EF4-FFF2-40B4-BE49-F238E27FC236}">
                <a16:creationId xmlns:a16="http://schemas.microsoft.com/office/drawing/2014/main" id="{5F006840-4D9C-4C76-923F-BA337D509A6A}"/>
              </a:ext>
            </a:extLst>
          </p:cNvPr>
          <p:cNvSpPr>
            <a:spLocks noGrp="1"/>
          </p:cNvSpPr>
          <p:nvPr>
            <p:ph idx="1"/>
          </p:nvPr>
        </p:nvSpPr>
        <p:spPr>
          <a:xfrm>
            <a:off x="3210783" y="2519916"/>
            <a:ext cx="6830143" cy="3885350"/>
          </a:xfrm>
        </p:spPr>
        <p:txBody>
          <a:bodyPr/>
          <a:lstStyle/>
          <a:p>
            <a:pPr>
              <a:spcBef>
                <a:spcPct val="0"/>
              </a:spcBef>
            </a:pPr>
            <a:r>
              <a:rPr lang="tr-TR" sz="4500" cap="all"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 GÖÇ </a:t>
            </a:r>
          </a:p>
          <a:p>
            <a:pPr>
              <a:spcBef>
                <a:spcPct val="0"/>
              </a:spcBef>
            </a:pPr>
            <a:r>
              <a:rPr lang="tr-TR" sz="4500" cap="all"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 ORTAK MİRAS</a:t>
            </a:r>
          </a:p>
          <a:p>
            <a:pPr>
              <a:spcBef>
                <a:spcPct val="0"/>
              </a:spcBef>
            </a:pPr>
            <a:r>
              <a:rPr lang="tr-TR" sz="4500" cap="all"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 ORTAK TARİHİ GEÇMİŞ </a:t>
            </a:r>
          </a:p>
          <a:p>
            <a:pPr>
              <a:spcBef>
                <a:spcPct val="0"/>
              </a:spcBef>
            </a:pPr>
            <a:r>
              <a:rPr lang="tr-TR" sz="4500" cap="all"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 KİMLİK </a:t>
            </a:r>
          </a:p>
          <a:p>
            <a:pPr>
              <a:spcBef>
                <a:spcPct val="0"/>
              </a:spcBef>
            </a:pPr>
            <a:r>
              <a:rPr lang="tr-TR" sz="4500" cap="all"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 TEMAS NOKTALARI</a:t>
            </a:r>
          </a:p>
          <a:p>
            <a:endParaRPr lang="tr-TR" dirty="0"/>
          </a:p>
        </p:txBody>
      </p:sp>
      <p:pic>
        <p:nvPicPr>
          <p:cNvPr id="4" name="Picture 2" descr="https://d30y9cdsu7xlg0.cloudfront.net/png/85576-200.png">
            <a:extLst>
              <a:ext uri="{FF2B5EF4-FFF2-40B4-BE49-F238E27FC236}">
                <a16:creationId xmlns:a16="http://schemas.microsoft.com/office/drawing/2014/main" id="{D1692609-21AF-444A-A5A3-18634E879158}"/>
              </a:ext>
            </a:extLst>
          </p:cNvPr>
          <p:cNvPicPr>
            <a:picLocks noChangeAspect="1" noChangeArrowheads="1"/>
          </p:cNvPicPr>
          <p:nvPr/>
        </p:nvPicPr>
        <p:blipFill>
          <a:blip r:embed="rId3"/>
          <a:srcRect/>
          <a:stretch>
            <a:fillRect/>
          </a:stretch>
        </p:blipFill>
        <p:spPr bwMode="auto">
          <a:xfrm>
            <a:off x="279759" y="4572016"/>
            <a:ext cx="2285984" cy="2285984"/>
          </a:xfrm>
          <a:prstGeom prst="rect">
            <a:avLst/>
          </a:prstGeom>
        </p:spPr>
      </p:pic>
    </p:spTree>
    <p:extLst>
      <p:ext uri="{BB962C8B-B14F-4D97-AF65-F5344CB8AC3E}">
        <p14:creationId xmlns:p14="http://schemas.microsoft.com/office/powerpoint/2010/main" val="597937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2" name="Oval 71">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73" name="Oval 72">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75" name="Rectangle 74">
            <a:extLst>
              <a:ext uri="{FF2B5EF4-FFF2-40B4-BE49-F238E27FC236}">
                <a16:creationId xmlns:a16="http://schemas.microsoft.com/office/drawing/2014/main" id="{FA09304C-28F7-4E8D-883F-50432A7C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9AD6DE7-4C8D-496F-A9FF-3442D00D8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447C25D7-975B-4E64-A3A6-AA09C5795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D57A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www.lambethlife.com/wp-content/uploads/2017/12/5-Humanae-part-of-No-Turning-Back-at-the-Migration-Museum-London-%C2%A9-Angelica-Dass_Migration-Museum-Project-1.jpg">
            <a:extLst>
              <a:ext uri="{FF2B5EF4-FFF2-40B4-BE49-F238E27FC236}">
                <a16:creationId xmlns:a16="http://schemas.microsoft.com/office/drawing/2014/main" id="{CAC3A670-6B4F-4011-96E0-50CF509497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827" r="1" b="22058"/>
          <a:stretch/>
        </p:blipFill>
        <p:spPr bwMode="auto">
          <a:xfrm>
            <a:off x="643467" y="643467"/>
            <a:ext cx="10905066" cy="5430739"/>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a:extLst>
              <a:ext uri="{FF2B5EF4-FFF2-40B4-BE49-F238E27FC236}">
                <a16:creationId xmlns:a16="http://schemas.microsoft.com/office/drawing/2014/main" id="{F23720EB-DE91-4B51-944C-C6BAFCD60833}"/>
              </a:ext>
            </a:extLst>
          </p:cNvPr>
          <p:cNvSpPr/>
          <p:nvPr/>
        </p:nvSpPr>
        <p:spPr>
          <a:xfrm>
            <a:off x="7207180" y="6045014"/>
            <a:ext cx="4498539" cy="369332"/>
          </a:xfrm>
          <a:prstGeom prst="rect">
            <a:avLst/>
          </a:prstGeom>
        </p:spPr>
        <p:txBody>
          <a:bodyPr wrap="none">
            <a:spAutoFit/>
          </a:bodyPr>
          <a:lstStyle/>
          <a:p>
            <a:r>
              <a:rPr lang="tr-TR" b="1" dirty="0"/>
              <a:t>Göç Müzesi Projesi, </a:t>
            </a:r>
            <a:r>
              <a:rPr lang="tr-TR" b="1" dirty="0" err="1"/>
              <a:t>Lambeth</a:t>
            </a:r>
            <a:r>
              <a:rPr lang="tr-TR" b="1" dirty="0"/>
              <a:t>- Londra</a:t>
            </a:r>
          </a:p>
        </p:txBody>
      </p:sp>
      <p:sp>
        <p:nvSpPr>
          <p:cNvPr id="4" name="Dikdörtgen 3">
            <a:extLst>
              <a:ext uri="{FF2B5EF4-FFF2-40B4-BE49-F238E27FC236}">
                <a16:creationId xmlns:a16="http://schemas.microsoft.com/office/drawing/2014/main" id="{A3174088-8A50-4A4F-9315-9C88F91CFACD}"/>
              </a:ext>
            </a:extLst>
          </p:cNvPr>
          <p:cNvSpPr/>
          <p:nvPr/>
        </p:nvSpPr>
        <p:spPr>
          <a:xfrm>
            <a:off x="447818" y="6038700"/>
            <a:ext cx="4923271" cy="369332"/>
          </a:xfrm>
          <a:prstGeom prst="rect">
            <a:avLst/>
          </a:prstGeom>
        </p:spPr>
        <p:txBody>
          <a:bodyPr wrap="none">
            <a:spAutoFit/>
          </a:bodyPr>
          <a:lstStyle/>
          <a:p>
            <a:r>
              <a:rPr lang="tr-TR" b="1" dirty="0"/>
              <a:t>KİMLİK - Göçmen hikayeleri dijital arşivi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2450A96-6464-4FD8-8B8B-DC6B8966C66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71A60248-E168-4C18-A28F-E0E66E9D00E3}"/>
              </a:ext>
            </a:extLst>
          </p:cNvPr>
          <p:cNvSpPr>
            <a:spLocks noGrp="1"/>
          </p:cNvSpPr>
          <p:nvPr>
            <p:ph idx="1"/>
          </p:nvPr>
        </p:nvSpPr>
        <p:spPr/>
        <p:txBody>
          <a:bodyPr/>
          <a:lstStyle/>
          <a:p>
            <a:endParaRPr lang="tr-TR"/>
          </a:p>
        </p:txBody>
      </p:sp>
      <p:pic>
        <p:nvPicPr>
          <p:cNvPr id="1026" name="Picture 2" descr="https://pbs.twimg.com/media/Dbobs3TX4AU8pEn.jpg:large">
            <a:extLst>
              <a:ext uri="{FF2B5EF4-FFF2-40B4-BE49-F238E27FC236}">
                <a16:creationId xmlns:a16="http://schemas.microsoft.com/office/drawing/2014/main" id="{52B65F8A-2508-43FA-BF1A-6FE1E381A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0"/>
            <a:ext cx="118545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874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rot="1484025">
            <a:off x="24172" y="5811742"/>
            <a:ext cx="3444726" cy="369332"/>
          </a:xfrm>
          <a:prstGeom prst="rect">
            <a:avLst/>
          </a:prstGeom>
          <a:noFill/>
        </p:spPr>
        <p:txBody>
          <a:bodyPr wrap="none" rtlCol="0">
            <a:spAutoFit/>
          </a:bodyPr>
          <a:lstStyle/>
          <a:p>
            <a:r>
              <a:rPr lang="tr-TR" b="1" dirty="0">
                <a:solidFill>
                  <a:schemeClr val="bg1"/>
                </a:solidFill>
              </a:rPr>
              <a:t>KAPIYI NE KADAR AÇARIZ?</a:t>
            </a:r>
          </a:p>
        </p:txBody>
      </p:sp>
      <p:sp>
        <p:nvSpPr>
          <p:cNvPr id="12" name="11 Dikdörtgen"/>
          <p:cNvSpPr/>
          <p:nvPr/>
        </p:nvSpPr>
        <p:spPr>
          <a:xfrm>
            <a:off x="3025550" y="2914574"/>
            <a:ext cx="5677015" cy="2062103"/>
          </a:xfrm>
          <a:prstGeom prst="rect">
            <a:avLst/>
          </a:prstGeom>
        </p:spPr>
        <p:txBody>
          <a:bodyPr wrap="square">
            <a:spAutoFit/>
          </a:bodyPr>
          <a:lstStyle/>
          <a:p>
            <a:pPr algn="r"/>
            <a:r>
              <a:rPr lang="tr-TR" dirty="0"/>
              <a:t>   </a:t>
            </a:r>
            <a:r>
              <a:rPr lang="tr-TR" sz="2200" b="1" dirty="0"/>
              <a:t>Göç Müzesi Projesi, mülteci ve göçmen konularındaki gelişmeleri ve bunların etkilerini araştırarak, büyük bir sergi kurmuş ve Londra’da bir sivil toplum forumu oluşturmuştur. </a:t>
            </a:r>
          </a:p>
          <a:p>
            <a:pPr algn="just"/>
            <a:r>
              <a:rPr lang="tr-TR" dirty="0"/>
              <a:t>    </a:t>
            </a:r>
          </a:p>
        </p:txBody>
      </p:sp>
      <p:sp>
        <p:nvSpPr>
          <p:cNvPr id="2" name="Dikdörtgen 1">
            <a:extLst>
              <a:ext uri="{FF2B5EF4-FFF2-40B4-BE49-F238E27FC236}">
                <a16:creationId xmlns:a16="http://schemas.microsoft.com/office/drawing/2014/main" id="{67E26169-A9AD-4814-A541-C6948E74154F}"/>
              </a:ext>
            </a:extLst>
          </p:cNvPr>
          <p:cNvSpPr/>
          <p:nvPr/>
        </p:nvSpPr>
        <p:spPr>
          <a:xfrm>
            <a:off x="5190000" y="2306155"/>
            <a:ext cx="3512565" cy="477054"/>
          </a:xfrm>
          <a:prstGeom prst="rect">
            <a:avLst/>
          </a:prstGeom>
        </p:spPr>
        <p:txBody>
          <a:bodyPr wrap="none">
            <a:spAutoFit/>
          </a:bodyPr>
          <a:lstStyle/>
          <a:p>
            <a:r>
              <a:rPr lang="tr-TR" sz="2500" b="1" dirty="0"/>
              <a:t>TEMAS NOKTALARI </a:t>
            </a:r>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A90C30-B990-4CCA-B584-40F864DA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Başlık"/>
          <p:cNvSpPr>
            <a:spLocks noGrp="1"/>
          </p:cNvSpPr>
          <p:nvPr>
            <p:ph type="title"/>
          </p:nvPr>
        </p:nvSpPr>
        <p:spPr>
          <a:xfrm>
            <a:off x="382280" y="484632"/>
            <a:ext cx="6743844" cy="1609344"/>
          </a:xfrm>
        </p:spPr>
        <p:txBody>
          <a:bodyPr>
            <a:normAutofit/>
          </a:bodyPr>
          <a:lstStyle/>
          <a:p>
            <a:pPr algn="ctr"/>
            <a:r>
              <a:rPr lang="tr-TR" sz="4800" b="1" dirty="0"/>
              <a:t>MULTAKA “Buluşma Noktası”</a:t>
            </a:r>
          </a:p>
        </p:txBody>
      </p:sp>
      <p:sp>
        <p:nvSpPr>
          <p:cNvPr id="3" name="2 İçerik Yer Tutucusu"/>
          <p:cNvSpPr>
            <a:spLocks noGrp="1"/>
          </p:cNvSpPr>
          <p:nvPr>
            <p:ph idx="1"/>
          </p:nvPr>
        </p:nvSpPr>
        <p:spPr>
          <a:xfrm>
            <a:off x="382279" y="2121408"/>
            <a:ext cx="6743845" cy="4527846"/>
          </a:xfrm>
        </p:spPr>
        <p:txBody>
          <a:bodyPr>
            <a:normAutofit/>
          </a:bodyPr>
          <a:lstStyle/>
          <a:p>
            <a:r>
              <a:rPr lang="tr-TR" sz="2500" b="1" dirty="0"/>
              <a:t>AMAÇ: </a:t>
            </a:r>
            <a:r>
              <a:rPr lang="tr-TR" sz="2500" dirty="0"/>
              <a:t>Müze izleyicilerinin ait oldukları ülkelerin kültürel mirasına odaklanmak; bu mirasın müzede izleyiciler tarafından anlatımını ve kültüre aktif katılımlarını sağlamak. </a:t>
            </a:r>
          </a:p>
          <a:p>
            <a:r>
              <a:rPr lang="tr-TR" sz="2500" b="1" dirty="0"/>
              <a:t>SÜREÇ: </a:t>
            </a:r>
            <a:r>
              <a:rPr lang="tr-TR" sz="2500" dirty="0"/>
              <a:t>Çoğu mülteci olan müze izleyicileri rehber olarak istihdam edildiler, eğitim aldılar ve kendi rehberlik programlarını oluşturdular. </a:t>
            </a:r>
          </a:p>
          <a:p>
            <a:r>
              <a:rPr lang="tr-TR" sz="2500" b="1" dirty="0"/>
              <a:t>ÖNEM: </a:t>
            </a:r>
            <a:r>
              <a:rPr lang="tr-TR" sz="2500" dirty="0"/>
              <a:t>Müzenin demokratik bir kültürlerarası bir tartışma ve birlikte çalışma platformu olduğunun </a:t>
            </a:r>
            <a:r>
              <a:rPr lang="tr-TR" sz="2500" u="sng" dirty="0"/>
              <a:t>vurgulanması</a:t>
            </a:r>
            <a:r>
              <a:rPr lang="tr-TR" sz="2500" dirty="0"/>
              <a:t>. </a:t>
            </a:r>
          </a:p>
        </p:txBody>
      </p:sp>
      <p:pic>
        <p:nvPicPr>
          <p:cNvPr id="4" name="Picture 2" descr="Ä°lgili resim">
            <a:extLst>
              <a:ext uri="{FF2B5EF4-FFF2-40B4-BE49-F238E27FC236}">
                <a16:creationId xmlns:a16="http://schemas.microsoft.com/office/drawing/2014/main" id="{C55E7B6C-DDBD-40B5-AF0E-3BFA6D9043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823" t="9682" r="8546"/>
          <a:stretch/>
        </p:blipFill>
        <p:spPr bwMode="auto">
          <a:xfrm>
            <a:off x="7612309" y="0"/>
            <a:ext cx="4646726" cy="620048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060B936-2771-48DC-842C-14EE9318E3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DB4EC8B4-4BB2-45C2-A68A-28E36AC10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1431D296-F8F1-41C3-A211-E83E243C5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0" name="Dikdörtgen 9">
            <a:extLst>
              <a:ext uri="{FF2B5EF4-FFF2-40B4-BE49-F238E27FC236}">
                <a16:creationId xmlns:a16="http://schemas.microsoft.com/office/drawing/2014/main" id="{6E00A49F-3151-468A-BF75-DDC1F02A02A0}"/>
              </a:ext>
            </a:extLst>
          </p:cNvPr>
          <p:cNvSpPr/>
          <p:nvPr/>
        </p:nvSpPr>
        <p:spPr>
          <a:xfrm>
            <a:off x="7927553" y="6172200"/>
            <a:ext cx="3361818" cy="477054"/>
          </a:xfrm>
          <a:prstGeom prst="rect">
            <a:avLst/>
          </a:prstGeom>
        </p:spPr>
        <p:txBody>
          <a:bodyPr wrap="none">
            <a:spAutoFit/>
          </a:bodyPr>
          <a:lstStyle/>
          <a:p>
            <a:r>
              <a:rPr lang="tr-TR" sz="2500" b="1" dirty="0"/>
              <a:t>BULUŞMA NOKTASI</a:t>
            </a:r>
          </a:p>
        </p:txBody>
      </p:sp>
      <p:sp>
        <p:nvSpPr>
          <p:cNvPr id="5" name="Dikdörtgen 4">
            <a:extLst>
              <a:ext uri="{FF2B5EF4-FFF2-40B4-BE49-F238E27FC236}">
                <a16:creationId xmlns:a16="http://schemas.microsoft.com/office/drawing/2014/main" id="{654833AF-EE5F-414A-BE28-1F191AC2D634}"/>
              </a:ext>
            </a:extLst>
          </p:cNvPr>
          <p:cNvSpPr/>
          <p:nvPr/>
        </p:nvSpPr>
        <p:spPr>
          <a:xfrm>
            <a:off x="10223320" y="115300"/>
            <a:ext cx="1968680" cy="369332"/>
          </a:xfrm>
          <a:prstGeom prst="rect">
            <a:avLst/>
          </a:prstGeom>
        </p:spPr>
        <p:txBody>
          <a:bodyPr wrap="none">
            <a:spAutoFit/>
          </a:bodyPr>
          <a:lstStyle/>
          <a:p>
            <a:r>
              <a:rPr lang="tr-TR" dirty="0" err="1">
                <a:solidFill>
                  <a:srgbClr val="000000"/>
                </a:solidFill>
                <a:latin typeface="Clan W04 Narrow Book"/>
              </a:rPr>
              <a:t>Staatliche</a:t>
            </a:r>
            <a:r>
              <a:rPr lang="tr-TR" dirty="0">
                <a:solidFill>
                  <a:srgbClr val="000000"/>
                </a:solidFill>
                <a:latin typeface="Clan W04 Narrow Book"/>
              </a:rPr>
              <a:t> </a:t>
            </a:r>
            <a:r>
              <a:rPr lang="tr-TR" dirty="0" err="1">
                <a:solidFill>
                  <a:srgbClr val="000000"/>
                </a:solidFill>
                <a:latin typeface="Clan W04 Narrow Book"/>
              </a:rPr>
              <a:t>Museen</a:t>
            </a:r>
            <a:r>
              <a:rPr lang="tr-TR" dirty="0">
                <a:solidFill>
                  <a:srgbClr val="000000"/>
                </a:solidFill>
                <a:latin typeface="Clan W04 Narrow Book"/>
              </a:rPr>
              <a:t> </a:t>
            </a:r>
            <a:endParaRPr lang="tr-TR" dirty="0"/>
          </a:p>
        </p:txBody>
      </p:sp>
      <p:sp>
        <p:nvSpPr>
          <p:cNvPr id="6" name="Dikdörtgen 5">
            <a:extLst>
              <a:ext uri="{FF2B5EF4-FFF2-40B4-BE49-F238E27FC236}">
                <a16:creationId xmlns:a16="http://schemas.microsoft.com/office/drawing/2014/main" id="{DE200F47-0E8A-43DB-A9D0-A592B4B7D2A6}"/>
              </a:ext>
            </a:extLst>
          </p:cNvPr>
          <p:cNvSpPr/>
          <p:nvPr/>
        </p:nvSpPr>
        <p:spPr>
          <a:xfrm>
            <a:off x="9861410" y="484632"/>
            <a:ext cx="2390398" cy="646331"/>
          </a:xfrm>
          <a:prstGeom prst="rect">
            <a:avLst/>
          </a:prstGeom>
        </p:spPr>
        <p:txBody>
          <a:bodyPr wrap="none">
            <a:spAutoFit/>
          </a:bodyPr>
          <a:lstStyle/>
          <a:p>
            <a:r>
              <a:rPr lang="tr-TR" dirty="0" err="1">
                <a:solidFill>
                  <a:srgbClr val="000000"/>
                </a:solidFill>
                <a:latin typeface="Clan W04 Narrow Book"/>
              </a:rPr>
              <a:t>Deutsches</a:t>
            </a:r>
            <a:r>
              <a:rPr lang="tr-TR" dirty="0">
                <a:solidFill>
                  <a:srgbClr val="000000"/>
                </a:solidFill>
                <a:latin typeface="Clan W04 Narrow Book"/>
              </a:rPr>
              <a:t> </a:t>
            </a:r>
            <a:r>
              <a:rPr lang="tr-TR" dirty="0" err="1">
                <a:solidFill>
                  <a:srgbClr val="000000"/>
                </a:solidFill>
                <a:latin typeface="Clan W04 Narrow Book"/>
              </a:rPr>
              <a:t>Historisches</a:t>
            </a:r>
            <a:r>
              <a:rPr lang="tr-TR" dirty="0">
                <a:solidFill>
                  <a:srgbClr val="000000"/>
                </a:solidFill>
                <a:latin typeface="Clan W04 Narrow Book"/>
              </a:rPr>
              <a:t> </a:t>
            </a:r>
          </a:p>
          <a:p>
            <a:pPr algn="r"/>
            <a:r>
              <a:rPr lang="tr-TR" dirty="0" err="1">
                <a:solidFill>
                  <a:srgbClr val="000000"/>
                </a:solidFill>
                <a:latin typeface="Clan W04 Narrow Book"/>
              </a:rPr>
              <a:t>Museum</a:t>
            </a:r>
            <a:endParaRPr lang="tr-TR" dirty="0"/>
          </a:p>
        </p:txBody>
      </p:sp>
      <p:sp>
        <p:nvSpPr>
          <p:cNvPr id="7" name="Dikdörtgen 6">
            <a:extLst>
              <a:ext uri="{FF2B5EF4-FFF2-40B4-BE49-F238E27FC236}">
                <a16:creationId xmlns:a16="http://schemas.microsoft.com/office/drawing/2014/main" id="{F7B214C9-89CB-4A2C-ABBF-8C58DDE8AC64}"/>
              </a:ext>
            </a:extLst>
          </p:cNvPr>
          <p:cNvSpPr/>
          <p:nvPr/>
        </p:nvSpPr>
        <p:spPr>
          <a:xfrm>
            <a:off x="9868637" y="1130963"/>
            <a:ext cx="2419252" cy="646331"/>
          </a:xfrm>
          <a:prstGeom prst="rect">
            <a:avLst/>
          </a:prstGeom>
        </p:spPr>
        <p:txBody>
          <a:bodyPr wrap="none">
            <a:spAutoFit/>
          </a:bodyPr>
          <a:lstStyle/>
          <a:p>
            <a:r>
              <a:rPr lang="tr-TR" dirty="0" err="1">
                <a:solidFill>
                  <a:srgbClr val="000000"/>
                </a:solidFill>
                <a:latin typeface="Clan W04 Narrow Book"/>
              </a:rPr>
              <a:t>Museum</a:t>
            </a:r>
            <a:r>
              <a:rPr lang="tr-TR" dirty="0">
                <a:solidFill>
                  <a:srgbClr val="000000"/>
                </a:solidFill>
                <a:latin typeface="Clan W04 Narrow Book"/>
              </a:rPr>
              <a:t> </a:t>
            </a:r>
            <a:r>
              <a:rPr lang="tr-TR" dirty="0" err="1">
                <a:solidFill>
                  <a:srgbClr val="000000"/>
                </a:solidFill>
                <a:latin typeface="Clan W04 Narrow Book"/>
              </a:rPr>
              <a:t>für</a:t>
            </a:r>
            <a:r>
              <a:rPr lang="tr-TR" dirty="0">
                <a:solidFill>
                  <a:srgbClr val="000000"/>
                </a:solidFill>
                <a:latin typeface="Clan W04 Narrow Book"/>
              </a:rPr>
              <a:t> </a:t>
            </a:r>
            <a:r>
              <a:rPr lang="tr-TR" dirty="0" err="1">
                <a:solidFill>
                  <a:srgbClr val="000000"/>
                </a:solidFill>
                <a:latin typeface="Clan W04 Narrow Book"/>
              </a:rPr>
              <a:t>Islamische</a:t>
            </a:r>
            <a:r>
              <a:rPr lang="tr-TR" dirty="0">
                <a:solidFill>
                  <a:srgbClr val="000000"/>
                </a:solidFill>
                <a:latin typeface="Clan W04 Narrow Book"/>
              </a:rPr>
              <a:t> </a:t>
            </a:r>
          </a:p>
          <a:p>
            <a:pPr algn="r"/>
            <a:r>
              <a:rPr lang="tr-TR" dirty="0" err="1">
                <a:solidFill>
                  <a:srgbClr val="000000"/>
                </a:solidFill>
                <a:latin typeface="Clan W04 Narrow Book"/>
              </a:rPr>
              <a:t>Kunst</a:t>
            </a:r>
            <a:r>
              <a:rPr lang="tr-TR" dirty="0">
                <a:solidFill>
                  <a:srgbClr val="000000"/>
                </a:solidFill>
                <a:latin typeface="Clan W04 Narrow Book"/>
              </a:rPr>
              <a:t> </a:t>
            </a:r>
            <a:endParaRPr lang="tr-TR" dirty="0"/>
          </a:p>
        </p:txBody>
      </p:sp>
      <p:sp>
        <p:nvSpPr>
          <p:cNvPr id="8" name="Dikdörtgen 7">
            <a:extLst>
              <a:ext uri="{FF2B5EF4-FFF2-40B4-BE49-F238E27FC236}">
                <a16:creationId xmlns:a16="http://schemas.microsoft.com/office/drawing/2014/main" id="{FB5D2954-9742-4B80-BA9B-CECD11B275A1}"/>
              </a:ext>
            </a:extLst>
          </p:cNvPr>
          <p:cNvSpPr/>
          <p:nvPr/>
        </p:nvSpPr>
        <p:spPr>
          <a:xfrm>
            <a:off x="9737127" y="1785125"/>
            <a:ext cx="2543773" cy="646331"/>
          </a:xfrm>
          <a:prstGeom prst="rect">
            <a:avLst/>
          </a:prstGeom>
        </p:spPr>
        <p:txBody>
          <a:bodyPr wrap="none">
            <a:spAutoFit/>
          </a:bodyPr>
          <a:lstStyle/>
          <a:p>
            <a:r>
              <a:rPr lang="tr-TR" dirty="0" err="1">
                <a:solidFill>
                  <a:srgbClr val="000000"/>
                </a:solidFill>
                <a:latin typeface="Clan W04 Narrow Book"/>
              </a:rPr>
              <a:t>Museum</a:t>
            </a:r>
            <a:r>
              <a:rPr lang="tr-TR" dirty="0">
                <a:solidFill>
                  <a:srgbClr val="000000"/>
                </a:solidFill>
                <a:latin typeface="Clan W04 Narrow Book"/>
              </a:rPr>
              <a:t> </a:t>
            </a:r>
            <a:r>
              <a:rPr lang="tr-TR" dirty="0" err="1">
                <a:solidFill>
                  <a:srgbClr val="000000"/>
                </a:solidFill>
                <a:latin typeface="Clan W04 Narrow Book"/>
              </a:rPr>
              <a:t>für</a:t>
            </a:r>
            <a:r>
              <a:rPr lang="tr-TR" dirty="0">
                <a:solidFill>
                  <a:srgbClr val="000000"/>
                </a:solidFill>
                <a:latin typeface="Clan W04 Narrow Book"/>
              </a:rPr>
              <a:t> </a:t>
            </a:r>
            <a:r>
              <a:rPr lang="tr-TR" dirty="0" err="1">
                <a:solidFill>
                  <a:srgbClr val="000000"/>
                </a:solidFill>
                <a:latin typeface="Clan W04 Narrow Book"/>
              </a:rPr>
              <a:t>Byzantische</a:t>
            </a:r>
            <a:r>
              <a:rPr lang="tr-TR" dirty="0">
                <a:solidFill>
                  <a:srgbClr val="000000"/>
                </a:solidFill>
                <a:latin typeface="Clan W04 Narrow Book"/>
              </a:rPr>
              <a:t> </a:t>
            </a:r>
          </a:p>
          <a:p>
            <a:pPr algn="r"/>
            <a:r>
              <a:rPr lang="tr-TR" dirty="0" err="1">
                <a:solidFill>
                  <a:srgbClr val="000000"/>
                </a:solidFill>
                <a:latin typeface="Clan W04 Narrow Book"/>
              </a:rPr>
              <a:t>Kunst</a:t>
            </a:r>
            <a:endParaRPr lang="tr-T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458720" y="476672"/>
            <a:ext cx="2865120" cy="648072"/>
          </a:xfrm>
          <a:prstGeom prst="rect">
            <a:avLst/>
          </a:prstGeom>
          <a:solidFill>
            <a:schemeClr val="accent1">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500" b="1" dirty="0"/>
              <a:t>Mülteci ya da göçmenler (1000’in üzerinde göçmen)</a:t>
            </a:r>
          </a:p>
        </p:txBody>
      </p:sp>
      <p:cxnSp>
        <p:nvCxnSpPr>
          <p:cNvPr id="6" name="5 Düz Ok Bağlayıcısı"/>
          <p:cNvCxnSpPr>
            <a:cxnSpLocks/>
          </p:cNvCxnSpPr>
          <p:nvPr/>
        </p:nvCxnSpPr>
        <p:spPr>
          <a:xfrm>
            <a:off x="3863752" y="1124744"/>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Dikdörtgen"/>
          <p:cNvSpPr/>
          <p:nvPr/>
        </p:nvSpPr>
        <p:spPr>
          <a:xfrm>
            <a:off x="2135559" y="1412776"/>
            <a:ext cx="3960432" cy="720080"/>
          </a:xfrm>
          <a:prstGeom prst="rect">
            <a:avLst/>
          </a:prstGeom>
          <a:solidFill>
            <a:schemeClr val="accent1">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500" b="1" dirty="0"/>
              <a:t>Müze tarafından 2016’da düzenlenen kültürel atölye çalışmalarına katılım. </a:t>
            </a:r>
          </a:p>
        </p:txBody>
      </p:sp>
      <p:cxnSp>
        <p:nvCxnSpPr>
          <p:cNvPr id="9" name="8 Düz Ok Bağlayıcısı"/>
          <p:cNvCxnSpPr>
            <a:cxnSpLocks/>
          </p:cNvCxnSpPr>
          <p:nvPr/>
        </p:nvCxnSpPr>
        <p:spPr>
          <a:xfrm>
            <a:off x="3863752" y="2132856"/>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Dikdörtgen"/>
          <p:cNvSpPr/>
          <p:nvPr/>
        </p:nvSpPr>
        <p:spPr>
          <a:xfrm>
            <a:off x="2135559" y="2420888"/>
            <a:ext cx="3960434" cy="794008"/>
          </a:xfrm>
          <a:prstGeom prst="rect">
            <a:avLst/>
          </a:prstGeom>
          <a:solidFill>
            <a:schemeClr val="accent1">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500" b="1" dirty="0"/>
              <a:t>Müze tarafından 2016’da düzenlenen kültürel atölye çalışmalarına katılım. </a:t>
            </a:r>
          </a:p>
        </p:txBody>
      </p:sp>
      <p:pic>
        <p:nvPicPr>
          <p:cNvPr id="3074" name="Picture 2" descr="Museum of Islamic Art at Pergamon Museum ile ilgili görsel sonucu">
            <a:hlinkClick r:id="rId3"/>
          </p:cNvPr>
          <p:cNvPicPr>
            <a:picLocks noChangeAspect="1" noChangeArrowheads="1"/>
          </p:cNvPicPr>
          <p:nvPr/>
        </p:nvPicPr>
        <p:blipFill>
          <a:blip r:embed="rId4" cstate="print"/>
          <a:srcRect l="4735" t="7611" r="54926" b="16283"/>
          <a:stretch>
            <a:fillRect/>
          </a:stretch>
        </p:blipFill>
        <p:spPr bwMode="auto">
          <a:xfrm>
            <a:off x="9839849" y="358853"/>
            <a:ext cx="1872208" cy="2592288"/>
          </a:xfrm>
          <a:prstGeom prst="rect">
            <a:avLst/>
          </a:prstGeom>
          <a:noFill/>
        </p:spPr>
      </p:pic>
      <p:pic>
        <p:nvPicPr>
          <p:cNvPr id="3076" name="Picture 4" descr="Museum of Islamic Art at Pergamon Museum ile ilgili görsel sonucu">
            <a:hlinkClick r:id="rId3"/>
          </p:cNvPr>
          <p:cNvPicPr>
            <a:picLocks noChangeAspect="1" noChangeArrowheads="1"/>
          </p:cNvPicPr>
          <p:nvPr/>
        </p:nvPicPr>
        <p:blipFill>
          <a:blip r:embed="rId4" cstate="print"/>
          <a:srcRect l="52083" t="12684" b="16283"/>
          <a:stretch>
            <a:fillRect/>
          </a:stretch>
        </p:blipFill>
        <p:spPr bwMode="auto">
          <a:xfrm>
            <a:off x="9283265" y="2890682"/>
            <a:ext cx="2742795" cy="2679700"/>
          </a:xfrm>
          <a:prstGeom prst="rect">
            <a:avLst/>
          </a:prstGeom>
          <a:noFill/>
        </p:spPr>
      </p:pic>
      <p:pic>
        <p:nvPicPr>
          <p:cNvPr id="3078" name="Picture 6" descr="Berlin Museum carpet collection ile ilgili görsel sonucu">
            <a:hlinkClick r:id="rId5"/>
          </p:cNvPr>
          <p:cNvPicPr>
            <a:picLocks noChangeAspect="1" noChangeArrowheads="1"/>
          </p:cNvPicPr>
          <p:nvPr/>
        </p:nvPicPr>
        <p:blipFill>
          <a:blip r:embed="rId6" cstate="print"/>
          <a:srcRect/>
          <a:stretch>
            <a:fillRect/>
          </a:stretch>
        </p:blipFill>
        <p:spPr bwMode="auto">
          <a:xfrm rot="4690488">
            <a:off x="7522711" y="621659"/>
            <a:ext cx="2578248" cy="1800200"/>
          </a:xfrm>
          <a:prstGeom prst="rect">
            <a:avLst/>
          </a:prstGeom>
          <a:noFill/>
        </p:spPr>
      </p:pic>
      <p:cxnSp>
        <p:nvCxnSpPr>
          <p:cNvPr id="14" name="13 Düz Ok Bağlayıcısı"/>
          <p:cNvCxnSpPr>
            <a:cxnSpLocks/>
          </p:cNvCxnSpPr>
          <p:nvPr/>
        </p:nvCxnSpPr>
        <p:spPr>
          <a:xfrm>
            <a:off x="3863752" y="3214896"/>
            <a:ext cx="0" cy="214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14 Dikdörtgen"/>
          <p:cNvSpPr/>
          <p:nvPr/>
        </p:nvSpPr>
        <p:spPr>
          <a:xfrm>
            <a:off x="1449964" y="3429000"/>
            <a:ext cx="5062596" cy="648072"/>
          </a:xfrm>
          <a:prstGeom prst="rect">
            <a:avLst/>
          </a:prstGeom>
          <a:solidFill>
            <a:schemeClr val="accent1">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500" b="1" dirty="0"/>
              <a:t>Suriye Miras Arşivi Projesi  (Suriye’nin kültürel mirasını Suriyeli uzmanlarla birlikte arşivleme  çalışmaları)  </a:t>
            </a:r>
          </a:p>
        </p:txBody>
      </p:sp>
      <p:cxnSp>
        <p:nvCxnSpPr>
          <p:cNvPr id="19" name="18 Düz Ok Bağlayıcısı"/>
          <p:cNvCxnSpPr>
            <a:cxnSpLocks/>
            <a:stCxn id="15" idx="2"/>
            <a:endCxn id="21" idx="0"/>
          </p:cNvCxnSpPr>
          <p:nvPr/>
        </p:nvCxnSpPr>
        <p:spPr>
          <a:xfrm>
            <a:off x="3981262" y="4077072"/>
            <a:ext cx="2017" cy="4561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20 Dikdörtgen"/>
          <p:cNvSpPr/>
          <p:nvPr/>
        </p:nvSpPr>
        <p:spPr>
          <a:xfrm>
            <a:off x="862445" y="4533188"/>
            <a:ext cx="6241667" cy="792088"/>
          </a:xfrm>
          <a:prstGeom prst="rect">
            <a:avLst/>
          </a:prstGeom>
          <a:solidFill>
            <a:schemeClr val="accent1">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500" b="1" dirty="0"/>
              <a:t>Projeye katılan Suriyeliler arasında düşük </a:t>
            </a:r>
            <a:r>
              <a:rPr lang="tr-TR" sz="1500" b="1" dirty="0" err="1"/>
              <a:t>SED’den</a:t>
            </a:r>
            <a:r>
              <a:rPr lang="tr-TR" sz="1500" b="1" dirty="0"/>
              <a:t> bireyler, mühendisler, mimarlar, öğretmenler,  arkeologlar, koruma uzmanları vb. var.</a:t>
            </a:r>
          </a:p>
        </p:txBody>
      </p:sp>
      <p:sp>
        <p:nvSpPr>
          <p:cNvPr id="24" name="23 Dikdörtgen"/>
          <p:cNvSpPr/>
          <p:nvPr/>
        </p:nvSpPr>
        <p:spPr>
          <a:xfrm>
            <a:off x="6327317" y="5687036"/>
            <a:ext cx="3911902" cy="792088"/>
          </a:xfrm>
          <a:prstGeom prst="rect">
            <a:avLst/>
          </a:prstGeom>
          <a:solidFill>
            <a:schemeClr val="accent1">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500" b="1" dirty="0"/>
              <a:t>Eğitimi alan rehberler, Müzenin Dostları fonu tarafından müzede istihdam edildiler. </a:t>
            </a:r>
          </a:p>
        </p:txBody>
      </p:sp>
      <p:cxnSp>
        <p:nvCxnSpPr>
          <p:cNvPr id="25" name="24 Düz Ok Bağlayıcısı"/>
          <p:cNvCxnSpPr>
            <a:cxnSpLocks/>
          </p:cNvCxnSpPr>
          <p:nvPr/>
        </p:nvCxnSpPr>
        <p:spPr>
          <a:xfrm>
            <a:off x="7104112" y="5321264"/>
            <a:ext cx="562549" cy="3657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80" name="Picture 8" descr="multaka project guides ile ilgili görsel sonucu">
            <a:hlinkClick r:id="rId7"/>
          </p:cNvPr>
          <p:cNvPicPr>
            <a:picLocks noChangeAspect="1" noChangeArrowheads="1"/>
          </p:cNvPicPr>
          <p:nvPr/>
        </p:nvPicPr>
        <p:blipFill rotWithShape="1">
          <a:blip r:embed="rId8" cstate="print"/>
          <a:srcRect r="14823" b="7335"/>
          <a:stretch/>
        </p:blipFill>
        <p:spPr bwMode="auto">
          <a:xfrm>
            <a:off x="7496413" y="2560089"/>
            <a:ext cx="2336230" cy="2055411"/>
          </a:xfrm>
          <a:prstGeom prst="rect">
            <a:avLst/>
          </a:prstGeom>
          <a:noFill/>
        </p:spPr>
      </p:pic>
      <p:pic>
        <p:nvPicPr>
          <p:cNvPr id="18" name="Picture 2" descr="Ä°lgili resim">
            <a:extLst>
              <a:ext uri="{FF2B5EF4-FFF2-40B4-BE49-F238E27FC236}">
                <a16:creationId xmlns:a16="http://schemas.microsoft.com/office/drawing/2014/main" id="{E22B852D-B706-41FB-BD4A-1F7E16C6BE6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823" t="9682" r="8546"/>
          <a:stretch/>
        </p:blipFill>
        <p:spPr bwMode="auto">
          <a:xfrm>
            <a:off x="0" y="0"/>
            <a:ext cx="1758842" cy="2346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adi Jasim was an Iraqi translator for the US military. Now he's a &quot;global guide&quot; at the Penn Museum in Philadelphia.">
            <a:extLst>
              <a:ext uri="{FF2B5EF4-FFF2-40B4-BE49-F238E27FC236}">
                <a16:creationId xmlns:a16="http://schemas.microsoft.com/office/drawing/2014/main" id="{86F0A9B7-2AE6-4EF4-A1CC-4041B4FEAF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59490EF6-E451-483E-89F9-43F0F1C8B8C2}"/>
              </a:ext>
            </a:extLst>
          </p:cNvPr>
          <p:cNvSpPr>
            <a:spLocks noGrp="1"/>
          </p:cNvSpPr>
          <p:nvPr>
            <p:ph idx="1"/>
          </p:nvPr>
        </p:nvSpPr>
        <p:spPr>
          <a:xfrm>
            <a:off x="5443870" y="171118"/>
            <a:ext cx="6773530" cy="1464642"/>
          </a:xfrm>
        </p:spPr>
        <p:txBody>
          <a:bodyPr>
            <a:noAutofit/>
          </a:bodyPr>
          <a:lstStyle/>
          <a:p>
            <a:pPr algn="r"/>
            <a:r>
              <a:rPr lang="tr-TR" sz="2500" dirty="0"/>
              <a:t>Müze İstihdam Politikalarında değişiklikler</a:t>
            </a:r>
          </a:p>
          <a:p>
            <a:pPr marL="0" indent="0" algn="r">
              <a:buNone/>
            </a:pPr>
            <a:r>
              <a:rPr lang="tr-TR" sz="2500" dirty="0"/>
              <a:t>Hadi </a:t>
            </a:r>
            <a:r>
              <a:rPr lang="tr-TR" sz="2500" dirty="0" err="1"/>
              <a:t>Jasim</a:t>
            </a:r>
            <a:r>
              <a:rPr lang="tr-TR" sz="2500" dirty="0"/>
              <a:t>, </a:t>
            </a:r>
            <a:r>
              <a:rPr lang="tr-TR" sz="2500" dirty="0" err="1"/>
              <a:t>Penn</a:t>
            </a:r>
            <a:r>
              <a:rPr lang="tr-TR" sz="2500" dirty="0"/>
              <a:t> Müzesi’nin Iraklı çevirmeni ve Orta Doğu galerilerinde müze rehberi</a:t>
            </a:r>
          </a:p>
        </p:txBody>
      </p:sp>
      <p:grpSp>
        <p:nvGrpSpPr>
          <p:cNvPr id="75" name="Group 74">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6" name="Oval 75">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7" name="Oval 76">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Dikdörtgen 3">
            <a:extLst>
              <a:ext uri="{FF2B5EF4-FFF2-40B4-BE49-F238E27FC236}">
                <a16:creationId xmlns:a16="http://schemas.microsoft.com/office/drawing/2014/main" id="{DBB5BF89-0799-4B29-8ACB-0F3DC1E1AE65}"/>
              </a:ext>
            </a:extLst>
          </p:cNvPr>
          <p:cNvSpPr/>
          <p:nvPr/>
        </p:nvSpPr>
        <p:spPr>
          <a:xfrm>
            <a:off x="163285" y="6135115"/>
            <a:ext cx="11865429" cy="646331"/>
          </a:xfrm>
          <a:prstGeom prst="rect">
            <a:avLst/>
          </a:prstGeom>
        </p:spPr>
        <p:txBody>
          <a:bodyPr wrap="square">
            <a:spAutoFit/>
          </a:bodyPr>
          <a:lstStyle/>
          <a:p>
            <a:r>
              <a:rPr lang="tr-TR" b="1" dirty="0"/>
              <a:t>Müze rehberi, Orta Doğu galerisinde görev almaya başladığından beri kendisini yabancı gibi hissetmediğini ifade ediyor… </a:t>
            </a:r>
          </a:p>
        </p:txBody>
      </p:sp>
      <p:sp>
        <p:nvSpPr>
          <p:cNvPr id="2" name="Ok: Beşgen 1">
            <a:extLst>
              <a:ext uri="{FF2B5EF4-FFF2-40B4-BE49-F238E27FC236}">
                <a16:creationId xmlns:a16="http://schemas.microsoft.com/office/drawing/2014/main" id="{761BBB9D-224B-4881-B542-6594E4AC0132}"/>
              </a:ext>
            </a:extLst>
          </p:cNvPr>
          <p:cNvSpPr/>
          <p:nvPr/>
        </p:nvSpPr>
        <p:spPr>
          <a:xfrm>
            <a:off x="0" y="171119"/>
            <a:ext cx="2279904" cy="93835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dirty="0">
                <a:solidFill>
                  <a:schemeClr val="tx1"/>
                </a:solidFill>
              </a:rPr>
              <a:t>PENN MÜZESİ</a:t>
            </a:r>
          </a:p>
          <a:p>
            <a:r>
              <a:rPr lang="tr-TR" sz="2000" b="1" dirty="0">
                <a:solidFill>
                  <a:schemeClr val="tx1"/>
                </a:solidFill>
              </a:rPr>
              <a:t>2016-…</a:t>
            </a:r>
          </a:p>
        </p:txBody>
      </p:sp>
    </p:spTree>
    <p:extLst>
      <p:ext uri="{BB962C8B-B14F-4D97-AF65-F5344CB8AC3E}">
        <p14:creationId xmlns:p14="http://schemas.microsoft.com/office/powerpoint/2010/main" val="219170575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8079BCCC-950C-46AF-A714-7EF34056441B}"/>
              </a:ext>
            </a:extLst>
          </p:cNvPr>
          <p:cNvSpPr>
            <a:spLocks noGrp="1"/>
          </p:cNvSpPr>
          <p:nvPr>
            <p:ph type="title"/>
          </p:nvPr>
        </p:nvSpPr>
        <p:spPr>
          <a:xfrm>
            <a:off x="7598599" y="127936"/>
            <a:ext cx="4543724" cy="1509971"/>
          </a:xfrm>
          <a:ln>
            <a:noFill/>
          </a:ln>
        </p:spPr>
        <p:txBody>
          <a:bodyPr>
            <a:normAutofit/>
          </a:bodyPr>
          <a:lstStyle/>
          <a:p>
            <a:pPr algn="r"/>
            <a:r>
              <a:rPr lang="tr-TR" sz="4000" dirty="0" err="1"/>
              <a:t>Moumena</a:t>
            </a:r>
            <a:r>
              <a:rPr lang="tr-TR" sz="4000" dirty="0"/>
              <a:t> </a:t>
            </a:r>
            <a:r>
              <a:rPr lang="tr-TR" sz="4000" dirty="0" err="1"/>
              <a:t>Saradar</a:t>
            </a:r>
            <a:r>
              <a:rPr lang="tr-TR" sz="4000" dirty="0"/>
              <a:t>, </a:t>
            </a:r>
            <a:r>
              <a:rPr lang="tr-TR" sz="4000" dirty="0" err="1"/>
              <a:t>Penn</a:t>
            </a:r>
            <a:r>
              <a:rPr lang="tr-TR" sz="4000" dirty="0"/>
              <a:t> Müzesi</a:t>
            </a:r>
          </a:p>
        </p:txBody>
      </p:sp>
      <p:sp>
        <p:nvSpPr>
          <p:cNvPr id="3" name="İçerik Yer Tutucusu 2">
            <a:extLst>
              <a:ext uri="{FF2B5EF4-FFF2-40B4-BE49-F238E27FC236}">
                <a16:creationId xmlns:a16="http://schemas.microsoft.com/office/drawing/2014/main" id="{682E3F85-4497-4FE6-AB29-79BCF78000DA}"/>
              </a:ext>
            </a:extLst>
          </p:cNvPr>
          <p:cNvSpPr>
            <a:spLocks noGrp="1"/>
          </p:cNvSpPr>
          <p:nvPr>
            <p:ph idx="1"/>
          </p:nvPr>
        </p:nvSpPr>
        <p:spPr>
          <a:xfrm>
            <a:off x="4108343" y="2208082"/>
            <a:ext cx="3975313" cy="4050792"/>
          </a:xfrm>
        </p:spPr>
        <p:txBody>
          <a:bodyPr>
            <a:normAutofit fontScale="92500"/>
          </a:bodyPr>
          <a:lstStyle/>
          <a:p>
            <a:r>
              <a:rPr lang="tr-TR" sz="2500" dirty="0"/>
              <a:t>2016’da ailesiyle birlikte Suriye’den mülteci olarak geldi.</a:t>
            </a:r>
          </a:p>
          <a:p>
            <a:r>
              <a:rPr lang="tr-TR" sz="2500" dirty="0" err="1"/>
              <a:t>Penn</a:t>
            </a:r>
            <a:r>
              <a:rPr lang="tr-TR" sz="2500" dirty="0"/>
              <a:t> Müzesi’nin özel rehberlik eğitimine alındı ve başarılı oldu. </a:t>
            </a:r>
          </a:p>
          <a:p>
            <a:r>
              <a:rPr lang="tr-TR" sz="2500" dirty="0"/>
              <a:t>Bölgeyi çok iyi bilmesi ve kültürün hala sürdürülen özelliklerini anlatması </a:t>
            </a:r>
            <a:r>
              <a:rPr lang="tr-TR" sz="2500" dirty="0" err="1"/>
              <a:t>Saradar’ı</a:t>
            </a:r>
            <a:r>
              <a:rPr lang="tr-TR" sz="2500" dirty="0"/>
              <a:t> diğer rehberlerden ayırıyor.   </a:t>
            </a:r>
          </a:p>
        </p:txBody>
      </p:sp>
      <p:grpSp>
        <p:nvGrpSpPr>
          <p:cNvPr id="73" name="Group 72">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4" name="Oval 73">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5" name="Oval 74">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 name="Ok: Beşgen 8">
            <a:extLst>
              <a:ext uri="{FF2B5EF4-FFF2-40B4-BE49-F238E27FC236}">
                <a16:creationId xmlns:a16="http://schemas.microsoft.com/office/drawing/2014/main" id="{3D7066F0-F1B1-4483-9CBC-96BC7E6F7806}"/>
              </a:ext>
            </a:extLst>
          </p:cNvPr>
          <p:cNvSpPr/>
          <p:nvPr/>
        </p:nvSpPr>
        <p:spPr>
          <a:xfrm>
            <a:off x="0" y="171119"/>
            <a:ext cx="2279904" cy="93835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dirty="0">
                <a:solidFill>
                  <a:schemeClr val="tx1"/>
                </a:solidFill>
              </a:rPr>
              <a:t>PENN MÜZESİ</a:t>
            </a:r>
          </a:p>
          <a:p>
            <a:r>
              <a:rPr lang="tr-TR" sz="2000" b="1" dirty="0">
                <a:solidFill>
                  <a:schemeClr val="tx1"/>
                </a:solidFill>
              </a:rPr>
              <a:t>2016-…</a:t>
            </a:r>
          </a:p>
        </p:txBody>
      </p:sp>
    </p:spTree>
    <p:extLst>
      <p:ext uri="{BB962C8B-B14F-4D97-AF65-F5344CB8AC3E}">
        <p14:creationId xmlns:p14="http://schemas.microsoft.com/office/powerpoint/2010/main" val="2982236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0E1B7EB-E866-418A-83F4-AE052864F7CE}"/>
              </a:ext>
            </a:extLst>
          </p:cNvPr>
          <p:cNvSpPr>
            <a:spLocks noGrp="1"/>
          </p:cNvSpPr>
          <p:nvPr>
            <p:ph type="title"/>
          </p:nvPr>
        </p:nvSpPr>
        <p:spPr>
          <a:xfrm>
            <a:off x="830856" y="433824"/>
            <a:ext cx="10058400" cy="1609344"/>
          </a:xfrm>
        </p:spPr>
        <p:txBody>
          <a:bodyPr>
            <a:normAutofit/>
          </a:bodyPr>
          <a:lstStyle/>
          <a:p>
            <a:r>
              <a:rPr lang="tr-TR" sz="3000" dirty="0">
                <a:solidFill>
                  <a:schemeClr val="accent1"/>
                </a:solidFill>
              </a:rPr>
              <a:t>MAP </a:t>
            </a:r>
            <a:r>
              <a:rPr lang="tr-TR" sz="3000" dirty="0" err="1">
                <a:solidFill>
                  <a:schemeClr val="accent1"/>
                </a:solidFill>
              </a:rPr>
              <a:t>for</a:t>
            </a:r>
            <a:r>
              <a:rPr lang="tr-TR" sz="3000" dirty="0">
                <a:solidFill>
                  <a:schemeClr val="accent1"/>
                </a:solidFill>
              </a:rPr>
              <a:t> ID’NİN, </a:t>
            </a:r>
            <a:r>
              <a:rPr lang="tr-TR" sz="3000" dirty="0"/>
              <a:t>müzelerin çağdaş toplumun gereksinmelerine yanıt vermek için nasıl kullanılacağına ilişkin somut modeller tasarlamak...</a:t>
            </a:r>
          </a:p>
        </p:txBody>
      </p:sp>
      <p:sp>
        <p:nvSpPr>
          <p:cNvPr id="3" name="İçerik Yer Tutucusu 2">
            <a:extLst>
              <a:ext uri="{FF2B5EF4-FFF2-40B4-BE49-F238E27FC236}">
                <a16:creationId xmlns:a16="http://schemas.microsoft.com/office/drawing/2014/main" id="{2B797345-A03B-4340-BAF4-0CDC68FF36E1}"/>
              </a:ext>
            </a:extLst>
          </p:cNvPr>
          <p:cNvSpPr>
            <a:spLocks noGrp="1"/>
          </p:cNvSpPr>
          <p:nvPr>
            <p:ph idx="1"/>
          </p:nvPr>
        </p:nvSpPr>
        <p:spPr>
          <a:xfrm>
            <a:off x="830856" y="2024980"/>
            <a:ext cx="10058400" cy="4223420"/>
          </a:xfrm>
        </p:spPr>
        <p:txBody>
          <a:bodyPr>
            <a:normAutofit fontScale="92500" lnSpcReduction="20000"/>
          </a:bodyPr>
          <a:lstStyle/>
          <a:p>
            <a:pPr marL="0" indent="0">
              <a:buNone/>
            </a:pPr>
            <a:r>
              <a:rPr lang="tr-TR" sz="2500" dirty="0"/>
              <a:t>Proje süresince, katılımcı müzelerde müze etkinlikleri, sanal ve gezici müze sergileri, yerleştirmeler, performanslar ve otobiyografik sunumlar, tiyatro performansları, videolar, kısa filmler, kültürlerarası giyim ve müzik atölyeleri ile konferans, seminer ve inceleme gezileri düzenlenmiştir.</a:t>
            </a:r>
          </a:p>
          <a:p>
            <a:r>
              <a:rPr lang="tr-TR" sz="2600" dirty="0"/>
              <a:t>Hollanda</a:t>
            </a:r>
          </a:p>
          <a:p>
            <a:r>
              <a:rPr lang="tr-TR" sz="2600" dirty="0"/>
              <a:t>Macaristan</a:t>
            </a:r>
          </a:p>
          <a:p>
            <a:r>
              <a:rPr lang="tr-TR" sz="2600" dirty="0"/>
              <a:t>Almanya</a:t>
            </a:r>
          </a:p>
          <a:p>
            <a:r>
              <a:rPr lang="tr-TR" sz="2600" dirty="0"/>
              <a:t>İrlanda</a:t>
            </a:r>
          </a:p>
          <a:p>
            <a:r>
              <a:rPr lang="tr-TR" sz="2600" dirty="0"/>
              <a:t>İtalya </a:t>
            </a:r>
          </a:p>
          <a:p>
            <a:r>
              <a:rPr lang="tr-TR" sz="2600" dirty="0"/>
              <a:t>İspanya</a:t>
            </a:r>
          </a:p>
          <a:p>
            <a:r>
              <a:rPr lang="tr-TR" sz="2600" dirty="0"/>
              <a:t>İngiltere</a:t>
            </a:r>
          </a:p>
          <a:p>
            <a:endParaRPr lang="tr-TR" sz="2500" dirty="0"/>
          </a:p>
        </p:txBody>
      </p:sp>
      <p:sp>
        <p:nvSpPr>
          <p:cNvPr id="4" name="Dikdörtgen 3">
            <a:extLst>
              <a:ext uri="{FF2B5EF4-FFF2-40B4-BE49-F238E27FC236}">
                <a16:creationId xmlns:a16="http://schemas.microsoft.com/office/drawing/2014/main" id="{6C2BB623-98C9-417D-BE01-E419D2E26251}"/>
              </a:ext>
            </a:extLst>
          </p:cNvPr>
          <p:cNvSpPr/>
          <p:nvPr/>
        </p:nvSpPr>
        <p:spPr>
          <a:xfrm>
            <a:off x="3048000" y="2967335"/>
            <a:ext cx="6096000" cy="369332"/>
          </a:xfrm>
          <a:prstGeom prst="rect">
            <a:avLst/>
          </a:prstGeom>
        </p:spPr>
        <p:txBody>
          <a:bodyPr>
            <a:spAutoFit/>
          </a:bodyPr>
          <a:lstStyle/>
          <a:p>
            <a:r>
              <a:rPr lang="tr-TR" dirty="0"/>
              <a:t> </a:t>
            </a:r>
          </a:p>
        </p:txBody>
      </p:sp>
      <p:sp>
        <p:nvSpPr>
          <p:cNvPr id="5" name="Oval 4">
            <a:extLst>
              <a:ext uri="{FF2B5EF4-FFF2-40B4-BE49-F238E27FC236}">
                <a16:creationId xmlns:a16="http://schemas.microsoft.com/office/drawing/2014/main" id="{337EB885-886B-41A0-9606-D09FE38BC865}"/>
              </a:ext>
            </a:extLst>
          </p:cNvPr>
          <p:cNvSpPr/>
          <p:nvPr/>
        </p:nvSpPr>
        <p:spPr>
          <a:xfrm>
            <a:off x="5090230" y="3667991"/>
            <a:ext cx="3453245" cy="16937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500" b="1" dirty="0"/>
              <a:t>Hedef: GÖÇMENLER</a:t>
            </a:r>
          </a:p>
        </p:txBody>
      </p:sp>
      <p:cxnSp>
        <p:nvCxnSpPr>
          <p:cNvPr id="7" name="Düz Bağlayıcı 6">
            <a:extLst>
              <a:ext uri="{FF2B5EF4-FFF2-40B4-BE49-F238E27FC236}">
                <a16:creationId xmlns:a16="http://schemas.microsoft.com/office/drawing/2014/main" id="{9034540A-7794-4FA3-A340-1DF2095F9FE3}"/>
              </a:ext>
            </a:extLst>
          </p:cNvPr>
          <p:cNvCxnSpPr/>
          <p:nvPr/>
        </p:nvCxnSpPr>
        <p:spPr>
          <a:xfrm>
            <a:off x="3221182" y="3429000"/>
            <a:ext cx="1995054" cy="63384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Düz Bağlayıcı 7">
            <a:extLst>
              <a:ext uri="{FF2B5EF4-FFF2-40B4-BE49-F238E27FC236}">
                <a16:creationId xmlns:a16="http://schemas.microsoft.com/office/drawing/2014/main" id="{FA28D8F1-3B1C-4CFC-89C7-F15395E833B8}"/>
              </a:ext>
            </a:extLst>
          </p:cNvPr>
          <p:cNvCxnSpPr>
            <a:cxnSpLocks/>
          </p:cNvCxnSpPr>
          <p:nvPr/>
        </p:nvCxnSpPr>
        <p:spPr>
          <a:xfrm flipV="1">
            <a:off x="3048000" y="4966855"/>
            <a:ext cx="2168236" cy="74339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74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AFB5AE96-149F-42D4-A522-C9EE4277313B}"/>
              </a:ext>
            </a:extLst>
          </p:cNvPr>
          <p:cNvSpPr/>
          <p:nvPr/>
        </p:nvSpPr>
        <p:spPr>
          <a:xfrm>
            <a:off x="7421053" y="3000468"/>
            <a:ext cx="4974147" cy="1477328"/>
          </a:xfrm>
          <a:prstGeom prst="rect">
            <a:avLst/>
          </a:prstGeom>
        </p:spPr>
        <p:txBody>
          <a:bodyPr wrap="square">
            <a:spAutoFit/>
          </a:bodyPr>
          <a:lstStyle/>
          <a:p>
            <a:pPr marL="82550" indent="0">
              <a:buFont typeface="Wingdings 2" panose="05020102010507070707" pitchFamily="18" charset="2"/>
              <a:buNone/>
              <a:defRPr/>
            </a:pPr>
            <a:r>
              <a:rPr lang="tr-TR" sz="3000" b="1" dirty="0"/>
              <a:t>Toplumu </a:t>
            </a:r>
            <a:r>
              <a:rPr lang="tr-TR" sz="3000" b="1" dirty="0">
                <a:solidFill>
                  <a:srgbClr val="C00000"/>
                </a:solidFill>
              </a:rPr>
              <a:t>güçlendirme</a:t>
            </a:r>
            <a:r>
              <a:rPr lang="tr-TR" sz="3000" b="1" dirty="0"/>
              <a:t> </a:t>
            </a:r>
            <a:r>
              <a:rPr lang="tr-TR" sz="3000" b="1" dirty="0">
                <a:solidFill>
                  <a:srgbClr val="C00000"/>
                </a:solidFill>
              </a:rPr>
              <a:t>(</a:t>
            </a:r>
            <a:r>
              <a:rPr lang="tr-TR" sz="3000" b="1" dirty="0" err="1">
                <a:solidFill>
                  <a:srgbClr val="C00000"/>
                </a:solidFill>
              </a:rPr>
              <a:t>Freire</a:t>
            </a:r>
            <a:r>
              <a:rPr lang="tr-TR" sz="3000" b="1" dirty="0">
                <a:solidFill>
                  <a:srgbClr val="C00000"/>
                </a:solidFill>
              </a:rPr>
              <a:t>: </a:t>
            </a:r>
            <a:r>
              <a:rPr lang="tr-TR" sz="3000" b="1" dirty="0" err="1">
                <a:solidFill>
                  <a:srgbClr val="C00000"/>
                </a:solidFill>
              </a:rPr>
              <a:t>museum</a:t>
            </a:r>
            <a:r>
              <a:rPr lang="tr-TR" sz="3000" b="1" dirty="0">
                <a:solidFill>
                  <a:srgbClr val="C00000"/>
                </a:solidFill>
              </a:rPr>
              <a:t> </a:t>
            </a:r>
            <a:r>
              <a:rPr lang="tr-TR" sz="3000" b="1" dirty="0" err="1">
                <a:solidFill>
                  <a:srgbClr val="C00000"/>
                </a:solidFill>
              </a:rPr>
              <a:t>and</a:t>
            </a:r>
            <a:r>
              <a:rPr lang="tr-TR" sz="3000" b="1" dirty="0">
                <a:solidFill>
                  <a:srgbClr val="C00000"/>
                </a:solidFill>
              </a:rPr>
              <a:t> </a:t>
            </a:r>
            <a:r>
              <a:rPr lang="tr-TR" sz="3000" b="1" dirty="0" err="1">
                <a:solidFill>
                  <a:srgbClr val="C00000"/>
                </a:solidFill>
              </a:rPr>
              <a:t>empoverment</a:t>
            </a:r>
            <a:r>
              <a:rPr lang="tr-TR" sz="3000" b="1" dirty="0">
                <a:solidFill>
                  <a:srgbClr val="C00000"/>
                </a:solidFill>
              </a:rPr>
              <a:t>)</a:t>
            </a:r>
          </a:p>
        </p:txBody>
      </p:sp>
      <p:sp>
        <p:nvSpPr>
          <p:cNvPr id="5" name="Dikdörtgen 4">
            <a:extLst>
              <a:ext uri="{FF2B5EF4-FFF2-40B4-BE49-F238E27FC236}">
                <a16:creationId xmlns:a16="http://schemas.microsoft.com/office/drawing/2014/main" id="{6719FB92-3B7D-41E1-8E0E-AB9BEF1BF289}"/>
              </a:ext>
            </a:extLst>
          </p:cNvPr>
          <p:cNvSpPr/>
          <p:nvPr/>
        </p:nvSpPr>
        <p:spPr>
          <a:xfrm>
            <a:off x="9257764" y="1768462"/>
            <a:ext cx="787935" cy="1092607"/>
          </a:xfrm>
          <a:prstGeom prst="rect">
            <a:avLst/>
          </a:prstGeom>
        </p:spPr>
        <p:txBody>
          <a:bodyPr wrap="square">
            <a:spAutoFit/>
          </a:bodyPr>
          <a:lstStyle/>
          <a:p>
            <a:r>
              <a:rPr lang="tr-TR" sz="6500" b="1" cap="all" dirty="0">
                <a:solidFill>
                  <a:schemeClr val="accent2"/>
                </a:solidFill>
                <a:latin typeface="+mj-lt"/>
                <a:ea typeface="+mj-ea"/>
                <a:cs typeface="+mj-cs"/>
              </a:rPr>
              <a:t>1</a:t>
            </a:r>
          </a:p>
        </p:txBody>
      </p:sp>
      <p:pic>
        <p:nvPicPr>
          <p:cNvPr id="1026" name="Picture 2" descr="Troya mÃ¼zesine kavuÅtu">
            <a:extLst>
              <a:ext uri="{FF2B5EF4-FFF2-40B4-BE49-F238E27FC236}">
                <a16:creationId xmlns:a16="http://schemas.microsoft.com/office/drawing/2014/main" id="{D52B8778-A1F2-4CF0-8B51-52837E67BD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640"/>
          <a:stretch/>
        </p:blipFill>
        <p:spPr bwMode="auto">
          <a:xfrm>
            <a:off x="1" y="0"/>
            <a:ext cx="72897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8CDA513D-3737-4C8B-B4ED-D58226CF0F46}"/>
              </a:ext>
            </a:extLst>
          </p:cNvPr>
          <p:cNvSpPr/>
          <p:nvPr/>
        </p:nvSpPr>
        <p:spPr>
          <a:xfrm>
            <a:off x="0" y="6381234"/>
            <a:ext cx="2865785" cy="430887"/>
          </a:xfrm>
          <a:prstGeom prst="rect">
            <a:avLst/>
          </a:prstGeom>
        </p:spPr>
        <p:txBody>
          <a:bodyPr wrap="none">
            <a:spAutoFit/>
          </a:bodyPr>
          <a:lstStyle/>
          <a:p>
            <a:r>
              <a:rPr lang="tr-TR" sz="2200" b="1" dirty="0"/>
              <a:t>Troya Müzesi, 2018</a:t>
            </a:r>
          </a:p>
        </p:txBody>
      </p:sp>
    </p:spTree>
    <p:extLst>
      <p:ext uri="{BB962C8B-B14F-4D97-AF65-F5344CB8AC3E}">
        <p14:creationId xmlns:p14="http://schemas.microsoft.com/office/powerpoint/2010/main" val="3944805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1A9C86A9-8BBA-4901-993E-C215D2EEB9B7}"/>
              </a:ext>
            </a:extLst>
          </p:cNvPr>
          <p:cNvSpPr/>
          <p:nvPr/>
        </p:nvSpPr>
        <p:spPr>
          <a:xfrm>
            <a:off x="894080" y="3415476"/>
            <a:ext cx="6431280" cy="2369880"/>
          </a:xfrm>
          <a:prstGeom prst="rect">
            <a:avLst/>
          </a:prstGeom>
        </p:spPr>
        <p:txBody>
          <a:bodyPr wrap="square">
            <a:spAutoFit/>
          </a:bodyPr>
          <a:lstStyle/>
          <a:p>
            <a:pPr algn="just"/>
            <a:r>
              <a:rPr lang="en-US" sz="3000" b="1" dirty="0"/>
              <a:t>Talking Objects </a:t>
            </a:r>
            <a:endParaRPr lang="tr-TR" sz="3000" b="1" dirty="0"/>
          </a:p>
          <a:p>
            <a:pPr algn="just"/>
            <a:endParaRPr lang="tr-TR" dirty="0"/>
          </a:p>
          <a:p>
            <a:pPr marL="285750" indent="-285750">
              <a:buFontTx/>
              <a:buChar char="-"/>
            </a:pPr>
            <a:r>
              <a:rPr lang="tr-TR" sz="2500" dirty="0"/>
              <a:t>Küratörlerle ortak çalışmalar</a:t>
            </a:r>
          </a:p>
          <a:p>
            <a:pPr marL="285750" indent="-285750">
              <a:buFontTx/>
              <a:buChar char="-"/>
            </a:pPr>
            <a:r>
              <a:rPr lang="tr-TR" sz="2500" dirty="0"/>
              <a:t>Dokun – Yap etkinlikleri</a:t>
            </a:r>
          </a:p>
          <a:p>
            <a:pPr marL="285750" indent="-285750">
              <a:buFontTx/>
              <a:buChar char="-"/>
            </a:pPr>
            <a:r>
              <a:rPr lang="tr-TR" sz="2500" dirty="0"/>
              <a:t>Ortak miras toplantıları </a:t>
            </a:r>
          </a:p>
          <a:p>
            <a:pPr marL="285750" indent="-285750">
              <a:buFontTx/>
              <a:buChar char="-"/>
            </a:pPr>
            <a:r>
              <a:rPr lang="tr-TR" sz="2500" dirty="0"/>
              <a:t>Drama ve dans etkinlikleri</a:t>
            </a:r>
          </a:p>
        </p:txBody>
      </p:sp>
      <p:pic>
        <p:nvPicPr>
          <p:cNvPr id="1026" name="Picture 2" descr="Talking Objects">
            <a:extLst>
              <a:ext uri="{FF2B5EF4-FFF2-40B4-BE49-F238E27FC236}">
                <a16:creationId xmlns:a16="http://schemas.microsoft.com/office/drawing/2014/main" id="{5EFB7764-E2CD-4D3C-A14A-D365F46A2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760" y="3518792"/>
            <a:ext cx="5344160" cy="32277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ardixon.com/teensinmuseums/wp-content/uploads/2014/12/Chessmen-groupjpg.jpg">
            <a:extLst>
              <a:ext uri="{FF2B5EF4-FFF2-40B4-BE49-F238E27FC236}">
                <a16:creationId xmlns:a16="http://schemas.microsoft.com/office/drawing/2014/main" id="{D2FDCCFA-D86B-43EB-94B0-C6A86CE50D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80" y="111444"/>
            <a:ext cx="2838644" cy="32007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ardixon.com/teensinmuseums/wp-content/uploads/2014/12/DSC_0459.jpg">
            <a:extLst>
              <a:ext uri="{FF2B5EF4-FFF2-40B4-BE49-F238E27FC236}">
                <a16:creationId xmlns:a16="http://schemas.microsoft.com/office/drawing/2014/main" id="{ACE631EC-B0AD-499F-BE0B-744D21A309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760" y="111443"/>
            <a:ext cx="5344160" cy="33040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mardixon.com/teensinmuseums/wp-content/uploads/2014/12/OC-final-performance-016.jpg">
            <a:extLst>
              <a:ext uri="{FF2B5EF4-FFF2-40B4-BE49-F238E27FC236}">
                <a16:creationId xmlns:a16="http://schemas.microsoft.com/office/drawing/2014/main" id="{C5291948-B66E-4DEC-A46D-33A96D7330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0609"/>
          <a:stretch/>
        </p:blipFill>
        <p:spPr bwMode="auto">
          <a:xfrm>
            <a:off x="3048000" y="111444"/>
            <a:ext cx="3566160" cy="32007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alking objects british museum ile ilgili gÃ¶rsel sonucu">
            <a:extLst>
              <a:ext uri="{FF2B5EF4-FFF2-40B4-BE49-F238E27FC236}">
                <a16:creationId xmlns:a16="http://schemas.microsoft.com/office/drawing/2014/main" id="{3089AA7B-C4BC-4C3C-A9F3-3EAF694648C7}"/>
              </a:ext>
            </a:extLst>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0" y="6024880"/>
            <a:ext cx="2213014" cy="82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115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6B0ED79-7430-46C5-9222-98A9F66A7686}"/>
              </a:ext>
            </a:extLst>
          </p:cNvPr>
          <p:cNvSpPr>
            <a:spLocks noGrp="1"/>
          </p:cNvSpPr>
          <p:nvPr>
            <p:ph type="title"/>
          </p:nvPr>
        </p:nvSpPr>
        <p:spPr>
          <a:xfrm>
            <a:off x="1066800" y="904240"/>
            <a:ext cx="10058400" cy="5618480"/>
          </a:xfrm>
        </p:spPr>
        <p:txBody>
          <a:bodyPr>
            <a:normAutofit/>
          </a:bodyPr>
          <a:lstStyle/>
          <a:p>
            <a:pPr algn="ctr"/>
            <a:r>
              <a:rPr lang="tr-TR" dirty="0"/>
              <a:t>MÜZELER GÖÇMENLERİN VE MÜLTECİLERİN ÖYKÜLERİNİ ANLATARAK </a:t>
            </a:r>
            <a:br>
              <a:rPr lang="tr-TR" dirty="0"/>
            </a:br>
            <a:r>
              <a:rPr lang="tr-TR" dirty="0"/>
              <a:t>VE</a:t>
            </a:r>
            <a:br>
              <a:rPr lang="tr-TR" dirty="0"/>
            </a:br>
            <a:r>
              <a:rPr lang="tr-TR" dirty="0"/>
              <a:t>GÖÇMEN - MÜLTECİ ÇOCUKLARA VE YETİŞKİNLERE EV SAHİPLİĞİ YAPARAK ONLARA NASIL YARDIMCI OLABİLİRLER? </a:t>
            </a:r>
            <a:br>
              <a:rPr lang="tr-TR" dirty="0"/>
            </a:br>
            <a:endParaRPr lang="tr-TR" dirty="0"/>
          </a:p>
        </p:txBody>
      </p:sp>
    </p:spTree>
    <p:extLst>
      <p:ext uri="{BB962C8B-B14F-4D97-AF65-F5344CB8AC3E}">
        <p14:creationId xmlns:p14="http://schemas.microsoft.com/office/powerpoint/2010/main" val="198692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45904" y="2183027"/>
            <a:ext cx="8229600" cy="1143000"/>
          </a:xfrm>
        </p:spPr>
        <p:style>
          <a:lnRef idx="3">
            <a:schemeClr val="lt1"/>
          </a:lnRef>
          <a:fillRef idx="1">
            <a:schemeClr val="accent6"/>
          </a:fillRef>
          <a:effectRef idx="1">
            <a:schemeClr val="accent6"/>
          </a:effectRef>
          <a:fontRef idx="minor">
            <a:schemeClr val="lt1"/>
          </a:fontRef>
        </p:style>
        <p:txBody>
          <a:bodyPr>
            <a:normAutofit fontScale="90000"/>
          </a:bodyPr>
          <a:lstStyle/>
          <a:p>
            <a:pPr algn="ctr"/>
            <a:r>
              <a:rPr lang="tr-TR" dirty="0"/>
              <a:t>3 milyon insana erişim</a:t>
            </a:r>
          </a:p>
        </p:txBody>
      </p:sp>
      <p:sp>
        <p:nvSpPr>
          <p:cNvPr id="3" name="2 İçerik Yer Tutucusu"/>
          <p:cNvSpPr>
            <a:spLocks noGrp="1"/>
          </p:cNvSpPr>
          <p:nvPr>
            <p:ph idx="1"/>
          </p:nvPr>
        </p:nvSpPr>
        <p:spPr>
          <a:xfrm>
            <a:off x="5682671" y="4142008"/>
            <a:ext cx="5251899" cy="1881417"/>
          </a:xfr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a:noAutofit/>
          </a:bodyPr>
          <a:lstStyle/>
          <a:p>
            <a:pPr marL="0" algn="ctr">
              <a:lnSpc>
                <a:spcPct val="80000"/>
              </a:lnSpc>
              <a:spcBef>
                <a:spcPts val="600"/>
              </a:spcBef>
              <a:defRPr/>
            </a:pPr>
            <a:r>
              <a:rPr lang="tr-TR" sz="2300" dirty="0">
                <a:solidFill>
                  <a:schemeClr val="tx1"/>
                </a:solidFill>
                <a:latin typeface="+mj-lt"/>
                <a:ea typeface="+mj-ea"/>
                <a:cs typeface="+mj-cs"/>
              </a:rPr>
              <a:t>Tayland’ın 77 farklı noktası</a:t>
            </a:r>
          </a:p>
          <a:p>
            <a:pPr marL="0" algn="ctr">
              <a:lnSpc>
                <a:spcPct val="80000"/>
              </a:lnSpc>
              <a:spcBef>
                <a:spcPts val="600"/>
              </a:spcBef>
              <a:defRPr/>
            </a:pPr>
            <a:r>
              <a:rPr lang="tr-TR" sz="2300" dirty="0" err="1">
                <a:solidFill>
                  <a:schemeClr val="tx1"/>
                </a:solidFill>
                <a:latin typeface="+mj-lt"/>
                <a:ea typeface="+mj-ea"/>
                <a:cs typeface="+mj-cs"/>
              </a:rPr>
              <a:t>Laos</a:t>
            </a:r>
            <a:r>
              <a:rPr lang="tr-TR" sz="2300" dirty="0">
                <a:solidFill>
                  <a:schemeClr val="tx1"/>
                </a:solidFill>
                <a:latin typeface="+mj-lt"/>
                <a:ea typeface="+mj-ea"/>
                <a:cs typeface="+mj-cs"/>
              </a:rPr>
              <a:t> sınırı</a:t>
            </a:r>
          </a:p>
          <a:p>
            <a:pPr marL="0" algn="ctr">
              <a:lnSpc>
                <a:spcPct val="80000"/>
              </a:lnSpc>
              <a:spcBef>
                <a:spcPts val="600"/>
              </a:spcBef>
              <a:defRPr/>
            </a:pPr>
            <a:r>
              <a:rPr lang="tr-TR" sz="2300" dirty="0">
                <a:solidFill>
                  <a:schemeClr val="tx1"/>
                </a:solidFill>
                <a:latin typeface="+mj-lt"/>
                <a:ea typeface="+mj-ea"/>
                <a:cs typeface="+mj-cs"/>
              </a:rPr>
              <a:t>Kamboçya Sınırı </a:t>
            </a:r>
          </a:p>
          <a:p>
            <a:pPr marL="0" algn="ctr">
              <a:lnSpc>
                <a:spcPct val="80000"/>
              </a:lnSpc>
              <a:spcBef>
                <a:spcPts val="600"/>
              </a:spcBef>
              <a:defRPr/>
            </a:pPr>
            <a:r>
              <a:rPr lang="tr-TR" sz="2300" dirty="0">
                <a:solidFill>
                  <a:schemeClr val="tx1"/>
                </a:solidFill>
                <a:latin typeface="+mj-lt"/>
                <a:ea typeface="+mj-ea"/>
                <a:cs typeface="+mj-cs"/>
              </a:rPr>
              <a:t>Vietnam Sınırı </a:t>
            </a:r>
          </a:p>
          <a:p>
            <a:pPr marL="0" algn="ctr">
              <a:lnSpc>
                <a:spcPct val="80000"/>
              </a:lnSpc>
              <a:spcBef>
                <a:spcPts val="600"/>
              </a:spcBef>
              <a:defRPr/>
            </a:pPr>
            <a:r>
              <a:rPr lang="tr-TR" sz="2300" dirty="0" err="1">
                <a:solidFill>
                  <a:schemeClr val="tx1"/>
                </a:solidFill>
                <a:latin typeface="+mj-lt"/>
                <a:ea typeface="+mj-ea"/>
                <a:cs typeface="+mj-cs"/>
              </a:rPr>
              <a:t>Myanmar’lı</a:t>
            </a:r>
            <a:r>
              <a:rPr lang="tr-TR" sz="2300" dirty="0">
                <a:solidFill>
                  <a:schemeClr val="tx1"/>
                </a:solidFill>
                <a:latin typeface="+mj-lt"/>
                <a:ea typeface="+mj-ea"/>
                <a:cs typeface="+mj-cs"/>
              </a:rPr>
              <a:t> mülteciler (Laos Sınırı)</a:t>
            </a:r>
          </a:p>
        </p:txBody>
      </p:sp>
      <p:sp>
        <p:nvSpPr>
          <p:cNvPr id="4" name="1 Başlık"/>
          <p:cNvSpPr txBox="1">
            <a:spLocks/>
          </p:cNvSpPr>
          <p:nvPr/>
        </p:nvSpPr>
        <p:spPr>
          <a:xfrm>
            <a:off x="2063552" y="476672"/>
            <a:ext cx="8229600" cy="1143000"/>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62500" lnSpcReduction="20000"/>
          </a:bodyPr>
          <a:lstStyle/>
          <a:p>
            <a:pPr algn="ctr" defTabSz="914400">
              <a:spcBef>
                <a:spcPct val="0"/>
              </a:spcBef>
              <a:defRPr/>
            </a:pPr>
            <a:r>
              <a:rPr lang="tr-TR" sz="4400" dirty="0">
                <a:solidFill>
                  <a:schemeClr val="tx1"/>
                </a:solidFill>
                <a:latin typeface="+mj-lt"/>
                <a:ea typeface="+mj-ea"/>
                <a:cs typeface="+mj-cs"/>
              </a:rPr>
              <a:t>40 adet etkile</a:t>
            </a:r>
            <a:r>
              <a:rPr lang="tr-TR" sz="4400" b="1" dirty="0">
                <a:solidFill>
                  <a:schemeClr val="tx1"/>
                </a:solidFill>
                <a:latin typeface="+mj-lt"/>
                <a:ea typeface="+mj-ea"/>
                <a:cs typeface="+mj-cs"/>
              </a:rPr>
              <a:t>ş</a:t>
            </a:r>
            <a:r>
              <a:rPr lang="tr-TR" sz="4400" dirty="0">
                <a:solidFill>
                  <a:schemeClr val="tx1"/>
                </a:solidFill>
                <a:latin typeface="+mj-lt"/>
                <a:ea typeface="+mj-ea"/>
                <a:cs typeface="+mj-cs"/>
              </a:rPr>
              <a:t>imli mobil sergi, 10 bilim oyunu, dokun-yap etkinlikleri, planetaryum kubbesi, bilim gösterileri, ö</a:t>
            </a:r>
            <a:r>
              <a:rPr lang="tr-TR" sz="4400" b="1" dirty="0">
                <a:solidFill>
                  <a:schemeClr val="tx1"/>
                </a:solidFill>
                <a:latin typeface="+mj-lt"/>
                <a:ea typeface="+mj-ea"/>
                <a:cs typeface="+mj-cs"/>
              </a:rPr>
              <a:t>ğ</a:t>
            </a:r>
            <a:r>
              <a:rPr lang="tr-TR" sz="4400" dirty="0">
                <a:solidFill>
                  <a:schemeClr val="tx1"/>
                </a:solidFill>
                <a:latin typeface="+mj-lt"/>
                <a:ea typeface="+mj-ea"/>
                <a:cs typeface="+mj-cs"/>
              </a:rPr>
              <a:t>retmen atölyeleri </a:t>
            </a:r>
          </a:p>
        </p:txBody>
      </p:sp>
      <p:sp>
        <p:nvSpPr>
          <p:cNvPr id="5" name="4 Aşağı Ok"/>
          <p:cNvSpPr/>
          <p:nvPr/>
        </p:nvSpPr>
        <p:spPr>
          <a:xfrm>
            <a:off x="6070340" y="1685503"/>
            <a:ext cx="219928" cy="471261"/>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6" name="5 Aşağı Ok"/>
          <p:cNvSpPr/>
          <p:nvPr/>
        </p:nvSpPr>
        <p:spPr>
          <a:xfrm>
            <a:off x="6096829" y="3352289"/>
            <a:ext cx="286373" cy="74774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pic>
        <p:nvPicPr>
          <p:cNvPr id="15362" name="Picture 2" descr="Thailand Lauds Mobile Science Fair To Laos">
            <a:hlinkClick r:id="rId2"/>
          </p:cNvPr>
          <p:cNvPicPr>
            <a:picLocks noChangeAspect="1" noChangeArrowheads="1"/>
          </p:cNvPicPr>
          <p:nvPr/>
        </p:nvPicPr>
        <p:blipFill>
          <a:blip r:embed="rId3" cstate="print"/>
          <a:srcRect/>
          <a:stretch>
            <a:fillRect/>
          </a:stretch>
        </p:blipFill>
        <p:spPr bwMode="auto">
          <a:xfrm>
            <a:off x="2145904" y="3972308"/>
            <a:ext cx="3347864" cy="2229678"/>
          </a:xfrm>
          <a:prstGeom prst="rect">
            <a:avLst/>
          </a:prstGeom>
          <a:noFill/>
        </p:spPr>
      </p:pic>
      <p:sp>
        <p:nvSpPr>
          <p:cNvPr id="8" name="5 Dikdörtgen">
            <a:extLst>
              <a:ext uri="{FF2B5EF4-FFF2-40B4-BE49-F238E27FC236}">
                <a16:creationId xmlns:a16="http://schemas.microsoft.com/office/drawing/2014/main" id="{F4BD1747-E8CD-45E8-8992-575F9911609C}"/>
              </a:ext>
            </a:extLst>
          </p:cNvPr>
          <p:cNvSpPr/>
          <p:nvPr/>
        </p:nvSpPr>
        <p:spPr>
          <a:xfrm rot="16200000">
            <a:off x="-1787472" y="2879849"/>
            <a:ext cx="6858002" cy="630942"/>
          </a:xfrm>
          <a:prstGeom prst="rect">
            <a:avLst/>
          </a:prstGeom>
        </p:spPr>
        <p:txBody>
          <a:bodyPr wrap="square">
            <a:spAutoFit/>
          </a:bodyPr>
          <a:lstStyle/>
          <a:p>
            <a:r>
              <a:rPr lang="tr-TR" sz="3500" b="1" dirty="0">
                <a:solidFill>
                  <a:schemeClr val="accent1"/>
                </a:solidFill>
              </a:rPr>
              <a:t>Tayland Ulusal Bilim Müzesi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777E75E-6B8B-464D-8701-2FEB711D0D1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A6F61E5-BEC7-4557-9A00-36A0529D434F}"/>
              </a:ext>
            </a:extLst>
          </p:cNvPr>
          <p:cNvSpPr>
            <a:spLocks noGrp="1"/>
          </p:cNvSpPr>
          <p:nvPr>
            <p:ph idx="1"/>
          </p:nvPr>
        </p:nvSpPr>
        <p:spPr/>
        <p:txBody>
          <a:bodyPr/>
          <a:lstStyle/>
          <a:p>
            <a:endParaRPr lang="tr-TR"/>
          </a:p>
        </p:txBody>
      </p:sp>
      <p:pic>
        <p:nvPicPr>
          <p:cNvPr id="2050" name="Picture 2" descr="Soleil Levant Ai Wei Wei ile ilgili gÃ¶rsel sonucu">
            <a:extLst>
              <a:ext uri="{FF2B5EF4-FFF2-40B4-BE49-F238E27FC236}">
                <a16:creationId xmlns:a16="http://schemas.microsoft.com/office/drawing/2014/main" id="{B56BA6C2-C651-4B42-B090-A5454B6008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48"/>
          <a:stretch/>
        </p:blipFill>
        <p:spPr bwMode="auto">
          <a:xfrm>
            <a:off x="-1" y="10668"/>
            <a:ext cx="12192001" cy="6847332"/>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6E9401AC-70AA-450E-B8FE-7218960B6E6A}"/>
              </a:ext>
            </a:extLst>
          </p:cNvPr>
          <p:cNvSpPr/>
          <p:nvPr/>
        </p:nvSpPr>
        <p:spPr>
          <a:xfrm>
            <a:off x="3343" y="0"/>
            <a:ext cx="1104790" cy="477054"/>
          </a:xfrm>
          <a:prstGeom prst="rect">
            <a:avLst/>
          </a:prstGeom>
        </p:spPr>
        <p:txBody>
          <a:bodyPr wrap="none">
            <a:spAutoFit/>
          </a:bodyPr>
          <a:lstStyle/>
          <a:p>
            <a:r>
              <a:rPr lang="tr-TR" sz="2500" b="1" dirty="0"/>
              <a:t>#2017</a:t>
            </a:r>
          </a:p>
        </p:txBody>
      </p:sp>
      <p:sp>
        <p:nvSpPr>
          <p:cNvPr id="4" name="Dikdörtgen 3">
            <a:extLst>
              <a:ext uri="{FF2B5EF4-FFF2-40B4-BE49-F238E27FC236}">
                <a16:creationId xmlns:a16="http://schemas.microsoft.com/office/drawing/2014/main" id="{776588F4-7667-4D6E-9C95-073BFB3F88A5}"/>
              </a:ext>
            </a:extLst>
          </p:cNvPr>
          <p:cNvSpPr/>
          <p:nvPr/>
        </p:nvSpPr>
        <p:spPr>
          <a:xfrm>
            <a:off x="5476240" y="10668"/>
            <a:ext cx="6719104" cy="923330"/>
          </a:xfrm>
          <a:prstGeom prst="rect">
            <a:avLst/>
          </a:prstGeom>
        </p:spPr>
        <p:txBody>
          <a:bodyPr wrap="square">
            <a:spAutoFit/>
          </a:bodyPr>
          <a:lstStyle/>
          <a:p>
            <a:pPr algn="r"/>
            <a:r>
              <a:rPr lang="tr-TR" dirty="0">
                <a:solidFill>
                  <a:srgbClr val="222222"/>
                </a:solidFill>
                <a:latin typeface="Skolar-Light-Latin"/>
              </a:rPr>
              <a:t>Çinli sanatçı </a:t>
            </a:r>
            <a:r>
              <a:rPr lang="tr-TR" dirty="0" err="1">
                <a:solidFill>
                  <a:srgbClr val="222222"/>
                </a:solidFill>
                <a:latin typeface="Skolar-Light-Latin"/>
              </a:rPr>
              <a:t>Ai</a:t>
            </a:r>
            <a:r>
              <a:rPr lang="tr-TR" dirty="0">
                <a:solidFill>
                  <a:srgbClr val="222222"/>
                </a:solidFill>
                <a:latin typeface="Skolar-Light-Latin"/>
              </a:rPr>
              <a:t> </a:t>
            </a:r>
            <a:r>
              <a:rPr lang="tr-TR" dirty="0" err="1">
                <a:solidFill>
                  <a:srgbClr val="222222"/>
                </a:solidFill>
                <a:latin typeface="Skolar-Light-Latin"/>
              </a:rPr>
              <a:t>Weiwei</a:t>
            </a:r>
            <a:r>
              <a:rPr lang="tr-TR" dirty="0">
                <a:solidFill>
                  <a:srgbClr val="222222"/>
                </a:solidFill>
                <a:latin typeface="Skolar-Light-Latin"/>
              </a:rPr>
              <a:t>, Danimarka’daki </a:t>
            </a:r>
            <a:r>
              <a:rPr lang="tr-TR" dirty="0" err="1">
                <a:solidFill>
                  <a:srgbClr val="222222"/>
                </a:solidFill>
                <a:latin typeface="Skolar-Light-Latin"/>
              </a:rPr>
              <a:t>Kunsthal</a:t>
            </a:r>
            <a:r>
              <a:rPr lang="tr-TR" dirty="0">
                <a:solidFill>
                  <a:srgbClr val="222222"/>
                </a:solidFill>
                <a:latin typeface="Skolar-Light-Latin"/>
              </a:rPr>
              <a:t> </a:t>
            </a:r>
            <a:r>
              <a:rPr lang="tr-TR" dirty="0" err="1">
                <a:solidFill>
                  <a:srgbClr val="222222"/>
                </a:solidFill>
                <a:latin typeface="Skolar-Light-Latin"/>
              </a:rPr>
              <a:t>Charlottenborg</a:t>
            </a:r>
            <a:r>
              <a:rPr lang="tr-TR" dirty="0">
                <a:solidFill>
                  <a:srgbClr val="222222"/>
                </a:solidFill>
                <a:latin typeface="Skolar-Light-Latin"/>
              </a:rPr>
              <a:t> Müzesi’nin pencerelerini Midilli Adası’nda toplanan ve göçmenler tarafından giyilen 3 bin 500 can yeleğiyle kapladı.</a:t>
            </a:r>
            <a:endParaRPr lang="tr-TR" dirty="0"/>
          </a:p>
        </p:txBody>
      </p:sp>
    </p:spTree>
    <p:extLst>
      <p:ext uri="{BB962C8B-B14F-4D97-AF65-F5344CB8AC3E}">
        <p14:creationId xmlns:p14="http://schemas.microsoft.com/office/powerpoint/2010/main" val="116315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6594654-F7BF-49DD-863F-ADBA82B1FC85}"/>
              </a:ext>
            </a:extLst>
          </p:cNvPr>
          <p:cNvSpPr>
            <a:spLocks noGrp="1"/>
          </p:cNvSpPr>
          <p:nvPr>
            <p:ph type="title"/>
          </p:nvPr>
        </p:nvSpPr>
        <p:spPr>
          <a:xfrm>
            <a:off x="6732059" y="3817553"/>
            <a:ext cx="5459941" cy="3040447"/>
          </a:xfrm>
          <a:ln>
            <a:noFill/>
          </a:ln>
        </p:spPr>
        <p:txBody>
          <a:bodyPr>
            <a:normAutofit/>
          </a:bodyPr>
          <a:lstStyle/>
          <a:p>
            <a:pPr algn="r"/>
            <a:r>
              <a:rPr lang="tr-TR" sz="4000" dirty="0" err="1"/>
              <a:t>Mohamad</a:t>
            </a:r>
            <a:r>
              <a:rPr lang="tr-TR" sz="4000" dirty="0"/>
              <a:t> </a:t>
            </a:r>
            <a:r>
              <a:rPr lang="tr-TR" sz="4000" dirty="0" err="1"/>
              <a:t>hafez</a:t>
            </a:r>
            <a:r>
              <a:rPr lang="tr-TR" sz="4000" dirty="0"/>
              <a:t> (</a:t>
            </a:r>
            <a:r>
              <a:rPr lang="tr-TR" sz="4000" dirty="0" err="1"/>
              <a:t>suriye</a:t>
            </a:r>
            <a:r>
              <a:rPr lang="tr-TR" sz="4000" dirty="0"/>
              <a:t>)</a:t>
            </a:r>
            <a:br>
              <a:rPr lang="tr-TR" sz="4000" dirty="0"/>
            </a:br>
            <a:r>
              <a:rPr lang="tr-TR" sz="4000" dirty="0" err="1"/>
              <a:t>DePauw</a:t>
            </a:r>
            <a:r>
              <a:rPr lang="tr-TR" sz="4000" dirty="0"/>
              <a:t> Üniversitesi </a:t>
            </a:r>
            <a:br>
              <a:rPr lang="tr-TR" sz="4000" dirty="0"/>
            </a:br>
            <a:r>
              <a:rPr lang="tr-TR" sz="4000" dirty="0"/>
              <a:t>«açılmamış mülteci bavulları»</a:t>
            </a:r>
            <a:br>
              <a:rPr lang="tr-TR" sz="4000" dirty="0"/>
            </a:br>
            <a:endParaRPr lang="tr-TR" sz="4000" dirty="0"/>
          </a:p>
        </p:txBody>
      </p:sp>
      <p:sp>
        <p:nvSpPr>
          <p:cNvPr id="8" name="Dikdörtgen 7">
            <a:extLst>
              <a:ext uri="{FF2B5EF4-FFF2-40B4-BE49-F238E27FC236}">
                <a16:creationId xmlns:a16="http://schemas.microsoft.com/office/drawing/2014/main" id="{7EEEA9B1-C825-403E-9604-B53EF928B25D}"/>
              </a:ext>
            </a:extLst>
          </p:cNvPr>
          <p:cNvSpPr/>
          <p:nvPr/>
        </p:nvSpPr>
        <p:spPr>
          <a:xfrm>
            <a:off x="3343" y="0"/>
            <a:ext cx="1104790" cy="477054"/>
          </a:xfrm>
          <a:prstGeom prst="rect">
            <a:avLst/>
          </a:prstGeom>
        </p:spPr>
        <p:txBody>
          <a:bodyPr wrap="none">
            <a:spAutoFit/>
          </a:bodyPr>
          <a:lstStyle/>
          <a:p>
            <a:r>
              <a:rPr lang="tr-TR" sz="2500" b="1" dirty="0">
                <a:solidFill>
                  <a:srgbClr val="FFFF00"/>
                </a:solidFill>
              </a:rPr>
              <a:t>#2018</a:t>
            </a:r>
          </a:p>
        </p:txBody>
      </p:sp>
      <p:pic>
        <p:nvPicPr>
          <p:cNvPr id="3" name="Picture 2" descr="https://www.thisiscolossal.com/wp-content/uploads/2018/09/MohamadHafez_03.jpg">
            <a:extLst>
              <a:ext uri="{FF2B5EF4-FFF2-40B4-BE49-F238E27FC236}">
                <a16:creationId xmlns:a16="http://schemas.microsoft.com/office/drawing/2014/main" id="{F940FB90-EB16-4792-87AD-005BF77A7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67" y="0"/>
            <a:ext cx="739404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a:extLst>
              <a:ext uri="{FF2B5EF4-FFF2-40B4-BE49-F238E27FC236}">
                <a16:creationId xmlns:a16="http://schemas.microsoft.com/office/drawing/2014/main" id="{8B2AB491-F8D5-4BE8-9F65-518B4D3D7C0E}"/>
              </a:ext>
            </a:extLst>
          </p:cNvPr>
          <p:cNvSpPr/>
          <p:nvPr/>
        </p:nvSpPr>
        <p:spPr>
          <a:xfrm>
            <a:off x="5997743" y="0"/>
            <a:ext cx="1104790" cy="477054"/>
          </a:xfrm>
          <a:prstGeom prst="rect">
            <a:avLst/>
          </a:prstGeom>
        </p:spPr>
        <p:txBody>
          <a:bodyPr wrap="none">
            <a:spAutoFit/>
          </a:bodyPr>
          <a:lstStyle/>
          <a:p>
            <a:r>
              <a:rPr lang="tr-TR" sz="2500" b="1" dirty="0"/>
              <a:t>#2018</a:t>
            </a:r>
          </a:p>
        </p:txBody>
      </p:sp>
      <p:pic>
        <p:nvPicPr>
          <p:cNvPr id="1028" name="Picture 4" descr="https://www.thisiscolossal.com/wp-content/uploads/2018/09/MohamadHafez_08.jpg">
            <a:extLst>
              <a:ext uri="{FF2B5EF4-FFF2-40B4-BE49-F238E27FC236}">
                <a16:creationId xmlns:a16="http://schemas.microsoft.com/office/drawing/2014/main" id="{86A64C9F-BB79-402E-97AD-06B496B39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390" y="83886"/>
            <a:ext cx="4713330" cy="3482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572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66594654-F7BF-49DD-863F-ADBA82B1FC85}"/>
              </a:ext>
            </a:extLst>
          </p:cNvPr>
          <p:cNvSpPr>
            <a:spLocks noGrp="1"/>
          </p:cNvSpPr>
          <p:nvPr>
            <p:ph type="title"/>
          </p:nvPr>
        </p:nvSpPr>
        <p:spPr>
          <a:xfrm>
            <a:off x="6559339" y="3189234"/>
            <a:ext cx="5299586" cy="3040447"/>
          </a:xfrm>
          <a:ln>
            <a:noFill/>
          </a:ln>
        </p:spPr>
        <p:txBody>
          <a:bodyPr>
            <a:normAutofit fontScale="90000"/>
          </a:bodyPr>
          <a:lstStyle/>
          <a:p>
            <a:pPr algn="r"/>
            <a:r>
              <a:rPr lang="tr-TR" sz="4000" dirty="0"/>
              <a:t>Do </a:t>
            </a:r>
            <a:r>
              <a:rPr lang="tr-TR" sz="4000" dirty="0" err="1"/>
              <a:t>Ho</a:t>
            </a:r>
            <a:r>
              <a:rPr lang="tr-TR" sz="4000" dirty="0"/>
              <a:t> Sus (Kore)</a:t>
            </a:r>
            <a:br>
              <a:rPr lang="tr-TR" sz="4000" dirty="0"/>
            </a:br>
            <a:r>
              <a:rPr lang="tr-TR" sz="4000" dirty="0"/>
              <a:t>Londra </a:t>
            </a:r>
            <a:br>
              <a:rPr lang="tr-TR" sz="4000" dirty="0"/>
            </a:br>
            <a:r>
              <a:rPr lang="tr-TR" sz="4000" dirty="0"/>
              <a:t>«LONDRA’YA EVİ GETİRMEK»</a:t>
            </a:r>
            <a:br>
              <a:rPr lang="tr-TR" sz="4000" dirty="0"/>
            </a:br>
            <a:r>
              <a:rPr lang="tr-TR" sz="4000" dirty="0"/>
              <a:t>YERLEŞTİRME</a:t>
            </a:r>
            <a:br>
              <a:rPr lang="tr-TR" sz="4000" dirty="0"/>
            </a:br>
            <a:r>
              <a:rPr lang="tr-TR" sz="4000" dirty="0"/>
              <a:t>Küratör: Fatoş </a:t>
            </a:r>
            <a:r>
              <a:rPr lang="tr-TR" sz="4000" dirty="0" err="1"/>
              <a:t>üstek</a:t>
            </a:r>
            <a:br>
              <a:rPr lang="tr-TR" sz="4000" dirty="0"/>
            </a:br>
            <a:r>
              <a:rPr lang="tr-TR" sz="4000" dirty="0" err="1"/>
              <a:t>wormwood</a:t>
            </a:r>
            <a:r>
              <a:rPr lang="tr-TR" sz="4000" dirty="0"/>
              <a:t> </a:t>
            </a:r>
            <a:r>
              <a:rPr lang="tr-TR" sz="4000" dirty="0" err="1"/>
              <a:t>street</a:t>
            </a:r>
            <a:endParaRPr lang="tr-TR" sz="4000" dirty="0"/>
          </a:p>
        </p:txBody>
      </p:sp>
      <p:pic>
        <p:nvPicPr>
          <p:cNvPr id="1026" name="Picture 2" descr="Image">
            <a:extLst>
              <a:ext uri="{FF2B5EF4-FFF2-40B4-BE49-F238E27FC236}">
                <a16:creationId xmlns:a16="http://schemas.microsoft.com/office/drawing/2014/main" id="{B91C944E-EAF0-4F87-9D54-13EE5F17CE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45" r="14384" b="1"/>
          <a:stretch/>
        </p:blipFill>
        <p:spPr bwMode="auto">
          <a:xfrm>
            <a:off x="0" y="10"/>
            <a:ext cx="7091680" cy="6857989"/>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4" name="Oval 73">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5" name="Oval 74">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Dikdörtgen 7">
            <a:extLst>
              <a:ext uri="{FF2B5EF4-FFF2-40B4-BE49-F238E27FC236}">
                <a16:creationId xmlns:a16="http://schemas.microsoft.com/office/drawing/2014/main" id="{7EEEA9B1-C825-403E-9604-B53EF928B25D}"/>
              </a:ext>
            </a:extLst>
          </p:cNvPr>
          <p:cNvSpPr/>
          <p:nvPr/>
        </p:nvSpPr>
        <p:spPr>
          <a:xfrm>
            <a:off x="3343" y="0"/>
            <a:ext cx="1104790" cy="477054"/>
          </a:xfrm>
          <a:prstGeom prst="rect">
            <a:avLst/>
          </a:prstGeom>
        </p:spPr>
        <p:txBody>
          <a:bodyPr wrap="none">
            <a:spAutoFit/>
          </a:bodyPr>
          <a:lstStyle/>
          <a:p>
            <a:r>
              <a:rPr lang="tr-TR" sz="2500" b="1" dirty="0">
                <a:solidFill>
                  <a:srgbClr val="FFFF00"/>
                </a:solidFill>
              </a:rPr>
              <a:t>#2018</a:t>
            </a:r>
          </a:p>
        </p:txBody>
      </p:sp>
    </p:spTree>
    <p:extLst>
      <p:ext uri="{BB962C8B-B14F-4D97-AF65-F5344CB8AC3E}">
        <p14:creationId xmlns:p14="http://schemas.microsoft.com/office/powerpoint/2010/main" val="89101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a16="http://schemas.microsoft.com/office/drawing/2014/main" id="{4750410F-B6CD-488D-96A2-4236663A7A84}"/>
              </a:ext>
            </a:extLst>
          </p:cNvPr>
          <p:cNvGraphicFramePr>
            <a:graphicFrameLocks noGrp="1"/>
          </p:cNvGraphicFramePr>
          <p:nvPr>
            <p:ph idx="1"/>
            <p:extLst>
              <p:ext uri="{D42A27DB-BD31-4B8C-83A1-F6EECF244321}">
                <p14:modId xmlns:p14="http://schemas.microsoft.com/office/powerpoint/2010/main" val="2313422716"/>
              </p:ext>
            </p:extLst>
          </p:nvPr>
        </p:nvGraphicFramePr>
        <p:xfrm>
          <a:off x="420245" y="1591750"/>
          <a:ext cx="10910457" cy="4307916"/>
        </p:xfrm>
        <a:graphic>
          <a:graphicData uri="http://schemas.openxmlformats.org/drawingml/2006/table">
            <a:tbl>
              <a:tblPr firstRow="1" firstCol="1" bandRow="1">
                <a:tableStyleId>{5C22544A-7EE6-4342-B048-85BDC9FD1C3A}</a:tableStyleId>
              </a:tblPr>
              <a:tblGrid>
                <a:gridCol w="4551342">
                  <a:extLst>
                    <a:ext uri="{9D8B030D-6E8A-4147-A177-3AD203B41FA5}">
                      <a16:colId xmlns:a16="http://schemas.microsoft.com/office/drawing/2014/main" val="678688524"/>
                    </a:ext>
                  </a:extLst>
                </a:gridCol>
                <a:gridCol w="1478122">
                  <a:extLst>
                    <a:ext uri="{9D8B030D-6E8A-4147-A177-3AD203B41FA5}">
                      <a16:colId xmlns:a16="http://schemas.microsoft.com/office/drawing/2014/main" val="1693206213"/>
                    </a:ext>
                  </a:extLst>
                </a:gridCol>
                <a:gridCol w="1371783">
                  <a:extLst>
                    <a:ext uri="{9D8B030D-6E8A-4147-A177-3AD203B41FA5}">
                      <a16:colId xmlns:a16="http://schemas.microsoft.com/office/drawing/2014/main" val="2359208537"/>
                    </a:ext>
                  </a:extLst>
                </a:gridCol>
                <a:gridCol w="3509210">
                  <a:extLst>
                    <a:ext uri="{9D8B030D-6E8A-4147-A177-3AD203B41FA5}">
                      <a16:colId xmlns:a16="http://schemas.microsoft.com/office/drawing/2014/main" val="2343554"/>
                    </a:ext>
                  </a:extLst>
                </a:gridCol>
              </a:tblGrid>
              <a:tr h="68799">
                <a:tc>
                  <a:txBody>
                    <a:bodyPr/>
                    <a:lstStyle/>
                    <a:p>
                      <a:pPr marL="107950" marR="107950" indent="180340" algn="ctr">
                        <a:lnSpc>
                          <a:spcPct val="120000"/>
                        </a:lnSpc>
                        <a:spcBef>
                          <a:spcPts val="600"/>
                        </a:spcBef>
                        <a:spcAft>
                          <a:spcPts val="600"/>
                        </a:spcAft>
                        <a:tabLst>
                          <a:tab pos="4500880" algn="l"/>
                        </a:tabLst>
                      </a:pPr>
                      <a:r>
                        <a:rPr lang="tr-TR" sz="2000" spc="15" dirty="0">
                          <a:effectLst/>
                        </a:rPr>
                        <a:t>Müze Adı</a:t>
                      </a:r>
                      <a:endParaRPr lang="tr-TR" sz="20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ctr">
                        <a:lnSpc>
                          <a:spcPct val="120000"/>
                        </a:lnSpc>
                        <a:spcBef>
                          <a:spcPts val="600"/>
                        </a:spcBef>
                        <a:spcAft>
                          <a:spcPts val="600"/>
                        </a:spcAft>
                        <a:tabLst>
                          <a:tab pos="4500880" algn="l"/>
                        </a:tabLst>
                      </a:pPr>
                      <a:r>
                        <a:rPr lang="tr-TR" sz="1700" spc="15" dirty="0">
                          <a:effectLst/>
                        </a:rPr>
                        <a:t>Açıldığı Yıl</a:t>
                      </a:r>
                      <a:endParaRPr lang="tr-TR" sz="17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ctr">
                        <a:lnSpc>
                          <a:spcPct val="120000"/>
                        </a:lnSpc>
                        <a:spcBef>
                          <a:spcPts val="600"/>
                        </a:spcBef>
                        <a:spcAft>
                          <a:spcPts val="600"/>
                        </a:spcAft>
                        <a:tabLst>
                          <a:tab pos="4500880" algn="l"/>
                        </a:tabLst>
                      </a:pPr>
                      <a:r>
                        <a:rPr lang="tr-TR" sz="2000" spc="15" dirty="0">
                          <a:effectLst/>
                        </a:rPr>
                        <a:t>Yer</a:t>
                      </a:r>
                      <a:endParaRPr lang="tr-TR" sz="20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ctr">
                        <a:lnSpc>
                          <a:spcPct val="120000"/>
                        </a:lnSpc>
                        <a:spcBef>
                          <a:spcPts val="600"/>
                        </a:spcBef>
                        <a:spcAft>
                          <a:spcPts val="600"/>
                        </a:spcAft>
                        <a:tabLst>
                          <a:tab pos="4500880" algn="l"/>
                        </a:tabLst>
                      </a:pPr>
                      <a:r>
                        <a:rPr lang="tr-TR" sz="2000" spc="15" dirty="0">
                          <a:effectLst/>
                        </a:rPr>
                        <a:t>Tema, içerik</a:t>
                      </a:r>
                      <a:endParaRPr lang="tr-TR" sz="2000" dirty="0">
                        <a:effectLst/>
                        <a:latin typeface="Trebuchet MS" panose="020B0603020202020204" pitchFamily="34" charset="0"/>
                        <a:ea typeface="Garamond" panose="02020404030301010803" pitchFamily="18" charset="0"/>
                        <a:cs typeface="MatrixBoldTR-Bold"/>
                      </a:endParaRPr>
                    </a:p>
                  </a:txBody>
                  <a:tcPr marL="33211" marR="33211" marT="0" marB="0"/>
                </a:tc>
                <a:extLst>
                  <a:ext uri="{0D108BD9-81ED-4DB2-BD59-A6C34878D82A}">
                    <a16:rowId xmlns:a16="http://schemas.microsoft.com/office/drawing/2014/main" val="1864401769"/>
                  </a:ext>
                </a:extLst>
              </a:tr>
              <a:tr h="456059">
                <a:tc>
                  <a:txBody>
                    <a:bodyPr/>
                    <a:lstStyle/>
                    <a:p>
                      <a:pPr marL="107950" marR="107950" indent="180340" algn="l">
                        <a:lnSpc>
                          <a:spcPct val="120000"/>
                        </a:lnSpc>
                        <a:spcBef>
                          <a:spcPts val="600"/>
                        </a:spcBef>
                        <a:spcAft>
                          <a:spcPts val="600"/>
                        </a:spcAft>
                        <a:tabLst>
                          <a:tab pos="4500880" algn="l"/>
                        </a:tabLst>
                      </a:pPr>
                      <a:r>
                        <a:rPr lang="tr-TR" sz="1500" spc="15" dirty="0">
                          <a:effectLst/>
                        </a:rPr>
                        <a:t>Çatalca Mübadele Müzesi</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ctr">
                        <a:lnSpc>
                          <a:spcPct val="120000"/>
                        </a:lnSpc>
                        <a:spcBef>
                          <a:spcPts val="600"/>
                        </a:spcBef>
                        <a:spcAft>
                          <a:spcPts val="600"/>
                        </a:spcAft>
                        <a:tabLst>
                          <a:tab pos="4500880" algn="l"/>
                        </a:tabLst>
                      </a:pPr>
                      <a:r>
                        <a:rPr lang="en-US" sz="1500" spc="15" dirty="0">
                          <a:effectLst/>
                        </a:rPr>
                        <a:t>2010</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just">
                        <a:lnSpc>
                          <a:spcPct val="120000"/>
                        </a:lnSpc>
                        <a:spcBef>
                          <a:spcPts val="600"/>
                        </a:spcBef>
                        <a:spcAft>
                          <a:spcPts val="600"/>
                        </a:spcAft>
                        <a:tabLst>
                          <a:tab pos="4500880" algn="l"/>
                        </a:tabLst>
                      </a:pPr>
                      <a:r>
                        <a:rPr lang="en-US" sz="1500" spc="15">
                          <a:effectLst/>
                        </a:rPr>
                        <a:t>Istanbul </a:t>
                      </a:r>
                      <a:endParaRPr lang="tr-TR" sz="150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just">
                        <a:lnSpc>
                          <a:spcPct val="120000"/>
                        </a:lnSpc>
                        <a:spcBef>
                          <a:spcPts val="600"/>
                        </a:spcBef>
                        <a:spcAft>
                          <a:spcPts val="600"/>
                        </a:spcAft>
                        <a:tabLst>
                          <a:tab pos="4500880" algn="l"/>
                        </a:tabLst>
                      </a:pPr>
                      <a:r>
                        <a:rPr lang="tr-TR" sz="1500" spc="15" dirty="0">
                          <a:effectLst/>
                        </a:rPr>
                        <a:t>Nüfus mübadelesi</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extLst>
                  <a:ext uri="{0D108BD9-81ED-4DB2-BD59-A6C34878D82A}">
                    <a16:rowId xmlns:a16="http://schemas.microsoft.com/office/drawing/2014/main" val="2351609013"/>
                  </a:ext>
                </a:extLst>
              </a:tr>
              <a:tr h="456059">
                <a:tc>
                  <a:txBody>
                    <a:bodyPr/>
                    <a:lstStyle/>
                    <a:p>
                      <a:pPr marL="107950" marR="107950" indent="180340" algn="l">
                        <a:lnSpc>
                          <a:spcPct val="120000"/>
                        </a:lnSpc>
                        <a:spcBef>
                          <a:spcPts val="600"/>
                        </a:spcBef>
                        <a:spcAft>
                          <a:spcPts val="600"/>
                        </a:spcAft>
                        <a:tabLst>
                          <a:tab pos="4500880" algn="l"/>
                        </a:tabLst>
                      </a:pPr>
                      <a:r>
                        <a:rPr lang="tr-TR" sz="1500" spc="15" dirty="0">
                          <a:effectLst/>
                        </a:rPr>
                        <a:t>Alaçam Mübadele Müzesi</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ctr">
                        <a:lnSpc>
                          <a:spcPct val="120000"/>
                        </a:lnSpc>
                        <a:spcBef>
                          <a:spcPts val="600"/>
                        </a:spcBef>
                        <a:spcAft>
                          <a:spcPts val="600"/>
                        </a:spcAft>
                        <a:tabLst>
                          <a:tab pos="4500880" algn="l"/>
                        </a:tabLst>
                      </a:pPr>
                      <a:r>
                        <a:rPr lang="en-US" sz="1500" spc="15" dirty="0">
                          <a:effectLst/>
                        </a:rPr>
                        <a:t>2012</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just">
                        <a:lnSpc>
                          <a:spcPct val="120000"/>
                        </a:lnSpc>
                        <a:spcBef>
                          <a:spcPts val="600"/>
                        </a:spcBef>
                        <a:spcAft>
                          <a:spcPts val="600"/>
                        </a:spcAft>
                        <a:tabLst>
                          <a:tab pos="4500880" algn="l"/>
                        </a:tabLst>
                      </a:pPr>
                      <a:r>
                        <a:rPr lang="en-US" sz="1500" spc="15" dirty="0">
                          <a:effectLst/>
                        </a:rPr>
                        <a:t>Samsun</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just">
                        <a:lnSpc>
                          <a:spcPct val="120000"/>
                        </a:lnSpc>
                        <a:spcBef>
                          <a:spcPts val="600"/>
                        </a:spcBef>
                        <a:spcAft>
                          <a:spcPts val="600"/>
                        </a:spcAft>
                        <a:tabLst>
                          <a:tab pos="4500880" algn="l"/>
                        </a:tabLst>
                      </a:pPr>
                      <a:r>
                        <a:rPr lang="tr-TR" sz="1500" spc="15" dirty="0">
                          <a:effectLst/>
                        </a:rPr>
                        <a:t>Nüfus mübadelesi</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extLst>
                  <a:ext uri="{0D108BD9-81ED-4DB2-BD59-A6C34878D82A}">
                    <a16:rowId xmlns:a16="http://schemas.microsoft.com/office/drawing/2014/main" val="210253388"/>
                  </a:ext>
                </a:extLst>
              </a:tr>
              <a:tr h="456059">
                <a:tc>
                  <a:txBody>
                    <a:bodyPr/>
                    <a:lstStyle/>
                    <a:p>
                      <a:pPr marL="107950" marR="107950" indent="180340" algn="l">
                        <a:lnSpc>
                          <a:spcPct val="120000"/>
                        </a:lnSpc>
                        <a:spcBef>
                          <a:spcPts val="600"/>
                        </a:spcBef>
                        <a:spcAft>
                          <a:spcPts val="600"/>
                        </a:spcAft>
                        <a:tabLst>
                          <a:tab pos="4500880" algn="l"/>
                        </a:tabLst>
                      </a:pPr>
                      <a:r>
                        <a:rPr lang="tr-TR" sz="1500" spc="15" dirty="0">
                          <a:effectLst/>
                        </a:rPr>
                        <a:t>Tuzla Mübadele Müzesi</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ctr">
                        <a:lnSpc>
                          <a:spcPct val="120000"/>
                        </a:lnSpc>
                        <a:spcBef>
                          <a:spcPts val="600"/>
                        </a:spcBef>
                        <a:spcAft>
                          <a:spcPts val="600"/>
                        </a:spcAft>
                        <a:tabLst>
                          <a:tab pos="4500880" algn="l"/>
                        </a:tabLst>
                      </a:pPr>
                      <a:r>
                        <a:rPr lang="en-US" sz="1500" spc="15">
                          <a:effectLst/>
                        </a:rPr>
                        <a:t>2013</a:t>
                      </a:r>
                      <a:endParaRPr lang="tr-TR" sz="150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just">
                        <a:lnSpc>
                          <a:spcPct val="120000"/>
                        </a:lnSpc>
                        <a:spcBef>
                          <a:spcPts val="600"/>
                        </a:spcBef>
                        <a:spcAft>
                          <a:spcPts val="600"/>
                        </a:spcAft>
                        <a:tabLst>
                          <a:tab pos="4500880" algn="l"/>
                        </a:tabLst>
                      </a:pPr>
                      <a:r>
                        <a:rPr lang="en-US" sz="1500" spc="15" dirty="0">
                          <a:effectLst/>
                        </a:rPr>
                        <a:t>Istanbul</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just">
                        <a:lnSpc>
                          <a:spcPct val="120000"/>
                        </a:lnSpc>
                        <a:spcBef>
                          <a:spcPts val="600"/>
                        </a:spcBef>
                        <a:spcAft>
                          <a:spcPts val="600"/>
                        </a:spcAft>
                        <a:tabLst>
                          <a:tab pos="4500880" algn="l"/>
                        </a:tabLst>
                      </a:pPr>
                      <a:r>
                        <a:rPr lang="tr-TR" sz="1500" spc="15" dirty="0">
                          <a:effectLst/>
                        </a:rPr>
                        <a:t>Nüfus mübadelesi</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extLst>
                  <a:ext uri="{0D108BD9-81ED-4DB2-BD59-A6C34878D82A}">
                    <a16:rowId xmlns:a16="http://schemas.microsoft.com/office/drawing/2014/main" val="2592187046"/>
                  </a:ext>
                </a:extLst>
              </a:tr>
              <a:tr h="412733">
                <a:tc>
                  <a:txBody>
                    <a:bodyPr/>
                    <a:lstStyle/>
                    <a:p>
                      <a:pPr marL="107950" marR="107950" indent="180340" algn="l">
                        <a:lnSpc>
                          <a:spcPct val="120000"/>
                        </a:lnSpc>
                        <a:spcBef>
                          <a:spcPts val="600"/>
                        </a:spcBef>
                        <a:spcAft>
                          <a:spcPts val="600"/>
                        </a:spcAft>
                        <a:tabLst>
                          <a:tab pos="4500880" algn="l"/>
                        </a:tabLst>
                      </a:pPr>
                      <a:r>
                        <a:rPr lang="tr-TR" sz="1500" spc="15" dirty="0">
                          <a:effectLst/>
                        </a:rPr>
                        <a:t>Subaşı İlkokulu Göç Müzesi</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ctr">
                        <a:lnSpc>
                          <a:spcPct val="120000"/>
                        </a:lnSpc>
                        <a:spcBef>
                          <a:spcPts val="600"/>
                        </a:spcBef>
                        <a:spcAft>
                          <a:spcPts val="600"/>
                        </a:spcAft>
                        <a:tabLst>
                          <a:tab pos="4500880" algn="l"/>
                        </a:tabLst>
                      </a:pPr>
                      <a:r>
                        <a:rPr lang="en-US" sz="1500" spc="15">
                          <a:effectLst/>
                        </a:rPr>
                        <a:t>2013</a:t>
                      </a:r>
                      <a:endParaRPr lang="tr-TR" sz="150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just">
                        <a:lnSpc>
                          <a:spcPct val="120000"/>
                        </a:lnSpc>
                        <a:spcBef>
                          <a:spcPts val="600"/>
                        </a:spcBef>
                        <a:spcAft>
                          <a:spcPts val="600"/>
                        </a:spcAft>
                        <a:tabLst>
                          <a:tab pos="4500880" algn="l"/>
                        </a:tabLst>
                      </a:pPr>
                      <a:r>
                        <a:rPr lang="en-US" sz="1500" spc="15" dirty="0" err="1">
                          <a:effectLst/>
                        </a:rPr>
                        <a:t>Yalova</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just">
                        <a:lnSpc>
                          <a:spcPct val="120000"/>
                        </a:lnSpc>
                        <a:spcBef>
                          <a:spcPts val="600"/>
                        </a:spcBef>
                        <a:spcAft>
                          <a:spcPts val="600"/>
                        </a:spcAft>
                        <a:tabLst>
                          <a:tab pos="4500880" algn="l"/>
                        </a:tabLst>
                      </a:pPr>
                      <a:r>
                        <a:rPr lang="en-US" sz="1500" spc="15" dirty="0" err="1">
                          <a:effectLst/>
                        </a:rPr>
                        <a:t>Yalova</a:t>
                      </a:r>
                      <a:r>
                        <a:rPr lang="tr-TR" sz="1500" spc="15" dirty="0">
                          <a:effectLst/>
                        </a:rPr>
                        <a:t>’ya göç</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extLst>
                  <a:ext uri="{0D108BD9-81ED-4DB2-BD59-A6C34878D82A}">
                    <a16:rowId xmlns:a16="http://schemas.microsoft.com/office/drawing/2014/main" val="2231086000"/>
                  </a:ext>
                </a:extLst>
              </a:tr>
              <a:tr h="339480">
                <a:tc>
                  <a:txBody>
                    <a:bodyPr/>
                    <a:lstStyle/>
                    <a:p>
                      <a:pPr marL="107950" marR="107950" indent="180340" algn="l">
                        <a:lnSpc>
                          <a:spcPct val="120000"/>
                        </a:lnSpc>
                        <a:spcBef>
                          <a:spcPts val="600"/>
                        </a:spcBef>
                        <a:spcAft>
                          <a:spcPts val="600"/>
                        </a:spcAft>
                        <a:tabLst>
                          <a:tab pos="4500880" algn="l"/>
                        </a:tabLst>
                      </a:pPr>
                      <a:r>
                        <a:rPr lang="tr-TR" sz="1500" spc="15" dirty="0">
                          <a:effectLst/>
                        </a:rPr>
                        <a:t>Göç Tarihi Müzesi</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ctr">
                        <a:lnSpc>
                          <a:spcPct val="120000"/>
                        </a:lnSpc>
                        <a:spcBef>
                          <a:spcPts val="600"/>
                        </a:spcBef>
                        <a:spcAft>
                          <a:spcPts val="600"/>
                        </a:spcAft>
                        <a:tabLst>
                          <a:tab pos="4500880" algn="l"/>
                        </a:tabLst>
                      </a:pPr>
                      <a:r>
                        <a:rPr lang="en-US" sz="1500" spc="15">
                          <a:effectLst/>
                        </a:rPr>
                        <a:t>2014</a:t>
                      </a:r>
                      <a:endParaRPr lang="tr-TR" sz="150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just">
                        <a:lnSpc>
                          <a:spcPct val="120000"/>
                        </a:lnSpc>
                        <a:spcBef>
                          <a:spcPts val="600"/>
                        </a:spcBef>
                        <a:spcAft>
                          <a:spcPts val="600"/>
                        </a:spcAft>
                        <a:tabLst>
                          <a:tab pos="4500880" algn="l"/>
                        </a:tabLst>
                      </a:pPr>
                      <a:r>
                        <a:rPr lang="en-US" sz="1500" spc="15">
                          <a:effectLst/>
                        </a:rPr>
                        <a:t>Bursa </a:t>
                      </a:r>
                      <a:endParaRPr lang="tr-TR" sz="150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l">
                        <a:lnSpc>
                          <a:spcPct val="120000"/>
                        </a:lnSpc>
                        <a:spcBef>
                          <a:spcPts val="600"/>
                        </a:spcBef>
                        <a:spcAft>
                          <a:spcPts val="600"/>
                        </a:spcAft>
                        <a:tabLst>
                          <a:tab pos="4500880" algn="l"/>
                        </a:tabLst>
                      </a:pPr>
                      <a:r>
                        <a:rPr lang="tr-TR" sz="1500" spc="15" dirty="0">
                          <a:effectLst/>
                        </a:rPr>
                        <a:t>Çağlar boyu Bursa’ya göç</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extLst>
                  <a:ext uri="{0D108BD9-81ED-4DB2-BD59-A6C34878D82A}">
                    <a16:rowId xmlns:a16="http://schemas.microsoft.com/office/drawing/2014/main" val="1781336225"/>
                  </a:ext>
                </a:extLst>
              </a:tr>
              <a:tr h="439838">
                <a:tc>
                  <a:txBody>
                    <a:bodyPr/>
                    <a:lstStyle/>
                    <a:p>
                      <a:pPr marL="107950" marR="107950" indent="180340" algn="l">
                        <a:lnSpc>
                          <a:spcPct val="120000"/>
                        </a:lnSpc>
                        <a:spcBef>
                          <a:spcPts val="600"/>
                        </a:spcBef>
                        <a:spcAft>
                          <a:spcPts val="600"/>
                        </a:spcAft>
                        <a:tabLst>
                          <a:tab pos="4500880" algn="l"/>
                        </a:tabLst>
                      </a:pPr>
                      <a:r>
                        <a:rPr lang="en-US" sz="1500" spc="15" dirty="0">
                          <a:effectLst/>
                        </a:rPr>
                        <a:t>Izmir </a:t>
                      </a:r>
                      <a:r>
                        <a:rPr lang="en-US" sz="1500" spc="15" dirty="0" err="1">
                          <a:effectLst/>
                        </a:rPr>
                        <a:t>Buca</a:t>
                      </a:r>
                      <a:r>
                        <a:rPr lang="en-US" sz="1500" spc="15" dirty="0">
                          <a:effectLst/>
                        </a:rPr>
                        <a:t> </a:t>
                      </a:r>
                      <a:r>
                        <a:rPr lang="tr-TR" sz="1500" spc="15" dirty="0">
                          <a:effectLst/>
                        </a:rPr>
                        <a:t>Göç ve Mübadele Evi</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ctr">
                        <a:lnSpc>
                          <a:spcPct val="120000"/>
                        </a:lnSpc>
                        <a:spcBef>
                          <a:spcPts val="600"/>
                        </a:spcBef>
                        <a:spcAft>
                          <a:spcPts val="600"/>
                        </a:spcAft>
                        <a:tabLst>
                          <a:tab pos="4500880" algn="l"/>
                        </a:tabLst>
                      </a:pPr>
                      <a:r>
                        <a:rPr lang="en-US" sz="1500" spc="15" dirty="0">
                          <a:effectLst/>
                        </a:rPr>
                        <a:t>2015</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just">
                        <a:lnSpc>
                          <a:spcPct val="120000"/>
                        </a:lnSpc>
                        <a:spcBef>
                          <a:spcPts val="600"/>
                        </a:spcBef>
                        <a:spcAft>
                          <a:spcPts val="600"/>
                        </a:spcAft>
                        <a:tabLst>
                          <a:tab pos="4500880" algn="l"/>
                        </a:tabLst>
                      </a:pPr>
                      <a:r>
                        <a:rPr lang="en-US" sz="1500" spc="15">
                          <a:effectLst/>
                        </a:rPr>
                        <a:t>Izmir </a:t>
                      </a:r>
                      <a:endParaRPr lang="tr-TR" sz="150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just">
                        <a:lnSpc>
                          <a:spcPct val="120000"/>
                        </a:lnSpc>
                        <a:spcBef>
                          <a:spcPts val="600"/>
                        </a:spcBef>
                        <a:spcAft>
                          <a:spcPts val="600"/>
                        </a:spcAft>
                        <a:tabLst>
                          <a:tab pos="4500880" algn="l"/>
                        </a:tabLst>
                      </a:pPr>
                      <a:r>
                        <a:rPr lang="tr-TR" sz="1500" spc="15" dirty="0">
                          <a:effectLst/>
                        </a:rPr>
                        <a:t>Nüfus mübadelesi</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extLst>
                  <a:ext uri="{0D108BD9-81ED-4DB2-BD59-A6C34878D82A}">
                    <a16:rowId xmlns:a16="http://schemas.microsoft.com/office/drawing/2014/main" val="763323698"/>
                  </a:ext>
                </a:extLst>
              </a:tr>
              <a:tr h="339480">
                <a:tc>
                  <a:txBody>
                    <a:bodyPr/>
                    <a:lstStyle/>
                    <a:p>
                      <a:pPr marL="107950" marR="107950" indent="180340" algn="l">
                        <a:lnSpc>
                          <a:spcPct val="120000"/>
                        </a:lnSpc>
                        <a:spcBef>
                          <a:spcPts val="600"/>
                        </a:spcBef>
                        <a:spcAft>
                          <a:spcPts val="600"/>
                        </a:spcAft>
                        <a:tabLst>
                          <a:tab pos="4500880" algn="l"/>
                        </a:tabLst>
                      </a:pPr>
                      <a:r>
                        <a:rPr lang="en-US" sz="1500" spc="15" dirty="0">
                          <a:effectLst/>
                        </a:rPr>
                        <a:t>Eskisehir </a:t>
                      </a:r>
                      <a:r>
                        <a:rPr lang="tr-TR" sz="1500" spc="15" dirty="0">
                          <a:effectLst/>
                        </a:rPr>
                        <a:t>Göç Müzesi</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algn="ctr">
                        <a:spcBef>
                          <a:spcPts val="600"/>
                        </a:spcBef>
                        <a:spcAft>
                          <a:spcPts val="600"/>
                        </a:spcAft>
                      </a:pPr>
                      <a:r>
                        <a:rPr lang="en-US" sz="1500" spc="15" dirty="0">
                          <a:effectLst/>
                        </a:rPr>
                        <a:t>2019</a:t>
                      </a:r>
                      <a:r>
                        <a:rPr lang="tr-TR" sz="1500" spc="15" dirty="0">
                          <a:effectLst/>
                        </a:rPr>
                        <a:t>*</a:t>
                      </a:r>
                      <a:endParaRPr lang="tr-TR" sz="1500" dirty="0">
                        <a:effectLst/>
                        <a:latin typeface="Garamond" panose="02020404030301010803" pitchFamily="18" charset="0"/>
                        <a:ea typeface="Garamond" panose="02020404030301010803" pitchFamily="18" charset="0"/>
                        <a:cs typeface="Times New Roman" panose="02020603050405020304" pitchFamily="18" charset="0"/>
                      </a:endParaRPr>
                    </a:p>
                  </a:txBody>
                  <a:tcPr marL="33211" marR="33211" marT="0" marB="0"/>
                </a:tc>
                <a:tc>
                  <a:txBody>
                    <a:bodyPr/>
                    <a:lstStyle/>
                    <a:p>
                      <a:pPr marL="107950" marR="107950" indent="180340" algn="just">
                        <a:lnSpc>
                          <a:spcPct val="120000"/>
                        </a:lnSpc>
                        <a:spcBef>
                          <a:spcPts val="600"/>
                        </a:spcBef>
                        <a:spcAft>
                          <a:spcPts val="600"/>
                        </a:spcAft>
                        <a:tabLst>
                          <a:tab pos="4500880" algn="l"/>
                        </a:tabLst>
                      </a:pPr>
                      <a:r>
                        <a:rPr lang="en-US" sz="1500" spc="15">
                          <a:effectLst/>
                        </a:rPr>
                        <a:t>Eskişehir</a:t>
                      </a:r>
                      <a:endParaRPr lang="tr-TR" sz="150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l">
                        <a:lnSpc>
                          <a:spcPct val="120000"/>
                        </a:lnSpc>
                        <a:spcBef>
                          <a:spcPts val="600"/>
                        </a:spcBef>
                        <a:spcAft>
                          <a:spcPts val="600"/>
                        </a:spcAft>
                        <a:tabLst>
                          <a:tab pos="4500880" algn="l"/>
                        </a:tabLst>
                      </a:pPr>
                      <a:r>
                        <a:rPr lang="en-US" sz="1500" spc="15" dirty="0">
                          <a:effectLst/>
                        </a:rPr>
                        <a:t>Eskisehir</a:t>
                      </a:r>
                      <a:r>
                        <a:rPr lang="tr-TR" sz="1500" spc="15" dirty="0">
                          <a:effectLst/>
                        </a:rPr>
                        <a:t>’e göç</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extLst>
                  <a:ext uri="{0D108BD9-81ED-4DB2-BD59-A6C34878D82A}">
                    <a16:rowId xmlns:a16="http://schemas.microsoft.com/office/drawing/2014/main" val="4189067613"/>
                  </a:ext>
                </a:extLst>
              </a:tr>
              <a:tr h="435185">
                <a:tc>
                  <a:txBody>
                    <a:bodyPr/>
                    <a:lstStyle/>
                    <a:p>
                      <a:pPr marL="107950" marR="107950" indent="180340" algn="l">
                        <a:lnSpc>
                          <a:spcPct val="120000"/>
                        </a:lnSpc>
                        <a:spcBef>
                          <a:spcPts val="600"/>
                        </a:spcBef>
                        <a:spcAft>
                          <a:spcPts val="600"/>
                        </a:spcAft>
                        <a:tabLst>
                          <a:tab pos="4500880" algn="l"/>
                        </a:tabLst>
                      </a:pPr>
                      <a:r>
                        <a:rPr lang="tr-TR" sz="1500" spc="15" dirty="0">
                          <a:effectLst/>
                        </a:rPr>
                        <a:t>Göç Yolu Müzesi</a:t>
                      </a:r>
                      <a:r>
                        <a:rPr lang="en-US" sz="1500" spc="15" dirty="0">
                          <a:effectLst/>
                        </a:rPr>
                        <a:t> (</a:t>
                      </a:r>
                      <a:r>
                        <a:rPr lang="tr-TR" sz="1500" spc="15" dirty="0">
                          <a:effectLst/>
                        </a:rPr>
                        <a:t>Yörük Kültürü  Müzesi</a:t>
                      </a:r>
                      <a:r>
                        <a:rPr lang="en-US" sz="1500" spc="15" dirty="0">
                          <a:effectLst/>
                        </a:rPr>
                        <a:t>)</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algn="ctr">
                        <a:spcBef>
                          <a:spcPts val="600"/>
                        </a:spcBef>
                        <a:spcAft>
                          <a:spcPts val="600"/>
                        </a:spcAft>
                      </a:pPr>
                      <a:r>
                        <a:rPr lang="en-US" sz="1500" spc="15" dirty="0">
                          <a:effectLst/>
                        </a:rPr>
                        <a:t>2019</a:t>
                      </a:r>
                      <a:r>
                        <a:rPr lang="tr-TR" sz="1500" spc="15" dirty="0">
                          <a:effectLst/>
                        </a:rPr>
                        <a:t>*</a:t>
                      </a:r>
                      <a:endParaRPr lang="tr-TR" sz="1500" dirty="0">
                        <a:effectLst/>
                        <a:latin typeface="Garamond" panose="02020404030301010803" pitchFamily="18" charset="0"/>
                        <a:ea typeface="Garamond" panose="02020404030301010803" pitchFamily="18" charset="0"/>
                        <a:cs typeface="Times New Roman" panose="02020603050405020304" pitchFamily="18" charset="0"/>
                      </a:endParaRPr>
                    </a:p>
                  </a:txBody>
                  <a:tcPr marL="33211" marR="33211" marT="0" marB="0"/>
                </a:tc>
                <a:tc>
                  <a:txBody>
                    <a:bodyPr/>
                    <a:lstStyle/>
                    <a:p>
                      <a:pPr marL="107950" marR="107950" indent="180340" algn="just">
                        <a:lnSpc>
                          <a:spcPct val="120000"/>
                        </a:lnSpc>
                        <a:spcBef>
                          <a:spcPts val="600"/>
                        </a:spcBef>
                        <a:spcAft>
                          <a:spcPts val="600"/>
                        </a:spcAft>
                        <a:tabLst>
                          <a:tab pos="4500880" algn="l"/>
                        </a:tabLst>
                      </a:pPr>
                      <a:r>
                        <a:rPr lang="en-US" sz="1500" spc="15">
                          <a:effectLst/>
                        </a:rPr>
                        <a:t>Antalya</a:t>
                      </a:r>
                      <a:endParaRPr lang="tr-TR" sz="150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l">
                        <a:lnSpc>
                          <a:spcPct val="120000"/>
                        </a:lnSpc>
                        <a:spcBef>
                          <a:spcPts val="600"/>
                        </a:spcBef>
                        <a:spcAft>
                          <a:spcPts val="600"/>
                        </a:spcAft>
                        <a:tabLst>
                          <a:tab pos="4500880" algn="l"/>
                        </a:tabLst>
                      </a:pPr>
                      <a:r>
                        <a:rPr lang="tr-TR" sz="1500" spc="15" dirty="0">
                          <a:effectLst/>
                        </a:rPr>
                        <a:t>Yörüklerin yaşamı</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extLst>
                  <a:ext uri="{0D108BD9-81ED-4DB2-BD59-A6C34878D82A}">
                    <a16:rowId xmlns:a16="http://schemas.microsoft.com/office/drawing/2014/main" val="262711960"/>
                  </a:ext>
                </a:extLst>
              </a:tr>
              <a:tr h="378726">
                <a:tc>
                  <a:txBody>
                    <a:bodyPr/>
                    <a:lstStyle/>
                    <a:p>
                      <a:pPr marL="107950" marR="107950" indent="180340" algn="l">
                        <a:lnSpc>
                          <a:spcPct val="120000"/>
                        </a:lnSpc>
                        <a:spcBef>
                          <a:spcPts val="600"/>
                        </a:spcBef>
                        <a:spcAft>
                          <a:spcPts val="600"/>
                        </a:spcAft>
                        <a:tabLst>
                          <a:tab pos="4500880" algn="l"/>
                        </a:tabLst>
                      </a:pPr>
                      <a:r>
                        <a:rPr lang="en-US" sz="1500" spc="15" dirty="0" err="1">
                          <a:effectLst/>
                        </a:rPr>
                        <a:t>Sakarya</a:t>
                      </a:r>
                      <a:r>
                        <a:rPr lang="en-US" sz="1500" spc="15" dirty="0">
                          <a:effectLst/>
                        </a:rPr>
                        <a:t> </a:t>
                      </a:r>
                      <a:r>
                        <a:rPr lang="tr-TR" sz="1500" spc="15" dirty="0">
                          <a:effectLst/>
                        </a:rPr>
                        <a:t>Göç Müzesi</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algn="ctr">
                        <a:spcBef>
                          <a:spcPts val="600"/>
                        </a:spcBef>
                        <a:spcAft>
                          <a:spcPts val="600"/>
                        </a:spcAft>
                      </a:pPr>
                      <a:r>
                        <a:rPr lang="en-US" sz="1500" spc="15" dirty="0">
                          <a:effectLst/>
                        </a:rPr>
                        <a:t>2019</a:t>
                      </a:r>
                      <a:r>
                        <a:rPr lang="tr-TR" sz="1500" spc="15" dirty="0">
                          <a:effectLst/>
                        </a:rPr>
                        <a:t>*</a:t>
                      </a:r>
                      <a:endParaRPr lang="tr-TR" sz="1500" dirty="0">
                        <a:effectLst/>
                        <a:latin typeface="Garamond" panose="02020404030301010803" pitchFamily="18" charset="0"/>
                        <a:ea typeface="Garamond" panose="02020404030301010803" pitchFamily="18" charset="0"/>
                        <a:cs typeface="Times New Roman" panose="02020603050405020304" pitchFamily="18" charset="0"/>
                      </a:endParaRPr>
                    </a:p>
                  </a:txBody>
                  <a:tcPr marL="33211" marR="33211" marT="0" marB="0"/>
                </a:tc>
                <a:tc>
                  <a:txBody>
                    <a:bodyPr/>
                    <a:lstStyle/>
                    <a:p>
                      <a:pPr marL="107950" marR="107950" indent="180340" algn="just">
                        <a:lnSpc>
                          <a:spcPct val="120000"/>
                        </a:lnSpc>
                        <a:spcBef>
                          <a:spcPts val="600"/>
                        </a:spcBef>
                        <a:spcAft>
                          <a:spcPts val="600"/>
                        </a:spcAft>
                        <a:tabLst>
                          <a:tab pos="4500880" algn="l"/>
                        </a:tabLst>
                      </a:pPr>
                      <a:r>
                        <a:rPr lang="en-US" sz="1500" spc="15">
                          <a:effectLst/>
                        </a:rPr>
                        <a:t>Sakarya </a:t>
                      </a:r>
                      <a:endParaRPr lang="tr-TR" sz="1500">
                        <a:effectLst/>
                        <a:latin typeface="Trebuchet MS" panose="020B0603020202020204" pitchFamily="34" charset="0"/>
                        <a:ea typeface="Garamond" panose="02020404030301010803" pitchFamily="18" charset="0"/>
                        <a:cs typeface="MatrixBoldTR-Bold"/>
                      </a:endParaRPr>
                    </a:p>
                  </a:txBody>
                  <a:tcPr marL="33211" marR="33211" marT="0" marB="0"/>
                </a:tc>
                <a:tc>
                  <a:txBody>
                    <a:bodyPr/>
                    <a:lstStyle/>
                    <a:p>
                      <a:pPr marL="107950" marR="107950" indent="180340" algn="l">
                        <a:lnSpc>
                          <a:spcPct val="120000"/>
                        </a:lnSpc>
                        <a:spcBef>
                          <a:spcPts val="600"/>
                        </a:spcBef>
                        <a:spcAft>
                          <a:spcPts val="600"/>
                        </a:spcAft>
                        <a:tabLst>
                          <a:tab pos="4500880" algn="l"/>
                        </a:tabLst>
                      </a:pPr>
                      <a:r>
                        <a:rPr lang="tr-TR" sz="1500" spc="15" dirty="0">
                          <a:effectLst/>
                        </a:rPr>
                        <a:t>Balkan rotasından Sakarya’ya göç</a:t>
                      </a:r>
                      <a:endParaRPr lang="tr-TR" sz="1500" dirty="0">
                        <a:effectLst/>
                        <a:latin typeface="Trebuchet MS" panose="020B0603020202020204" pitchFamily="34" charset="0"/>
                        <a:ea typeface="Garamond" panose="02020404030301010803" pitchFamily="18" charset="0"/>
                        <a:cs typeface="MatrixBoldTR-Bold"/>
                      </a:endParaRPr>
                    </a:p>
                  </a:txBody>
                  <a:tcPr marL="33211" marR="33211" marT="0" marB="0"/>
                </a:tc>
                <a:extLst>
                  <a:ext uri="{0D108BD9-81ED-4DB2-BD59-A6C34878D82A}">
                    <a16:rowId xmlns:a16="http://schemas.microsoft.com/office/drawing/2014/main" val="2919978802"/>
                  </a:ext>
                </a:extLst>
              </a:tr>
            </a:tbl>
          </a:graphicData>
        </a:graphic>
      </p:graphicFrame>
      <p:pic>
        <p:nvPicPr>
          <p:cNvPr id="5" name="Picture 2" descr="https://d30y9cdsu7xlg0.cloudfront.net/png/85576-200.png">
            <a:extLst>
              <a:ext uri="{FF2B5EF4-FFF2-40B4-BE49-F238E27FC236}">
                <a16:creationId xmlns:a16="http://schemas.microsoft.com/office/drawing/2014/main" id="{D3AC7909-612D-491D-BA61-48FF1C7A9C57}"/>
              </a:ext>
            </a:extLst>
          </p:cNvPr>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420245" y="315243"/>
            <a:ext cx="1286182" cy="1286182"/>
          </a:xfrm>
          <a:prstGeom prst="rect">
            <a:avLst/>
          </a:prstGeom>
          <a:noFill/>
        </p:spPr>
      </p:pic>
      <p:sp>
        <p:nvSpPr>
          <p:cNvPr id="6" name="Dikdörtgen 5">
            <a:extLst>
              <a:ext uri="{FF2B5EF4-FFF2-40B4-BE49-F238E27FC236}">
                <a16:creationId xmlns:a16="http://schemas.microsoft.com/office/drawing/2014/main" id="{D2E18A4E-FBE3-4EF7-BACD-5B37A739232F}"/>
              </a:ext>
            </a:extLst>
          </p:cNvPr>
          <p:cNvSpPr/>
          <p:nvPr/>
        </p:nvSpPr>
        <p:spPr>
          <a:xfrm>
            <a:off x="341644" y="6026110"/>
            <a:ext cx="4738356" cy="369332"/>
          </a:xfrm>
          <a:prstGeom prst="rect">
            <a:avLst/>
          </a:prstGeom>
        </p:spPr>
        <p:txBody>
          <a:bodyPr wrap="square">
            <a:spAutoFit/>
          </a:bodyPr>
          <a:lstStyle/>
          <a:p>
            <a:r>
              <a:rPr lang="tr-TR" dirty="0"/>
              <a:t>* 2019 sonuna kadar açılması bekleniyor. </a:t>
            </a:r>
          </a:p>
        </p:txBody>
      </p:sp>
      <p:sp>
        <p:nvSpPr>
          <p:cNvPr id="7" name="Unvan 1">
            <a:extLst>
              <a:ext uri="{FF2B5EF4-FFF2-40B4-BE49-F238E27FC236}">
                <a16:creationId xmlns:a16="http://schemas.microsoft.com/office/drawing/2014/main" id="{D0B963AF-0324-4E35-A673-291E0F0E411C}"/>
              </a:ext>
            </a:extLst>
          </p:cNvPr>
          <p:cNvSpPr txBox="1">
            <a:spLocks/>
          </p:cNvSpPr>
          <p:nvPr/>
        </p:nvSpPr>
        <p:spPr>
          <a:xfrm>
            <a:off x="6746852" y="171054"/>
            <a:ext cx="4733948" cy="1213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r"/>
            <a:r>
              <a:rPr lang="tr-TR" sz="4000" b="1" dirty="0"/>
              <a:t>Müzede Buluşalım:</a:t>
            </a:r>
            <a:br>
              <a:rPr lang="tr-TR" sz="4000" b="1" dirty="0"/>
            </a:br>
            <a:r>
              <a:rPr lang="tr-TR" sz="4000" b="1" dirty="0"/>
              <a:t>TÜRKİYE</a:t>
            </a:r>
            <a:endParaRPr lang="tr-TR" sz="4000" dirty="0"/>
          </a:p>
        </p:txBody>
      </p:sp>
    </p:spTree>
    <p:extLst>
      <p:ext uri="{BB962C8B-B14F-4D97-AF65-F5344CB8AC3E}">
        <p14:creationId xmlns:p14="http://schemas.microsoft.com/office/powerpoint/2010/main" val="3929585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900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8A17A0F-2D80-4E51-A7A9-0C9307FF8D1E}"/>
              </a:ext>
            </a:extLst>
          </p:cNvPr>
          <p:cNvSpPr>
            <a:spLocks noGrp="1"/>
          </p:cNvSpPr>
          <p:nvPr>
            <p:ph type="title"/>
          </p:nvPr>
        </p:nvSpPr>
        <p:spPr>
          <a:xfrm>
            <a:off x="4435522" y="1528064"/>
            <a:ext cx="2838735" cy="1609344"/>
          </a:xfrm>
        </p:spPr>
        <p:txBody>
          <a:bodyPr>
            <a:normAutofit/>
          </a:bodyPr>
          <a:lstStyle/>
          <a:p>
            <a:r>
              <a:rPr lang="tr-TR" sz="5000" b="1" dirty="0">
                <a:solidFill>
                  <a:schemeClr val="bg1"/>
                </a:solidFill>
                <a:latin typeface="+mn-lt"/>
                <a:ea typeface="+mn-ea"/>
                <a:cs typeface="+mn-cs"/>
              </a:rPr>
              <a:t>SONUÇ</a:t>
            </a:r>
          </a:p>
        </p:txBody>
      </p:sp>
      <p:sp>
        <p:nvSpPr>
          <p:cNvPr id="3" name="İçerik Yer Tutucusu 2">
            <a:extLst>
              <a:ext uri="{FF2B5EF4-FFF2-40B4-BE49-F238E27FC236}">
                <a16:creationId xmlns:a16="http://schemas.microsoft.com/office/drawing/2014/main" id="{DE6391E0-9E63-44FC-85B0-14D724F5161C}"/>
              </a:ext>
            </a:extLst>
          </p:cNvPr>
          <p:cNvSpPr>
            <a:spLocks noGrp="1"/>
          </p:cNvSpPr>
          <p:nvPr>
            <p:ph idx="1"/>
          </p:nvPr>
        </p:nvSpPr>
        <p:spPr>
          <a:xfrm>
            <a:off x="1428481" y="3137408"/>
            <a:ext cx="8684510" cy="845312"/>
          </a:xfrm>
        </p:spPr>
        <p:txBody>
          <a:bodyPr>
            <a:noAutofit/>
          </a:bodyPr>
          <a:lstStyle/>
          <a:p>
            <a:pPr marL="0" indent="0" algn="ctr">
              <a:buNone/>
            </a:pPr>
            <a:r>
              <a:rPr lang="tr-TR" sz="5000" b="1" dirty="0"/>
              <a:t>MÜZELERİN GELECEĞİ 2034</a:t>
            </a:r>
          </a:p>
        </p:txBody>
      </p:sp>
    </p:spTree>
    <p:extLst>
      <p:ext uri="{BB962C8B-B14F-4D97-AF65-F5344CB8AC3E}">
        <p14:creationId xmlns:p14="http://schemas.microsoft.com/office/powerpoint/2010/main" val="79859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7" name="İçerik Yer Tutucusu 2"/>
          <p:cNvSpPr txBox="1">
            <a:spLocks/>
          </p:cNvSpPr>
          <p:nvPr/>
        </p:nvSpPr>
        <p:spPr bwMode="auto">
          <a:xfrm>
            <a:off x="3719795" y="3155843"/>
            <a:ext cx="5632660" cy="2196241"/>
          </a:xfrm>
          <a:prstGeom prst="rect">
            <a:avLst/>
          </a:prstGeom>
        </p:spPr>
        <p:txBody>
          <a:bodyPr vert="horz" lIns="91440" tIns="45720" rIns="91440" bIns="45720" rtlCol="0">
            <a:noAutofit/>
          </a:bodyPr>
          <a:lstStyle/>
          <a:p>
            <a:pPr defTabSz="914400">
              <a:lnSpc>
                <a:spcPct val="90000"/>
              </a:lnSpc>
              <a:spcBef>
                <a:spcPts val="600"/>
              </a:spcBef>
              <a:buClr>
                <a:schemeClr val="accent1">
                  <a:lumMod val="75000"/>
                </a:schemeClr>
              </a:buClr>
              <a:buSzPct val="85000"/>
            </a:pPr>
            <a:r>
              <a:rPr lang="tr-TR" altLang="tr-TR" sz="3500" b="1" dirty="0"/>
              <a:t>…‘</a:t>
            </a:r>
            <a:r>
              <a:rPr lang="en-US" altLang="tr-TR" sz="3500" b="1" dirty="0" err="1">
                <a:solidFill>
                  <a:srgbClr val="C00000"/>
                </a:solidFill>
              </a:rPr>
              <a:t>ulaşılabilir</a:t>
            </a:r>
            <a:r>
              <a:rPr lang="tr-TR" altLang="tr-TR" sz="3500" b="1" dirty="0" err="1">
                <a:solidFill>
                  <a:srgbClr val="C00000"/>
                </a:solidFill>
              </a:rPr>
              <a:t>lik</a:t>
            </a:r>
            <a:r>
              <a:rPr lang="tr-TR" altLang="tr-TR" sz="3500" b="1" dirty="0"/>
              <a:t>’</a:t>
            </a:r>
            <a:r>
              <a:rPr lang="en-US" altLang="tr-TR" sz="3500" b="1" dirty="0"/>
              <a:t>, </a:t>
            </a:r>
            <a:r>
              <a:rPr lang="en-US" altLang="tr-TR" sz="3500" b="1" dirty="0" err="1"/>
              <a:t>katılımda</a:t>
            </a:r>
            <a:r>
              <a:rPr lang="en-US" altLang="tr-TR" sz="3500" b="1" dirty="0"/>
              <a:t> </a:t>
            </a:r>
            <a:r>
              <a:rPr lang="tr-TR" altLang="tr-TR" sz="3500" b="1" dirty="0">
                <a:solidFill>
                  <a:srgbClr val="C00000"/>
                </a:solidFill>
              </a:rPr>
              <a:t>‘</a:t>
            </a:r>
            <a:r>
              <a:rPr lang="en-US" altLang="tr-TR" sz="3500" b="1" dirty="0" err="1">
                <a:solidFill>
                  <a:srgbClr val="C00000"/>
                </a:solidFill>
              </a:rPr>
              <a:t>eşitlik</a:t>
            </a:r>
            <a:r>
              <a:rPr lang="tr-TR" altLang="tr-TR" sz="3500" b="1" dirty="0">
                <a:solidFill>
                  <a:srgbClr val="C00000"/>
                </a:solidFill>
              </a:rPr>
              <a:t>l</a:t>
            </a:r>
            <a:r>
              <a:rPr lang="en-US" altLang="tr-TR" sz="3500" b="1" dirty="0" err="1">
                <a:solidFill>
                  <a:srgbClr val="C00000"/>
                </a:solidFill>
              </a:rPr>
              <a:t>i</a:t>
            </a:r>
            <a:r>
              <a:rPr lang="tr-TR" altLang="tr-TR" sz="3500" b="1" dirty="0">
                <a:solidFill>
                  <a:srgbClr val="C00000"/>
                </a:solidFill>
              </a:rPr>
              <a:t>k’</a:t>
            </a:r>
            <a:r>
              <a:rPr lang="en-US" altLang="tr-TR" sz="3500" b="1" dirty="0">
                <a:solidFill>
                  <a:srgbClr val="C00000"/>
                </a:solidFill>
              </a:rPr>
              <a:t> </a:t>
            </a:r>
            <a:r>
              <a:rPr lang="en-US" altLang="tr-TR" sz="3300" b="1" dirty="0">
                <a:solidFill>
                  <a:schemeClr val="accent2"/>
                </a:solidFill>
              </a:rPr>
              <a:t>(Institute of Museum and Library Services, 2015)</a:t>
            </a:r>
          </a:p>
        </p:txBody>
      </p:sp>
      <p:grpSp>
        <p:nvGrpSpPr>
          <p:cNvPr id="74" name="Group 73">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5" name="Oval 74">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6" name="Oval 75">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Dikdörtgen 7">
            <a:extLst>
              <a:ext uri="{FF2B5EF4-FFF2-40B4-BE49-F238E27FC236}">
                <a16:creationId xmlns:a16="http://schemas.microsoft.com/office/drawing/2014/main" id="{3C4C5765-E822-4762-B364-2E199C9B9820}"/>
              </a:ext>
            </a:extLst>
          </p:cNvPr>
          <p:cNvSpPr/>
          <p:nvPr/>
        </p:nvSpPr>
        <p:spPr>
          <a:xfrm>
            <a:off x="5540296" y="1649928"/>
            <a:ext cx="371773" cy="1092607"/>
          </a:xfrm>
          <a:prstGeom prst="rect">
            <a:avLst/>
          </a:prstGeom>
        </p:spPr>
        <p:txBody>
          <a:bodyPr wrap="square">
            <a:spAutoFit/>
          </a:bodyPr>
          <a:lstStyle/>
          <a:p>
            <a:r>
              <a:rPr lang="tr-TR" sz="6500" b="1" cap="all" dirty="0">
                <a:solidFill>
                  <a:schemeClr val="accent2"/>
                </a:solidFill>
                <a:latin typeface="+mj-lt"/>
                <a:ea typeface="+mj-ea"/>
                <a:cs typeface="+mj-cs"/>
              </a:rPr>
              <a:t>2</a:t>
            </a:r>
          </a:p>
        </p:txBody>
      </p:sp>
      <p:sp>
        <p:nvSpPr>
          <p:cNvPr id="9" name="Dikdörtgen 8">
            <a:extLst>
              <a:ext uri="{FF2B5EF4-FFF2-40B4-BE49-F238E27FC236}">
                <a16:creationId xmlns:a16="http://schemas.microsoft.com/office/drawing/2014/main" id="{AFCADE77-E8E5-4622-B9E7-239521BFCB3E}"/>
              </a:ext>
            </a:extLst>
          </p:cNvPr>
          <p:cNvSpPr/>
          <p:nvPr/>
        </p:nvSpPr>
        <p:spPr>
          <a:xfrm>
            <a:off x="0" y="79005"/>
            <a:ext cx="4216154" cy="369332"/>
          </a:xfrm>
          <a:prstGeom prst="rect">
            <a:avLst/>
          </a:prstGeom>
        </p:spPr>
        <p:txBody>
          <a:bodyPr wrap="none">
            <a:spAutoFit/>
          </a:bodyPr>
          <a:lstStyle/>
          <a:p>
            <a:r>
              <a:rPr lang="tr-TR" b="1" dirty="0">
                <a:solidFill>
                  <a:schemeClr val="bg1"/>
                </a:solidFill>
              </a:rPr>
              <a:t>Melbourne Göç Müzesi, Avustralya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68E7A03B-A129-4EE8-BE6E-22BA917A28B2}"/>
              </a:ext>
            </a:extLst>
          </p:cNvPr>
          <p:cNvSpPr/>
          <p:nvPr/>
        </p:nvSpPr>
        <p:spPr>
          <a:xfrm>
            <a:off x="3786817" y="3287110"/>
            <a:ext cx="5100084" cy="1740476"/>
          </a:xfrm>
          <a:prstGeom prst="rect">
            <a:avLst/>
          </a:prstGeom>
        </p:spPr>
        <p:txBody>
          <a:bodyPr wrap="square">
            <a:spAutoFit/>
          </a:bodyPr>
          <a:lstStyle/>
          <a:p>
            <a:pPr indent="0" defTabSz="914400">
              <a:lnSpc>
                <a:spcPct val="90000"/>
              </a:lnSpc>
              <a:spcBef>
                <a:spcPts val="600"/>
              </a:spcBef>
              <a:buClr>
                <a:schemeClr val="accent1">
                  <a:lumMod val="75000"/>
                </a:schemeClr>
              </a:buClr>
              <a:buSzPct val="85000"/>
              <a:buFont typeface="Wingdings 2" panose="05020102010507070707" pitchFamily="18" charset="2"/>
              <a:buNone/>
              <a:defRPr/>
            </a:pPr>
            <a:r>
              <a:rPr lang="tr-TR" sz="3000" b="1" dirty="0">
                <a:solidFill>
                  <a:srgbClr val="C00000"/>
                </a:solidFill>
              </a:rPr>
              <a:t>geniş halk topluluklarına </a:t>
            </a:r>
            <a:r>
              <a:rPr lang="tr-TR" sz="3000" b="1" dirty="0"/>
              <a:t>ulaşma ve yaşantılar sunma </a:t>
            </a:r>
            <a:r>
              <a:rPr lang="tr-TR" sz="2900" b="1" dirty="0">
                <a:solidFill>
                  <a:srgbClr val="C00000"/>
                </a:solidFill>
              </a:rPr>
              <a:t>(Richard </a:t>
            </a:r>
            <a:r>
              <a:rPr lang="tr-TR" sz="2900" b="1" dirty="0" err="1">
                <a:solidFill>
                  <a:srgbClr val="C00000"/>
                </a:solidFill>
              </a:rPr>
              <a:t>Sandell</a:t>
            </a:r>
            <a:r>
              <a:rPr lang="tr-TR" sz="2900" b="1" dirty="0">
                <a:solidFill>
                  <a:srgbClr val="C00000"/>
                </a:solidFill>
              </a:rPr>
              <a:t>: </a:t>
            </a:r>
            <a:r>
              <a:rPr lang="tr-TR" sz="2900" b="1" dirty="0" err="1">
                <a:solidFill>
                  <a:srgbClr val="C00000"/>
                </a:solidFill>
              </a:rPr>
              <a:t>museum</a:t>
            </a:r>
            <a:r>
              <a:rPr lang="tr-TR" sz="2900" b="1" dirty="0">
                <a:solidFill>
                  <a:srgbClr val="C00000"/>
                </a:solidFill>
              </a:rPr>
              <a:t> </a:t>
            </a:r>
            <a:r>
              <a:rPr lang="tr-TR" sz="2900" b="1" dirty="0" err="1">
                <a:solidFill>
                  <a:srgbClr val="C00000"/>
                </a:solidFill>
              </a:rPr>
              <a:t>and</a:t>
            </a:r>
            <a:r>
              <a:rPr lang="tr-TR" sz="2900" b="1" dirty="0">
                <a:solidFill>
                  <a:srgbClr val="C00000"/>
                </a:solidFill>
              </a:rPr>
              <a:t> </a:t>
            </a:r>
            <a:r>
              <a:rPr lang="tr-TR" sz="2900" b="1" dirty="0" err="1">
                <a:solidFill>
                  <a:srgbClr val="C00000"/>
                </a:solidFill>
              </a:rPr>
              <a:t>community</a:t>
            </a:r>
            <a:r>
              <a:rPr lang="tr-TR" sz="2900" b="1" dirty="0">
                <a:solidFill>
                  <a:srgbClr val="C00000"/>
                </a:solidFill>
              </a:rPr>
              <a:t>). </a:t>
            </a:r>
          </a:p>
        </p:txBody>
      </p:sp>
      <p:sp>
        <p:nvSpPr>
          <p:cNvPr id="6" name="Dikdörtgen 5">
            <a:extLst>
              <a:ext uri="{FF2B5EF4-FFF2-40B4-BE49-F238E27FC236}">
                <a16:creationId xmlns:a16="http://schemas.microsoft.com/office/drawing/2014/main" id="{673A7873-F645-4272-ACE8-C7FC3731163D}"/>
              </a:ext>
            </a:extLst>
          </p:cNvPr>
          <p:cNvSpPr/>
          <p:nvPr/>
        </p:nvSpPr>
        <p:spPr>
          <a:xfrm>
            <a:off x="5855141" y="1962655"/>
            <a:ext cx="481718" cy="1092607"/>
          </a:xfrm>
          <a:prstGeom prst="rect">
            <a:avLst/>
          </a:prstGeom>
        </p:spPr>
        <p:txBody>
          <a:bodyPr wrap="square">
            <a:spAutoFit/>
          </a:bodyPr>
          <a:lstStyle/>
          <a:p>
            <a:r>
              <a:rPr lang="tr-TR" sz="6500" b="1" cap="all" dirty="0">
                <a:solidFill>
                  <a:schemeClr val="accent2"/>
                </a:solidFill>
                <a:latin typeface="+mj-lt"/>
                <a:ea typeface="+mj-ea"/>
                <a:cs typeface="+mj-cs"/>
              </a:rPr>
              <a:t>3</a:t>
            </a:r>
          </a:p>
        </p:txBody>
      </p:sp>
      <p:sp>
        <p:nvSpPr>
          <p:cNvPr id="8" name="Dikdörtgen 7">
            <a:extLst>
              <a:ext uri="{FF2B5EF4-FFF2-40B4-BE49-F238E27FC236}">
                <a16:creationId xmlns:a16="http://schemas.microsoft.com/office/drawing/2014/main" id="{BA4ED90C-FD20-46D4-B6F2-EC882D85612C}"/>
              </a:ext>
            </a:extLst>
          </p:cNvPr>
          <p:cNvSpPr/>
          <p:nvPr/>
        </p:nvSpPr>
        <p:spPr>
          <a:xfrm>
            <a:off x="89654" y="6384112"/>
            <a:ext cx="2077813" cy="369332"/>
          </a:xfrm>
          <a:prstGeom prst="rect">
            <a:avLst/>
          </a:prstGeom>
        </p:spPr>
        <p:txBody>
          <a:bodyPr wrap="none">
            <a:spAutoFit/>
          </a:bodyPr>
          <a:lstStyle/>
          <a:p>
            <a:r>
              <a:rPr lang="tr-TR" b="1" dirty="0">
                <a:solidFill>
                  <a:schemeClr val="bg1"/>
                </a:solidFill>
              </a:rPr>
              <a:t>MUCEM, Fransa</a:t>
            </a:r>
          </a:p>
        </p:txBody>
      </p:sp>
    </p:spTree>
    <p:extLst>
      <p:ext uri="{BB962C8B-B14F-4D97-AF65-F5344CB8AC3E}">
        <p14:creationId xmlns:p14="http://schemas.microsoft.com/office/powerpoint/2010/main" val="4235941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5879AA95-EC86-4015-B8AB-4EF3530C4CB5}"/>
              </a:ext>
            </a:extLst>
          </p:cNvPr>
          <p:cNvSpPr/>
          <p:nvPr/>
        </p:nvSpPr>
        <p:spPr>
          <a:xfrm>
            <a:off x="3900583" y="3716211"/>
            <a:ext cx="5922335" cy="1338828"/>
          </a:xfrm>
          <a:prstGeom prst="rect">
            <a:avLst/>
          </a:prstGeom>
        </p:spPr>
        <p:txBody>
          <a:bodyPr wrap="square">
            <a:spAutoFit/>
          </a:bodyPr>
          <a:lstStyle/>
          <a:p>
            <a:pPr defTabSz="914400">
              <a:lnSpc>
                <a:spcPct val="90000"/>
              </a:lnSpc>
              <a:spcBef>
                <a:spcPts val="600"/>
              </a:spcBef>
              <a:buClr>
                <a:schemeClr val="accent1">
                  <a:lumMod val="75000"/>
                </a:schemeClr>
              </a:buClr>
              <a:buSzPct val="85000"/>
              <a:defRPr/>
            </a:pPr>
            <a:r>
              <a:rPr lang="tr-TR" sz="3000" b="1" dirty="0"/>
              <a:t>… ‘farkında’ bir kurum... </a:t>
            </a:r>
            <a:r>
              <a:rPr lang="tr-TR" sz="3000" b="1" dirty="0">
                <a:solidFill>
                  <a:schemeClr val="accent2"/>
                </a:solidFill>
              </a:rPr>
              <a:t>(</a:t>
            </a:r>
            <a:r>
              <a:rPr lang="tr-TR" sz="3000" b="1" dirty="0" err="1">
                <a:solidFill>
                  <a:schemeClr val="accent2"/>
                </a:solidFill>
              </a:rPr>
              <a:t>Mindful</a:t>
            </a:r>
            <a:r>
              <a:rPr lang="tr-TR" sz="3000" b="1" dirty="0">
                <a:solidFill>
                  <a:schemeClr val="accent2"/>
                </a:solidFill>
              </a:rPr>
              <a:t> </a:t>
            </a:r>
            <a:r>
              <a:rPr lang="tr-TR" sz="3000" b="1" dirty="0" err="1">
                <a:solidFill>
                  <a:schemeClr val="accent2"/>
                </a:solidFill>
              </a:rPr>
              <a:t>Museum</a:t>
            </a:r>
            <a:r>
              <a:rPr lang="tr-TR" sz="3000" b="1" dirty="0">
                <a:solidFill>
                  <a:schemeClr val="accent2"/>
                </a:solidFill>
              </a:rPr>
              <a:t>: Adam </a:t>
            </a:r>
            <a:r>
              <a:rPr lang="tr-TR" sz="3000" b="1" dirty="0" err="1">
                <a:solidFill>
                  <a:schemeClr val="accent2"/>
                </a:solidFill>
              </a:rPr>
              <a:t>Gopnik</a:t>
            </a:r>
            <a:r>
              <a:rPr lang="tr-TR" sz="3000" b="1" dirty="0">
                <a:solidFill>
                  <a:schemeClr val="accent2"/>
                </a:solidFill>
              </a:rPr>
              <a:t>, 2007)</a:t>
            </a:r>
          </a:p>
        </p:txBody>
      </p:sp>
      <p:sp>
        <p:nvSpPr>
          <p:cNvPr id="5" name="Dikdörtgen 4">
            <a:extLst>
              <a:ext uri="{FF2B5EF4-FFF2-40B4-BE49-F238E27FC236}">
                <a16:creationId xmlns:a16="http://schemas.microsoft.com/office/drawing/2014/main" id="{EB83AF33-28F2-47D1-A38F-ED560BC90FB3}"/>
              </a:ext>
            </a:extLst>
          </p:cNvPr>
          <p:cNvSpPr/>
          <p:nvPr/>
        </p:nvSpPr>
        <p:spPr>
          <a:xfrm>
            <a:off x="5818667" y="2336393"/>
            <a:ext cx="554665" cy="1092607"/>
          </a:xfrm>
          <a:prstGeom prst="rect">
            <a:avLst/>
          </a:prstGeom>
        </p:spPr>
        <p:txBody>
          <a:bodyPr wrap="square">
            <a:spAutoFit/>
          </a:bodyPr>
          <a:lstStyle/>
          <a:p>
            <a:r>
              <a:rPr lang="tr-TR" sz="6500" b="1" cap="all" dirty="0">
                <a:solidFill>
                  <a:schemeClr val="accent2"/>
                </a:solidFill>
                <a:latin typeface="+mj-lt"/>
                <a:ea typeface="+mj-ea"/>
                <a:cs typeface="+mj-cs"/>
              </a:rPr>
              <a:t>4</a:t>
            </a:r>
          </a:p>
        </p:txBody>
      </p:sp>
      <p:sp>
        <p:nvSpPr>
          <p:cNvPr id="7" name="Dikdörtgen 6">
            <a:extLst>
              <a:ext uri="{FF2B5EF4-FFF2-40B4-BE49-F238E27FC236}">
                <a16:creationId xmlns:a16="http://schemas.microsoft.com/office/drawing/2014/main" id="{BC9200CA-1CDA-4C8F-A738-67DC6E7E89E1}"/>
              </a:ext>
            </a:extLst>
          </p:cNvPr>
          <p:cNvSpPr/>
          <p:nvPr/>
        </p:nvSpPr>
        <p:spPr>
          <a:xfrm>
            <a:off x="3405977" y="112253"/>
            <a:ext cx="3079882" cy="369332"/>
          </a:xfrm>
          <a:prstGeom prst="rect">
            <a:avLst/>
          </a:prstGeom>
        </p:spPr>
        <p:txBody>
          <a:bodyPr wrap="none">
            <a:spAutoFit/>
          </a:bodyPr>
          <a:lstStyle/>
          <a:p>
            <a:r>
              <a:rPr lang="tr-TR" b="1" dirty="0">
                <a:solidFill>
                  <a:schemeClr val="bg1"/>
                </a:solidFill>
              </a:rPr>
              <a:t>Rubin Sanat Müzesi, ABD</a:t>
            </a:r>
          </a:p>
        </p:txBody>
      </p:sp>
    </p:spTree>
    <p:extLst>
      <p:ext uri="{BB962C8B-B14F-4D97-AF65-F5344CB8AC3E}">
        <p14:creationId xmlns:p14="http://schemas.microsoft.com/office/powerpoint/2010/main" val="4172032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d30y9cdsu7xlg0.cloudfront.net/png/85576-200.png"/>
          <p:cNvPicPr>
            <a:picLocks noChangeAspect="1" noChangeArrowheads="1"/>
          </p:cNvPicPr>
          <p:nvPr/>
        </p:nvPicPr>
        <p:blipFill>
          <a:blip r:embed="rId3"/>
          <a:srcRect/>
          <a:stretch>
            <a:fillRect/>
          </a:stretch>
        </p:blipFill>
        <p:spPr bwMode="auto">
          <a:xfrm>
            <a:off x="8382016" y="4572016"/>
            <a:ext cx="2285984" cy="2285984"/>
          </a:xfrm>
          <a:prstGeom prst="rect">
            <a:avLst/>
          </a:prstGeom>
        </p:spPr>
      </p:pic>
      <p:sp>
        <p:nvSpPr>
          <p:cNvPr id="2" name="Konuşma Balonu: Oval 1">
            <a:extLst>
              <a:ext uri="{FF2B5EF4-FFF2-40B4-BE49-F238E27FC236}">
                <a16:creationId xmlns:a16="http://schemas.microsoft.com/office/drawing/2014/main" id="{0BEFA71E-AD81-487A-BA71-8D11D3D7D7AB}"/>
              </a:ext>
            </a:extLst>
          </p:cNvPr>
          <p:cNvSpPr/>
          <p:nvPr/>
        </p:nvSpPr>
        <p:spPr>
          <a:xfrm>
            <a:off x="7155712" y="1254642"/>
            <a:ext cx="4904830" cy="2865182"/>
          </a:xfrm>
          <a:prstGeom prst="wedgeEllipseCallout">
            <a:avLst>
              <a:gd name="adj1" fmla="val 1756"/>
              <a:gd name="adj2" fmla="val 68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tr-TR" b="1" dirty="0">
                <a:solidFill>
                  <a:schemeClr val="bg1"/>
                </a:solidFill>
              </a:rPr>
              <a:t>Göç, </a:t>
            </a:r>
            <a:r>
              <a:rPr lang="en-US" b="1" dirty="0" err="1"/>
              <a:t>kültürlerin</a:t>
            </a:r>
            <a:r>
              <a:rPr lang="en-US" b="1" dirty="0"/>
              <a:t> </a:t>
            </a:r>
            <a:r>
              <a:rPr lang="en-US" b="1" dirty="0" err="1"/>
              <a:t>karşılaşmasına</a:t>
            </a:r>
            <a:r>
              <a:rPr lang="en-US" b="1" dirty="0"/>
              <a:t> </a:t>
            </a:r>
            <a:r>
              <a:rPr lang="en-US" b="1" dirty="0" err="1"/>
              <a:t>ve</a:t>
            </a:r>
            <a:r>
              <a:rPr lang="en-US" b="1" dirty="0"/>
              <a:t> </a:t>
            </a:r>
            <a:r>
              <a:rPr lang="en-US" b="1" dirty="0" err="1"/>
              <a:t>insanların</a:t>
            </a:r>
            <a:r>
              <a:rPr lang="en-US" b="1" dirty="0"/>
              <a:t> </a:t>
            </a:r>
            <a:r>
              <a:rPr lang="en-US" b="1" dirty="0" err="1"/>
              <a:t>çeşitli</a:t>
            </a:r>
            <a:r>
              <a:rPr lang="en-US" b="1" dirty="0"/>
              <a:t> </a:t>
            </a:r>
            <a:r>
              <a:rPr lang="en-US" b="1" dirty="0" err="1"/>
              <a:t>alanlarda</a:t>
            </a:r>
            <a:r>
              <a:rPr lang="en-US" b="1" dirty="0"/>
              <a:t> </a:t>
            </a:r>
            <a:r>
              <a:rPr lang="en-US" b="1" dirty="0" err="1"/>
              <a:t>çatışmasına</a:t>
            </a:r>
            <a:r>
              <a:rPr lang="en-US" b="1" dirty="0"/>
              <a:t> </a:t>
            </a:r>
            <a:r>
              <a:rPr lang="en-US" b="1" dirty="0" err="1"/>
              <a:t>neden</a:t>
            </a:r>
            <a:r>
              <a:rPr lang="en-US" b="1" dirty="0"/>
              <a:t> </a:t>
            </a:r>
            <a:r>
              <a:rPr lang="tr-TR" b="1" dirty="0"/>
              <a:t>olan</a:t>
            </a:r>
            <a:r>
              <a:rPr lang="en-US" b="1" dirty="0"/>
              <a:t>, </a:t>
            </a:r>
            <a:r>
              <a:rPr lang="en-US" b="1" dirty="0" err="1"/>
              <a:t>güncel</a:t>
            </a:r>
            <a:r>
              <a:rPr lang="tr-TR" b="1" dirty="0"/>
              <a:t> </a:t>
            </a:r>
            <a:r>
              <a:rPr lang="en-US" b="1" dirty="0" err="1"/>
              <a:t>toplumsal</a:t>
            </a:r>
            <a:r>
              <a:rPr lang="en-US" b="1" dirty="0"/>
              <a:t> </a:t>
            </a:r>
            <a:r>
              <a:rPr lang="en-US" b="1" dirty="0" err="1"/>
              <a:t>uyum</a:t>
            </a:r>
            <a:r>
              <a:rPr lang="en-US" b="1" dirty="0"/>
              <a:t> </a:t>
            </a:r>
            <a:r>
              <a:rPr lang="en-US" b="1" dirty="0" err="1"/>
              <a:t>sorunlarını</a:t>
            </a:r>
            <a:r>
              <a:rPr lang="en-US" b="1" dirty="0"/>
              <a:t> </a:t>
            </a:r>
            <a:r>
              <a:rPr lang="en-US" b="1" dirty="0" err="1"/>
              <a:t>gündeme</a:t>
            </a:r>
            <a:r>
              <a:rPr lang="en-US" b="1" dirty="0"/>
              <a:t> </a:t>
            </a:r>
            <a:r>
              <a:rPr lang="en-US" b="1" dirty="0" err="1"/>
              <a:t>getir</a:t>
            </a:r>
            <a:r>
              <a:rPr lang="tr-TR" b="1" dirty="0"/>
              <a:t>en bir olgudur. </a:t>
            </a:r>
            <a:r>
              <a:rPr lang="en-US" b="1" dirty="0"/>
              <a:t> </a:t>
            </a:r>
            <a:endParaRPr lang="tr-TR" b="1" dirty="0"/>
          </a:p>
        </p:txBody>
      </p:sp>
      <p:sp>
        <p:nvSpPr>
          <p:cNvPr id="5" name="İçerik Yer Tutucusu 2">
            <a:extLst>
              <a:ext uri="{FF2B5EF4-FFF2-40B4-BE49-F238E27FC236}">
                <a16:creationId xmlns:a16="http://schemas.microsoft.com/office/drawing/2014/main" id="{DC16E9AD-EB3A-428B-912E-DF238EBB4DCC}"/>
              </a:ext>
            </a:extLst>
          </p:cNvPr>
          <p:cNvSpPr txBox="1">
            <a:spLocks/>
          </p:cNvSpPr>
          <p:nvPr/>
        </p:nvSpPr>
        <p:spPr>
          <a:xfrm>
            <a:off x="914266" y="1254642"/>
            <a:ext cx="9753734" cy="514353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tr-TR" sz="3000" b="1" u="sng" dirty="0">
                <a:solidFill>
                  <a:schemeClr val="accent2"/>
                </a:solidFill>
              </a:rPr>
              <a:t>MÜZEDE </a:t>
            </a:r>
            <a:r>
              <a:rPr lang="en-US" sz="3000" b="1" u="sng" dirty="0">
                <a:solidFill>
                  <a:schemeClr val="accent2"/>
                </a:solidFill>
              </a:rPr>
              <a:t>G</a:t>
            </a:r>
            <a:r>
              <a:rPr lang="tr-TR" sz="3000" b="1" u="sng" dirty="0">
                <a:solidFill>
                  <a:schemeClr val="accent2"/>
                </a:solidFill>
              </a:rPr>
              <a:t>ÖÇ TEMASI</a:t>
            </a:r>
          </a:p>
          <a:p>
            <a:r>
              <a:rPr lang="tr-TR" sz="2900" b="1" dirty="0"/>
              <a:t>G</a:t>
            </a:r>
            <a:r>
              <a:rPr lang="en-US" sz="2900" b="1" dirty="0" err="1"/>
              <a:t>öç</a:t>
            </a:r>
            <a:r>
              <a:rPr lang="en-US" sz="2900" b="1" dirty="0"/>
              <a:t> </a:t>
            </a:r>
            <a:r>
              <a:rPr lang="en-US" sz="2900" b="1" dirty="0" err="1"/>
              <a:t>müzeleri</a:t>
            </a:r>
            <a:endParaRPr lang="tr-TR" sz="2900" b="1" dirty="0"/>
          </a:p>
          <a:p>
            <a:r>
              <a:rPr lang="tr-TR" sz="2900" b="1" dirty="0"/>
              <a:t>D</a:t>
            </a:r>
            <a:r>
              <a:rPr lang="en-US" sz="2900" b="1" dirty="0"/>
              <a:t>in</a:t>
            </a:r>
            <a:r>
              <a:rPr lang="tr-TR" sz="2900" b="1" dirty="0"/>
              <a:t>i</a:t>
            </a:r>
            <a:r>
              <a:rPr lang="en-US" sz="2900" b="1" dirty="0"/>
              <a:t> </a:t>
            </a:r>
            <a:r>
              <a:rPr lang="en-US" sz="2900" b="1" dirty="0" err="1"/>
              <a:t>grup</a:t>
            </a:r>
            <a:r>
              <a:rPr lang="en-US" sz="2900" b="1" dirty="0"/>
              <a:t> </a:t>
            </a:r>
            <a:r>
              <a:rPr lang="en-US" sz="2900" b="1" dirty="0" err="1"/>
              <a:t>ve</a:t>
            </a:r>
            <a:r>
              <a:rPr lang="en-US" sz="2900" b="1" dirty="0"/>
              <a:t> </a:t>
            </a:r>
            <a:r>
              <a:rPr lang="en-US" sz="2900" b="1" dirty="0" err="1"/>
              <a:t>nüfus</a:t>
            </a:r>
            <a:r>
              <a:rPr lang="en-US" sz="2900" b="1" dirty="0"/>
              <a:t> </a:t>
            </a:r>
            <a:r>
              <a:rPr lang="en-US" sz="2900" b="1" dirty="0" err="1"/>
              <a:t>müzeler</a:t>
            </a:r>
            <a:r>
              <a:rPr lang="tr-TR" sz="2900" b="1" dirty="0"/>
              <a:t>i</a:t>
            </a:r>
          </a:p>
          <a:p>
            <a:r>
              <a:rPr lang="tr-TR" sz="2900" b="1" dirty="0"/>
              <a:t>T</a:t>
            </a:r>
            <a:r>
              <a:rPr lang="en-US" sz="2900" b="1" dirty="0" err="1"/>
              <a:t>oplu</a:t>
            </a:r>
            <a:r>
              <a:rPr lang="tr-TR" sz="2900" b="1" dirty="0" err="1"/>
              <a:t>luk</a:t>
            </a:r>
            <a:r>
              <a:rPr lang="tr-TR" sz="2900" b="1" dirty="0"/>
              <a:t> </a:t>
            </a:r>
            <a:r>
              <a:rPr lang="en-US" sz="2900" b="1" dirty="0" err="1"/>
              <a:t>müzeler</a:t>
            </a:r>
            <a:r>
              <a:rPr lang="tr-TR" sz="2900" b="1" dirty="0"/>
              <a:t>i</a:t>
            </a:r>
          </a:p>
          <a:p>
            <a:r>
              <a:rPr lang="en-US" sz="2900" b="1" dirty="0" err="1"/>
              <a:t>Askeri</a:t>
            </a:r>
            <a:r>
              <a:rPr lang="en-US" sz="2900" b="1" dirty="0"/>
              <a:t> </a:t>
            </a:r>
            <a:r>
              <a:rPr lang="en-US" sz="2900" b="1" dirty="0" err="1"/>
              <a:t>Tarih</a:t>
            </a:r>
            <a:r>
              <a:rPr lang="en-US" sz="2900" b="1" dirty="0"/>
              <a:t> </a:t>
            </a:r>
            <a:r>
              <a:rPr lang="en-US" sz="2900" b="1" dirty="0" err="1"/>
              <a:t>Müzeleri</a:t>
            </a:r>
            <a:endParaRPr lang="tr-TR" sz="2900" b="1" dirty="0"/>
          </a:p>
          <a:p>
            <a:r>
              <a:rPr lang="en-US" sz="2900" b="1" dirty="0" err="1"/>
              <a:t>Etnografya</a:t>
            </a:r>
            <a:r>
              <a:rPr lang="en-US" sz="2900" b="1" dirty="0"/>
              <a:t> </a:t>
            </a:r>
            <a:r>
              <a:rPr lang="en-US" sz="2900" b="1" dirty="0" err="1"/>
              <a:t>Müzeleri</a:t>
            </a:r>
            <a:endParaRPr lang="tr-TR" sz="2900" b="1" dirty="0"/>
          </a:p>
          <a:p>
            <a:r>
              <a:rPr lang="tr-TR" sz="2900" b="1" dirty="0"/>
              <a:t>Kent Müzeleri</a:t>
            </a:r>
          </a:p>
          <a:p>
            <a:r>
              <a:rPr lang="tr-TR" sz="2900" b="1" dirty="0"/>
              <a:t>Çağdaş Sanat Müzeleri</a:t>
            </a:r>
          </a:p>
          <a:p>
            <a:r>
              <a:rPr lang="tr-TR" sz="2900" b="1" dirty="0"/>
              <a:t>Çocuk ve Gençlik Müzeleri</a:t>
            </a:r>
          </a:p>
          <a:p>
            <a:pPr marL="0" indent="0">
              <a:buFont typeface="Wingdings" pitchFamily="2" charset="2"/>
              <a:buNone/>
            </a:pPr>
            <a:endParaRPr lang="tr-TR"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8E2A7988-0AC8-4A38-B50C-98AB68FBC3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4" name="Oval 73">
              <a:extLst>
                <a:ext uri="{FF2B5EF4-FFF2-40B4-BE49-F238E27FC236}">
                  <a16:creationId xmlns:a16="http://schemas.microsoft.com/office/drawing/2014/main" id="{E1FC82A6-F8A0-4CAF-9A07-E9E063936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75" name="Oval 74">
              <a:extLst>
                <a:ext uri="{FF2B5EF4-FFF2-40B4-BE49-F238E27FC236}">
                  <a16:creationId xmlns:a16="http://schemas.microsoft.com/office/drawing/2014/main" id="{526563EE-360A-48F5-B99D-0055D11342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77" name="Rectangle 76">
            <a:extLst>
              <a:ext uri="{FF2B5EF4-FFF2-40B4-BE49-F238E27FC236}">
                <a16:creationId xmlns:a16="http://schemas.microsoft.com/office/drawing/2014/main" id="{037DD5FF-25DE-48A7-970B-DFA4A2C3F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79D8625-268D-4585-A435-24EDB4A17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a:extLst>
              <a:ext uri="{FF2B5EF4-FFF2-40B4-BE49-F238E27FC236}">
                <a16:creationId xmlns:a16="http://schemas.microsoft.com/office/drawing/2014/main" id="{7E80DA97-6AD0-404A-8AF9-8BB1434720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0" cy="5897880"/>
          </a:xfrm>
          <a:prstGeom prst="rect">
            <a:avLst/>
          </a:prstGeom>
          <a:solidFill>
            <a:srgbClr val="FFFFFF"/>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Ä°lgili resim">
            <a:extLst>
              <a:ext uri="{FF2B5EF4-FFF2-40B4-BE49-F238E27FC236}">
                <a16:creationId xmlns:a16="http://schemas.microsoft.com/office/drawing/2014/main" id="{AFCA551F-852C-4E94-91D6-90F674D63B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66" r="11658" b="-2"/>
          <a:stretch/>
        </p:blipFill>
        <p:spPr bwMode="auto">
          <a:xfrm>
            <a:off x="643467" y="643467"/>
            <a:ext cx="5130797" cy="5571066"/>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D3F6123B-68BF-4AA8-8973-B89BEB949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5" y="480060"/>
            <a:ext cx="5458120" cy="5897880"/>
          </a:xfrm>
          <a:prstGeom prst="rect">
            <a:avLst/>
          </a:prstGeom>
          <a:solidFill>
            <a:srgbClr val="FFFFFF"/>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MusÃ©e national de lâhistoire de lâimmigration, Paris ile ilgili gÃ¶rsel sonucu">
            <a:extLst>
              <a:ext uri="{FF2B5EF4-FFF2-40B4-BE49-F238E27FC236}">
                <a16:creationId xmlns:a16="http://schemas.microsoft.com/office/drawing/2014/main" id="{CBC3E1F3-2589-4F95-BF60-F3D6AFC5D5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000" r="23756" b="1"/>
          <a:stretch/>
        </p:blipFill>
        <p:spPr bwMode="auto">
          <a:xfrm>
            <a:off x="6423320" y="643467"/>
            <a:ext cx="5130797"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a:extLst>
              <a:ext uri="{FF2B5EF4-FFF2-40B4-BE49-F238E27FC236}">
                <a16:creationId xmlns:a16="http://schemas.microsoft.com/office/drawing/2014/main" id="{0B86A389-0D44-4CBA-8FC4-63868137B607}"/>
              </a:ext>
            </a:extLst>
          </p:cNvPr>
          <p:cNvSpPr/>
          <p:nvPr/>
        </p:nvSpPr>
        <p:spPr>
          <a:xfrm>
            <a:off x="4377131" y="62835"/>
            <a:ext cx="3437736" cy="400110"/>
          </a:xfrm>
          <a:prstGeom prst="rect">
            <a:avLst/>
          </a:prstGeom>
        </p:spPr>
        <p:txBody>
          <a:bodyPr wrap="none">
            <a:spAutoFit/>
          </a:bodyPr>
          <a:lstStyle/>
          <a:p>
            <a:r>
              <a:rPr lang="tr-TR" sz="2000" b="1" dirty="0"/>
              <a:t>Paris Göç Müzesi, Fransa</a:t>
            </a:r>
          </a:p>
        </p:txBody>
      </p:sp>
    </p:spTree>
    <p:extLst>
      <p:ext uri="{BB962C8B-B14F-4D97-AF65-F5344CB8AC3E}">
        <p14:creationId xmlns:p14="http://schemas.microsoft.com/office/powerpoint/2010/main" val="2130751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98CA5C8-6B8F-411E-B50E-9C8B0C276663}"/>
              </a:ext>
            </a:extLst>
          </p:cNvPr>
          <p:cNvSpPr>
            <a:spLocks noGrp="1"/>
          </p:cNvSpPr>
          <p:nvPr>
            <p:ph type="title"/>
          </p:nvPr>
        </p:nvSpPr>
        <p:spPr/>
        <p:txBody>
          <a:bodyPr/>
          <a:lstStyle/>
          <a:p>
            <a:endParaRPr lang="tr-TR"/>
          </a:p>
        </p:txBody>
      </p:sp>
      <p:pic>
        <p:nvPicPr>
          <p:cNvPr id="5122" name="Picture 2" descr="EPIC the IrÄ±sh Museum for Emigration ile ilgili gÃ¶rsel sonucu">
            <a:extLst>
              <a:ext uri="{FF2B5EF4-FFF2-40B4-BE49-F238E27FC236}">
                <a16:creationId xmlns:a16="http://schemas.microsoft.com/office/drawing/2014/main" id="{D8C0F6E2-1AE3-4598-A5EE-62238F44E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1722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a:extLst>
              <a:ext uri="{FF2B5EF4-FFF2-40B4-BE49-F238E27FC236}">
                <a16:creationId xmlns:a16="http://schemas.microsoft.com/office/drawing/2014/main" id="{E3144744-0CA0-452D-A0CE-AD5877AF12D9}"/>
              </a:ext>
            </a:extLst>
          </p:cNvPr>
          <p:cNvSpPr/>
          <p:nvPr/>
        </p:nvSpPr>
        <p:spPr>
          <a:xfrm>
            <a:off x="116627" y="6313714"/>
            <a:ext cx="4179349" cy="477054"/>
          </a:xfrm>
          <a:prstGeom prst="rect">
            <a:avLst/>
          </a:prstGeom>
        </p:spPr>
        <p:txBody>
          <a:bodyPr wrap="none">
            <a:spAutoFit/>
          </a:bodyPr>
          <a:lstStyle/>
          <a:p>
            <a:r>
              <a:rPr lang="tr-TR" sz="2500" b="1" dirty="0"/>
              <a:t>EPIC İrlanda Göç Müzesi</a:t>
            </a:r>
          </a:p>
        </p:txBody>
      </p:sp>
    </p:spTree>
    <p:extLst>
      <p:ext uri="{BB962C8B-B14F-4D97-AF65-F5344CB8AC3E}">
        <p14:creationId xmlns:p14="http://schemas.microsoft.com/office/powerpoint/2010/main" val="3301377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F8DA39E-B3A5-4295-B294-A70B9A8275D9}"/>
              </a:ext>
            </a:extLst>
          </p:cNvPr>
          <p:cNvSpPr>
            <a:spLocks noGrp="1"/>
          </p:cNvSpPr>
          <p:nvPr>
            <p:ph type="title"/>
          </p:nvPr>
        </p:nvSpPr>
        <p:spPr/>
        <p:txBody>
          <a:bodyPr/>
          <a:lstStyle/>
          <a:p>
            <a:endParaRPr lang="tr-TR"/>
          </a:p>
        </p:txBody>
      </p:sp>
      <p:sp>
        <p:nvSpPr>
          <p:cNvPr id="4" name="Dikdörtgen 3">
            <a:extLst>
              <a:ext uri="{FF2B5EF4-FFF2-40B4-BE49-F238E27FC236}">
                <a16:creationId xmlns:a16="http://schemas.microsoft.com/office/drawing/2014/main" id="{7BC63761-BFC3-42D4-8209-0017B102719A}"/>
              </a:ext>
            </a:extLst>
          </p:cNvPr>
          <p:cNvSpPr/>
          <p:nvPr/>
        </p:nvSpPr>
        <p:spPr>
          <a:xfrm>
            <a:off x="0" y="6373368"/>
            <a:ext cx="4679807" cy="430887"/>
          </a:xfrm>
          <a:prstGeom prst="rect">
            <a:avLst/>
          </a:prstGeom>
        </p:spPr>
        <p:txBody>
          <a:bodyPr wrap="none">
            <a:spAutoFit/>
          </a:bodyPr>
          <a:lstStyle/>
          <a:p>
            <a:r>
              <a:rPr lang="tr-TR" sz="2200" dirty="0"/>
              <a:t>Ellis Adası Ulusal Göç Müzesi, ABD</a:t>
            </a:r>
          </a:p>
        </p:txBody>
      </p:sp>
      <p:pic>
        <p:nvPicPr>
          <p:cNvPr id="3074" name="Picture 2" descr="http://videos.usatoday.net/Brightcove2/29906170001/2015/05/29906170001_4224063520001_video-still-for-video-4224041424001.jpg?pubId=29906170001&amp;quality=10">
            <a:extLst>
              <a:ext uri="{FF2B5EF4-FFF2-40B4-BE49-F238E27FC236}">
                <a16:creationId xmlns:a16="http://schemas.microsoft.com/office/drawing/2014/main" id="{8258D566-58EF-48A4-8E01-E5FD02F2E1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540"/>
          <a:stretch/>
        </p:blipFill>
        <p:spPr bwMode="auto">
          <a:xfrm>
            <a:off x="0" y="0"/>
            <a:ext cx="121920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3621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ahta Yazı">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1276</Words>
  <Application>Microsoft Office PowerPoint</Application>
  <PresentationFormat>Geniş ekran</PresentationFormat>
  <Paragraphs>204</Paragraphs>
  <Slides>27</Slides>
  <Notes>19</Notes>
  <HiddenSlides>0</HiddenSlides>
  <MMClips>0</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27</vt:i4>
      </vt:variant>
    </vt:vector>
  </HeadingPairs>
  <TitlesOfParts>
    <vt:vector size="40" baseType="lpstr">
      <vt:lpstr>Arial</vt:lpstr>
      <vt:lpstr>Calibri</vt:lpstr>
      <vt:lpstr>Clan W04 Narrow Book</vt:lpstr>
      <vt:lpstr>Garamond</vt:lpstr>
      <vt:lpstr>Rockwell</vt:lpstr>
      <vt:lpstr>Rockwell Condensed</vt:lpstr>
      <vt:lpstr>Rockwell Extra Bold</vt:lpstr>
      <vt:lpstr>Skolar-Light-Latin</vt:lpstr>
      <vt:lpstr>Times New Roman</vt:lpstr>
      <vt:lpstr>Trebuchet MS</vt:lpstr>
      <vt:lpstr>Wingdings</vt:lpstr>
      <vt:lpstr>Wingdings 2</vt:lpstr>
      <vt:lpstr>Tahta Yazı</vt:lpstr>
      <vt:lpstr> Avrupa Müzelerinde  Göçmenlere Yönelik Bütünleşme Çalışmaları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MÜZEDE GÖÇMENLERE YÖNELİK Çalışmaların BEŞ Bağlamı </vt:lpstr>
      <vt:lpstr>PowerPoint Sunusu</vt:lpstr>
      <vt:lpstr>PowerPoint Sunusu</vt:lpstr>
      <vt:lpstr>PowerPoint Sunusu</vt:lpstr>
      <vt:lpstr>MULTAKA “Buluşma Noktası”</vt:lpstr>
      <vt:lpstr>PowerPoint Sunusu</vt:lpstr>
      <vt:lpstr>PowerPoint Sunusu</vt:lpstr>
      <vt:lpstr>Moumena Saradar, Penn Müzesi</vt:lpstr>
      <vt:lpstr>MAP for ID’NİN, müzelerin çağdaş toplumun gereksinmelerine yanıt vermek için nasıl kullanılacağına ilişkin somut modeller tasarlamak...</vt:lpstr>
      <vt:lpstr>PowerPoint Sunusu</vt:lpstr>
      <vt:lpstr>MÜZELER GÖÇMENLERİN VE MÜLTECİLERİN ÖYKÜLERİNİ ANLATARAK  VE GÖÇMEN - MÜLTECİ ÇOCUKLARA VE YETİŞKİNLERE EV SAHİPLİĞİ YAPARAK ONLARA NASIL YARDIMCI OLABİLİRLER?  </vt:lpstr>
      <vt:lpstr>3 milyon insana erişim</vt:lpstr>
      <vt:lpstr>PowerPoint Sunusu</vt:lpstr>
      <vt:lpstr>Mohamad hafez (suriye) DePauw Üniversitesi  «açılmamış mülteci bavulları» </vt:lpstr>
      <vt:lpstr>Do Ho Sus (Kore) Londra  «LONDRA’YA EVİ GETİRMEK» YERLEŞTİRME Küratör: Fatoş üstek wormwood street</vt:lpstr>
      <vt:lpstr>PowerPoint Sunusu</vt:lpstr>
      <vt:lpstr>SONUÇ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Müzede Buluşalım: Avrupa Müzelerinde Göçmenlere Yönelik Bütünleşme Çalışmaları </dc:title>
  <dc:creator>Ceren Karadeniz</dc:creator>
  <cp:lastModifiedBy>Ceren Karadeniz</cp:lastModifiedBy>
  <cp:revision>28</cp:revision>
  <dcterms:created xsi:type="dcterms:W3CDTF">2018-10-16T17:57:59Z</dcterms:created>
  <dcterms:modified xsi:type="dcterms:W3CDTF">2020-03-17T22:05:29Z</dcterms:modified>
</cp:coreProperties>
</file>