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6"/>
  </p:notesMasterIdLst>
  <p:handoutMasterIdLst>
    <p:handoutMasterId r:id="rId17"/>
  </p:handoutMasterIdLst>
  <p:sldIdLst>
    <p:sldId id="668" r:id="rId4"/>
    <p:sldId id="688" r:id="rId5"/>
    <p:sldId id="715" r:id="rId6"/>
    <p:sldId id="716" r:id="rId7"/>
    <p:sldId id="717" r:id="rId8"/>
    <p:sldId id="718" r:id="rId9"/>
    <p:sldId id="719" r:id="rId10"/>
    <p:sldId id="720" r:id="rId11"/>
    <p:sldId id="721" r:id="rId12"/>
    <p:sldId id="712" r:id="rId13"/>
    <p:sldId id="713" r:id="rId14"/>
    <p:sldId id="71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GGY471</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YAPILI ÇEVRE İLKELERİ</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Arzuhan</a:t>
            </a:r>
            <a:r>
              <a:rPr lang="tr-TR" sz="1600" b="1" dirty="0" smtClean="0">
                <a:latin typeface="Arial" panose="020B0604020202020204" pitchFamily="34" charset="0"/>
                <a:ea typeface="Times New Roman" panose="02020603050405020304" pitchFamily="18" charset="0"/>
                <a:cs typeface="Arial" panose="020B0604020202020204" pitchFamily="34" charset="0"/>
              </a:rPr>
              <a:t> Burcu GÜNTEKİN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a:t>Anderson</a:t>
            </a:r>
            <a:r>
              <a:rPr lang="tr-TR" dirty="0"/>
              <a:t>, J., 2011. Mimari Tasarım, Literatür Yayıncılık, ISBN: 9789750405976, İstanbul.</a:t>
            </a:r>
          </a:p>
          <a:p>
            <a:pPr lvl="1" algn="just">
              <a:lnSpc>
                <a:spcPct val="100000"/>
              </a:lnSpc>
            </a:pPr>
            <a:r>
              <a:rPr lang="tr-TR" dirty="0" err="1"/>
              <a:t>Ataöv</a:t>
            </a:r>
            <a:r>
              <a:rPr lang="tr-TR" dirty="0"/>
              <a:t>, A. ve Tekeli, İ., 2017. Sürdürülebilir Toplum ve Yapılı Çevre, İstanbul Bilgi Üniversitesi Yayınları, ISBN: 9786053994893, İstanbul.</a:t>
            </a:r>
          </a:p>
          <a:p>
            <a:pPr lvl="1" algn="just">
              <a:lnSpc>
                <a:spcPct val="100000"/>
              </a:lnSpc>
            </a:pPr>
            <a:r>
              <a:rPr lang="tr-TR" dirty="0" err="1"/>
              <a:t>Ching</a:t>
            </a:r>
            <a:r>
              <a:rPr lang="tr-TR" dirty="0"/>
              <a:t>, F.D.K., 2012. Mimarlık, Biçim, Mekan ve Düzen, Yapı Endüstri Merkezi Yayınları, ISBN: 9789758599202, İstanbul.</a:t>
            </a:r>
          </a:p>
          <a:p>
            <a:pPr lvl="1" algn="just">
              <a:lnSpc>
                <a:spcPct val="100000"/>
              </a:lnSpc>
            </a:pPr>
            <a:r>
              <a:rPr lang="tr-TR" dirty="0"/>
              <a:t>Çelebi, G., Gültekin, A.B., Bedir, M., Tereci, A. ve </a:t>
            </a:r>
            <a:r>
              <a:rPr lang="tr-TR" dirty="0" err="1"/>
              <a:t>Harputlugil</a:t>
            </a:r>
            <a:r>
              <a:rPr lang="tr-TR" dirty="0"/>
              <a:t>, G., 2008. Yapı Çevre İlişkileri, TMMOB Mimarlar Odası Ankara Şubesi SMGM Koruma Programı Eğitimi Ders Notları, Çizgi Basım Yayın </a:t>
            </a:r>
            <a:r>
              <a:rPr lang="tr-TR" dirty="0" err="1"/>
              <a:t>Ltd.Şti</a:t>
            </a:r>
            <a:r>
              <a:rPr lang="tr-TR" dirty="0"/>
              <a:t>., ISBN / ISSN: 978-9944-89-645-0, İstanbul</a:t>
            </a:r>
            <a:r>
              <a:rPr lang="tr-TR" dirty="0" smtClean="0"/>
              <a:t>.</a:t>
            </a:r>
          </a:p>
          <a:p>
            <a:pPr lvl="1" algn="just">
              <a:lnSpc>
                <a:spcPct val="100000"/>
              </a:lnSpc>
            </a:pPr>
            <a:r>
              <a:rPr lang="tr-TR" dirty="0"/>
              <a:t>Ersoy, </a:t>
            </a:r>
            <a:r>
              <a:rPr lang="tr-TR" dirty="0" smtClean="0"/>
              <a:t>M.2007. </a:t>
            </a:r>
            <a:r>
              <a:rPr lang="tr-TR" dirty="0"/>
              <a:t>Kentsel Planlama Kuramları, </a:t>
            </a:r>
            <a:r>
              <a:rPr lang="tr-TR" b="1" i="1" dirty="0"/>
              <a:t>İmge Yayınevi, </a:t>
            </a:r>
            <a:r>
              <a:rPr lang="tr-TR" dirty="0"/>
              <a:t>ODTÜ </a:t>
            </a:r>
            <a:r>
              <a:rPr lang="tr-TR" dirty="0" smtClean="0"/>
              <a:t>Ankara</a:t>
            </a:r>
          </a:p>
          <a:p>
            <a:pPr lvl="1" algn="just">
              <a:lnSpc>
                <a:spcPct val="100000"/>
              </a:lnSpc>
            </a:pPr>
            <a:r>
              <a:rPr lang="en-US" dirty="0" smtClean="0"/>
              <a:t>Forester</a:t>
            </a:r>
            <a:r>
              <a:rPr lang="en-US" dirty="0"/>
              <a:t>, J</a:t>
            </a:r>
            <a:r>
              <a:rPr lang="en-US" dirty="0" smtClean="0"/>
              <a:t>.</a:t>
            </a:r>
            <a:r>
              <a:rPr lang="tr-TR" dirty="0" smtClean="0"/>
              <a:t> 1989</a:t>
            </a:r>
            <a:r>
              <a:rPr lang="en-US" dirty="0" smtClean="0"/>
              <a:t> </a:t>
            </a:r>
            <a:r>
              <a:rPr lang="en-US" dirty="0" err="1"/>
              <a:t>Palning</a:t>
            </a:r>
            <a:r>
              <a:rPr lang="en-US" dirty="0"/>
              <a:t> in the force of power, University of California Press, Berkeley </a:t>
            </a:r>
            <a:r>
              <a:rPr lang="tr-TR" dirty="0" smtClean="0"/>
              <a:t> </a:t>
            </a:r>
            <a:endParaRPr lang="tr-TR" dirty="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0642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27415"/>
            <a:ext cx="8517837" cy="4387260"/>
          </a:xfrm>
        </p:spPr>
        <p:txBody>
          <a:bodyPr anchor="t">
            <a:noAutofit/>
          </a:bodyPr>
          <a:lstStyle/>
          <a:p>
            <a:pPr lvl="1" algn="just">
              <a:lnSpc>
                <a:spcPct val="100000"/>
              </a:lnSpc>
            </a:pPr>
            <a:r>
              <a:rPr lang="en-US" dirty="0"/>
              <a:t>Forester, J</a:t>
            </a:r>
            <a:r>
              <a:rPr lang="en-US" dirty="0" smtClean="0"/>
              <a:t>.</a:t>
            </a:r>
            <a:r>
              <a:rPr lang="tr-TR" dirty="0" smtClean="0"/>
              <a:t> 2001.</a:t>
            </a:r>
            <a:r>
              <a:rPr lang="en-US" dirty="0" smtClean="0"/>
              <a:t> </a:t>
            </a:r>
            <a:r>
              <a:rPr lang="en-US" dirty="0" err="1"/>
              <a:t>Planing</a:t>
            </a:r>
            <a:r>
              <a:rPr lang="en-US" dirty="0"/>
              <a:t> in the Face of Conflict, Le Gates, R.T. and Stout, F. </a:t>
            </a:r>
            <a:r>
              <a:rPr lang="en-US" dirty="0" smtClean="0"/>
              <a:t>Magazine</a:t>
            </a:r>
            <a:r>
              <a:rPr lang="tr-TR" dirty="0" smtClean="0"/>
              <a:t>.</a:t>
            </a:r>
          </a:p>
          <a:p>
            <a:pPr lvl="1" algn="just">
              <a:lnSpc>
                <a:spcPct val="100000"/>
              </a:lnSpc>
            </a:pPr>
            <a:r>
              <a:rPr lang="en-US" dirty="0" err="1"/>
              <a:t>Freiedman</a:t>
            </a:r>
            <a:r>
              <a:rPr lang="en-US" dirty="0"/>
              <a:t>, J</a:t>
            </a:r>
            <a:r>
              <a:rPr lang="en-US" dirty="0" smtClean="0"/>
              <a:t>.</a:t>
            </a:r>
            <a:r>
              <a:rPr lang="tr-TR" dirty="0" smtClean="0"/>
              <a:t> 1987.</a:t>
            </a:r>
            <a:r>
              <a:rPr lang="en-US" dirty="0" smtClean="0"/>
              <a:t> </a:t>
            </a:r>
            <a:r>
              <a:rPr lang="en-US" dirty="0" err="1"/>
              <a:t>Planing</a:t>
            </a:r>
            <a:r>
              <a:rPr lang="en-US" dirty="0"/>
              <a:t> in the Public Domain, From Knowledge to Action </a:t>
            </a:r>
            <a:r>
              <a:rPr lang="en-US" dirty="0" smtClean="0"/>
              <a:t>Princeton</a:t>
            </a:r>
            <a:r>
              <a:rPr lang="tr-TR" dirty="0" smtClean="0"/>
              <a:t> U</a:t>
            </a:r>
            <a:r>
              <a:rPr lang="en-US" dirty="0" err="1" smtClean="0"/>
              <a:t>niversity</a:t>
            </a:r>
            <a:r>
              <a:rPr lang="en-US" dirty="0"/>
              <a:t>, New </a:t>
            </a:r>
            <a:r>
              <a:rPr lang="en-US" dirty="0" smtClean="0"/>
              <a:t>Jersey</a:t>
            </a:r>
            <a:r>
              <a:rPr lang="tr-TR" dirty="0" smtClean="0"/>
              <a:t>.</a:t>
            </a:r>
          </a:p>
          <a:p>
            <a:pPr lvl="1" algn="just">
              <a:lnSpc>
                <a:spcPct val="100000"/>
              </a:lnSpc>
            </a:pPr>
            <a:r>
              <a:rPr lang="tr-TR" dirty="0" smtClean="0"/>
              <a:t>Gültekin</a:t>
            </a:r>
            <a:r>
              <a:rPr lang="tr-TR" dirty="0"/>
              <a:t>, A.B. ve </a:t>
            </a:r>
            <a:r>
              <a:rPr lang="tr-TR" dirty="0" err="1"/>
              <a:t>Yavaşbatmaz</a:t>
            </a:r>
            <a:r>
              <a:rPr lang="tr-TR" dirty="0"/>
              <a:t>, S., 2013. </a:t>
            </a:r>
            <a:r>
              <a:rPr lang="tr-TR" dirty="0" err="1"/>
              <a:t>Sustainable</a:t>
            </a:r>
            <a:r>
              <a:rPr lang="tr-TR" dirty="0"/>
              <a:t> </a:t>
            </a:r>
            <a:r>
              <a:rPr lang="tr-TR" dirty="0" err="1"/>
              <a:t>Tall</a:t>
            </a:r>
            <a:r>
              <a:rPr lang="tr-TR" dirty="0"/>
              <a:t> </a:t>
            </a:r>
            <a:r>
              <a:rPr lang="tr-TR" dirty="0" err="1"/>
              <a:t>Building</a:t>
            </a:r>
            <a:r>
              <a:rPr lang="tr-TR" dirty="0"/>
              <a:t> Design, LAP Lambert </a:t>
            </a:r>
            <a:r>
              <a:rPr lang="tr-TR" dirty="0" err="1"/>
              <a:t>Academic</a:t>
            </a:r>
            <a:r>
              <a:rPr lang="tr-TR" dirty="0"/>
              <a:t> Publishing, ISBN: 978-3-659-36665-9, </a:t>
            </a:r>
            <a:r>
              <a:rPr lang="tr-TR" dirty="0" err="1"/>
              <a:t>Saarbrücken</a:t>
            </a:r>
            <a:r>
              <a:rPr lang="tr-TR" dirty="0"/>
              <a:t> – Germany</a:t>
            </a:r>
            <a:r>
              <a:rPr lang="tr-TR" dirty="0" smtClean="0"/>
              <a:t>.</a:t>
            </a:r>
          </a:p>
          <a:p>
            <a:pPr lvl="1" algn="just">
              <a:lnSpc>
                <a:spcPct val="100000"/>
              </a:lnSpc>
            </a:pPr>
            <a:r>
              <a:rPr lang="tr-TR" dirty="0" smtClean="0"/>
              <a:t> </a:t>
            </a:r>
            <a:r>
              <a:rPr lang="tr-TR" dirty="0" err="1" smtClean="0"/>
              <a:t>Habraken</a:t>
            </a:r>
            <a:r>
              <a:rPr lang="tr-TR" dirty="0" smtClean="0"/>
              <a:t> N. J. 1998. </a:t>
            </a:r>
            <a:r>
              <a:rPr lang="tr-TR" dirty="0" err="1" smtClean="0"/>
              <a:t>The</a:t>
            </a:r>
            <a:r>
              <a:rPr lang="tr-TR" dirty="0" smtClean="0"/>
              <a:t> </a:t>
            </a:r>
            <a:r>
              <a:rPr lang="tr-TR" dirty="0" err="1" smtClean="0"/>
              <a:t>Structure</a:t>
            </a:r>
            <a:r>
              <a:rPr lang="tr-TR" dirty="0" smtClean="0"/>
              <a:t> of </a:t>
            </a:r>
            <a:r>
              <a:rPr lang="tr-TR" dirty="0" err="1" smtClean="0"/>
              <a:t>the</a:t>
            </a:r>
            <a:r>
              <a:rPr lang="tr-TR" dirty="0" smtClean="0"/>
              <a:t> </a:t>
            </a:r>
            <a:r>
              <a:rPr lang="tr-TR" dirty="0" err="1" smtClean="0"/>
              <a:t>Ordinary</a:t>
            </a:r>
            <a:r>
              <a:rPr lang="tr-TR" dirty="0" smtClean="0"/>
              <a:t> Form </a:t>
            </a:r>
            <a:r>
              <a:rPr lang="tr-TR" dirty="0" err="1" smtClean="0"/>
              <a:t>and</a:t>
            </a:r>
            <a:r>
              <a:rPr lang="tr-TR" dirty="0" smtClean="0"/>
              <a:t> Control in </a:t>
            </a:r>
            <a:r>
              <a:rPr lang="tr-TR" dirty="0" err="1" smtClean="0"/>
              <a:t>the</a:t>
            </a:r>
            <a:r>
              <a:rPr lang="tr-TR" dirty="0" smtClean="0"/>
              <a:t> </a:t>
            </a:r>
            <a:r>
              <a:rPr lang="tr-TR" dirty="0" err="1" smtClean="0"/>
              <a:t>Built</a:t>
            </a:r>
            <a:r>
              <a:rPr lang="tr-TR" dirty="0" smtClean="0"/>
              <a:t> Environment.</a:t>
            </a:r>
          </a:p>
          <a:p>
            <a:pPr lvl="1" algn="just">
              <a:lnSpc>
                <a:spcPct val="100000"/>
              </a:lnSpc>
            </a:pPr>
            <a:r>
              <a:rPr lang="en-US" dirty="0"/>
              <a:t>Knox P., </a:t>
            </a:r>
            <a:r>
              <a:rPr lang="en-US" dirty="0" err="1"/>
              <a:t>Ozolins</a:t>
            </a:r>
            <a:r>
              <a:rPr lang="en-US" dirty="0"/>
              <a:t> </a:t>
            </a:r>
            <a:r>
              <a:rPr lang="en-US" dirty="0" smtClean="0"/>
              <a:t>P.</a:t>
            </a:r>
            <a:r>
              <a:rPr lang="tr-TR" dirty="0" smtClean="0"/>
              <a:t> 2007</a:t>
            </a:r>
            <a:r>
              <a:rPr lang="en-US" dirty="0" smtClean="0"/>
              <a:t> </a:t>
            </a:r>
            <a:r>
              <a:rPr lang="en-US" dirty="0"/>
              <a:t>The Built Environment, Urban Design </a:t>
            </a:r>
            <a:r>
              <a:rPr lang="en-US" dirty="0" smtClean="0"/>
              <a:t>Reader</a:t>
            </a:r>
            <a:r>
              <a:rPr lang="tr-TR" dirty="0"/>
              <a:t>.</a:t>
            </a:r>
            <a:endParaRPr lang="tr-TR" dirty="0" smtClean="0"/>
          </a:p>
          <a:p>
            <a:pPr lvl="1" algn="just">
              <a:lnSpc>
                <a:spcPct val="100000"/>
              </a:lnSpc>
            </a:pPr>
            <a:endParaRPr lang="tr-TR" dirty="0" smtClean="0"/>
          </a:p>
          <a:p>
            <a:pPr lvl="1" algn="just">
              <a:lnSpc>
                <a:spcPct val="100000"/>
              </a:lnSpc>
            </a:pPr>
            <a:endParaRPr lang="tr-TR" dirty="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792229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smtClean="0"/>
              <a:t>Müller</a:t>
            </a:r>
            <a:r>
              <a:rPr lang="tr-TR" dirty="0"/>
              <a:t>, W., 2012. Mimarlık Atlası I-II, Yapı Endüstri Merkezi Yayınları, ISBN: 9789944757683, İstanbul.</a:t>
            </a:r>
          </a:p>
          <a:p>
            <a:pPr lvl="1" algn="just">
              <a:lnSpc>
                <a:spcPct val="100000"/>
              </a:lnSpc>
            </a:pPr>
            <a:r>
              <a:rPr lang="tr-TR" dirty="0" err="1"/>
              <a:t>Neufert</a:t>
            </a:r>
            <a:r>
              <a:rPr lang="tr-TR" dirty="0"/>
              <a:t>, E., 2016. Yapı Tasarımı, Beta Yayınları, Ankara.</a:t>
            </a:r>
          </a:p>
          <a:p>
            <a:pPr lvl="1" algn="just">
              <a:lnSpc>
                <a:spcPct val="100000"/>
              </a:lnSpc>
            </a:pPr>
            <a:r>
              <a:rPr lang="tr-TR" dirty="0"/>
              <a:t>Yüceer, N.S., 2015. Yapıda Çevre ve Enerji, Nobel Akademik Yayıncılık, ISBN: 9786053201151, Ankara.</a:t>
            </a: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14214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Tasarımını Etkileyen Faktörler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713643" y="1382276"/>
            <a:ext cx="8117273"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b="1" dirty="0" smtClean="0"/>
              <a:t>YAPILI ÇEVRENİN BİLEŞENLERİ</a:t>
            </a:r>
          </a:p>
          <a:p>
            <a:pPr algn="just">
              <a:lnSpc>
                <a:spcPct val="100000"/>
              </a:lnSpc>
              <a:spcBef>
                <a:spcPts val="0"/>
              </a:spcBef>
            </a:pPr>
            <a:endParaRPr lang="tr-TR" sz="2200" dirty="0">
              <a:latin typeface="Times New Roman" panose="02020603050405020304" pitchFamily="18" charset="0"/>
              <a:cs typeface="Times New Roman" panose="02020603050405020304" pitchFamily="18" charset="0"/>
            </a:endParaRPr>
          </a:p>
          <a:p>
            <a:pPr algn="just"/>
            <a:r>
              <a:rPr lang="tr-TR" dirty="0"/>
              <a:t>Yapılı çevrenin bileşenleri, mekânsal, morfolojik, bağlamsal, görsel, algısal, sosyal, işlevsel, sürdürülebilirlik ve tasarım-planlama süreci olarak dokuz başlık altında toplamaktadır [</a:t>
            </a:r>
            <a:r>
              <a:rPr lang="tr-TR" dirty="0" err="1"/>
              <a:t>Carmona</a:t>
            </a:r>
            <a:r>
              <a:rPr lang="tr-TR" dirty="0"/>
              <a:t>, 1999]. </a:t>
            </a:r>
          </a:p>
          <a:p>
            <a:pPr algn="just"/>
            <a:r>
              <a:rPr lang="tr-TR" dirty="0" err="1"/>
              <a:t>Hall</a:t>
            </a:r>
            <a:r>
              <a:rPr lang="tr-TR" dirty="0"/>
              <a:t> ve </a:t>
            </a:r>
            <a:r>
              <a:rPr lang="tr-TR" dirty="0" err="1"/>
              <a:t>Doe</a:t>
            </a:r>
            <a:r>
              <a:rPr lang="tr-TR" dirty="0"/>
              <a:t> yapılı çevrenin bileşenlerini üç seviyede tanımlamaktadır. Bu bileşenler </a:t>
            </a:r>
            <a:r>
              <a:rPr lang="tr-TR" dirty="0" smtClean="0"/>
              <a:t>Çizelge </a:t>
            </a:r>
            <a:r>
              <a:rPr lang="tr-TR" dirty="0"/>
              <a:t>’de verilmiştir. </a:t>
            </a:r>
            <a:endParaRPr lang="tr-TR" sz="2200" dirty="0" smtClean="0">
              <a:latin typeface="Times New Roman" panose="02020603050405020304" pitchFamily="18" charset="0"/>
              <a:cs typeface="Times New Roman" panose="02020603050405020304" pitchFamily="18" charset="0"/>
            </a:endParaRPr>
          </a:p>
          <a:p>
            <a:pPr marL="0" indent="0" algn="just">
              <a:buFont typeface="Wingdings" panose="05000000000000000000" pitchFamily="2" charset="2"/>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7193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Tasarımını Etkileyen Faktörler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713643" y="1382276"/>
            <a:ext cx="8117273"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b="1" dirty="0" smtClean="0"/>
              <a:t>YAPILI ÇEVRENİN BİLEŞENLERİ</a:t>
            </a:r>
          </a:p>
          <a:p>
            <a:pPr algn="just">
              <a:lnSpc>
                <a:spcPct val="100000"/>
              </a:lnSpc>
              <a:spcBef>
                <a:spcPts val="0"/>
              </a:spcBef>
            </a:pPr>
            <a:endParaRPr lang="tr-TR" sz="2200" dirty="0">
              <a:latin typeface="Times New Roman" panose="02020603050405020304" pitchFamily="18" charset="0"/>
              <a:cs typeface="Times New Roman" panose="02020603050405020304" pitchFamily="18" charset="0"/>
            </a:endParaRPr>
          </a:p>
          <a:p>
            <a:pPr algn="just"/>
            <a:r>
              <a:rPr lang="tr-TR" dirty="0"/>
              <a:t>Yapılı çevrenin bileşenleri, mekânsal, morfolojik, bağlamsal, görsel, algısal, sosyal, işlevsel, sürdürülebilirlik ve tasarım-planlama süreci olarak dokuz başlık altında toplamaktadır [</a:t>
            </a:r>
            <a:r>
              <a:rPr lang="tr-TR" dirty="0" err="1"/>
              <a:t>Carmona</a:t>
            </a:r>
            <a:r>
              <a:rPr lang="tr-TR" dirty="0"/>
              <a:t>, 1999]. </a:t>
            </a:r>
          </a:p>
          <a:p>
            <a:pPr algn="just"/>
            <a:r>
              <a:rPr lang="tr-TR" dirty="0" err="1"/>
              <a:t>Hall</a:t>
            </a:r>
            <a:r>
              <a:rPr lang="tr-TR" dirty="0"/>
              <a:t> ve </a:t>
            </a:r>
            <a:r>
              <a:rPr lang="tr-TR" dirty="0" err="1"/>
              <a:t>Doe</a:t>
            </a:r>
            <a:r>
              <a:rPr lang="tr-TR" dirty="0"/>
              <a:t> yapılı çevrenin bileşenlerini üç seviyede tanımlamaktadır. Bu bileşenler </a:t>
            </a:r>
            <a:r>
              <a:rPr lang="tr-TR" dirty="0" smtClean="0"/>
              <a:t>Çizelge </a:t>
            </a:r>
            <a:r>
              <a:rPr lang="tr-TR" dirty="0"/>
              <a:t>’de verilmiştir. </a:t>
            </a:r>
            <a:endParaRPr lang="tr-TR" sz="2200" dirty="0" smtClean="0">
              <a:latin typeface="Times New Roman" panose="02020603050405020304" pitchFamily="18" charset="0"/>
              <a:cs typeface="Times New Roman" panose="02020603050405020304" pitchFamily="18" charset="0"/>
            </a:endParaRPr>
          </a:p>
          <a:p>
            <a:pPr marL="0" indent="0" algn="just">
              <a:buFont typeface="Wingdings" panose="05000000000000000000" pitchFamily="2" charset="2"/>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106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Tasarımını Etkileyen Faktörler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713643" y="1382276"/>
            <a:ext cx="8117273"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b="1" dirty="0" smtClean="0"/>
              <a:t>YAPILI ÇEVRENİN BİLEŞENLERİ</a:t>
            </a:r>
          </a:p>
          <a:p>
            <a:pPr algn="just">
              <a:lnSpc>
                <a:spcPct val="100000"/>
              </a:lnSpc>
              <a:spcBef>
                <a:spcPts val="0"/>
              </a:spcBef>
            </a:pPr>
            <a:endParaRPr lang="tr-TR" sz="2200" dirty="0">
              <a:latin typeface="Times New Roman" panose="02020603050405020304" pitchFamily="18" charset="0"/>
              <a:cs typeface="Times New Roman" panose="02020603050405020304" pitchFamily="18" charset="0"/>
            </a:endParaRPr>
          </a:p>
          <a:p>
            <a:pPr marL="0" indent="0" algn="just">
              <a:buFont typeface="Wingdings" panose="05000000000000000000" pitchFamily="2" charset="2"/>
              <a:buNone/>
            </a:pPr>
            <a:endParaRPr lang="tr-TR" dirty="0">
              <a:latin typeface="Times New Roman" panose="02020603050405020304" pitchFamily="18" charset="0"/>
              <a:cs typeface="Times New Roman" panose="02020603050405020304" pitchFamily="18" charset="0"/>
            </a:endParaRPr>
          </a:p>
        </p:txBody>
      </p:sp>
      <p:pic>
        <p:nvPicPr>
          <p:cNvPr id="2" name="Resim 1"/>
          <p:cNvPicPr>
            <a:picLocks noChangeAspect="1"/>
          </p:cNvPicPr>
          <p:nvPr/>
        </p:nvPicPr>
        <p:blipFill>
          <a:blip r:embed="rId2"/>
          <a:stretch>
            <a:fillRect/>
          </a:stretch>
        </p:blipFill>
        <p:spPr>
          <a:xfrm>
            <a:off x="896171" y="2357283"/>
            <a:ext cx="6259681" cy="2745600"/>
          </a:xfrm>
          <a:prstGeom prst="rect">
            <a:avLst/>
          </a:prstGeom>
        </p:spPr>
      </p:pic>
    </p:spTree>
    <p:extLst>
      <p:ext uri="{BB962C8B-B14F-4D97-AF65-F5344CB8AC3E}">
        <p14:creationId xmlns:p14="http://schemas.microsoft.com/office/powerpoint/2010/main" val="3172709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Tasarımını Etkileyen Faktörler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01409" y="1078139"/>
            <a:ext cx="8117273"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b="1" dirty="0" smtClean="0"/>
              <a:t>YAPILI ÇEVRENİN BİLEŞENLERİ</a:t>
            </a:r>
          </a:p>
          <a:p>
            <a:pPr algn="just">
              <a:lnSpc>
                <a:spcPct val="100000"/>
              </a:lnSpc>
              <a:spcBef>
                <a:spcPts val="0"/>
              </a:spcBef>
            </a:pPr>
            <a:endParaRPr lang="tr-TR" sz="2200" b="1" dirty="0" smtClean="0"/>
          </a:p>
          <a:p>
            <a:pPr algn="just">
              <a:lnSpc>
                <a:spcPct val="100000"/>
              </a:lnSpc>
              <a:spcBef>
                <a:spcPts val="0"/>
              </a:spcBef>
            </a:pPr>
            <a:r>
              <a:rPr lang="tr-TR" dirty="0"/>
              <a:t>Seviye 1’de yer alan yerleşim bileşenleri yapılı çevredeki değişimin ana bileşenlerini barındırmaktadır.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Bu </a:t>
            </a:r>
            <a:r>
              <a:rPr lang="tr-TR" dirty="0"/>
              <a:t>seviyenin ‘yerleşim’ olarak tanımlanması, her bir alanın ana omurgasını oluşturan bileşenleri içermesinden kaynaklanmaktadır. Seviye 2 alan morfolojisi olarak tanımlanmaktadır.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Seviye </a:t>
            </a:r>
            <a:r>
              <a:rPr lang="tr-TR" dirty="0"/>
              <a:t>3 alanın parsel detayındaki özelliklerini içermektedir. [</a:t>
            </a:r>
            <a:r>
              <a:rPr lang="tr-TR" dirty="0" err="1"/>
              <a:t>Hall</a:t>
            </a:r>
            <a:r>
              <a:rPr lang="tr-TR" dirty="0"/>
              <a:t> ve </a:t>
            </a:r>
            <a:r>
              <a:rPr lang="tr-TR" dirty="0" err="1"/>
              <a:t>Doe</a:t>
            </a:r>
            <a:r>
              <a:rPr lang="tr-TR" dirty="0"/>
              <a:t>, 2000].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46416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Tasarımını Etkileyen Faktörler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01409" y="1078139"/>
            <a:ext cx="8117273"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b="1" dirty="0" smtClean="0"/>
              <a:t>YAPILI ÇEVRENİN BİLEŞENLERİ</a:t>
            </a:r>
          </a:p>
          <a:p>
            <a:pPr algn="just">
              <a:lnSpc>
                <a:spcPct val="100000"/>
              </a:lnSpc>
              <a:spcBef>
                <a:spcPts val="0"/>
              </a:spcBef>
            </a:pPr>
            <a:endParaRPr lang="tr-TR" sz="2200" b="1" dirty="0" smtClean="0"/>
          </a:p>
          <a:p>
            <a:pPr algn="just">
              <a:lnSpc>
                <a:spcPct val="100000"/>
              </a:lnSpc>
              <a:spcBef>
                <a:spcPts val="0"/>
              </a:spcBef>
            </a:pPr>
            <a:r>
              <a:rPr lang="tr-TR" dirty="0"/>
              <a:t>Seviye 1’de yer alan yerleşim bileşenleri yapılı çevredeki değişimin ana bileşenlerini barındırmaktadır.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Bu </a:t>
            </a:r>
            <a:r>
              <a:rPr lang="tr-TR" dirty="0"/>
              <a:t>seviyenin ‘yerleşim’ olarak tanımlanması, her bir alanın ana omurgasını oluşturan bileşenleri içermesinden kaynaklanmaktadır. Seviye 2 alan morfolojisi olarak tanımlanmaktadır.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Seviye </a:t>
            </a:r>
            <a:r>
              <a:rPr lang="tr-TR" dirty="0"/>
              <a:t>3 alanın parsel detayındaki özelliklerini içermektedir. [</a:t>
            </a:r>
            <a:r>
              <a:rPr lang="tr-TR" dirty="0" err="1"/>
              <a:t>Hall</a:t>
            </a:r>
            <a:r>
              <a:rPr lang="tr-TR" dirty="0"/>
              <a:t> ve </a:t>
            </a:r>
            <a:r>
              <a:rPr lang="tr-TR" dirty="0" err="1"/>
              <a:t>Doe</a:t>
            </a:r>
            <a:r>
              <a:rPr lang="tr-TR" dirty="0"/>
              <a:t>, 2000].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43298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39414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 ve Üretim Sürecinde Yer Alan Aktörler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01409" y="1078139"/>
            <a:ext cx="8117273"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dirty="0"/>
              <a:t>Yapılı çevreler farklı amaç ve beklentilere sahip aktörler tarafından oluşturulmakta ve şekillenmektedir.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Yapılı </a:t>
            </a:r>
            <a:r>
              <a:rPr lang="tr-TR" dirty="0"/>
              <a:t>çevrenin kavranabilmesi veya anlaşılabilmesi için kilit aktörlerin tanınması, bu aktörlerin amaç ve hedefleri ile yapılı çevrenin oluşmasında ne kadar beklenti içerisinde olduklarının, birbirleri ile girdikleri ilişki biçimlerinin tanımlanması gerekmektedir [</a:t>
            </a:r>
            <a:r>
              <a:rPr lang="tr-TR" dirty="0" err="1"/>
              <a:t>Knox</a:t>
            </a:r>
            <a:r>
              <a:rPr lang="tr-TR" dirty="0"/>
              <a:t> ve </a:t>
            </a:r>
            <a:r>
              <a:rPr lang="tr-TR" dirty="0" err="1"/>
              <a:t>Ozolins</a:t>
            </a:r>
            <a:r>
              <a:rPr lang="tr-TR" dirty="0"/>
              <a:t>, 2007].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3631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39414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 ve Üretim Sürecinde Yer Alan Aktörler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01409" y="1078139"/>
            <a:ext cx="8117273"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dirty="0"/>
              <a:t>Yapılı çevre, arsa sahipleri, yatırımcılar, müteahhitler, geliştiriciler, politikacılar ve bürokratlar gibi değişik aktörlerin bir araya gelmesi veya aktörlerin belirli bir sıralama içinde kendi rollerini oynaması ile meydana </a:t>
            </a:r>
            <a:r>
              <a:rPr lang="tr-TR" dirty="0" smtClean="0"/>
              <a:t>gelmektedir.</a:t>
            </a:r>
          </a:p>
          <a:p>
            <a:pPr algn="just">
              <a:lnSpc>
                <a:spcPct val="100000"/>
              </a:lnSpc>
              <a:spcBef>
                <a:spcPts val="0"/>
              </a:spcBef>
            </a:pPr>
            <a:endParaRPr lang="tr-TR" dirty="0" smtClean="0"/>
          </a:p>
          <a:p>
            <a:pPr algn="just">
              <a:lnSpc>
                <a:spcPct val="100000"/>
              </a:lnSpc>
              <a:spcBef>
                <a:spcPts val="0"/>
              </a:spcBef>
            </a:pPr>
            <a:r>
              <a:rPr lang="tr-TR" dirty="0"/>
              <a:t>Ülkemizde sürecin sadece teknik bir şekilde işlemesi, süreçte yer alan aktörlerin birbirinden bağımsız ve kopuk bir şekilde davranması sonucunu da beraberinde getirmektedir. </a:t>
            </a:r>
            <a:r>
              <a:rPr lang="tr-TR" dirty="0" smtClean="0"/>
              <a:t> </a:t>
            </a:r>
          </a:p>
          <a:p>
            <a:pPr algn="just">
              <a:lnSpc>
                <a:spcPct val="100000"/>
              </a:lnSpc>
              <a:spcBef>
                <a:spcPts val="0"/>
              </a:spcBef>
            </a:pPr>
            <a:endParaRPr lang="tr-TR" dirty="0">
              <a:latin typeface="Times New Roman" panose="02020603050405020304" pitchFamily="18" charset="0"/>
              <a:cs typeface="Times New Roman" panose="02020603050405020304" pitchFamily="18" charset="0"/>
            </a:endParaRPr>
          </a:p>
          <a:p>
            <a:pPr algn="just">
              <a:lnSpc>
                <a:spcPct val="100000"/>
              </a:lnSpc>
              <a:spcBef>
                <a:spcPts val="0"/>
              </a:spcBef>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1270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394142"/>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 ve Üretim Sürecinde Yer Alan Aktörler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56920"/>
            <a:ext cx="8117273"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dirty="0" smtClean="0"/>
              <a:t>Kentsel </a:t>
            </a:r>
            <a:r>
              <a:rPr lang="tr-TR" dirty="0"/>
              <a:t>yapılı çevrede değişikliklerle ilgili bir öneri, plancılar ya da mimarlar tarafından ilgili yönetime sunulmakta, öneri, yönetimde çalışan meslek adamları tarafından değerlendirilmekte, belediye meclislerinde tartışılmakta, değerlendirme sonrası kabul edilen öneri askıya çıkarılmakta ve halkın bilgisine sunulmaktadır.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Tüm </a:t>
            </a:r>
            <a:r>
              <a:rPr lang="tr-TR" dirty="0"/>
              <a:t>bunların sonucunda, öneri kabul edilmekte ya da reddedilmektedir. Bu süreçte, tüm aktörler birbirinden bağımsız ve ayrı bir şekilde kendilerine tanınmış sınırlar içinde davranmaktadırlar. Sürecin işleyişi, aktörlerin bireysel olarak davranış geliştirmelerini özendirmekte, sonuçta kentsel yapılı çevre bireysel eylemler ile biçimlendirilmektedir [Ünlü, 2006]. </a:t>
            </a:r>
            <a:endParaRPr lang="tr-TR" dirty="0" smtClean="0"/>
          </a:p>
          <a:p>
            <a:pPr algn="just">
              <a:lnSpc>
                <a:spcPct val="100000"/>
              </a:lnSpc>
              <a:spcBef>
                <a:spcPts val="0"/>
              </a:spcBef>
            </a:pPr>
            <a:endParaRPr lang="tr-TR" dirty="0">
              <a:latin typeface="Times New Roman" panose="02020603050405020304" pitchFamily="18" charset="0"/>
              <a:cs typeface="Times New Roman" panose="02020603050405020304" pitchFamily="18" charset="0"/>
            </a:endParaRPr>
          </a:p>
          <a:p>
            <a:pPr algn="just">
              <a:lnSpc>
                <a:spcPct val="100000"/>
              </a:lnSpc>
              <a:spcBef>
                <a:spcPts val="0"/>
              </a:spcBef>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020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17190</TotalTime>
  <Words>828</Words>
  <Application>Microsoft Office PowerPoint</Application>
  <PresentationFormat>Ekran Gösterisi (4:3)</PresentationFormat>
  <Paragraphs>80</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12</vt:i4>
      </vt:variant>
    </vt:vector>
  </HeadingPairs>
  <TitlesOfParts>
    <vt:vector size="21"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gizem ulusoy</cp:lastModifiedBy>
  <cp:revision>882</cp:revision>
  <cp:lastPrinted>2016-10-24T07:53:35Z</cp:lastPrinted>
  <dcterms:created xsi:type="dcterms:W3CDTF">2016-09-18T09:35:24Z</dcterms:created>
  <dcterms:modified xsi:type="dcterms:W3CDTF">2020-03-02T12:30:31Z</dcterms:modified>
</cp:coreProperties>
</file>