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77" r:id="rId4"/>
    <p:sldId id="278" r:id="rId5"/>
    <p:sldId id="279" r:id="rId6"/>
    <p:sldId id="280" r:id="rId7"/>
    <p:sldId id="281" r:id="rId8"/>
    <p:sldId id="282" r:id="rId9"/>
    <p:sldId id="283" r:id="rId10"/>
    <p:sldId id="284" r:id="rId11"/>
    <p:sldId id="285" r:id="rId12"/>
    <p:sldId id="286" r:id="rId13"/>
    <p:sldId id="287" r:id="rId14"/>
    <p:sldId id="288" r:id="rId15"/>
    <p:sldId id="289" r:id="rId16"/>
    <p:sldId id="290" r:id="rId17"/>
    <p:sldId id="291" r:id="rId18"/>
    <p:sldId id="292" r:id="rId19"/>
    <p:sldId id="293" r:id="rId20"/>
    <p:sldId id="294" r:id="rId21"/>
    <p:sldId id="295" r:id="rId22"/>
    <p:sldId id="296" r:id="rId23"/>
    <p:sldId id="297" r:id="rId24"/>
    <p:sldId id="298" r:id="rId25"/>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8.png"/><Relationship Id="rId1" Type="http://schemas.openxmlformats.org/officeDocument/2006/relationships/image" Target="../media/image7.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11.png"/><Relationship Id="rId1" Type="http://schemas.openxmlformats.org/officeDocument/2006/relationships/image" Target="../media/image10.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2.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16.png"/><Relationship Id="rId1" Type="http://schemas.openxmlformats.org/officeDocument/2006/relationships/image" Target="../media/image15.pn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7.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4.png"/><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65405" y="1350645"/>
            <a:ext cx="12157710" cy="2478405"/>
          </a:xfrm>
        </p:spPr>
        <p:txBody>
          <a:bodyPr/>
          <a:p>
            <a:r>
              <a:rPr lang="tr-TR" altLang="en-US" sz="4400" b="1">
                <a:solidFill>
                  <a:schemeClr val="tx1"/>
                </a:solidFill>
                <a:sym typeface="+mn-ea"/>
              </a:rPr>
              <a:t>KONAKLAMA İŞLETMELERİNDE MALİYET ANALİZİ</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Content Placeholder 3"/>
          <p:cNvPicPr>
            <a:picLocks noChangeAspect="1"/>
          </p:cNvPicPr>
          <p:nvPr>
            <p:ph sz="half" idx="1"/>
          </p:nvPr>
        </p:nvPicPr>
        <p:blipFill>
          <a:blip r:embed="rId1"/>
          <a:stretch>
            <a:fillRect/>
          </a:stretch>
        </p:blipFill>
        <p:spPr>
          <a:xfrm>
            <a:off x="64770" y="1270"/>
            <a:ext cx="12130405" cy="4863465"/>
          </a:xfrm>
          <a:prstGeom prst="rect">
            <a:avLst/>
          </a:prstGeom>
        </p:spPr>
      </p:pic>
      <p:pic>
        <p:nvPicPr>
          <p:cNvPr id="5" name="Content Placeholder 4"/>
          <p:cNvPicPr>
            <a:picLocks noChangeAspect="1"/>
          </p:cNvPicPr>
          <p:nvPr>
            <p:ph sz="half" idx="2"/>
          </p:nvPr>
        </p:nvPicPr>
        <p:blipFill>
          <a:blip r:embed="rId2"/>
          <a:stretch>
            <a:fillRect/>
          </a:stretch>
        </p:blipFill>
        <p:spPr>
          <a:xfrm>
            <a:off x="64770" y="4864735"/>
            <a:ext cx="12129770" cy="198755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22860" y="1270"/>
            <a:ext cx="12172315" cy="6810375"/>
          </a:xfrm>
        </p:spPr>
        <p:txBody>
          <a:bodyPr/>
          <a:p>
            <a:pPr marL="0" indent="0">
              <a:buNone/>
            </a:pPr>
            <a:r>
              <a:rPr lang="tr-TR" altLang="en-US" sz="2400" b="1">
                <a:latin typeface="Times New Roman" panose="02020603050405020304" charset="0"/>
              </a:rPr>
              <a:t>*</a:t>
            </a:r>
            <a:r>
              <a:rPr lang="en-US" sz="2400" b="1">
                <a:latin typeface="Times New Roman" panose="02020603050405020304" charset="0"/>
              </a:rPr>
              <a:t>Örnek: </a:t>
            </a:r>
            <a:r>
              <a:rPr lang="en-US" sz="2400">
                <a:latin typeface="Times New Roman" panose="02020603050405020304" charset="0"/>
              </a:rPr>
              <a:t>Bir turizm işletmesinde A ve B İşlem merkezleri ile X ve Y hizmet merkezleri vardır.  </a:t>
            </a:r>
            <a:endParaRPr lang="en-US" sz="2400">
              <a:latin typeface="Times New Roman" panose="02020603050405020304" charset="0"/>
            </a:endParaRPr>
          </a:p>
          <a:p>
            <a:pPr marL="0" indent="0">
              <a:buNone/>
            </a:pPr>
            <a:r>
              <a:rPr lang="en-US" sz="2400">
                <a:latin typeface="Times New Roman" panose="02020603050405020304" charset="0"/>
              </a:rPr>
              <a:t>a. Maliyet merkezlerine dağıtılacak genel üretim maliyetleri ve dağıtım ölçüleri aşağıdaki gibidir:  1. Bina Amortismanı ......................: 300.000 TL   m2   </a:t>
            </a:r>
            <a:endParaRPr lang="en-US" sz="2400">
              <a:latin typeface="Times New Roman" panose="02020603050405020304" charset="0"/>
            </a:endParaRPr>
          </a:p>
          <a:p>
            <a:pPr marL="0" indent="0">
              <a:buNone/>
            </a:pPr>
            <a:r>
              <a:rPr lang="en-US" sz="2400">
                <a:latin typeface="Times New Roman" panose="02020603050405020304" charset="0"/>
              </a:rPr>
              <a:t>2. Bina Bakım Maliyetleri ..............: 200.000 TL  m2 </a:t>
            </a:r>
            <a:endParaRPr lang="en-US" sz="2400">
              <a:latin typeface="Times New Roman" panose="02020603050405020304" charset="0"/>
            </a:endParaRPr>
          </a:p>
          <a:p>
            <a:pPr marL="0" indent="0">
              <a:buNone/>
            </a:pPr>
            <a:r>
              <a:rPr lang="en-US" sz="2400">
                <a:latin typeface="Times New Roman" panose="02020603050405020304" charset="0"/>
              </a:rPr>
              <a:t>3. Aydınlatma Maliyetleri ..............:   80.000 TL   Kw </a:t>
            </a:r>
            <a:endParaRPr lang="en-US" sz="2400">
              <a:latin typeface="Times New Roman" panose="02020603050405020304" charset="0"/>
            </a:endParaRPr>
          </a:p>
          <a:p>
            <a:pPr marL="0" indent="0">
              <a:buNone/>
            </a:pPr>
            <a:r>
              <a:rPr lang="en-US" sz="2400">
                <a:latin typeface="Times New Roman" panose="02020603050405020304" charset="0"/>
              </a:rPr>
              <a:t>4. Isıtma Maliyetleri .......................:   90.000 TL   m3 </a:t>
            </a:r>
            <a:endParaRPr lang="en-US" sz="2400">
              <a:latin typeface="Times New Roman" panose="02020603050405020304" charset="0"/>
            </a:endParaRPr>
          </a:p>
          <a:p>
            <a:pPr marL="0" indent="0">
              <a:buNone/>
            </a:pPr>
            <a:r>
              <a:rPr lang="en-US" sz="2400">
                <a:latin typeface="Times New Roman" panose="02020603050405020304" charset="0"/>
              </a:rPr>
              <a:t>b. İkinci dağıtımda basit dağıtım yöntemi uygulanmakta olup, X ve Y  hizmet merkezleri direkt işçilik saati ölçüsüne göre işlem maliyet  merkezlerine dağıtılmaktadır.</a:t>
            </a:r>
            <a:endParaRPr lang="en-US" sz="2400">
              <a:latin typeface="Times New Roman" panose="02020603050405020304" charset="0"/>
            </a:endParaRPr>
          </a:p>
          <a:p>
            <a:pPr marL="0" indent="0">
              <a:buNone/>
            </a:pPr>
            <a:r>
              <a:rPr lang="en-US" sz="2400">
                <a:latin typeface="Times New Roman" panose="02020603050405020304" charset="0"/>
              </a:rPr>
              <a:t> c. Dağıtım ölçülerinin maliyet merkezlerine düşen payları aşağıda verilmiştir: </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p:txBody>
      </p:sp>
      <p:pic>
        <p:nvPicPr>
          <p:cNvPr id="5" name="Content Placeholder 4"/>
          <p:cNvPicPr>
            <a:picLocks noChangeAspect="1"/>
          </p:cNvPicPr>
          <p:nvPr>
            <p:ph sz="half" idx="2"/>
          </p:nvPr>
        </p:nvPicPr>
        <p:blipFill>
          <a:blip r:embed="rId1"/>
          <a:stretch>
            <a:fillRect/>
          </a:stretch>
        </p:blipFill>
        <p:spPr>
          <a:xfrm>
            <a:off x="1331595" y="3908425"/>
            <a:ext cx="8914130" cy="290322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Content Placeholder 5"/>
          <p:cNvSpPr>
            <a:spLocks noGrp="1"/>
          </p:cNvSpPr>
          <p:nvPr>
            <p:ph idx="1"/>
          </p:nvPr>
        </p:nvSpPr>
        <p:spPr>
          <a:xfrm>
            <a:off x="50800" y="29210"/>
            <a:ext cx="12131675" cy="6768465"/>
          </a:xfrm>
        </p:spPr>
        <p:txBody>
          <a:bodyPr/>
          <a:p>
            <a:pPr marL="0" indent="0">
              <a:buNone/>
            </a:pPr>
            <a:r>
              <a:rPr lang="en-US" sz="2400" b="1">
                <a:latin typeface="Times New Roman" panose="02020603050405020304" charset="0"/>
              </a:rPr>
              <a:t>İstenen:</a:t>
            </a:r>
            <a:r>
              <a:rPr lang="en-US" sz="2400">
                <a:latin typeface="Times New Roman" panose="02020603050405020304" charset="0"/>
              </a:rPr>
              <a:t> Bu verilere göre 1. ve 2. dağıtımları yaparak maliyet dağıtım tablosunu düzenleyiniz. </a:t>
            </a:r>
            <a:endParaRPr lang="en-US" sz="2400">
              <a:latin typeface="Times New Roman" panose="02020603050405020304" charset="0"/>
            </a:endParaRPr>
          </a:p>
          <a:p>
            <a:pPr marL="0" indent="0">
              <a:buNone/>
            </a:pPr>
            <a:r>
              <a:rPr lang="en-US" sz="2400">
                <a:latin typeface="Times New Roman" panose="02020603050405020304" charset="0"/>
              </a:rPr>
              <a:t>Bina Amortismanı </a:t>
            </a:r>
            <a:endParaRPr lang="en-US" sz="2400">
              <a:latin typeface="Times New Roman" panose="02020603050405020304" charset="0"/>
            </a:endParaRPr>
          </a:p>
          <a:p>
            <a:pPr marL="0" indent="0">
              <a:buNone/>
            </a:pPr>
            <a:r>
              <a:rPr lang="en-US" sz="2400">
                <a:latin typeface="Times New Roman" panose="02020603050405020304" charset="0"/>
              </a:rPr>
              <a:t>Dağıtım Ölçüsü = 300.000 TL / 4.000 m2 = 75 TL / m2 </a:t>
            </a:r>
            <a:endParaRPr lang="en-US" sz="2400">
              <a:latin typeface="Times New Roman" panose="02020603050405020304" charset="0"/>
            </a:endParaRPr>
          </a:p>
          <a:p>
            <a:pPr marL="0" indent="0">
              <a:buNone/>
            </a:pPr>
            <a:r>
              <a:rPr lang="en-US" sz="2400">
                <a:latin typeface="Times New Roman" panose="02020603050405020304" charset="0"/>
              </a:rPr>
              <a:t>A gider yeri= 1.250 x 75 = 93.750 </a:t>
            </a:r>
            <a:endParaRPr lang="en-US" sz="2400">
              <a:latin typeface="Times New Roman" panose="02020603050405020304" charset="0"/>
            </a:endParaRPr>
          </a:p>
          <a:p>
            <a:pPr marL="0" indent="0">
              <a:buNone/>
            </a:pPr>
            <a:r>
              <a:rPr lang="en-US" sz="2400">
                <a:latin typeface="Times New Roman" panose="02020603050405020304" charset="0"/>
              </a:rPr>
              <a:t>B gider yeri= 1.250 x 75 = 93.750 </a:t>
            </a:r>
            <a:endParaRPr lang="en-US" sz="2400">
              <a:latin typeface="Times New Roman" panose="02020603050405020304" charset="0"/>
            </a:endParaRPr>
          </a:p>
          <a:p>
            <a:pPr marL="0" indent="0">
              <a:buNone/>
            </a:pPr>
            <a:r>
              <a:rPr lang="en-US" sz="2400">
                <a:latin typeface="Times New Roman" panose="02020603050405020304" charset="0"/>
              </a:rPr>
              <a:t>X gider yeri= 1.000 x 75 = 75.000 </a:t>
            </a:r>
            <a:endParaRPr lang="en-US" sz="2400">
              <a:latin typeface="Times New Roman" panose="02020603050405020304" charset="0"/>
            </a:endParaRPr>
          </a:p>
          <a:p>
            <a:pPr marL="0" indent="0">
              <a:buNone/>
            </a:pPr>
            <a:r>
              <a:rPr lang="en-US" sz="2400">
                <a:latin typeface="Times New Roman" panose="02020603050405020304" charset="0"/>
              </a:rPr>
              <a:t>Y gider yeri= 500 x 75= </a:t>
            </a:r>
            <a:r>
              <a:rPr lang="en-US" sz="2400" u="sng">
                <a:latin typeface="Times New Roman" panose="02020603050405020304" charset="0"/>
              </a:rPr>
              <a:t>37.500 </a:t>
            </a:r>
            <a:endParaRPr lang="en-US" sz="2400" u="sng">
              <a:latin typeface="Times New Roman" panose="02020603050405020304" charset="0"/>
            </a:endParaRPr>
          </a:p>
          <a:p>
            <a:pPr marL="0" indent="0">
              <a:buNone/>
            </a:pPr>
            <a:r>
              <a:rPr lang="en-US" sz="2400">
                <a:latin typeface="Times New Roman" panose="02020603050405020304" charset="0"/>
              </a:rPr>
              <a:t>                                        </a:t>
            </a:r>
            <a:r>
              <a:rPr lang="tr-TR" altLang="en-US" sz="2400">
                <a:latin typeface="Times New Roman" panose="02020603050405020304" charset="0"/>
              </a:rPr>
              <a:t>300.000</a:t>
            </a:r>
            <a:endParaRPr lang="tr-TR" altLang="en-US" sz="2400">
              <a:latin typeface="Times New Roman" panose="02020603050405020304" charset="0"/>
            </a:endParaRPr>
          </a:p>
          <a:p>
            <a:pPr marL="0" indent="0">
              <a:lnSpc>
                <a:spcPct val="40000"/>
              </a:lnSpc>
              <a:buNone/>
            </a:pPr>
            <a:endParaRPr lang="tr-TR" altLang="en-US" sz="2400" u="sng">
              <a:latin typeface="Times New Roman" panose="02020603050405020304" charset="0"/>
            </a:endParaRPr>
          </a:p>
          <a:p>
            <a:pPr marL="0" indent="0">
              <a:buNone/>
            </a:pPr>
            <a:r>
              <a:rPr lang="tr-TR" altLang="en-US" sz="2400">
                <a:latin typeface="Times New Roman" panose="02020603050405020304" charset="0"/>
              </a:rPr>
              <a:t>Bina Bakım Maliyetleri                                                                                 </a:t>
            </a:r>
            <a:endParaRPr lang="tr-TR" altLang="en-US" sz="2400">
              <a:latin typeface="Times New Roman" panose="02020603050405020304" charset="0"/>
            </a:endParaRPr>
          </a:p>
          <a:p>
            <a:pPr marL="0" indent="0">
              <a:buNone/>
            </a:pPr>
            <a:r>
              <a:rPr lang="tr-TR" altLang="en-US" sz="2400">
                <a:latin typeface="Times New Roman" panose="02020603050405020304" charset="0"/>
              </a:rPr>
              <a:t>Dağıtım Ölçüsü = 200.000 TL / 4.000 m2 </a:t>
            </a:r>
            <a:endParaRPr lang="tr-TR" altLang="en-US" sz="2400">
              <a:latin typeface="Times New Roman" panose="02020603050405020304" charset="0"/>
            </a:endParaRPr>
          </a:p>
          <a:p>
            <a:pPr marL="0" indent="0">
              <a:buNone/>
            </a:pPr>
            <a:r>
              <a:rPr lang="tr-TR" altLang="en-US" sz="2400">
                <a:latin typeface="Times New Roman" panose="02020603050405020304" charset="0"/>
              </a:rPr>
              <a:t>A gider yeri= 1.250 x 50 = 62.500 TL</a:t>
            </a:r>
            <a:endParaRPr lang="tr-TR" altLang="en-US" sz="2400">
              <a:latin typeface="Times New Roman" panose="02020603050405020304" charset="0"/>
            </a:endParaRPr>
          </a:p>
          <a:p>
            <a:pPr marL="0" indent="0">
              <a:buNone/>
            </a:pPr>
            <a:r>
              <a:rPr lang="tr-TR" altLang="en-US" sz="2400">
                <a:latin typeface="Times New Roman" panose="02020603050405020304" charset="0"/>
              </a:rPr>
              <a:t> B gider yeri= 1.250 x 50 = 62.500 TL </a:t>
            </a:r>
            <a:endParaRPr lang="tr-TR" altLang="en-US" sz="2400">
              <a:latin typeface="Times New Roman" panose="02020603050405020304" charset="0"/>
            </a:endParaRPr>
          </a:p>
          <a:p>
            <a:pPr marL="0" indent="0">
              <a:buNone/>
            </a:pPr>
            <a:r>
              <a:rPr lang="tr-TR" altLang="en-US" sz="2400">
                <a:latin typeface="Times New Roman" panose="02020603050405020304" charset="0"/>
              </a:rPr>
              <a:t>X gider yeri= 1.000 x 50 = 50.000 TL </a:t>
            </a:r>
            <a:endParaRPr lang="tr-TR" altLang="en-US" sz="2400">
              <a:latin typeface="Times New Roman" panose="02020603050405020304" charset="0"/>
            </a:endParaRPr>
          </a:p>
          <a:p>
            <a:pPr marL="0" indent="0">
              <a:buNone/>
            </a:pPr>
            <a:r>
              <a:rPr lang="tr-TR" altLang="en-US" sz="2400">
                <a:latin typeface="Times New Roman" panose="02020603050405020304" charset="0"/>
              </a:rPr>
              <a:t>Y gider yeri= 500 x 50 = </a:t>
            </a:r>
            <a:r>
              <a:rPr lang="tr-TR" altLang="en-US" sz="2400" u="sng">
                <a:latin typeface="Times New Roman" panose="02020603050405020304" charset="0"/>
              </a:rPr>
              <a:t>25.000 TL </a:t>
            </a:r>
            <a:endParaRPr lang="tr-TR" altLang="en-US" sz="2400" u="sng">
              <a:latin typeface="Times New Roman" panose="02020603050405020304" charset="0"/>
            </a:endParaRPr>
          </a:p>
          <a:p>
            <a:pPr marL="0" indent="0">
              <a:buNone/>
            </a:pPr>
            <a:r>
              <a:rPr lang="tr-TR" altLang="en-US" sz="2400">
                <a:latin typeface="Times New Roman" panose="02020603050405020304" charset="0"/>
              </a:rPr>
              <a:t>                                         200.000 TL </a:t>
            </a:r>
            <a:endParaRPr lang="tr-TR" altLang="en-US" sz="2400">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Content Placeholder 5"/>
          <p:cNvSpPr>
            <a:spLocks noGrp="1"/>
          </p:cNvSpPr>
          <p:nvPr>
            <p:ph idx="1"/>
          </p:nvPr>
        </p:nvSpPr>
        <p:spPr>
          <a:xfrm>
            <a:off x="36830" y="29210"/>
            <a:ext cx="12131675" cy="6824345"/>
          </a:xfrm>
        </p:spPr>
        <p:txBody>
          <a:bodyPr/>
          <a:p>
            <a:pPr marL="0" indent="0">
              <a:buNone/>
            </a:pPr>
            <a:r>
              <a:rPr lang="en-US" sz="2400">
                <a:latin typeface="Times New Roman" panose="02020603050405020304" charset="0"/>
              </a:rPr>
              <a:t>Aydınlatma Gideri </a:t>
            </a:r>
            <a:endParaRPr lang="en-US" sz="2400">
              <a:latin typeface="Times New Roman" panose="02020603050405020304" charset="0"/>
            </a:endParaRPr>
          </a:p>
          <a:p>
            <a:pPr marL="0" indent="0">
              <a:buNone/>
            </a:pPr>
            <a:r>
              <a:rPr lang="en-US" sz="2400">
                <a:latin typeface="Times New Roman" panose="02020603050405020304" charset="0"/>
              </a:rPr>
              <a:t>Dağıtım Ölçüsü = </a:t>
            </a:r>
            <a:r>
              <a:rPr lang="en-US" sz="2400" u="sng">
                <a:latin typeface="Times New Roman" panose="02020603050405020304" charset="0"/>
              </a:rPr>
              <a:t>80.000 TL   </a:t>
            </a:r>
            <a:r>
              <a:rPr lang="en-US" sz="2400">
                <a:latin typeface="Times New Roman" panose="02020603050405020304" charset="0"/>
              </a:rPr>
              <a:t>= 4 TL / Kw </a:t>
            </a:r>
            <a:endParaRPr lang="en-US" sz="2400">
              <a:latin typeface="Times New Roman" panose="02020603050405020304" charset="0"/>
            </a:endParaRPr>
          </a:p>
          <a:p>
            <a:pPr marL="0" indent="0">
              <a:buNone/>
            </a:pPr>
            <a:r>
              <a:rPr lang="en-US" sz="2400">
                <a:latin typeface="Times New Roman" panose="02020603050405020304" charset="0"/>
              </a:rPr>
              <a:t>                               20.000 Kw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A gider yeri= 8.000 x 4 = 32.000 TL</a:t>
            </a:r>
            <a:endParaRPr lang="en-US" sz="2400">
              <a:latin typeface="Times New Roman" panose="02020603050405020304" charset="0"/>
            </a:endParaRPr>
          </a:p>
          <a:p>
            <a:pPr marL="0" indent="0">
              <a:buNone/>
            </a:pPr>
            <a:r>
              <a:rPr lang="en-US" sz="2400">
                <a:latin typeface="Times New Roman" panose="02020603050405020304" charset="0"/>
              </a:rPr>
              <a:t> B gider yeri= 7.000 x 4 = 28.000 TL </a:t>
            </a:r>
            <a:endParaRPr lang="en-US" sz="2400">
              <a:latin typeface="Times New Roman" panose="02020603050405020304" charset="0"/>
            </a:endParaRPr>
          </a:p>
          <a:p>
            <a:pPr marL="0" indent="0">
              <a:buNone/>
            </a:pPr>
            <a:r>
              <a:rPr lang="en-US" sz="2400">
                <a:latin typeface="Times New Roman" panose="02020603050405020304" charset="0"/>
              </a:rPr>
              <a:t>X gider yeri= 3.000 x 4 = 12.000 TL</a:t>
            </a:r>
            <a:endParaRPr lang="en-US" sz="2400">
              <a:latin typeface="Times New Roman" panose="02020603050405020304" charset="0"/>
            </a:endParaRPr>
          </a:p>
          <a:p>
            <a:pPr marL="0" indent="0">
              <a:buNone/>
            </a:pPr>
            <a:r>
              <a:rPr lang="en-US" sz="2400">
                <a:latin typeface="Times New Roman" panose="02020603050405020304" charset="0"/>
              </a:rPr>
              <a:t> Y gider yeri= 2.000 x 4 =</a:t>
            </a:r>
            <a:r>
              <a:rPr lang="en-US" sz="2400" u="sng">
                <a:latin typeface="Times New Roman" panose="02020603050405020304" charset="0"/>
              </a:rPr>
              <a:t> 8.000 TL </a:t>
            </a:r>
            <a:endParaRPr lang="en-US" sz="2400" u="sng">
              <a:latin typeface="Times New Roman" panose="02020603050405020304" charset="0"/>
            </a:endParaRPr>
          </a:p>
          <a:p>
            <a:pPr marL="0" indent="0">
              <a:buNone/>
            </a:pPr>
            <a:r>
              <a:rPr lang="en-US" sz="2400">
                <a:latin typeface="Times New Roman" panose="02020603050405020304" charset="0"/>
              </a:rPr>
              <a:t>                                           80.000 TL  </a:t>
            </a:r>
            <a:endParaRPr lang="en-US" sz="2400">
              <a:latin typeface="Times New Roman" panose="02020603050405020304" charset="0"/>
            </a:endParaRPr>
          </a:p>
          <a:p>
            <a:pPr marL="0" indent="0">
              <a:buNone/>
            </a:pPr>
            <a:endParaRPr lang="en-US" sz="2400" u="sng">
              <a:latin typeface="Times New Roman" panose="02020603050405020304" charset="0"/>
            </a:endParaRPr>
          </a:p>
          <a:p>
            <a:pPr marL="0" indent="0">
              <a:buNone/>
            </a:pPr>
            <a:r>
              <a:rPr lang="en-US" sz="2400">
                <a:latin typeface="Times New Roman" panose="02020603050405020304" charset="0"/>
              </a:rPr>
              <a:t>Isıtma Gideri </a:t>
            </a:r>
            <a:endParaRPr lang="en-US" sz="2400">
              <a:latin typeface="Times New Roman" panose="02020603050405020304" charset="0"/>
            </a:endParaRPr>
          </a:p>
          <a:p>
            <a:pPr marL="0" indent="0">
              <a:buNone/>
            </a:pPr>
            <a:r>
              <a:rPr lang="en-US" sz="2400">
                <a:latin typeface="Times New Roman" panose="02020603050405020304" charset="0"/>
              </a:rPr>
              <a:t>Dağıtım Ölçüsü = </a:t>
            </a:r>
            <a:r>
              <a:rPr lang="en-US" sz="2400" u="sng">
                <a:latin typeface="Times New Roman" panose="02020603050405020304" charset="0"/>
              </a:rPr>
              <a:t>90.000 TL  </a:t>
            </a:r>
            <a:r>
              <a:rPr lang="en-US" sz="2400">
                <a:latin typeface="Times New Roman" panose="02020603050405020304" charset="0"/>
              </a:rPr>
              <a:t>   = 10 TL / m3 </a:t>
            </a:r>
            <a:endParaRPr lang="en-US" sz="2400">
              <a:latin typeface="Times New Roman" panose="02020603050405020304" charset="0"/>
            </a:endParaRPr>
          </a:p>
          <a:p>
            <a:pPr marL="0" indent="0">
              <a:buNone/>
            </a:pPr>
            <a:r>
              <a:rPr lang="en-US" sz="2400">
                <a:latin typeface="Times New Roman" panose="02020603050405020304" charset="0"/>
              </a:rPr>
              <a:t>                               9.000 m3 </a:t>
            </a:r>
            <a:endParaRPr lang="en-US" sz="2400">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Content Placeholder 5"/>
          <p:cNvSpPr>
            <a:spLocks noGrp="1"/>
          </p:cNvSpPr>
          <p:nvPr>
            <p:ph sz="half" idx="1"/>
          </p:nvPr>
        </p:nvSpPr>
        <p:spPr>
          <a:xfrm>
            <a:off x="24130" y="-12065"/>
            <a:ext cx="12171680" cy="6893560"/>
          </a:xfrm>
        </p:spPr>
        <p:txBody>
          <a:bodyPr/>
          <a:p>
            <a:pPr marL="0" indent="0">
              <a:buNone/>
            </a:pPr>
            <a:r>
              <a:rPr lang="en-US" sz="2400">
                <a:latin typeface="Times New Roman" panose="02020603050405020304" charset="0"/>
              </a:rPr>
              <a:t>A gider yeri </a:t>
            </a:r>
            <a:r>
              <a:rPr lang="tr-TR" altLang="en-US" sz="2400">
                <a:latin typeface="Times New Roman" panose="02020603050405020304" charset="0"/>
              </a:rPr>
              <a:t>= 3.500 x 10 = 35.000 TL </a:t>
            </a:r>
            <a:endParaRPr lang="tr-TR" altLang="en-US" sz="2400">
              <a:latin typeface="Times New Roman" panose="02020603050405020304" charset="0"/>
            </a:endParaRPr>
          </a:p>
          <a:p>
            <a:pPr marL="0" indent="0">
              <a:buNone/>
            </a:pPr>
            <a:r>
              <a:rPr lang="tr-TR" altLang="en-US" sz="2400">
                <a:latin typeface="Times New Roman" panose="02020603050405020304" charset="0"/>
              </a:rPr>
              <a:t>B gider yeri = 4.000 x 10 = 40.000 TL </a:t>
            </a:r>
            <a:endParaRPr lang="tr-TR" altLang="en-US" sz="2400">
              <a:latin typeface="Times New Roman" panose="02020603050405020304" charset="0"/>
            </a:endParaRPr>
          </a:p>
          <a:p>
            <a:pPr marL="0" indent="0">
              <a:buNone/>
            </a:pPr>
            <a:r>
              <a:rPr lang="tr-TR" altLang="en-US" sz="2400">
                <a:latin typeface="Times New Roman" panose="02020603050405020304" charset="0"/>
              </a:rPr>
              <a:t>X gider yeri = 800 x 10 = 8.000 TL </a:t>
            </a:r>
            <a:endParaRPr lang="tr-TR" altLang="en-US" sz="2400">
              <a:latin typeface="Times New Roman" panose="02020603050405020304" charset="0"/>
            </a:endParaRPr>
          </a:p>
          <a:p>
            <a:pPr marL="0" indent="0">
              <a:buNone/>
            </a:pPr>
            <a:r>
              <a:rPr lang="tr-TR" altLang="en-US" sz="2400">
                <a:latin typeface="Times New Roman" panose="02020603050405020304" charset="0"/>
              </a:rPr>
              <a:t>Y gider yeri= 700 x 10 = </a:t>
            </a:r>
            <a:r>
              <a:rPr lang="tr-TR" altLang="en-US" sz="2400" u="sng">
                <a:latin typeface="Times New Roman" panose="02020603050405020304" charset="0"/>
              </a:rPr>
              <a:t>7.000 TL </a:t>
            </a:r>
            <a:endParaRPr lang="tr-TR" altLang="en-US" sz="2400" u="sng">
              <a:latin typeface="Times New Roman" panose="02020603050405020304" charset="0"/>
            </a:endParaRPr>
          </a:p>
          <a:p>
            <a:pPr marL="0" indent="0">
              <a:buNone/>
            </a:pPr>
            <a:r>
              <a:rPr lang="tr-TR" altLang="en-US" sz="2400">
                <a:latin typeface="Times New Roman" panose="02020603050405020304" charset="0"/>
              </a:rPr>
              <a:t>                                          90.000 TL </a:t>
            </a: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r>
              <a:rPr lang="tr-TR" altLang="en-US" sz="2400">
                <a:latin typeface="Times New Roman" panose="02020603050405020304" charset="0"/>
              </a:rPr>
              <a:t>Giderlerin 2. Dağıtımı </a:t>
            </a:r>
            <a:endParaRPr lang="tr-TR" altLang="en-US" sz="2400">
              <a:latin typeface="Times New Roman" panose="02020603050405020304" charset="0"/>
            </a:endParaRPr>
          </a:p>
          <a:p>
            <a:pPr marL="0" indent="0">
              <a:buNone/>
            </a:pPr>
            <a:r>
              <a:rPr lang="tr-TR" altLang="en-US" sz="2400">
                <a:latin typeface="Times New Roman" panose="02020603050405020304" charset="0"/>
              </a:rPr>
              <a:t>         </a:t>
            </a:r>
            <a:endParaRPr lang="tr-TR" altLang="en-US" sz="2400">
              <a:latin typeface="Times New Roman" panose="02020603050405020304" charset="0"/>
            </a:endParaRPr>
          </a:p>
        </p:txBody>
      </p:sp>
      <p:pic>
        <p:nvPicPr>
          <p:cNvPr id="7" name="Content Placeholder 6"/>
          <p:cNvPicPr>
            <a:picLocks noChangeAspect="1"/>
          </p:cNvPicPr>
          <p:nvPr>
            <p:ph sz="half" idx="2"/>
          </p:nvPr>
        </p:nvPicPr>
        <p:blipFill>
          <a:blip r:embed="rId1"/>
          <a:stretch>
            <a:fillRect/>
          </a:stretch>
        </p:blipFill>
        <p:spPr>
          <a:xfrm>
            <a:off x="5831205" y="891540"/>
            <a:ext cx="6364605" cy="3838575"/>
          </a:xfrm>
          <a:prstGeom prst="rect">
            <a:avLst/>
          </a:prstGeom>
        </p:spPr>
      </p:pic>
      <p:pic>
        <p:nvPicPr>
          <p:cNvPr id="9" name="Picture 8"/>
          <p:cNvPicPr>
            <a:picLocks noChangeAspect="1"/>
          </p:cNvPicPr>
          <p:nvPr/>
        </p:nvPicPr>
        <p:blipFill>
          <a:blip r:embed="rId2"/>
          <a:stretch>
            <a:fillRect/>
          </a:stretch>
        </p:blipFill>
        <p:spPr>
          <a:xfrm>
            <a:off x="24130" y="3354705"/>
            <a:ext cx="6489065" cy="330454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7465" y="120650"/>
            <a:ext cx="12117705" cy="582930"/>
          </a:xfrm>
        </p:spPr>
        <p:txBody>
          <a:bodyPr/>
          <a:p>
            <a:pPr algn="ctr"/>
            <a:r>
              <a:rPr lang="en-US" sz="3200" b="1">
                <a:solidFill>
                  <a:srgbClr val="FF0000"/>
                </a:solidFill>
                <a:latin typeface="Times New Roman" panose="02020603050405020304" charset="0"/>
              </a:rPr>
              <a:t>Maliyet Dağıtım Tablosu </a:t>
            </a:r>
            <a:endParaRPr lang="en-US" sz="3200" b="1">
              <a:solidFill>
                <a:srgbClr val="FF0000"/>
              </a:solidFill>
              <a:latin typeface="Times New Roman" panose="02020603050405020304" charset="0"/>
            </a:endParaRPr>
          </a:p>
        </p:txBody>
      </p:sp>
      <p:pic>
        <p:nvPicPr>
          <p:cNvPr id="5" name="Content Placeholder 4"/>
          <p:cNvPicPr>
            <a:picLocks noChangeAspect="1"/>
          </p:cNvPicPr>
          <p:nvPr>
            <p:ph sz="half" idx="1"/>
          </p:nvPr>
        </p:nvPicPr>
        <p:blipFill>
          <a:blip r:embed="rId1"/>
          <a:stretch>
            <a:fillRect/>
          </a:stretch>
        </p:blipFill>
        <p:spPr>
          <a:xfrm>
            <a:off x="-18415" y="857885"/>
            <a:ext cx="12230100" cy="594995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Content Placeholder 5"/>
          <p:cNvSpPr>
            <a:spLocks noGrp="1"/>
          </p:cNvSpPr>
          <p:nvPr>
            <p:ph sz="half" idx="1"/>
          </p:nvPr>
        </p:nvSpPr>
        <p:spPr>
          <a:xfrm>
            <a:off x="51435" y="15240"/>
            <a:ext cx="12075160" cy="4953000"/>
          </a:xfrm>
        </p:spPr>
        <p:txBody>
          <a:bodyPr/>
          <a:p>
            <a:pPr marL="0" indent="0">
              <a:buNone/>
            </a:pPr>
            <a:r>
              <a:rPr lang="tr-TR" altLang="en-US" sz="2400" b="1">
                <a:latin typeface="Times New Roman" panose="02020603050405020304" charset="0"/>
              </a:rPr>
              <a:t>*</a:t>
            </a:r>
            <a:r>
              <a:rPr lang="en-US" sz="2400" b="1">
                <a:latin typeface="Times New Roman" panose="02020603050405020304" charset="0"/>
              </a:rPr>
              <a:t>Örnek: </a:t>
            </a:r>
            <a:r>
              <a:rPr lang="en-US" sz="2400">
                <a:latin typeface="Times New Roman" panose="02020603050405020304" charset="0"/>
              </a:rPr>
              <a:t>Bir Turizm işletmesinde, elektrik, buhar ve su hizmet maliyet/gider merkezleri A, B, C işlem maliyet/gider merkezleri vardır. Birinci dağıtım sonucu maliyet merkezlerinde toplanan maliyetler şöyledir:</a:t>
            </a:r>
            <a:endParaRPr lang="en-US" sz="2400">
              <a:latin typeface="Times New Roman" panose="02020603050405020304" charset="0"/>
            </a:endParaRPr>
          </a:p>
        </p:txBody>
      </p:sp>
      <p:pic>
        <p:nvPicPr>
          <p:cNvPr id="7" name="Content Placeholder 6"/>
          <p:cNvPicPr>
            <a:picLocks noChangeAspect="1"/>
          </p:cNvPicPr>
          <p:nvPr>
            <p:ph sz="half" idx="2"/>
          </p:nvPr>
        </p:nvPicPr>
        <p:blipFill>
          <a:blip r:embed="rId1"/>
          <a:stretch>
            <a:fillRect/>
          </a:stretch>
        </p:blipFill>
        <p:spPr>
          <a:xfrm>
            <a:off x="575310" y="1634490"/>
            <a:ext cx="11042015" cy="3589655"/>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Content Placeholder 5"/>
          <p:cNvSpPr>
            <a:spLocks noGrp="1"/>
          </p:cNvSpPr>
          <p:nvPr>
            <p:ph idx="1"/>
          </p:nvPr>
        </p:nvSpPr>
        <p:spPr>
          <a:xfrm>
            <a:off x="36830" y="57150"/>
            <a:ext cx="12131675" cy="6768465"/>
          </a:xfrm>
        </p:spPr>
        <p:txBody>
          <a:bodyPr/>
          <a:p>
            <a:pPr marL="0" indent="0">
              <a:buNone/>
            </a:pPr>
            <a:r>
              <a:rPr lang="en-US" sz="2400">
                <a:latin typeface="Times New Roman" panose="02020603050405020304" charset="0"/>
              </a:rPr>
              <a:t>Hizmet merkezlerinde toplanan maliyetleri basit dağıtım yöntemine göre dağıtınız. Dağıtım ölçütleri/ölçüleri aşağıdaki gibidir: </a:t>
            </a:r>
            <a:endParaRPr lang="en-US" sz="2400">
              <a:latin typeface="Times New Roman" panose="02020603050405020304" charset="0"/>
            </a:endParaRPr>
          </a:p>
          <a:p>
            <a:pPr marL="0" indent="0">
              <a:buNone/>
            </a:pPr>
            <a:r>
              <a:rPr lang="en-US" sz="2400" b="1">
                <a:latin typeface="Times New Roman" panose="02020603050405020304" charset="0"/>
              </a:rPr>
              <a:t>a)</a:t>
            </a:r>
            <a:r>
              <a:rPr lang="en-US" sz="2400">
                <a:latin typeface="Times New Roman" panose="02020603050405020304" charset="0"/>
              </a:rPr>
              <a:t> Elektrik hizmet gider merkezinin giderleri, işlem gider/maliyet merkezlerinin dönem içinde tükettiği elektriğin Kw ölçüsüne göre dağıtılmaktadır. Tüketilen elektriğin işlem gider merkezleri itibariyle dökümü şöyledir: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A gider yeri   40.000 Kw        </a:t>
            </a:r>
            <a:endParaRPr lang="en-US" sz="2400">
              <a:latin typeface="Times New Roman" panose="02020603050405020304" charset="0"/>
            </a:endParaRPr>
          </a:p>
          <a:p>
            <a:pPr marL="0" indent="0">
              <a:buNone/>
            </a:pPr>
            <a:r>
              <a:rPr lang="en-US" sz="2400">
                <a:latin typeface="Times New Roman" panose="02020603050405020304" charset="0"/>
              </a:rPr>
              <a:t>B gider yeri   30.000 Kw  </a:t>
            </a:r>
            <a:endParaRPr lang="en-US" sz="2400">
              <a:latin typeface="Times New Roman" panose="02020603050405020304" charset="0"/>
            </a:endParaRPr>
          </a:p>
          <a:p>
            <a:pPr marL="0" indent="0">
              <a:buNone/>
            </a:pPr>
            <a:r>
              <a:rPr lang="en-US" sz="2400">
                <a:latin typeface="Times New Roman" panose="02020603050405020304" charset="0"/>
              </a:rPr>
              <a:t>C gider yeri   </a:t>
            </a:r>
            <a:r>
              <a:rPr lang="en-US" sz="2400" u="sng">
                <a:latin typeface="Times New Roman" panose="02020603050405020304" charset="0"/>
              </a:rPr>
              <a:t>50.000 Kw </a:t>
            </a:r>
            <a:endParaRPr lang="en-US" sz="2400" u="sng">
              <a:latin typeface="Times New Roman" panose="02020603050405020304" charset="0"/>
            </a:endParaRPr>
          </a:p>
          <a:p>
            <a:pPr marL="0" indent="0">
              <a:buNone/>
            </a:pPr>
            <a:r>
              <a:rPr lang="en-US" sz="2400">
                <a:latin typeface="Times New Roman" panose="02020603050405020304" charset="0"/>
              </a:rPr>
              <a:t>Toplam         120.000 Kw </a:t>
            </a:r>
            <a:endParaRPr lang="en-US" sz="2400">
              <a:latin typeface="Times New Roman" panose="02020603050405020304" charset="0"/>
            </a:endParaRPr>
          </a:p>
          <a:p>
            <a:pPr marL="0" indent="0">
              <a:buNone/>
            </a:pPr>
            <a:endParaRPr lang="en-US" sz="2400" b="1">
              <a:latin typeface="Times New Roman" panose="02020603050405020304" charset="0"/>
            </a:endParaRPr>
          </a:p>
          <a:p>
            <a:pPr marL="0" indent="0">
              <a:buNone/>
            </a:pPr>
            <a:r>
              <a:rPr lang="en-US" sz="2400" b="1">
                <a:latin typeface="Times New Roman" panose="02020603050405020304" charset="0"/>
              </a:rPr>
              <a:t>b)</a:t>
            </a:r>
            <a:r>
              <a:rPr lang="en-US" sz="2400">
                <a:latin typeface="Times New Roman" panose="02020603050405020304" charset="0"/>
              </a:rPr>
              <a:t> Buhar hizmet gider merkezinin giderleri, işlem gider/maliyet merkezlerinin dönemde tükettiği buharın m3'ü ölçüsüne göre dağıtılmaktadır. Tüketilen  buharın işlem gider merkezlerine dağılımı şöyledir:</a:t>
            </a:r>
            <a:endParaRPr lang="en-US" sz="2400">
              <a:latin typeface="Times New Roman" panose="0202060305040502030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Content Placeholder 5"/>
          <p:cNvSpPr>
            <a:spLocks noGrp="1"/>
          </p:cNvSpPr>
          <p:nvPr>
            <p:ph idx="1"/>
          </p:nvPr>
        </p:nvSpPr>
        <p:spPr>
          <a:xfrm>
            <a:off x="36830" y="57150"/>
            <a:ext cx="12146280" cy="6824345"/>
          </a:xfrm>
        </p:spPr>
        <p:txBody>
          <a:bodyPr/>
          <a:p>
            <a:pPr marL="0" indent="0">
              <a:buNone/>
            </a:pPr>
            <a:r>
              <a:rPr lang="en-US" sz="2400">
                <a:latin typeface="Times New Roman" panose="02020603050405020304" charset="0"/>
              </a:rPr>
              <a:t>A gider yeri   30.000 m3 </a:t>
            </a:r>
            <a:endParaRPr lang="en-US" sz="2400">
              <a:latin typeface="Times New Roman" panose="02020603050405020304" charset="0"/>
            </a:endParaRPr>
          </a:p>
          <a:p>
            <a:pPr marL="0" indent="0">
              <a:buNone/>
            </a:pPr>
            <a:r>
              <a:rPr lang="en-US" sz="2400">
                <a:latin typeface="Times New Roman" panose="02020603050405020304" charset="0"/>
              </a:rPr>
              <a:t>B  gider yeri  10.000 m3  </a:t>
            </a:r>
            <a:endParaRPr lang="en-US" sz="2400">
              <a:latin typeface="Times New Roman" panose="02020603050405020304" charset="0"/>
            </a:endParaRPr>
          </a:p>
          <a:p>
            <a:pPr marL="0" indent="0">
              <a:buNone/>
            </a:pPr>
            <a:r>
              <a:rPr lang="en-US" sz="2400">
                <a:latin typeface="Times New Roman" panose="02020603050405020304" charset="0"/>
              </a:rPr>
              <a:t>C  gider yeri  </a:t>
            </a:r>
            <a:r>
              <a:rPr lang="en-US" sz="2400" u="sng">
                <a:latin typeface="Times New Roman" panose="02020603050405020304" charset="0"/>
              </a:rPr>
              <a:t>40.000 m3    </a:t>
            </a:r>
            <a:endParaRPr lang="en-US" sz="2400" u="sng">
              <a:latin typeface="Times New Roman" panose="02020603050405020304" charset="0"/>
            </a:endParaRPr>
          </a:p>
          <a:p>
            <a:pPr marL="0" indent="0">
              <a:buNone/>
            </a:pPr>
            <a:r>
              <a:rPr lang="en-US" sz="2400">
                <a:latin typeface="Times New Roman" panose="02020603050405020304" charset="0"/>
              </a:rPr>
              <a:t> Toplam         80.000 m3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c) </a:t>
            </a:r>
            <a:r>
              <a:rPr lang="en-US" sz="2400">
                <a:latin typeface="Times New Roman" panose="02020603050405020304" charset="0"/>
              </a:rPr>
              <a:t>Su hizmet gider merkezinin giderleri, işlem maliyet merkezlerinin dönemde tükettiği suyun m3'ü ölçüsüne göre dağıtılmaktadır. Tüketilen suyun işlem gider merkezlerine dağılımı şöyledir:</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a:p>
            <a:pPr marL="0" indent="0">
              <a:buNone/>
            </a:pPr>
            <a:r>
              <a:rPr lang="en-US" sz="2400">
                <a:latin typeface="Times New Roman" panose="02020603050405020304" charset="0"/>
              </a:rPr>
              <a:t>A gider yeri  200.000 m3  </a:t>
            </a:r>
            <a:endParaRPr lang="en-US" sz="2400">
              <a:latin typeface="Times New Roman" panose="02020603050405020304" charset="0"/>
            </a:endParaRPr>
          </a:p>
          <a:p>
            <a:pPr marL="0" indent="0">
              <a:buNone/>
            </a:pPr>
            <a:r>
              <a:rPr lang="en-US" sz="2400">
                <a:latin typeface="Times New Roman" panose="02020603050405020304" charset="0"/>
              </a:rPr>
              <a:t>B gider yeri  250.000 m3   </a:t>
            </a:r>
            <a:endParaRPr lang="en-US" sz="2400">
              <a:latin typeface="Times New Roman" panose="02020603050405020304" charset="0"/>
            </a:endParaRPr>
          </a:p>
          <a:p>
            <a:pPr marL="0" indent="0">
              <a:buNone/>
            </a:pPr>
            <a:r>
              <a:rPr lang="en-US" sz="2400">
                <a:latin typeface="Times New Roman" panose="02020603050405020304" charset="0"/>
              </a:rPr>
              <a:t>C gider yeri  </a:t>
            </a:r>
            <a:r>
              <a:rPr lang="en-US" sz="2400" u="sng">
                <a:latin typeface="Times New Roman" panose="02020603050405020304" charset="0"/>
              </a:rPr>
              <a:t>250.000 m3  </a:t>
            </a:r>
            <a:endParaRPr lang="en-US" sz="2400" u="sng">
              <a:latin typeface="Times New Roman" panose="02020603050405020304" charset="0"/>
            </a:endParaRPr>
          </a:p>
          <a:p>
            <a:pPr marL="0" indent="0">
              <a:buNone/>
            </a:pPr>
            <a:r>
              <a:rPr lang="en-US" sz="2400">
                <a:latin typeface="Times New Roman" panose="02020603050405020304" charset="0"/>
              </a:rPr>
              <a:t>Toplam          700.000 m3 </a:t>
            </a:r>
            <a:endParaRPr lang="en-US" sz="2400">
              <a:latin typeface="Times New Roman" panose="0202060305040502030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Content Placeholder 5"/>
          <p:cNvSpPr>
            <a:spLocks noGrp="1"/>
          </p:cNvSpPr>
          <p:nvPr>
            <p:ph sz="half" idx="1"/>
          </p:nvPr>
        </p:nvSpPr>
        <p:spPr>
          <a:xfrm>
            <a:off x="64770" y="57150"/>
            <a:ext cx="12075160" cy="6810375"/>
          </a:xfrm>
        </p:spPr>
        <p:txBody>
          <a:bodyPr/>
          <a:p>
            <a:pPr marL="0" indent="0">
              <a:buNone/>
            </a:pPr>
            <a:r>
              <a:rPr lang="en-US" sz="2400" b="1">
                <a:latin typeface="Times New Roman" panose="02020603050405020304" charset="0"/>
              </a:rPr>
              <a:t>İstenen: </a:t>
            </a:r>
            <a:r>
              <a:rPr lang="en-US" sz="2400">
                <a:latin typeface="Times New Roman" panose="02020603050405020304" charset="0"/>
              </a:rPr>
              <a:t>Verilen bu ölçülere göre hizmet gider merkezlerinde toplanmış bulunan maliyetleri, işlem gider merkezlerine dağıtarak, maliyet dağıtım tablosunu düzenleyiniz.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u="sng">
                <a:latin typeface="Times New Roman" panose="02020603050405020304" charset="0"/>
              </a:rPr>
              <a:t>Birinci Dağıtımın Yapılması </a:t>
            </a:r>
            <a:endParaRPr lang="en-US" sz="2400" b="1" u="sng">
              <a:latin typeface="Times New Roman" panose="02020603050405020304" charset="0"/>
            </a:endParaRPr>
          </a:p>
          <a:p>
            <a:pPr marL="0" indent="0">
              <a:buNone/>
            </a:pPr>
            <a:endParaRPr lang="en-US" sz="2400" b="1" u="sng">
              <a:latin typeface="Times New Roman" panose="02020603050405020304" charset="0"/>
            </a:endParaRPr>
          </a:p>
          <a:p>
            <a:pPr marL="0" indent="0">
              <a:buNone/>
            </a:pPr>
            <a:r>
              <a:rPr lang="en-US" sz="2400">
                <a:latin typeface="Times New Roman" panose="02020603050405020304" charset="0"/>
              </a:rPr>
              <a:t>Elektrik Hizmet Merkezi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b="1" u="sng">
              <a:latin typeface="Times New Roman" panose="02020603050405020304" charset="0"/>
            </a:endParaRPr>
          </a:p>
        </p:txBody>
      </p:sp>
      <p:pic>
        <p:nvPicPr>
          <p:cNvPr id="10" name="Content Placeholder 9"/>
          <p:cNvPicPr>
            <a:picLocks noChangeAspect="1"/>
          </p:cNvPicPr>
          <p:nvPr>
            <p:ph sz="half" idx="2"/>
          </p:nvPr>
        </p:nvPicPr>
        <p:blipFill>
          <a:blip r:embed="rId1"/>
          <a:stretch>
            <a:fillRect/>
          </a:stretch>
        </p:blipFill>
        <p:spPr>
          <a:xfrm>
            <a:off x="64135" y="3070860"/>
            <a:ext cx="5948680" cy="338010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9525" y="190500"/>
            <a:ext cx="12117070" cy="582930"/>
          </a:xfrm>
        </p:spPr>
        <p:txBody>
          <a:bodyPr/>
          <a:p>
            <a:pPr algn="ctr"/>
            <a:r>
              <a:rPr lang="en-US" sz="3200" b="1">
                <a:solidFill>
                  <a:srgbClr val="FF0000"/>
                </a:solidFill>
                <a:latin typeface="Times New Roman" panose="02020603050405020304" charset="0"/>
              </a:rPr>
              <a:t>Yönetici Personel Ücretlerinin Dağıtımı </a:t>
            </a:r>
            <a:endParaRPr lang="en-US" sz="3200" b="1">
              <a:solidFill>
                <a:srgbClr val="FF0000"/>
              </a:solidFill>
              <a:latin typeface="Times New Roman" panose="02020603050405020304" charset="0"/>
            </a:endParaRPr>
          </a:p>
        </p:txBody>
      </p:sp>
      <p:sp>
        <p:nvSpPr>
          <p:cNvPr id="3" name="Content Placeholder 2"/>
          <p:cNvSpPr>
            <a:spLocks noGrp="1"/>
          </p:cNvSpPr>
          <p:nvPr>
            <p:ph sz="half" idx="1"/>
          </p:nvPr>
        </p:nvSpPr>
        <p:spPr>
          <a:xfrm>
            <a:off x="8890" y="773430"/>
            <a:ext cx="12117705" cy="6023610"/>
          </a:xfrm>
        </p:spPr>
        <p:txBody>
          <a:bodyPr/>
          <a:p>
            <a:pPr marL="0" indent="0" algn="l">
              <a:buNone/>
            </a:pPr>
            <a:r>
              <a:rPr lang="en-US" sz="2400">
                <a:latin typeface="Times New Roman" panose="02020603050405020304" charset="0"/>
              </a:rPr>
              <a:t>Dağıtım Ölçüsü  = 303 TL / 202 Kişi  = 1.5 TL / Kişi  </a:t>
            </a:r>
            <a:endParaRPr lang="en-US" sz="2400">
              <a:latin typeface="Times New Roman" panose="02020603050405020304" charset="0"/>
            </a:endParaRPr>
          </a:p>
          <a:p>
            <a:pPr marL="0" indent="0" algn="l">
              <a:buNone/>
            </a:pPr>
            <a:r>
              <a:rPr lang="en-US" sz="2400">
                <a:latin typeface="Times New Roman" panose="02020603050405020304" charset="0"/>
              </a:rPr>
              <a:t>Odalar Bölümüne  1.5 TL / Kişi  x  10  Kişi = 15  TL </a:t>
            </a:r>
            <a:endParaRPr lang="en-US" sz="2400">
              <a:latin typeface="Times New Roman" panose="02020603050405020304" charset="0"/>
            </a:endParaRPr>
          </a:p>
          <a:p>
            <a:pPr marL="0" indent="0" algn="l">
              <a:buNone/>
            </a:pPr>
            <a:r>
              <a:rPr lang="en-US" sz="2400">
                <a:latin typeface="Times New Roman" panose="02020603050405020304" charset="0"/>
              </a:rPr>
              <a:t>Yiyecek Bölümüne  1.5 TL / Kişi  x  8  Kişi = 12  TL</a:t>
            </a:r>
            <a:endParaRPr lang="en-US" sz="2400">
              <a:latin typeface="Times New Roman" panose="02020603050405020304" charset="0"/>
            </a:endParaRPr>
          </a:p>
          <a:p>
            <a:pPr marL="0" indent="0" algn="l">
              <a:buNone/>
            </a:pPr>
            <a:r>
              <a:rPr lang="en-US" sz="2400">
                <a:latin typeface="Times New Roman" panose="02020603050405020304" charset="0"/>
              </a:rPr>
              <a:t> İçecek Bölümüne  1.5 TL / Kişi  x  180  Kişi = 270  TL </a:t>
            </a:r>
            <a:endParaRPr lang="en-US" sz="2400">
              <a:latin typeface="Times New Roman" panose="02020603050405020304" charset="0"/>
            </a:endParaRPr>
          </a:p>
          <a:p>
            <a:pPr marL="0" indent="0" algn="l">
              <a:buNone/>
            </a:pPr>
            <a:r>
              <a:rPr lang="en-US" sz="2400">
                <a:latin typeface="Times New Roman" panose="02020603050405020304" charset="0"/>
              </a:rPr>
              <a:t>Mutfağa  1.5 TL / Kişi  x  2  Kişi = 3  TL </a:t>
            </a:r>
            <a:endParaRPr lang="en-US" sz="2400">
              <a:latin typeface="Times New Roman" panose="02020603050405020304" charset="0"/>
            </a:endParaRPr>
          </a:p>
          <a:p>
            <a:pPr marL="0" indent="0" algn="l">
              <a:buNone/>
            </a:pPr>
            <a:r>
              <a:rPr lang="en-US" sz="2400">
                <a:latin typeface="Times New Roman" panose="02020603050405020304" charset="0"/>
              </a:rPr>
              <a:t>Isıtmaya  1.5 TL / Kişi  x  2  Kişi =</a:t>
            </a:r>
            <a:r>
              <a:rPr lang="en-US" sz="2400" u="sng">
                <a:latin typeface="Times New Roman" panose="02020603050405020304" charset="0"/>
              </a:rPr>
              <a:t>     </a:t>
            </a:r>
            <a:r>
              <a:rPr lang="tr-TR" altLang="en-US" sz="2400" u="sng">
                <a:latin typeface="Times New Roman" panose="02020603050405020304" charset="0"/>
              </a:rPr>
              <a:t>3   TL </a:t>
            </a:r>
            <a:endParaRPr lang="tr-TR" altLang="en-US" sz="2400" u="sng">
              <a:latin typeface="Times New Roman" panose="02020603050405020304" charset="0"/>
            </a:endParaRPr>
          </a:p>
          <a:p>
            <a:pPr marL="0" indent="0" algn="l">
              <a:buNone/>
            </a:pPr>
            <a:r>
              <a:rPr lang="en-US" sz="2400">
                <a:latin typeface="Times New Roman" panose="02020603050405020304" charset="0"/>
              </a:rPr>
              <a:t>                                                          </a:t>
            </a:r>
            <a:r>
              <a:rPr lang="tr-TR" altLang="en-US" sz="2400">
                <a:latin typeface="Times New Roman" panose="02020603050405020304" charset="0"/>
              </a:rPr>
              <a:t>303 TL</a:t>
            </a:r>
            <a:r>
              <a:rPr lang="en-US" sz="2400">
                <a:latin typeface="Times New Roman" panose="02020603050405020304" charset="0"/>
              </a:rPr>
              <a:t>   </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ctr">
              <a:buNone/>
            </a:pPr>
            <a:r>
              <a:rPr lang="en-US" sz="2800" b="1">
                <a:solidFill>
                  <a:srgbClr val="FF0000"/>
                </a:solidFill>
                <a:latin typeface="Times New Roman" panose="02020603050405020304" charset="0"/>
              </a:rPr>
              <a:t>Elektrik Harcamalarının Dağıtımı  </a:t>
            </a:r>
            <a:endParaRPr lang="en-US" sz="2800" b="1">
              <a:solidFill>
                <a:srgbClr val="FF0000"/>
              </a:solidFill>
              <a:latin typeface="Times New Roman" panose="02020603050405020304" charset="0"/>
            </a:endParaRPr>
          </a:p>
          <a:p>
            <a:pPr marL="0" indent="0" algn="l">
              <a:buNone/>
            </a:pPr>
            <a:r>
              <a:rPr lang="en-US" sz="2400">
                <a:solidFill>
                  <a:schemeClr val="tx1"/>
                </a:solidFill>
                <a:latin typeface="Times New Roman" panose="02020603050405020304" charset="0"/>
              </a:rPr>
              <a:t>Dağıtım Ölçüsü = 360 TL / 180 Kw = 2 TL / Kw </a:t>
            </a:r>
            <a:endParaRPr lang="en-US" sz="2400">
              <a:solidFill>
                <a:schemeClr val="tx1"/>
              </a:solidFill>
              <a:latin typeface="Times New Roman" panose="02020603050405020304" charset="0"/>
            </a:endParaRPr>
          </a:p>
          <a:p>
            <a:pPr marL="0" indent="0" algn="l">
              <a:buNone/>
            </a:pPr>
            <a:r>
              <a:rPr lang="en-US" sz="2400">
                <a:solidFill>
                  <a:schemeClr val="tx1"/>
                </a:solidFill>
                <a:latin typeface="Times New Roman" panose="02020603050405020304" charset="0"/>
              </a:rPr>
              <a:t>Oda Bölümüne  2 TL / Kw  x  90  Kw = 180 TL  </a:t>
            </a:r>
            <a:endParaRPr lang="en-US" sz="2400">
              <a:solidFill>
                <a:schemeClr val="tx1"/>
              </a:solidFill>
              <a:latin typeface="Times New Roman" panose="02020603050405020304" charset="0"/>
            </a:endParaRPr>
          </a:p>
          <a:p>
            <a:pPr marL="0" indent="0" algn="l">
              <a:buNone/>
            </a:pPr>
            <a:r>
              <a:rPr lang="en-US" sz="2400">
                <a:solidFill>
                  <a:schemeClr val="tx1"/>
                </a:solidFill>
                <a:latin typeface="Times New Roman" panose="02020603050405020304" charset="0"/>
              </a:rPr>
              <a:t>Yiyecek Bölümüne  2 TL / Kw  x  40  Kw = 80 TL </a:t>
            </a:r>
            <a:endParaRPr lang="en-US" sz="2400">
              <a:solidFill>
                <a:schemeClr val="tx1"/>
              </a:solidFill>
              <a:latin typeface="Times New Roman" panose="0202060305040502030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Content Placeholder 5"/>
          <p:cNvSpPr>
            <a:spLocks noGrp="1"/>
          </p:cNvSpPr>
          <p:nvPr>
            <p:ph sz="half" idx="1"/>
          </p:nvPr>
        </p:nvSpPr>
        <p:spPr>
          <a:xfrm>
            <a:off x="22860" y="-12700"/>
            <a:ext cx="12214860" cy="460375"/>
          </a:xfrm>
        </p:spPr>
        <p:txBody>
          <a:bodyPr/>
          <a:p>
            <a:pPr marL="0" indent="0" algn="l">
              <a:buNone/>
            </a:pPr>
            <a:r>
              <a:rPr lang="en-US" sz="2400">
                <a:latin typeface="Times New Roman" panose="02020603050405020304" charset="0"/>
              </a:rPr>
              <a:t>Buhar Hizmet Merkezi</a:t>
            </a:r>
            <a:endParaRPr lang="en-US" sz="2400">
              <a:latin typeface="Times New Roman" panose="02020603050405020304" charset="0"/>
            </a:endParaRPr>
          </a:p>
        </p:txBody>
      </p:sp>
      <p:pic>
        <p:nvPicPr>
          <p:cNvPr id="7" name="Content Placeholder 6"/>
          <p:cNvPicPr>
            <a:picLocks noChangeAspect="1"/>
          </p:cNvPicPr>
          <p:nvPr>
            <p:ph sz="half" idx="2"/>
          </p:nvPr>
        </p:nvPicPr>
        <p:blipFill>
          <a:blip r:embed="rId1"/>
          <a:stretch>
            <a:fillRect/>
          </a:stretch>
        </p:blipFill>
        <p:spPr>
          <a:xfrm>
            <a:off x="22860" y="701040"/>
            <a:ext cx="5134610" cy="2853690"/>
          </a:xfrm>
          <a:prstGeom prst="rect">
            <a:avLst/>
          </a:prstGeom>
        </p:spPr>
      </p:pic>
      <p:pic>
        <p:nvPicPr>
          <p:cNvPr id="9" name="Picture 8"/>
          <p:cNvPicPr>
            <a:picLocks noChangeAspect="1"/>
          </p:cNvPicPr>
          <p:nvPr/>
        </p:nvPicPr>
        <p:blipFill>
          <a:blip r:embed="rId2"/>
          <a:stretch>
            <a:fillRect/>
          </a:stretch>
        </p:blipFill>
        <p:spPr>
          <a:xfrm>
            <a:off x="6915150" y="701040"/>
            <a:ext cx="5224780" cy="2854325"/>
          </a:xfrm>
          <a:prstGeom prst="rect">
            <a:avLst/>
          </a:prstGeom>
        </p:spPr>
      </p:pic>
      <p:sp>
        <p:nvSpPr>
          <p:cNvPr id="10" name="Text Box 9"/>
          <p:cNvSpPr txBox="1"/>
          <p:nvPr/>
        </p:nvSpPr>
        <p:spPr>
          <a:xfrm>
            <a:off x="6809740" y="-12700"/>
            <a:ext cx="5427980" cy="460375"/>
          </a:xfrm>
          <a:prstGeom prst="rect">
            <a:avLst/>
          </a:prstGeom>
          <a:noFill/>
        </p:spPr>
        <p:txBody>
          <a:bodyPr wrap="square" rtlCol="0" anchor="t">
            <a:spAutoFit/>
          </a:bodyPr>
          <a:p>
            <a:pPr algn="ctr"/>
            <a:r>
              <a:rPr lang="tr-TR" altLang="en-US" sz="2400">
                <a:latin typeface="Times New Roman" panose="02020603050405020304" charset="0"/>
              </a:rPr>
              <a:t>  </a:t>
            </a:r>
            <a:r>
              <a:rPr lang="en-US" sz="2400">
                <a:latin typeface="Times New Roman" panose="02020603050405020304" charset="0"/>
              </a:rPr>
              <a:t>Su Hizmet Merkezi</a:t>
            </a:r>
            <a:r>
              <a:rPr lang="en-US"/>
              <a:t> </a:t>
            </a: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Content Placeholder 4"/>
          <p:cNvPicPr>
            <a:picLocks noChangeAspect="1"/>
          </p:cNvPicPr>
          <p:nvPr>
            <p:ph sz="half" idx="1"/>
          </p:nvPr>
        </p:nvPicPr>
        <p:blipFill>
          <a:blip r:embed="rId1"/>
          <a:stretch>
            <a:fillRect/>
          </a:stretch>
        </p:blipFill>
        <p:spPr>
          <a:xfrm>
            <a:off x="148590" y="31115"/>
            <a:ext cx="12061190" cy="6796405"/>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itle 4"/>
          <p:cNvSpPr>
            <a:spLocks noGrp="1"/>
          </p:cNvSpPr>
          <p:nvPr>
            <p:ph type="title"/>
          </p:nvPr>
        </p:nvSpPr>
        <p:spPr>
          <a:xfrm>
            <a:off x="2540" y="148590"/>
            <a:ext cx="12186920" cy="582930"/>
          </a:xfrm>
        </p:spPr>
        <p:txBody>
          <a:bodyPr/>
          <a:p>
            <a:pPr algn="ctr"/>
            <a:r>
              <a:rPr lang="en-US" sz="3200" b="1">
                <a:solidFill>
                  <a:srgbClr val="FF0000"/>
                </a:solidFill>
                <a:latin typeface="Times New Roman" panose="02020603050405020304" charset="0"/>
              </a:rPr>
              <a:t>Maliyet Muhasebesi Gerekli Mi? </a:t>
            </a:r>
            <a:endParaRPr lang="en-US" sz="3200" b="1">
              <a:solidFill>
                <a:srgbClr val="FF0000"/>
              </a:solidFill>
              <a:latin typeface="Times New Roman" panose="02020603050405020304" charset="0"/>
            </a:endParaRPr>
          </a:p>
        </p:txBody>
      </p:sp>
      <p:sp>
        <p:nvSpPr>
          <p:cNvPr id="6" name="Content Placeholder 5"/>
          <p:cNvSpPr>
            <a:spLocks noGrp="1"/>
          </p:cNvSpPr>
          <p:nvPr>
            <p:ph idx="1"/>
          </p:nvPr>
        </p:nvSpPr>
        <p:spPr>
          <a:xfrm>
            <a:off x="1905" y="731520"/>
            <a:ext cx="12187555" cy="6093460"/>
          </a:xfrm>
        </p:spPr>
        <p:txBody>
          <a:bodyPr/>
          <a:p>
            <a:pPr marL="0" indent="0">
              <a:buNone/>
            </a:pPr>
            <a:r>
              <a:rPr lang="en-US" sz="2400">
                <a:latin typeface="Times New Roman" panose="02020603050405020304" charset="0"/>
              </a:rPr>
              <a:t>Günümüz çağdaş muhasebesinin tuttuğu kayıtların dönem sonlarında işletmeyle ilgili olsun olmasın çeşitli tablolar aracılığıyla üçüncü kişilere ulaşması kaçınılmazdır. Zaten işletmeler devlete, alacaklılarına ve ortaklarına karşı bu bilgileri paylaşmaları gerekmektedir.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Maliyet muhasebesi ise işletme sahip ve yöneticilerine ileriye dönük kararlar almaları fiyatlar belirlemelerinde yardımcı olmaktadır. </a:t>
            </a:r>
            <a:endParaRPr lang="en-US" sz="2400">
              <a:latin typeface="Times New Roman" panose="02020603050405020304" charset="0"/>
            </a:endParaRPr>
          </a:p>
          <a:p>
            <a:pPr marL="0" indent="0">
              <a:buNone/>
            </a:pPr>
            <a:r>
              <a:rPr lang="en-US" sz="2400">
                <a:latin typeface="Times New Roman" panose="02020603050405020304" charset="0"/>
              </a:rPr>
              <a:t>Maliyet muhasebesi kendine has dağıtım esasları ve giderleri üretim yerlerine göre sınıflandırmasıyla ürün ve hizmet maliyetleri hakkında en gerçekçi bilgilere ulaşmakta bundan sonrası ise işletme yönetici ve karar vericilerinin bu bilgileri kullanmasındaki beceriye kalmaktadır.  </a:t>
            </a:r>
            <a:endParaRPr lang="en-US" sz="2400">
              <a:latin typeface="Times New Roman" panose="02020603050405020304" charset="0"/>
            </a:endParaRPr>
          </a:p>
          <a:p>
            <a:pPr marL="0" indent="0">
              <a:buNone/>
            </a:pPr>
            <a:r>
              <a:rPr lang="en-US" sz="2400">
                <a:latin typeface="Times New Roman" panose="02020603050405020304" charset="0"/>
              </a:rPr>
              <a:t>Bilgilerin düzgün ve doğru tutulması ise karar vericiler açısından büyük önem arzettiği unutulmamalıdır</a:t>
            </a:r>
            <a:r>
              <a:rPr lang="tr-TR" altLang="en-US" sz="2400">
                <a:latin typeface="Times New Roman" panose="02020603050405020304" charset="0"/>
              </a:rPr>
              <a:t>.</a:t>
            </a:r>
            <a:endParaRPr lang="tr-TR" altLang="en-US" sz="2400">
              <a:latin typeface="Times New Roman" panose="0202060305040502030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latin typeface="Times New Roman" panose="02020603050405020304" charset="0"/>
              </a:rPr>
              <a:t>Kaynakça</a:t>
            </a:r>
            <a:endParaRPr lang="tr-TR" altLang="en-US" sz="3200">
              <a:latin typeface="Times New Roman" panose="02020603050405020304" charset="0"/>
            </a:endParaRPr>
          </a:p>
        </p:txBody>
      </p:sp>
      <p:sp>
        <p:nvSpPr>
          <p:cNvPr id="3" name="Content Placeholder 2"/>
          <p:cNvSpPr>
            <a:spLocks noGrp="1"/>
          </p:cNvSpPr>
          <p:nvPr>
            <p:ph idx="1"/>
          </p:nvPr>
        </p:nvSpPr>
        <p:spPr/>
        <p:txBody>
          <a:bodyPr/>
          <a:p>
            <a:pPr marL="0" indent="0">
              <a:buNone/>
            </a:pPr>
            <a:r>
              <a:rPr lang="en-US"/>
              <a:t>Ankuzem, Turizm İşlet</a:t>
            </a:r>
            <a:r>
              <a:rPr lang="tr-TR" altLang="en-US"/>
              <a:t>m</a:t>
            </a:r>
            <a:r>
              <a:rPr lang="en-US"/>
              <a:t>elerinde Maliyet Analizi , Ankara Üniversitesi , s.1-98</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22860" y="57150"/>
            <a:ext cx="12130405" cy="6711950"/>
          </a:xfrm>
        </p:spPr>
        <p:txBody>
          <a:bodyPr/>
          <a:p>
            <a:pPr marL="0" indent="0">
              <a:buNone/>
            </a:pPr>
            <a:r>
              <a:rPr lang="en-US" sz="2400">
                <a:latin typeface="Times New Roman" panose="02020603050405020304" charset="0"/>
              </a:rPr>
              <a:t>İçecek Bölümüne  2 TL / Kw  x  44  Kw = 88 TL</a:t>
            </a:r>
            <a:endParaRPr lang="en-US" sz="2400">
              <a:latin typeface="Times New Roman" panose="02020603050405020304" charset="0"/>
            </a:endParaRPr>
          </a:p>
          <a:p>
            <a:pPr marL="0" indent="0">
              <a:buNone/>
            </a:pPr>
            <a:r>
              <a:rPr lang="en-US" sz="2400">
                <a:latin typeface="Times New Roman" panose="02020603050405020304" charset="0"/>
              </a:rPr>
              <a:t>  Mutfağa  2 TL / Kw  x  4  Kw = 8 TL  </a:t>
            </a:r>
            <a:endParaRPr lang="en-US" sz="2400">
              <a:latin typeface="Times New Roman" panose="02020603050405020304" charset="0"/>
            </a:endParaRPr>
          </a:p>
          <a:p>
            <a:pPr marL="0" indent="0">
              <a:buNone/>
            </a:pPr>
            <a:r>
              <a:rPr lang="en-US" sz="2400">
                <a:latin typeface="Times New Roman" panose="02020603050405020304" charset="0"/>
              </a:rPr>
              <a:t>Isıtmaya  2 TL / Kw  x  2  Kw =  </a:t>
            </a:r>
            <a:r>
              <a:rPr lang="en-US" sz="2400" u="sng">
                <a:latin typeface="Times New Roman" panose="02020603050405020304" charset="0"/>
              </a:rPr>
              <a:t>   </a:t>
            </a:r>
            <a:r>
              <a:rPr lang="tr-TR" altLang="en-US" sz="2400" u="sng">
                <a:latin typeface="Times New Roman" panose="02020603050405020304" charset="0"/>
              </a:rPr>
              <a:t>4   TL </a:t>
            </a:r>
            <a:r>
              <a:rPr lang="en-US" sz="2400" u="sng">
                <a:latin typeface="Times New Roman" panose="02020603050405020304" charset="0"/>
                <a:sym typeface="+mn-ea"/>
              </a:rPr>
              <a:t>    </a:t>
            </a:r>
            <a:endParaRPr lang="en-US" sz="2400" u="sng">
              <a:latin typeface="Times New Roman" panose="02020603050405020304" charset="0"/>
              <a:sym typeface="+mn-ea"/>
            </a:endParaRPr>
          </a:p>
          <a:p>
            <a:pPr marL="0" indent="0">
              <a:buNone/>
            </a:pPr>
            <a:r>
              <a:rPr lang="en-US" sz="2400">
                <a:latin typeface="Times New Roman" panose="02020603050405020304" charset="0"/>
              </a:rPr>
              <a:t>                                                       </a:t>
            </a:r>
            <a:r>
              <a:rPr lang="tr-TR" altLang="en-US" sz="2400">
                <a:latin typeface="Times New Roman" panose="02020603050405020304" charset="0"/>
              </a:rPr>
              <a:t>360 TL</a:t>
            </a: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lgn="ctr">
              <a:buNone/>
            </a:pPr>
            <a:r>
              <a:rPr lang="tr-TR" altLang="en-US" sz="2800" b="1">
                <a:solidFill>
                  <a:srgbClr val="FF0000"/>
                </a:solidFill>
                <a:latin typeface="Times New Roman" panose="02020603050405020304" charset="0"/>
              </a:rPr>
              <a:t>Bina Amortismanlarının Dağıtımı  </a:t>
            </a:r>
            <a:endParaRPr lang="tr-TR" altLang="en-US" sz="2800" b="1">
              <a:solidFill>
                <a:srgbClr val="FF0000"/>
              </a:solidFill>
              <a:latin typeface="Times New Roman" panose="02020603050405020304" charset="0"/>
            </a:endParaRPr>
          </a:p>
          <a:p>
            <a:pPr marL="0" indent="0" algn="l">
              <a:buNone/>
            </a:pPr>
            <a:r>
              <a:rPr lang="tr-TR" altLang="en-US" sz="2400">
                <a:solidFill>
                  <a:schemeClr val="tx1"/>
                </a:solidFill>
                <a:latin typeface="Times New Roman" panose="02020603050405020304" charset="0"/>
              </a:rPr>
              <a:t>Dağıtım Ölçüsü = 52 TL / 1.040 m2 = 0.05 TL / m2 </a:t>
            </a:r>
            <a:endParaRPr lang="tr-TR" altLang="en-US" sz="2400">
              <a:solidFill>
                <a:schemeClr val="tx1"/>
              </a:solidFill>
              <a:latin typeface="Times New Roman" panose="02020603050405020304" charset="0"/>
            </a:endParaRPr>
          </a:p>
          <a:p>
            <a:pPr marL="0" indent="0" algn="l">
              <a:buNone/>
            </a:pPr>
            <a:r>
              <a:rPr lang="tr-TR" altLang="en-US" sz="2400">
                <a:solidFill>
                  <a:schemeClr val="tx1"/>
                </a:solidFill>
                <a:latin typeface="Times New Roman" panose="02020603050405020304" charset="0"/>
              </a:rPr>
              <a:t>Oda Bölümüne  0.05 TL / m2   x  100 m2 =  5 TL  </a:t>
            </a:r>
            <a:endParaRPr lang="tr-TR" altLang="en-US" sz="2400">
              <a:solidFill>
                <a:schemeClr val="tx1"/>
              </a:solidFill>
              <a:latin typeface="Times New Roman" panose="02020603050405020304" charset="0"/>
            </a:endParaRPr>
          </a:p>
          <a:p>
            <a:pPr marL="0" indent="0" algn="l">
              <a:buNone/>
            </a:pPr>
            <a:r>
              <a:rPr lang="tr-TR" altLang="en-US" sz="2400">
                <a:solidFill>
                  <a:schemeClr val="tx1"/>
                </a:solidFill>
                <a:latin typeface="Times New Roman" panose="02020603050405020304" charset="0"/>
              </a:rPr>
              <a:t>Yiyecek Bölümüne  0.05 TL / m2   x  100 m2 =  5 TL  </a:t>
            </a:r>
            <a:endParaRPr lang="tr-TR" altLang="en-US" sz="2400">
              <a:solidFill>
                <a:schemeClr val="tx1"/>
              </a:solidFill>
              <a:latin typeface="Times New Roman" panose="02020603050405020304" charset="0"/>
            </a:endParaRPr>
          </a:p>
          <a:p>
            <a:pPr marL="0" indent="0" algn="l">
              <a:buNone/>
            </a:pPr>
            <a:r>
              <a:rPr lang="tr-TR" altLang="en-US" sz="2400">
                <a:solidFill>
                  <a:schemeClr val="tx1"/>
                </a:solidFill>
                <a:latin typeface="Times New Roman" panose="02020603050405020304" charset="0"/>
              </a:rPr>
              <a:t>İçecek Bölümüne  0.05 TL / m2   x  700 m2 =  35 TL  </a:t>
            </a:r>
            <a:endParaRPr lang="tr-TR" altLang="en-US" sz="2400">
              <a:solidFill>
                <a:schemeClr val="tx1"/>
              </a:solidFill>
              <a:latin typeface="Times New Roman" panose="02020603050405020304" charset="0"/>
            </a:endParaRPr>
          </a:p>
          <a:p>
            <a:pPr marL="0" indent="0" algn="l">
              <a:buNone/>
            </a:pPr>
            <a:r>
              <a:rPr lang="tr-TR" altLang="en-US" sz="2400">
                <a:solidFill>
                  <a:schemeClr val="tx1"/>
                </a:solidFill>
                <a:latin typeface="Times New Roman" panose="02020603050405020304" charset="0"/>
              </a:rPr>
              <a:t>Mutfağa  0.05 TL / m2   x  100 m2 =  5 TL</a:t>
            </a:r>
            <a:endParaRPr lang="tr-TR" altLang="en-US" sz="2400">
              <a:solidFill>
                <a:schemeClr val="tx1"/>
              </a:solidFill>
              <a:latin typeface="Times New Roman" panose="02020603050405020304" charset="0"/>
            </a:endParaRPr>
          </a:p>
          <a:p>
            <a:pPr marL="0" indent="0" algn="l">
              <a:buNone/>
            </a:pPr>
            <a:r>
              <a:rPr lang="tr-TR" altLang="en-US" sz="2400">
                <a:solidFill>
                  <a:schemeClr val="tx1"/>
                </a:solidFill>
                <a:latin typeface="Times New Roman" panose="02020603050405020304" charset="0"/>
              </a:rPr>
              <a:t>  Isıtmaya  0.05 TL / m2   x  40 m2 </a:t>
            </a:r>
            <a:r>
              <a:rPr lang="tr-TR" altLang="en-US" sz="2400" u="sng">
                <a:solidFill>
                  <a:schemeClr val="tx1"/>
                </a:solidFill>
                <a:latin typeface="Times New Roman" panose="02020603050405020304" charset="0"/>
              </a:rPr>
              <a:t>=   2 TL</a:t>
            </a:r>
            <a:endParaRPr lang="tr-TR" altLang="en-US" sz="2400" u="sng">
              <a:solidFill>
                <a:schemeClr val="tx1"/>
              </a:solidFill>
              <a:latin typeface="Times New Roman" panose="02020603050405020304" charset="0"/>
            </a:endParaRPr>
          </a:p>
          <a:p>
            <a:pPr marL="0" indent="0" algn="l">
              <a:buNone/>
            </a:pPr>
            <a:r>
              <a:rPr lang="tr-TR" altLang="en-US" sz="2400">
                <a:solidFill>
                  <a:schemeClr val="tx1"/>
                </a:solidFill>
                <a:latin typeface="Times New Roman" panose="02020603050405020304" charset="0"/>
              </a:rPr>
              <a:t>                                                            52 TL </a:t>
            </a:r>
            <a:endParaRPr lang="tr-TR" altLang="en-US" sz="2400">
              <a:solidFill>
                <a:schemeClr val="tx1"/>
              </a:solidFill>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pPr algn="ctr"/>
            <a:r>
              <a:rPr lang="en-US" sz="3200" b="1">
                <a:solidFill>
                  <a:srgbClr val="FF0000"/>
                </a:solidFill>
                <a:latin typeface="Times New Roman" panose="02020603050405020304" charset="0"/>
              </a:rPr>
              <a:t>Maliyet Dağıtım Tablosunun Düzenlenmesi </a:t>
            </a:r>
            <a:endParaRPr lang="en-US" sz="3200" b="1">
              <a:solidFill>
                <a:srgbClr val="FF0000"/>
              </a:solidFill>
              <a:latin typeface="Times New Roman" panose="02020603050405020304" charset="0"/>
            </a:endParaRPr>
          </a:p>
        </p:txBody>
      </p:sp>
      <p:sp>
        <p:nvSpPr>
          <p:cNvPr id="4" name="Content Placeholder 3"/>
          <p:cNvSpPr>
            <a:spLocks noGrp="1"/>
          </p:cNvSpPr>
          <p:nvPr>
            <p:ph sz="half" idx="1"/>
          </p:nvPr>
        </p:nvSpPr>
        <p:spPr>
          <a:xfrm>
            <a:off x="22860" y="1174750"/>
            <a:ext cx="12117070" cy="4953000"/>
          </a:xfrm>
        </p:spPr>
        <p:txBody>
          <a:bodyPr/>
          <a:p>
            <a:pPr marL="0" indent="0">
              <a:buNone/>
            </a:pPr>
            <a:r>
              <a:rPr lang="en-US" sz="2400">
                <a:latin typeface="Times New Roman" panose="02020603050405020304" charset="0"/>
              </a:rPr>
              <a:t>Yapılan bu dağıtımlar ile elde edilen veriler, maliyet yerlerinin direkt maliyetleri ile birleştirilerek gider dağıtım tablosunda toplanır.  </a:t>
            </a:r>
            <a:endParaRPr lang="en-US" sz="2400">
              <a:latin typeface="Times New Roman" panose="02020603050405020304" charset="0"/>
            </a:endParaRPr>
          </a:p>
        </p:txBody>
      </p:sp>
      <p:pic>
        <p:nvPicPr>
          <p:cNvPr id="5" name="Content Placeholder 4"/>
          <p:cNvPicPr>
            <a:picLocks noChangeAspect="1"/>
          </p:cNvPicPr>
          <p:nvPr>
            <p:ph sz="half" idx="2"/>
          </p:nvPr>
        </p:nvPicPr>
        <p:blipFill>
          <a:blip r:embed="rId1"/>
          <a:stretch>
            <a:fillRect/>
          </a:stretch>
        </p:blipFill>
        <p:spPr>
          <a:xfrm>
            <a:off x="22860" y="2118360"/>
            <a:ext cx="12117705" cy="2449195"/>
          </a:xfrm>
          <a:prstGeom prst="rect">
            <a:avLst/>
          </a:prstGeom>
        </p:spPr>
      </p:pic>
      <p:pic>
        <p:nvPicPr>
          <p:cNvPr id="6" name="Picture 5"/>
          <p:cNvPicPr>
            <a:picLocks noChangeAspect="1"/>
          </p:cNvPicPr>
          <p:nvPr/>
        </p:nvPicPr>
        <p:blipFill>
          <a:blip r:embed="rId2"/>
          <a:stretch>
            <a:fillRect/>
          </a:stretch>
        </p:blipFill>
        <p:spPr>
          <a:xfrm>
            <a:off x="22860" y="4567555"/>
            <a:ext cx="12118340" cy="2286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Content Placeholder 4"/>
          <p:cNvPicPr>
            <a:picLocks noChangeAspect="1"/>
          </p:cNvPicPr>
          <p:nvPr>
            <p:ph sz="half" idx="1"/>
          </p:nvPr>
        </p:nvPicPr>
        <p:blipFill>
          <a:blip r:embed="rId1"/>
          <a:stretch>
            <a:fillRect/>
          </a:stretch>
        </p:blipFill>
        <p:spPr>
          <a:xfrm>
            <a:off x="20320" y="2295525"/>
            <a:ext cx="12122150" cy="3254375"/>
          </a:xfrm>
          <a:prstGeom prst="rect">
            <a:avLst/>
          </a:prstGeom>
        </p:spPr>
      </p:pic>
      <p:sp>
        <p:nvSpPr>
          <p:cNvPr id="8" name="Text Box 7"/>
          <p:cNvSpPr txBox="1"/>
          <p:nvPr/>
        </p:nvSpPr>
        <p:spPr>
          <a:xfrm>
            <a:off x="20955" y="29845"/>
            <a:ext cx="12121515" cy="1938020"/>
          </a:xfrm>
          <a:prstGeom prst="rect">
            <a:avLst/>
          </a:prstGeom>
          <a:noFill/>
        </p:spPr>
        <p:txBody>
          <a:bodyPr wrap="square" rtlCol="0" anchor="t">
            <a:spAutoFit/>
          </a:bodyPr>
          <a:p>
            <a:endParaRPr lang="en-US" sz="2400">
              <a:latin typeface="Times New Roman" panose="02020603050405020304" charset="0"/>
            </a:endParaRPr>
          </a:p>
          <a:p>
            <a:r>
              <a:rPr lang="en-US" sz="2400">
                <a:latin typeface="Times New Roman" panose="02020603050405020304" charset="0"/>
              </a:rPr>
              <a:t>Eşzamanlı kayıt yönteminin uygulanmasında bu dağıtımların maliyetler ortaya çıktığı anda yapılması ve ilgili hesaplara kaydedilmesi gerekir. Örneğin Ekim ayı elektrik maliyetinin 360 TL olduğu belirlendiğinde dağıtım hemen yapılacaktır. Buna göre elektrik maliyetlerinin kaydı şöyle olacaktır: </a:t>
            </a:r>
            <a:endParaRPr lang="en-US" sz="2400">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itle 4"/>
          <p:cNvSpPr>
            <a:spLocks noGrp="1"/>
          </p:cNvSpPr>
          <p:nvPr>
            <p:ph type="title"/>
          </p:nvPr>
        </p:nvSpPr>
        <p:spPr>
          <a:xfrm>
            <a:off x="15875" y="148590"/>
            <a:ext cx="12159615" cy="582930"/>
          </a:xfrm>
        </p:spPr>
        <p:txBody>
          <a:bodyPr/>
          <a:p>
            <a:pPr algn="ctr"/>
            <a:r>
              <a:rPr lang="en-US" sz="3200" b="1">
                <a:solidFill>
                  <a:srgbClr val="FF0000"/>
                </a:solidFill>
                <a:latin typeface="Times New Roman" panose="02020603050405020304" charset="0"/>
              </a:rPr>
              <a:t>Maliyet Yerlerinde Toplanan Maliyetlerin Dağıtımı</a:t>
            </a:r>
            <a:endParaRPr lang="en-US" sz="3200" b="1">
              <a:solidFill>
                <a:srgbClr val="FF0000"/>
              </a:solidFill>
              <a:latin typeface="Times New Roman" panose="02020603050405020304" charset="0"/>
            </a:endParaRPr>
          </a:p>
        </p:txBody>
      </p:sp>
      <p:sp>
        <p:nvSpPr>
          <p:cNvPr id="6" name="Content Placeholder 5"/>
          <p:cNvSpPr>
            <a:spLocks noGrp="1"/>
          </p:cNvSpPr>
          <p:nvPr>
            <p:ph idx="1"/>
          </p:nvPr>
        </p:nvSpPr>
        <p:spPr>
          <a:xfrm>
            <a:off x="16510" y="868045"/>
            <a:ext cx="12159615" cy="6027420"/>
          </a:xfrm>
        </p:spPr>
        <p:txBody>
          <a:bodyPr/>
          <a:p>
            <a:pPr marL="0" indent="0">
              <a:buNone/>
            </a:pPr>
            <a:r>
              <a:rPr lang="en-US" sz="2400">
                <a:latin typeface="Times New Roman" panose="02020603050405020304" charset="0"/>
              </a:rPr>
              <a:t>Gider yerlerinin direkt giderleri saptandıktan sonra (yukarıda açıklandığı gibi) yardımcı hizmet yerlerinde toplanan giderlerin esas üretim yerlerine (ve ortak gider yerleri – üretim yerleri yönetimi) dağıtımının yapılması gerekir. İkinci dağıtım olarak da isimlendirilen bu dağıtımın temel amacı, üretimle ilgili tüm maliyetlerin/giderlerin üretilen mamul maliyetlerine yüklenmek üzere bu mamullerin fiilen üretiminin gerçekleştirildiği esas üretim yerlerinde/merkezlerinde toplanmasıdır. Yardımcı hizmet yerlerinde toplanan giderlerin esas üretim yerlerine dağıtılmasında çeşitli yöntemler kullanılmaktadır. Bunların en çok bilinenleri şunlardır: </a:t>
            </a:r>
            <a:endParaRPr lang="en-US" sz="2400">
              <a:latin typeface="Times New Roman" panose="02020603050405020304" charset="0"/>
            </a:endParaRPr>
          </a:p>
          <a:p>
            <a:pPr marL="0" indent="0">
              <a:buNone/>
            </a:pPr>
            <a:endParaRPr lang="en-US" sz="2400">
              <a:latin typeface="Times New Roman" panose="02020603050405020304" charset="0"/>
            </a:endParaRPr>
          </a:p>
          <a:p>
            <a:r>
              <a:rPr lang="en-US" sz="2400">
                <a:latin typeface="Times New Roman" panose="02020603050405020304" charset="0"/>
              </a:rPr>
              <a:t>Basit Dağıtım Yöntemi</a:t>
            </a:r>
            <a:endParaRPr lang="en-US" sz="2400">
              <a:latin typeface="Times New Roman" panose="02020603050405020304" charset="0"/>
            </a:endParaRPr>
          </a:p>
          <a:p>
            <a:r>
              <a:rPr lang="en-US" sz="2400">
                <a:latin typeface="Times New Roman" panose="02020603050405020304" charset="0"/>
              </a:rPr>
              <a:t>Kademeli (Basamaklı) Dağıtım Yöntemi </a:t>
            </a:r>
            <a:endParaRPr lang="en-US" sz="2400">
              <a:latin typeface="Times New Roman" panose="02020603050405020304" charset="0"/>
            </a:endParaRPr>
          </a:p>
          <a:p>
            <a:r>
              <a:rPr lang="en-US" sz="2400">
                <a:latin typeface="Times New Roman" panose="02020603050405020304" charset="0"/>
              </a:rPr>
              <a:t> Matematik Dağıtım Yöntemi  </a:t>
            </a:r>
            <a:endParaRPr lang="en-US" sz="2400">
              <a:latin typeface="Times New Roman" panose="02020603050405020304" charset="0"/>
            </a:endParaRPr>
          </a:p>
          <a:p>
            <a:r>
              <a:rPr lang="en-US" sz="2400">
                <a:latin typeface="Times New Roman" panose="02020603050405020304" charset="0"/>
              </a:rPr>
              <a:t> Karşılıklı Dağıtım Yöntemi </a:t>
            </a:r>
            <a:endParaRPr lang="en-US" sz="2400">
              <a:latin typeface="Times New Roman" panose="02020603050405020304" charset="0"/>
            </a:endParaRPr>
          </a:p>
          <a:p>
            <a:r>
              <a:rPr lang="en-US" sz="2400">
                <a:latin typeface="Times New Roman" panose="02020603050405020304" charset="0"/>
              </a:rPr>
              <a:t> Standart (Planlı) Dağıtım Yöntemi </a:t>
            </a:r>
            <a:endParaRPr lang="en-US" sz="2400">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pPr algn="ctr"/>
            <a:r>
              <a:rPr lang="en-US" sz="3200" b="1">
                <a:solidFill>
                  <a:srgbClr val="FF0000"/>
                </a:solidFill>
                <a:latin typeface="Times New Roman" panose="02020603050405020304" charset="0"/>
              </a:rPr>
              <a:t>1. Basit Dağıtım Yöntemi</a:t>
            </a:r>
            <a:r>
              <a:rPr lang="en-US"/>
              <a:t> </a:t>
            </a:r>
            <a:endParaRPr lang="en-US"/>
          </a:p>
        </p:txBody>
      </p:sp>
      <p:sp>
        <p:nvSpPr>
          <p:cNvPr id="3" name="Content Placeholder 2"/>
          <p:cNvSpPr>
            <a:spLocks noGrp="1"/>
          </p:cNvSpPr>
          <p:nvPr>
            <p:ph sz="half" idx="1"/>
          </p:nvPr>
        </p:nvSpPr>
        <p:spPr>
          <a:xfrm>
            <a:off x="22860" y="773430"/>
            <a:ext cx="12130405" cy="5999480"/>
          </a:xfrm>
        </p:spPr>
        <p:txBody>
          <a:bodyPr/>
          <a:p>
            <a:pPr marL="0" indent="0">
              <a:buNone/>
            </a:pPr>
            <a:r>
              <a:rPr lang="en-US" sz="2400">
                <a:latin typeface="Times New Roman" panose="02020603050405020304" charset="0"/>
              </a:rPr>
              <a:t>Dağıtıma tabi gider yerlerinde toplanmış giderleri sadece esas üretim yerleri (ve yarar sağlamışlarsa dönem gider yerleri) arasında dağıtan yöntemdir. Bu yöntemde, dağıtıma tabi gider yerleri birbirlerine pay vermemektedir. (Gider yerlerinin kendi aralarında dağıtım yapılmamaktadır.) Bu yöntemin uygulanmasının kolay oluşu, yöntemin üstün yönünü oluşturur. Dağıtıma tabi gider yerlerinin birbirlerine sağladıkları yarar ve hizmetleri dikkate almaması ise yöntemin zayıf yönünü oluşturur. </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22860" y="3094990"/>
            <a:ext cx="12130405" cy="367728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9050" y="190500"/>
            <a:ext cx="12145645" cy="582930"/>
          </a:xfrm>
        </p:spPr>
        <p:txBody>
          <a:bodyPr/>
          <a:p>
            <a:pPr algn="ctr"/>
            <a:r>
              <a:rPr lang="en-US" sz="3200" b="1">
                <a:solidFill>
                  <a:srgbClr val="FF0000"/>
                </a:solidFill>
                <a:latin typeface="Times New Roman" panose="02020603050405020304" charset="0"/>
              </a:rPr>
              <a:t>Mutfak Bölümü Maliyetlerinin Dağıtımı </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19050" y="881380"/>
            <a:ext cx="12244070" cy="5958205"/>
          </a:xfrm>
        </p:spPr>
        <p:txBody>
          <a:bodyPr/>
          <a:p>
            <a:pPr marL="0" indent="0">
              <a:buNone/>
            </a:pPr>
            <a:r>
              <a:rPr lang="en-US" sz="2400">
                <a:latin typeface="Times New Roman" panose="02020603050405020304" charset="0"/>
              </a:rPr>
              <a:t>Mutfak insanlara yemek yeme hizmeti sunduğundan, mutfaktan yemek yiyen kişi sayısına göre dağıtım yapılması uygun olacaktır. Buna göre mutfak bölümünden, esas üretim yerlerinin alacağı paylar aşağıdaki gibi hesaplanacaktır.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Çalışan Başına Mutfak Maliyeti = 140 TL / (10 + 8 + 180) = 0.7071 TL / Kişi  </a:t>
            </a:r>
            <a:endParaRPr lang="en-US" sz="2400">
              <a:latin typeface="Times New Roman" panose="02020603050405020304" charset="0"/>
            </a:endParaRPr>
          </a:p>
          <a:p>
            <a:pPr marL="0" indent="0">
              <a:buNone/>
            </a:pPr>
            <a:r>
              <a:rPr lang="en-US" sz="2400">
                <a:latin typeface="Times New Roman" panose="02020603050405020304" charset="0"/>
              </a:rPr>
              <a:t>Oda Bölümüne  0.7071 TL / Kişi x  10 Kişi =  7,071 TL  </a:t>
            </a:r>
            <a:endParaRPr lang="en-US" sz="2400">
              <a:latin typeface="Times New Roman" panose="02020603050405020304" charset="0"/>
            </a:endParaRPr>
          </a:p>
          <a:p>
            <a:pPr marL="0" indent="0">
              <a:buNone/>
            </a:pPr>
            <a:r>
              <a:rPr lang="en-US" sz="2400">
                <a:latin typeface="Times New Roman" panose="02020603050405020304" charset="0"/>
              </a:rPr>
              <a:t>Yiyecek Bölümüne  0.7071 TL / Kişi x    8 Kişi =  5,657 TL  </a:t>
            </a:r>
            <a:endParaRPr lang="en-US" sz="2400">
              <a:latin typeface="Times New Roman" panose="02020603050405020304" charset="0"/>
            </a:endParaRPr>
          </a:p>
          <a:p>
            <a:pPr marL="0" indent="0">
              <a:buNone/>
            </a:pPr>
            <a:r>
              <a:rPr lang="en-US" sz="2400">
                <a:latin typeface="Times New Roman" panose="02020603050405020304" charset="0"/>
              </a:rPr>
              <a:t>İçecek Bölümüne  0.7071 TL / Kişi x 180 Kişi = </a:t>
            </a:r>
            <a:r>
              <a:rPr lang="en-US" sz="2400" u="sng">
                <a:latin typeface="Times New Roman" panose="02020603050405020304" charset="0"/>
              </a:rPr>
              <a:t> 127,278 TL  </a:t>
            </a:r>
            <a:endParaRPr lang="en-US" sz="2400" u="sng">
              <a:latin typeface="Times New Roman" panose="02020603050405020304" charset="0"/>
            </a:endParaRPr>
          </a:p>
          <a:p>
            <a:pPr marL="0" indent="0">
              <a:buNone/>
            </a:pPr>
            <a:r>
              <a:rPr lang="en-US" sz="2400">
                <a:latin typeface="Times New Roman" panose="02020603050405020304" charset="0"/>
              </a:rPr>
              <a:t>                            (140,006)  yaklaşık olarak              140,00   TL</a:t>
            </a:r>
            <a:endParaRPr lang="en-US" sz="2400">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9525" y="190500"/>
            <a:ext cx="12187555" cy="582930"/>
          </a:xfrm>
        </p:spPr>
        <p:txBody>
          <a:bodyPr/>
          <a:p>
            <a:pPr algn="ctr"/>
            <a:r>
              <a:rPr lang="en-US" sz="3200" b="1">
                <a:solidFill>
                  <a:srgbClr val="FF0000"/>
                </a:solidFill>
                <a:latin typeface="Times New Roman" panose="02020603050405020304" charset="0"/>
              </a:rPr>
              <a:t>Isıtma Bölümü Maliyetlerinin Dağıtımı </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9525" y="772795"/>
            <a:ext cx="12188190" cy="6010275"/>
          </a:xfrm>
        </p:spPr>
        <p:txBody>
          <a:bodyPr/>
          <a:p>
            <a:pPr marL="0" indent="0">
              <a:buNone/>
            </a:pPr>
            <a:r>
              <a:rPr lang="en-US" sz="2400">
                <a:latin typeface="Times New Roman" panose="02020603050405020304" charset="0"/>
              </a:rPr>
              <a:t>Isıtma bölümü maliyetlerinin dağıtılmasında, radyatör dilim sayısı, m3, m2 ölçütleri kullanılabilir. Burada m2 den başka uygun bir birim verilmediğinden, dağıtımda ısıtılan yerlerin alanları esas alınacaktır. Buna göre ısıtma bölümünden, esas üretim yerlerinin alacağı paylar aşağıdaki gibi hesaplanacaktır.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Alan Başına Isıtma Maliyeti =  60 TL / (100 + 100 + 700) m2 = 0.0666 TL / m2 </a:t>
            </a:r>
            <a:endParaRPr lang="en-US" sz="2400">
              <a:latin typeface="Times New Roman" panose="02020603050405020304" charset="0"/>
            </a:endParaRPr>
          </a:p>
          <a:p>
            <a:pPr marL="0" indent="0">
              <a:buNone/>
            </a:pPr>
            <a:r>
              <a:rPr lang="en-US" sz="2400">
                <a:latin typeface="Times New Roman" panose="02020603050405020304" charset="0"/>
              </a:rPr>
              <a:t>Oda Bölümüne 0.066 TL / TL / m2 x 100 m2 = 6,66 TL </a:t>
            </a:r>
            <a:endParaRPr lang="en-US" sz="2400">
              <a:latin typeface="Times New Roman" panose="02020603050405020304" charset="0"/>
            </a:endParaRPr>
          </a:p>
          <a:p>
            <a:pPr marL="0" indent="0">
              <a:buNone/>
            </a:pPr>
            <a:r>
              <a:rPr lang="en-US" sz="2400">
                <a:latin typeface="Times New Roman" panose="02020603050405020304" charset="0"/>
              </a:rPr>
              <a:t>Yiyecek Bölümüne 0.066 TL / TL / m2 x 100 m2 = 6,66 TL </a:t>
            </a:r>
            <a:endParaRPr lang="en-US" sz="2400">
              <a:latin typeface="Times New Roman" panose="02020603050405020304" charset="0"/>
            </a:endParaRPr>
          </a:p>
          <a:p>
            <a:pPr marL="0" indent="0">
              <a:buNone/>
            </a:pPr>
            <a:r>
              <a:rPr lang="en-US" sz="2400">
                <a:latin typeface="Times New Roman" panose="02020603050405020304" charset="0"/>
              </a:rPr>
              <a:t>İçecek Bölümüne  0.066 TL / TL / m2 x 100 m2 = </a:t>
            </a:r>
            <a:r>
              <a:rPr lang="en-US" sz="2400" u="sng">
                <a:latin typeface="Times New Roman" panose="02020603050405020304" charset="0"/>
              </a:rPr>
              <a:t>46,66 TL </a:t>
            </a:r>
            <a:endParaRPr lang="en-US" sz="2400" u="sng">
              <a:latin typeface="Times New Roman" panose="02020603050405020304" charset="0"/>
            </a:endParaRPr>
          </a:p>
          <a:p>
            <a:pPr marL="0" indent="0">
              <a:buNone/>
            </a:pPr>
            <a:r>
              <a:rPr lang="en-US" sz="2400">
                <a:latin typeface="Times New Roman" panose="02020603050405020304" charset="0"/>
              </a:rPr>
              <a:t>                                 (59,94) yaklaşık olarak            60,00 TL </a:t>
            </a:r>
            <a:endParaRPr lang="en-US" sz="2400">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8745</Words>
  <Application>WPS Presentation</Application>
  <PresentationFormat>Widescreen</PresentationFormat>
  <Paragraphs>172</Paragraphs>
  <Slides>23</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23</vt:i4>
      </vt:variant>
    </vt:vector>
  </HeadingPairs>
  <TitlesOfParts>
    <vt:vector size="32" baseType="lpstr">
      <vt:lpstr>Arial</vt:lpstr>
      <vt:lpstr>SimSun</vt:lpstr>
      <vt:lpstr>Wingdings</vt:lpstr>
      <vt:lpstr>Times New Roman</vt:lpstr>
      <vt:lpstr>Microsoft YaHei</vt:lpstr>
      <vt:lpstr/>
      <vt:lpstr>Arial Unicode MS</vt:lpstr>
      <vt:lpstr>Calibri</vt:lpstr>
      <vt:lpstr>Blue Waves</vt:lpstr>
      <vt:lpstr>KONAKLAMA İŞLETMELERİNDE MALİYET ANALİZİ</vt:lpstr>
      <vt:lpstr>Yönetici Personel Ücretlerinin Dağıtımı </vt:lpstr>
      <vt:lpstr>PowerPoint 演示文稿</vt:lpstr>
      <vt:lpstr>Maliyet Dağıtım Tablosunun Düzenlenmesi </vt:lpstr>
      <vt:lpstr>PowerPoint 演示文稿</vt:lpstr>
      <vt:lpstr>Maliyet Yerlerinde Toplanan Maliyetlerin Dağıtımı</vt:lpstr>
      <vt:lpstr>1. Basit Dağıtım Yöntemi </vt:lpstr>
      <vt:lpstr>Mutfak Bölümü Maliyetlerinin Dağıtımı </vt:lpstr>
      <vt:lpstr>Isıtma Bölümü Maliyetlerinin Dağıtımı </vt:lpstr>
      <vt:lpstr>PowerPoint 演示文稿</vt:lpstr>
      <vt:lpstr>PowerPoint 演示文稿</vt:lpstr>
      <vt:lpstr>PowerPoint 演示文稿</vt:lpstr>
      <vt:lpstr>PowerPoint 演示文稿</vt:lpstr>
      <vt:lpstr>PowerPoint 演示文稿</vt:lpstr>
      <vt:lpstr>Maliyet Dağıtım Tablosu </vt:lpstr>
      <vt:lpstr>PowerPoint 演示文稿</vt:lpstr>
      <vt:lpstr>PowerPoint 演示文稿</vt:lpstr>
      <vt:lpstr>PowerPoint 演示文稿</vt:lpstr>
      <vt:lpstr>PowerPoint 演示文稿</vt:lpstr>
      <vt:lpstr>PowerPoint 演示文稿</vt:lpstr>
      <vt:lpstr>PowerPoint 演示文稿</vt:lpstr>
      <vt:lpstr>Maliyet Muhasebesi Gerekli Mi? </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KONAKLAMA İŞLETMELERİNDE MALİYET ANALİZİ</dc:title>
  <dc:creator>ali</dc:creator>
  <cp:lastModifiedBy>ali</cp:lastModifiedBy>
  <cp:revision>6</cp:revision>
  <dcterms:created xsi:type="dcterms:W3CDTF">2018-02-13T15:42:00Z</dcterms:created>
  <dcterms:modified xsi:type="dcterms:W3CDTF">2018-02-16T11:58:01Z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