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7" r:id="rId2"/>
    <p:sldId id="268" r:id="rId3"/>
    <p:sldId id="269" r:id="rId4"/>
    <p:sldId id="270" r:id="rId5"/>
    <p:sldId id="271" r:id="rId6"/>
    <p:sldId id="272" r:id="rId7"/>
    <p:sldId id="273" r:id="rId8"/>
    <p:sldId id="274" r:id="rId9"/>
    <p:sldId id="275" r:id="rId10"/>
    <p:sldId id="276" r:id="rId11"/>
    <p:sldId id="277" r:id="rId12"/>
    <p:sldId id="27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1207AF-2D33-4C85-AE8F-328C4E8E60F2}" type="datetimeFigureOut">
              <a:rPr lang="tr-TR" smtClean="0"/>
              <a:t>3.12.2020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CA4EAB-FEC2-4DF0-B1D5-ECB3C1EB17FF}" type="slidenum">
              <a:rPr lang="tr-TR" smtClean="0"/>
              <a:t>‹#›</a:t>
            </a:fld>
            <a:endParaRPr lang="tr-TR"/>
          </a:p>
        </p:txBody>
      </p:sp>
    </p:spTree>
    <p:extLst>
      <p:ext uri="{BB962C8B-B14F-4D97-AF65-F5344CB8AC3E}">
        <p14:creationId xmlns:p14="http://schemas.microsoft.com/office/powerpoint/2010/main" val="998782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138B703D-8F46-4509-95F2-A13F5F76C14D}" type="slidenum">
              <a:rPr lang="tr-TR" altLang="tr-TR" sz="1200" b="0"/>
              <a:pPr algn="r">
                <a:buFontTx/>
                <a:buNone/>
              </a:pPr>
              <a:t>1</a:t>
            </a:fld>
            <a:endParaRPr lang="tr-TR" altLang="tr-TR" sz="1200" b="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797083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E0AA5A1-A8DD-451E-9E95-D7A4326E6727}"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2101522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0AA5A1-A8DD-451E-9E95-D7A4326E6727}"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2924943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0AA5A1-A8DD-451E-9E95-D7A4326E6727}"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1248392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0AA5A1-A8DD-451E-9E95-D7A4326E6727}"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3832827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E0AA5A1-A8DD-451E-9E95-D7A4326E6727}"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520121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E0AA5A1-A8DD-451E-9E95-D7A4326E6727}"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1192249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E0AA5A1-A8DD-451E-9E95-D7A4326E6727}" type="datetimeFigureOut">
              <a:rPr lang="tr-TR" smtClean="0"/>
              <a:t>3.12.2020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1921155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E0AA5A1-A8DD-451E-9E95-D7A4326E6727}" type="datetimeFigureOut">
              <a:rPr lang="tr-TR" smtClean="0"/>
              <a:t>3.12.2020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1564892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E0AA5A1-A8DD-451E-9E95-D7A4326E6727}" type="datetimeFigureOut">
              <a:rPr lang="tr-TR" smtClean="0"/>
              <a:t>3.12.2020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3253485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E0AA5A1-A8DD-451E-9E95-D7A4326E6727}"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1588361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E0AA5A1-A8DD-451E-9E95-D7A4326E6727}"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7BF4E3-D12B-444A-9905-73F67782D15D}" type="slidenum">
              <a:rPr lang="tr-TR" smtClean="0"/>
              <a:t>‹#›</a:t>
            </a:fld>
            <a:endParaRPr lang="tr-TR"/>
          </a:p>
        </p:txBody>
      </p:sp>
    </p:spTree>
    <p:extLst>
      <p:ext uri="{BB962C8B-B14F-4D97-AF65-F5344CB8AC3E}">
        <p14:creationId xmlns:p14="http://schemas.microsoft.com/office/powerpoint/2010/main" val="2104588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0AA5A1-A8DD-451E-9E95-D7A4326E6727}" type="datetimeFigureOut">
              <a:rPr lang="tr-TR" smtClean="0"/>
              <a:t>3.12.2020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7BF4E3-D12B-444A-9905-73F67782D15D}" type="slidenum">
              <a:rPr lang="tr-TR" smtClean="0"/>
              <a:t>‹#›</a:t>
            </a:fld>
            <a:endParaRPr lang="tr-TR"/>
          </a:p>
        </p:txBody>
      </p:sp>
    </p:spTree>
    <p:extLst>
      <p:ext uri="{BB962C8B-B14F-4D97-AF65-F5344CB8AC3E}">
        <p14:creationId xmlns:p14="http://schemas.microsoft.com/office/powerpoint/2010/main" val="1187709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713039" y="2414589"/>
            <a:ext cx="5689600" cy="3024187"/>
          </a:xfrm>
        </p:spPr>
        <p:txBody>
          <a:bodyPr anchor="ctr">
            <a:normAutofit fontScale="90000"/>
          </a:bodyPr>
          <a:lstStyle/>
          <a:p>
            <a:pPr eaLnBrk="1" hangingPunct="1"/>
            <a:r>
              <a:rPr lang="tr-TR" altLang="tr-TR" sz="2400" dirty="0">
                <a:latin typeface="Times New Roman" panose="02020603050405020304" pitchFamily="18" charset="0"/>
                <a:cs typeface="Times New Roman" panose="02020603050405020304" pitchFamily="18" charset="0"/>
              </a:rPr>
              <a:t>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KIRSAL YOLLAR DERSİ </a:t>
            </a:r>
            <a:br>
              <a:rPr lang="tr-TR" altLang="tr-TR" sz="2400" dirty="0">
                <a:latin typeface="Times New Roman" panose="02020603050405020304" pitchFamily="18" charset="0"/>
                <a:cs typeface="Times New Roman" panose="02020603050405020304" pitchFamily="18" charset="0"/>
              </a:rPr>
            </a:br>
            <a:r>
              <a:rPr lang="tr-TR" altLang="tr-TR" sz="2400" dirty="0" smtClean="0">
                <a:latin typeface="Times New Roman" panose="02020603050405020304" pitchFamily="18" charset="0"/>
                <a:cs typeface="Times New Roman" panose="02020603050405020304" pitchFamily="18" charset="0"/>
              </a:rPr>
              <a:t>13</a:t>
            </a:r>
            <a:r>
              <a:rPr lang="tr-TR" altLang="tr-TR" sz="2400" dirty="0" smtClean="0">
                <a:latin typeface="Times New Roman" panose="02020603050405020304" pitchFamily="18" charset="0"/>
                <a:cs typeface="Times New Roman" panose="02020603050405020304" pitchFamily="18" charset="0"/>
              </a:rPr>
              <a:t>. </a:t>
            </a:r>
            <a:r>
              <a:rPr lang="tr-TR" altLang="tr-TR" sz="2400" dirty="0" smtClean="0">
                <a:latin typeface="Times New Roman" panose="02020603050405020304" pitchFamily="18" charset="0"/>
                <a:cs typeface="Times New Roman" panose="02020603050405020304" pitchFamily="18" charset="0"/>
              </a:rPr>
              <a:t>HAFTA</a:t>
            </a:r>
            <a:br>
              <a:rPr lang="tr-TR" altLang="tr-TR" sz="2400" dirty="0" smtClean="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smtClean="0">
                <a:latin typeface="Times New Roman" panose="02020603050405020304" pitchFamily="18" charset="0"/>
                <a:cs typeface="Times New Roman" panose="02020603050405020304" pitchFamily="18" charset="0"/>
              </a:rPr>
              <a:t/>
            </a:r>
            <a:br>
              <a:rPr lang="tr-TR" altLang="tr-TR" sz="2400" dirty="0" smtClean="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err="1" smtClean="0">
                <a:latin typeface="Times New Roman" panose="02020603050405020304" pitchFamily="18" charset="0"/>
                <a:cs typeface="Times New Roman" panose="02020603050405020304" pitchFamily="18" charset="0"/>
              </a:rPr>
              <a:t>Doç.Dr</a:t>
            </a:r>
            <a:r>
              <a:rPr lang="tr-TR" altLang="tr-TR" sz="2400" dirty="0" smtClean="0">
                <a:latin typeface="Times New Roman" panose="02020603050405020304" pitchFamily="18" charset="0"/>
                <a:cs typeface="Times New Roman" panose="02020603050405020304" pitchFamily="18" charset="0"/>
              </a:rPr>
              <a:t>. Havva Eylem POLAT</a:t>
            </a: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endParaRPr lang="tr-TR" altLang="tr-TR" sz="4400" b="1" dirty="0"/>
          </a:p>
        </p:txBody>
      </p:sp>
      <p:sp>
        <p:nvSpPr>
          <p:cNvPr id="3075" name="Text Box 10"/>
          <p:cNvSpPr txBox="1">
            <a:spLocks noChangeArrowheads="1"/>
          </p:cNvSpPr>
          <p:nvPr/>
        </p:nvSpPr>
        <p:spPr bwMode="auto">
          <a:xfrm>
            <a:off x="2424114" y="333376"/>
            <a:ext cx="5978525" cy="208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spcBef>
                <a:spcPct val="50000"/>
              </a:spcBef>
              <a:buFontTx/>
              <a:buNone/>
            </a:pPr>
            <a:r>
              <a:rPr lang="tr-TR" altLang="tr-TR" sz="3000" b="0">
                <a:latin typeface="Times New Roman" panose="02020603050405020304" pitchFamily="18" charset="0"/>
                <a:cs typeface="Times New Roman" panose="02020603050405020304" pitchFamily="18" charset="0"/>
              </a:rPr>
              <a:t>ANKARA ÜNİVERSİTESİ</a:t>
            </a:r>
          </a:p>
          <a:p>
            <a:pPr eaLnBrk="1" hangingPunct="1">
              <a:spcBef>
                <a:spcPct val="50000"/>
              </a:spcBef>
              <a:buFontTx/>
              <a:buNone/>
            </a:pPr>
            <a:r>
              <a:rPr lang="tr-TR" altLang="tr-TR" sz="2700" b="0">
                <a:latin typeface="Times New Roman" panose="02020603050405020304" pitchFamily="18" charset="0"/>
                <a:cs typeface="Times New Roman" panose="02020603050405020304" pitchFamily="18" charset="0"/>
              </a:rPr>
              <a:t>ZİRAAT FAKÜLTESİ</a:t>
            </a:r>
          </a:p>
          <a:p>
            <a:pPr eaLnBrk="1" hangingPunct="1">
              <a:spcBef>
                <a:spcPct val="50000"/>
              </a:spcBef>
              <a:buFontTx/>
              <a:buNone/>
            </a:pPr>
            <a:r>
              <a:rPr lang="tr-TR" altLang="tr-TR" sz="2000" b="0">
                <a:latin typeface="Times New Roman" panose="02020603050405020304" pitchFamily="18" charset="0"/>
                <a:cs typeface="Times New Roman" panose="02020603050405020304" pitchFamily="18" charset="0"/>
              </a:rPr>
              <a:t>TARIMSAL YAPILAR VE SULAMA  BÖLÜMÜ</a:t>
            </a:r>
          </a:p>
          <a:p>
            <a:pPr eaLnBrk="1" hangingPunct="1">
              <a:spcBef>
                <a:spcPct val="50000"/>
              </a:spcBef>
              <a:buFontTx/>
              <a:buNone/>
            </a:pPr>
            <a:endParaRPr lang="tr-TR" altLang="tr-TR" sz="2000" b="0">
              <a:latin typeface="Verdana" panose="020B0604030504040204" pitchFamily="34" charset="0"/>
            </a:endParaRPr>
          </a:p>
        </p:txBody>
      </p:sp>
    </p:spTree>
    <p:extLst>
      <p:ext uri="{BB962C8B-B14F-4D97-AF65-F5344CB8AC3E}">
        <p14:creationId xmlns:p14="http://schemas.microsoft.com/office/powerpoint/2010/main" val="31218701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5C5DDAA-59F1-443C-BDAD-CE995CC30FC4}" type="slidenum">
              <a:rPr lang="tr-TR" altLang="tr-TR" sz="1200">
                <a:latin typeface="Arial Black" panose="020B0A04020102020204" pitchFamily="34" charset="0"/>
              </a:rPr>
              <a:pPr/>
              <a:t>10</a:t>
            </a:fld>
            <a:endParaRPr lang="tr-TR" altLang="tr-TR" sz="1200">
              <a:latin typeface="Arial Black" panose="020B0A04020102020204" pitchFamily="34" charset="0"/>
            </a:endParaRPr>
          </a:p>
        </p:txBody>
      </p:sp>
      <p:sp>
        <p:nvSpPr>
          <p:cNvPr id="22531" name="Rectangle 2"/>
          <p:cNvSpPr>
            <a:spLocks noGrp="1" noChangeArrowheads="1"/>
          </p:cNvSpPr>
          <p:nvPr>
            <p:ph type="title"/>
          </p:nvPr>
        </p:nvSpPr>
        <p:spPr/>
        <p:txBody>
          <a:bodyPr/>
          <a:lstStyle/>
          <a:p>
            <a:pPr eaLnBrk="1" hangingPunct="1"/>
            <a:r>
              <a:rPr lang="tr-TR" altLang="tr-TR" sz="3400" b="1"/>
              <a:t>HIZLANMA VE YAVAŞLAMA YETENEĞİ</a:t>
            </a:r>
          </a:p>
        </p:txBody>
      </p:sp>
      <p:sp>
        <p:nvSpPr>
          <p:cNvPr id="22532" name="Rectangle 3"/>
          <p:cNvSpPr>
            <a:spLocks noGrp="1" noChangeArrowheads="1"/>
          </p:cNvSpPr>
          <p:nvPr>
            <p:ph type="body" idx="1"/>
          </p:nvPr>
        </p:nvSpPr>
        <p:spPr/>
        <p:txBody>
          <a:bodyPr/>
          <a:lstStyle/>
          <a:p>
            <a:pPr eaLnBrk="1" hangingPunct="1"/>
            <a:r>
              <a:rPr lang="tr-TR" altLang="tr-TR" sz="2400" b="1"/>
              <a:t>Motorlu taşıtların hızlanma yeteneği kavşak planlaması sollama ve geçiş uzunluğu tayininde bilinmesi gereken önemli bir parametredir.</a:t>
            </a:r>
          </a:p>
          <a:p>
            <a:pPr eaLnBrk="1" hangingPunct="1"/>
            <a:r>
              <a:rPr lang="tr-TR" altLang="tr-TR" sz="2400" b="1"/>
              <a:t>Yavaşlama da ise frenler direnç gösterir ve aynı zamanda sürücünün önündeki taşıta çarpmaması için direnç kaynağıdır.</a:t>
            </a:r>
          </a:p>
          <a:p>
            <a:pPr eaLnBrk="1" hangingPunct="1"/>
            <a:r>
              <a:rPr lang="tr-TR" altLang="tr-TR" sz="2400" b="1"/>
              <a:t>İLERİKİ KONULARDA BU KONUYA DAHA DETAYLI GİRİLECEKTİR.</a:t>
            </a:r>
          </a:p>
        </p:txBody>
      </p:sp>
    </p:spTree>
    <p:extLst>
      <p:ext uri="{BB962C8B-B14F-4D97-AF65-F5344CB8AC3E}">
        <p14:creationId xmlns:p14="http://schemas.microsoft.com/office/powerpoint/2010/main" val="3784788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41AE8BA-DD93-4F8D-AA57-8B6268CA0628}" type="slidenum">
              <a:rPr lang="tr-TR" altLang="tr-TR" sz="1200">
                <a:latin typeface="Arial Black" panose="020B0A04020102020204" pitchFamily="34" charset="0"/>
              </a:rPr>
              <a:pPr/>
              <a:t>11</a:t>
            </a:fld>
            <a:endParaRPr lang="tr-TR" altLang="tr-TR" sz="1200">
              <a:latin typeface="Arial Black" panose="020B0A04020102020204" pitchFamily="34" charset="0"/>
            </a:endParaRPr>
          </a:p>
        </p:txBody>
      </p:sp>
      <p:sp>
        <p:nvSpPr>
          <p:cNvPr id="23555" name="Rectangle 2"/>
          <p:cNvSpPr>
            <a:spLocks noGrp="1" noChangeArrowheads="1"/>
          </p:cNvSpPr>
          <p:nvPr>
            <p:ph type="title"/>
          </p:nvPr>
        </p:nvSpPr>
        <p:spPr/>
        <p:txBody>
          <a:bodyPr/>
          <a:lstStyle/>
          <a:p>
            <a:pPr eaLnBrk="1" hangingPunct="1"/>
            <a:r>
              <a:rPr lang="tr-TR" altLang="tr-TR" sz="3400" b="1"/>
              <a:t>MOTORLU TAŞITLARDA İŞLETME MALİYETİ</a:t>
            </a:r>
          </a:p>
        </p:txBody>
      </p:sp>
      <p:sp>
        <p:nvSpPr>
          <p:cNvPr id="23556" name="Rectangle 3"/>
          <p:cNvSpPr>
            <a:spLocks noGrp="1" noChangeArrowheads="1"/>
          </p:cNvSpPr>
          <p:nvPr>
            <p:ph type="body" idx="1"/>
          </p:nvPr>
        </p:nvSpPr>
        <p:spPr/>
        <p:txBody>
          <a:bodyPr/>
          <a:lstStyle/>
          <a:p>
            <a:pPr eaLnBrk="1" hangingPunct="1"/>
            <a:r>
              <a:rPr lang="tr-TR" altLang="tr-TR" sz="2400" b="1"/>
              <a:t>Yolun herhangi ekstradan araca bir maliyeti yoktur. Ancak araç ve yolun birbirleri arasında çok yakın bir ilişki vardır.</a:t>
            </a:r>
          </a:p>
          <a:p>
            <a:pPr eaLnBrk="1" hangingPunct="1"/>
            <a:r>
              <a:rPr lang="tr-TR" altLang="tr-TR" sz="2400" b="1"/>
              <a:t>Yolun karakteristikleri içerisinde taşıta etki eden faktörler ise uzunluk, eğim, kaplama cinsi, yatay kurbalar, yoldaki trafik durumudur.</a:t>
            </a:r>
          </a:p>
        </p:txBody>
      </p:sp>
    </p:spTree>
    <p:extLst>
      <p:ext uri="{BB962C8B-B14F-4D97-AF65-F5344CB8AC3E}">
        <p14:creationId xmlns:p14="http://schemas.microsoft.com/office/powerpoint/2010/main" val="4294796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88FDF9E-C1DF-42F3-8FF9-0C99D8F5FF14}" type="slidenum">
              <a:rPr lang="tr-TR" altLang="tr-TR" sz="1200">
                <a:latin typeface="Arial Black" panose="020B0A04020102020204" pitchFamily="34" charset="0"/>
              </a:rPr>
              <a:pPr/>
              <a:t>12</a:t>
            </a:fld>
            <a:endParaRPr lang="tr-TR" altLang="tr-TR" sz="1200">
              <a:latin typeface="Arial Black" panose="020B0A04020102020204" pitchFamily="34" charset="0"/>
            </a:endParaRPr>
          </a:p>
        </p:txBody>
      </p:sp>
      <p:sp>
        <p:nvSpPr>
          <p:cNvPr id="24579" name="Rectangle 2"/>
          <p:cNvSpPr>
            <a:spLocks noGrp="1" noChangeArrowheads="1"/>
          </p:cNvSpPr>
          <p:nvPr>
            <p:ph type="title"/>
          </p:nvPr>
        </p:nvSpPr>
        <p:spPr/>
        <p:txBody>
          <a:bodyPr/>
          <a:lstStyle/>
          <a:p>
            <a:pPr eaLnBrk="1" hangingPunct="1"/>
            <a:r>
              <a:rPr lang="tr-TR" altLang="tr-TR" sz="3400" b="1"/>
              <a:t>MOTORSUZ TAŞITLAR</a:t>
            </a:r>
          </a:p>
        </p:txBody>
      </p:sp>
      <p:sp>
        <p:nvSpPr>
          <p:cNvPr id="24580" name="Rectangle 3"/>
          <p:cNvSpPr>
            <a:spLocks noGrp="1" noChangeArrowheads="1"/>
          </p:cNvSpPr>
          <p:nvPr>
            <p:ph type="body" idx="1"/>
          </p:nvPr>
        </p:nvSpPr>
        <p:spPr/>
        <p:txBody>
          <a:bodyPr/>
          <a:lstStyle/>
          <a:p>
            <a:pPr eaLnBrk="1" hangingPunct="1"/>
            <a:r>
              <a:rPr lang="tr-TR" altLang="tr-TR" sz="2400" b="1"/>
              <a:t>Bu taşıtlar motorsuz olmakla beraber hayvan gücü ile kent içi yollarda kullanılmaktadır.Kırsal yerleşimde önemli araçlardır. Tekerlekleri genellikle demir kaplama olduğundan asfalt kaplamalı yollara zarar verirler.</a:t>
            </a:r>
          </a:p>
          <a:p>
            <a:pPr eaLnBrk="1" hangingPunct="1">
              <a:buFont typeface="Wingdings" panose="05000000000000000000" pitchFamily="2" charset="2"/>
              <a:buNone/>
            </a:pPr>
            <a:r>
              <a:rPr lang="tr-TR" altLang="tr-TR" sz="2400" b="1"/>
              <a:t>Trafik açısından da hızlarının yavaş olduğundan akıcı olan trafiği ve motorlu araçları bu nedenden dolayı tehlikeye sokar ve genel trafik açısından önemli bir tehlike oluştururlar..</a:t>
            </a:r>
          </a:p>
        </p:txBody>
      </p:sp>
    </p:spTree>
    <p:extLst>
      <p:ext uri="{BB962C8B-B14F-4D97-AF65-F5344CB8AC3E}">
        <p14:creationId xmlns:p14="http://schemas.microsoft.com/office/powerpoint/2010/main" val="3198753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CE86DC8-4B28-44D1-802C-A09E439FE565}" type="slidenum">
              <a:rPr lang="tr-TR" altLang="tr-TR" sz="1200">
                <a:latin typeface="Arial Black" panose="020B0A04020102020204" pitchFamily="34" charset="0"/>
              </a:rPr>
              <a:pPr/>
              <a:t>2</a:t>
            </a:fld>
            <a:endParaRPr lang="tr-TR" altLang="tr-TR" sz="1200">
              <a:latin typeface="Arial Black" panose="020B0A04020102020204" pitchFamily="34" charset="0"/>
            </a:endParaRPr>
          </a:p>
        </p:txBody>
      </p:sp>
      <p:sp>
        <p:nvSpPr>
          <p:cNvPr id="14339" name="Rectangle 2"/>
          <p:cNvSpPr>
            <a:spLocks noGrp="1" noChangeArrowheads="1"/>
          </p:cNvSpPr>
          <p:nvPr>
            <p:ph type="title"/>
          </p:nvPr>
        </p:nvSpPr>
        <p:spPr/>
        <p:txBody>
          <a:bodyPr/>
          <a:lstStyle/>
          <a:p>
            <a:pPr eaLnBrk="1" hangingPunct="1"/>
            <a:r>
              <a:rPr lang="tr-TR" altLang="tr-TR" sz="3400" b="1"/>
              <a:t>5- YAYA HIZI</a:t>
            </a:r>
          </a:p>
        </p:txBody>
      </p:sp>
      <p:sp>
        <p:nvSpPr>
          <p:cNvPr id="14340" name="Rectangle 3"/>
          <p:cNvSpPr>
            <a:spLocks noGrp="1" noChangeArrowheads="1"/>
          </p:cNvSpPr>
          <p:nvPr>
            <p:ph type="body" idx="1"/>
          </p:nvPr>
        </p:nvSpPr>
        <p:spPr/>
        <p:txBody>
          <a:bodyPr/>
          <a:lstStyle/>
          <a:p>
            <a:pPr eaLnBrk="1" hangingPunct="1"/>
            <a:r>
              <a:rPr lang="tr-TR" altLang="tr-TR" sz="2400" b="1"/>
              <a:t>Ülkemizde yaya – taşıt kazalarının en fazla olduğu nokta karşıdan karşıya geçişlerde olmakla beraber bu geçişler esnasında yayaların hızlarının önemi hem sürücü hem de kendileri için önemlidir.</a:t>
            </a:r>
          </a:p>
        </p:txBody>
      </p:sp>
      <p:pic>
        <p:nvPicPr>
          <p:cNvPr id="1434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1313" y="3141663"/>
            <a:ext cx="333375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5822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B88D479-181B-4633-9ABA-DEBEC733D0E5}" type="slidenum">
              <a:rPr lang="tr-TR" altLang="tr-TR" sz="1200">
                <a:latin typeface="Arial Black" panose="020B0A04020102020204" pitchFamily="34" charset="0"/>
              </a:rPr>
              <a:pPr/>
              <a:t>3</a:t>
            </a:fld>
            <a:endParaRPr lang="tr-TR" altLang="tr-TR" sz="1200">
              <a:latin typeface="Arial Black" panose="020B0A04020102020204" pitchFamily="34" charset="0"/>
            </a:endParaRPr>
          </a:p>
        </p:txBody>
      </p:sp>
      <p:sp>
        <p:nvSpPr>
          <p:cNvPr id="15363" name="Rectangle 2"/>
          <p:cNvSpPr>
            <a:spLocks noGrp="1" noChangeArrowheads="1"/>
          </p:cNvSpPr>
          <p:nvPr>
            <p:ph type="title"/>
          </p:nvPr>
        </p:nvSpPr>
        <p:spPr/>
        <p:txBody>
          <a:bodyPr/>
          <a:lstStyle/>
          <a:p>
            <a:pPr eaLnBrk="1" hangingPunct="1"/>
            <a:r>
              <a:rPr lang="tr-TR" altLang="tr-TR" sz="2300" b="1"/>
              <a:t>B-KARAYOLU TAŞITLARININ GENEL KARAKTERİSTİK  </a:t>
            </a:r>
            <a:br>
              <a:rPr lang="tr-TR" altLang="tr-TR" sz="2300" b="1"/>
            </a:br>
            <a:r>
              <a:rPr lang="tr-TR" altLang="tr-TR" sz="2300" b="1"/>
              <a:t>   ÖZELLİKLERİ</a:t>
            </a:r>
          </a:p>
        </p:txBody>
      </p:sp>
      <p:sp>
        <p:nvSpPr>
          <p:cNvPr id="15364" name="Rectangle 3"/>
          <p:cNvSpPr>
            <a:spLocks noGrp="1" noChangeArrowheads="1"/>
          </p:cNvSpPr>
          <p:nvPr>
            <p:ph type="body" idx="1"/>
          </p:nvPr>
        </p:nvSpPr>
        <p:spPr/>
        <p:txBody>
          <a:bodyPr/>
          <a:lstStyle/>
          <a:p>
            <a:pPr eaLnBrk="1" hangingPunct="1"/>
            <a:r>
              <a:rPr lang="tr-TR" altLang="tr-TR" sz="2400" b="1"/>
              <a:t>TAŞIT CİNSLERİ</a:t>
            </a:r>
          </a:p>
          <a:p>
            <a:pPr eaLnBrk="1" hangingPunct="1"/>
            <a:r>
              <a:rPr lang="tr-TR" altLang="tr-TR" sz="2400" b="1"/>
              <a:t>TAŞIT BOYUTLARI</a:t>
            </a:r>
          </a:p>
          <a:p>
            <a:pPr eaLnBrk="1" hangingPunct="1"/>
            <a:r>
              <a:rPr lang="tr-TR" altLang="tr-TR" sz="2400" b="1"/>
              <a:t>TAŞIT AĞIRLIKLARI</a:t>
            </a:r>
          </a:p>
          <a:p>
            <a:pPr eaLnBrk="1" hangingPunct="1"/>
            <a:r>
              <a:rPr lang="tr-TR" altLang="tr-TR" sz="2400" b="1"/>
              <a:t>EN KÜÇÜK DÖNÜŞ YARIÇAPLARI</a:t>
            </a:r>
          </a:p>
          <a:p>
            <a:pPr eaLnBrk="1" hangingPunct="1"/>
            <a:r>
              <a:rPr lang="tr-TR" altLang="tr-TR" sz="2400" b="1"/>
              <a:t>HIZLANMA VE YAVAŞLAMA YETENEĞİ</a:t>
            </a:r>
          </a:p>
          <a:p>
            <a:pPr eaLnBrk="1" hangingPunct="1"/>
            <a:r>
              <a:rPr lang="tr-TR" altLang="tr-TR" sz="2400" b="1"/>
              <a:t>MOTORLU TAŞITLARDA İŞLETME MALİYETİ</a:t>
            </a:r>
          </a:p>
          <a:p>
            <a:pPr eaLnBrk="1" hangingPunct="1"/>
            <a:r>
              <a:rPr lang="tr-TR" altLang="tr-TR" sz="2400" b="1"/>
              <a:t>HAREKETE KARŞI DİRENÇLER</a:t>
            </a:r>
          </a:p>
          <a:p>
            <a:pPr eaLnBrk="1" hangingPunct="1"/>
            <a:r>
              <a:rPr lang="tr-TR" altLang="tr-TR" sz="2400" b="1"/>
              <a:t>MOTORLU TAŞITLARDA GÜÇ ÇEKME KUVVETİ VE HAREKET</a:t>
            </a:r>
          </a:p>
          <a:p>
            <a:pPr eaLnBrk="1" hangingPunct="1"/>
            <a:r>
              <a:rPr lang="tr-TR" altLang="tr-TR" sz="2400" b="1"/>
              <a:t>MOTORSUZ TAŞITLAR</a:t>
            </a:r>
          </a:p>
        </p:txBody>
      </p:sp>
    </p:spTree>
    <p:extLst>
      <p:ext uri="{BB962C8B-B14F-4D97-AF65-F5344CB8AC3E}">
        <p14:creationId xmlns:p14="http://schemas.microsoft.com/office/powerpoint/2010/main" val="551993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57E5578-0D4F-4BBD-94D9-6FCF58BA303D}" type="slidenum">
              <a:rPr lang="tr-TR" altLang="tr-TR" sz="1200">
                <a:latin typeface="Arial Black" panose="020B0A04020102020204" pitchFamily="34" charset="0"/>
              </a:rPr>
              <a:pPr/>
              <a:t>4</a:t>
            </a:fld>
            <a:endParaRPr lang="tr-TR" altLang="tr-TR" sz="1200">
              <a:latin typeface="Arial Black" panose="020B0A04020102020204" pitchFamily="34" charset="0"/>
            </a:endParaRPr>
          </a:p>
        </p:txBody>
      </p:sp>
      <p:sp>
        <p:nvSpPr>
          <p:cNvPr id="16387" name="Rectangle 2"/>
          <p:cNvSpPr>
            <a:spLocks noGrp="1" noChangeArrowheads="1"/>
          </p:cNvSpPr>
          <p:nvPr>
            <p:ph type="title"/>
          </p:nvPr>
        </p:nvSpPr>
        <p:spPr/>
        <p:txBody>
          <a:bodyPr/>
          <a:lstStyle/>
          <a:p>
            <a:pPr eaLnBrk="1" hangingPunct="1"/>
            <a:r>
              <a:rPr lang="tr-TR" altLang="tr-TR" sz="3400" b="1"/>
              <a:t>TAŞIT CİNSLERİ</a:t>
            </a:r>
          </a:p>
        </p:txBody>
      </p:sp>
      <p:sp>
        <p:nvSpPr>
          <p:cNvPr id="16388" name="Rectangle 3"/>
          <p:cNvSpPr>
            <a:spLocks noGrp="1" noChangeArrowheads="1"/>
          </p:cNvSpPr>
          <p:nvPr>
            <p:ph type="body" idx="1"/>
          </p:nvPr>
        </p:nvSpPr>
        <p:spPr/>
        <p:txBody>
          <a:bodyPr/>
          <a:lstStyle/>
          <a:p>
            <a:pPr eaLnBrk="1" hangingPunct="1">
              <a:buFont typeface="Wingdings" panose="05000000000000000000" pitchFamily="2" charset="2"/>
              <a:buNone/>
            </a:pPr>
            <a:r>
              <a:rPr lang="tr-TR" altLang="tr-TR" sz="2400" b="1"/>
              <a:t>KTT’ye göre verilen tarife göre taşıt ; karayolunda insan, hayvan ve eşya taşımaya yarayan araçlardır.</a:t>
            </a:r>
          </a:p>
          <a:p>
            <a:pPr eaLnBrk="1" hangingPunct="1">
              <a:buFont typeface="Wingdings" panose="05000000000000000000" pitchFamily="2" charset="2"/>
              <a:buNone/>
            </a:pPr>
            <a:r>
              <a:rPr lang="tr-TR" altLang="tr-TR" sz="2400" b="1"/>
              <a:t>Makine gücü ile çalışanlara motorlu insan yada hayvan gücüyle çalışanlara ise motorsuz taşıtlar denir.</a:t>
            </a:r>
          </a:p>
        </p:txBody>
      </p:sp>
      <p:pic>
        <p:nvPicPr>
          <p:cNvPr id="1638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1901" y="3644900"/>
            <a:ext cx="3578225" cy="222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9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8213" y="3644900"/>
            <a:ext cx="4032250" cy="2236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0584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C6C5662-81AF-4FCA-9CEF-515AE416016B}" type="slidenum">
              <a:rPr lang="tr-TR" altLang="tr-TR" sz="1200">
                <a:latin typeface="Arial Black" panose="020B0A04020102020204" pitchFamily="34" charset="0"/>
              </a:rPr>
              <a:pPr/>
              <a:t>5</a:t>
            </a:fld>
            <a:endParaRPr lang="tr-TR" altLang="tr-TR" sz="1200">
              <a:latin typeface="Arial Black" panose="020B0A04020102020204" pitchFamily="34" charset="0"/>
            </a:endParaRPr>
          </a:p>
        </p:txBody>
      </p:sp>
      <p:sp>
        <p:nvSpPr>
          <p:cNvPr id="17411" name="Rectangle 2"/>
          <p:cNvSpPr>
            <a:spLocks noGrp="1" noChangeArrowheads="1"/>
          </p:cNvSpPr>
          <p:nvPr>
            <p:ph type="title"/>
          </p:nvPr>
        </p:nvSpPr>
        <p:spPr/>
        <p:txBody>
          <a:bodyPr/>
          <a:lstStyle/>
          <a:p>
            <a:pPr eaLnBrk="1" hangingPunct="1"/>
            <a:r>
              <a:rPr lang="tr-TR" altLang="tr-TR" sz="3400" b="1"/>
              <a:t>TAŞIT CİNSLERİ</a:t>
            </a:r>
          </a:p>
        </p:txBody>
      </p:sp>
      <p:sp>
        <p:nvSpPr>
          <p:cNvPr id="17412" name="Rectangle 3"/>
          <p:cNvSpPr>
            <a:spLocks noGrp="1" noChangeArrowheads="1"/>
          </p:cNvSpPr>
          <p:nvPr>
            <p:ph type="body" idx="1"/>
          </p:nvPr>
        </p:nvSpPr>
        <p:spPr/>
        <p:txBody>
          <a:bodyPr/>
          <a:lstStyle/>
          <a:p>
            <a:pPr eaLnBrk="1" hangingPunct="1">
              <a:buFont typeface="Wingdings" panose="05000000000000000000" pitchFamily="2" charset="2"/>
              <a:buNone/>
            </a:pPr>
            <a:r>
              <a:rPr lang="tr-TR" altLang="tr-TR" sz="2400" b="1"/>
              <a:t>Motorlu taşıtlar motosiklet otomobil minibüs otobüs kamyonet kamyon gibi araçlardır.</a:t>
            </a:r>
          </a:p>
          <a:p>
            <a:pPr eaLnBrk="1" hangingPunct="1">
              <a:buFont typeface="Wingdings" panose="05000000000000000000" pitchFamily="2" charset="2"/>
              <a:buNone/>
            </a:pPr>
            <a:r>
              <a:rPr lang="tr-TR" altLang="tr-TR" sz="2400" b="1"/>
              <a:t>İstihab haddi olarakta çeşitli ağırlıklarda olduklarından araçlar hafif ve ağır taşıtlar olarak 2 gruba ayırabiliriz.</a:t>
            </a:r>
          </a:p>
          <a:p>
            <a:pPr eaLnBrk="1" hangingPunct="1">
              <a:buFont typeface="Wingdings" panose="05000000000000000000" pitchFamily="2" charset="2"/>
              <a:buNone/>
            </a:pPr>
            <a:r>
              <a:rPr lang="tr-TR" altLang="tr-TR" sz="2400" b="1"/>
              <a:t>Bunların dışında çeşitli amaçlar ile kullanılan araçlarda vardır.</a:t>
            </a:r>
          </a:p>
          <a:p>
            <a:pPr eaLnBrk="1" hangingPunct="1">
              <a:buFont typeface="Wingdings" panose="05000000000000000000" pitchFamily="2" charset="2"/>
              <a:buNone/>
            </a:pPr>
            <a:endParaRPr lang="tr-TR" altLang="tr-TR" sz="2400" b="1"/>
          </a:p>
        </p:txBody>
      </p:sp>
    </p:spTree>
    <p:extLst>
      <p:ext uri="{BB962C8B-B14F-4D97-AF65-F5344CB8AC3E}">
        <p14:creationId xmlns:p14="http://schemas.microsoft.com/office/powerpoint/2010/main" val="2988454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5B626F3-9E17-4202-9F1C-DD45A3B2CC49}" type="slidenum">
              <a:rPr lang="tr-TR" altLang="tr-TR" sz="1200">
                <a:latin typeface="Arial Black" panose="020B0A04020102020204" pitchFamily="34" charset="0"/>
              </a:rPr>
              <a:pPr/>
              <a:t>6</a:t>
            </a:fld>
            <a:endParaRPr lang="tr-TR" altLang="tr-TR" sz="1200">
              <a:latin typeface="Arial Black" panose="020B0A04020102020204" pitchFamily="34" charset="0"/>
            </a:endParaRPr>
          </a:p>
        </p:txBody>
      </p:sp>
      <p:sp>
        <p:nvSpPr>
          <p:cNvPr id="18435" name="Rectangle 2"/>
          <p:cNvSpPr>
            <a:spLocks noGrp="1" noChangeArrowheads="1"/>
          </p:cNvSpPr>
          <p:nvPr>
            <p:ph type="title"/>
          </p:nvPr>
        </p:nvSpPr>
        <p:spPr/>
        <p:txBody>
          <a:bodyPr/>
          <a:lstStyle/>
          <a:p>
            <a:pPr eaLnBrk="1" hangingPunct="1"/>
            <a:r>
              <a:rPr lang="tr-TR" altLang="tr-TR" sz="3400" b="1"/>
              <a:t>TAŞIT BOYUTLARI</a:t>
            </a:r>
          </a:p>
        </p:txBody>
      </p:sp>
      <p:sp>
        <p:nvSpPr>
          <p:cNvPr id="18436" name="Rectangle 3"/>
          <p:cNvSpPr>
            <a:spLocks noGrp="1" noChangeArrowheads="1"/>
          </p:cNvSpPr>
          <p:nvPr>
            <p:ph type="body" idx="1"/>
          </p:nvPr>
        </p:nvSpPr>
        <p:spPr/>
        <p:txBody>
          <a:bodyPr/>
          <a:lstStyle/>
          <a:p>
            <a:pPr eaLnBrk="1" hangingPunct="1"/>
            <a:r>
              <a:rPr lang="tr-TR" altLang="tr-TR" sz="2400" b="1"/>
              <a:t>Maksimum Genişlik : Standart ölçülerde herhangi bir aracın genişliği en fazla 2.50m geçemez. Ancak ayrıcalıklı haller de mevcuttur. Bazı iş makineleri tarım makineleri özel durumlar içerisine girer ve bunların da en fazla genişliği 3.05m dir.</a:t>
            </a:r>
          </a:p>
          <a:p>
            <a:pPr eaLnBrk="1" hangingPunct="1"/>
            <a:r>
              <a:rPr lang="tr-TR" altLang="tr-TR" sz="2400" b="1"/>
              <a:t>Maksimum Yükseklik : Yüklü yada yüksüz bir aracın en fazla sahip olacağı yükseklik 4.00m dir.</a:t>
            </a:r>
          </a:p>
          <a:p>
            <a:pPr eaLnBrk="1" hangingPunct="1">
              <a:buFont typeface="Wingdings" panose="05000000000000000000" pitchFamily="2" charset="2"/>
              <a:buNone/>
            </a:pPr>
            <a:endParaRPr lang="tr-TR" altLang="tr-TR" sz="2400" b="1"/>
          </a:p>
          <a:p>
            <a:pPr eaLnBrk="1" hangingPunct="1">
              <a:buFont typeface="Wingdings" panose="05000000000000000000" pitchFamily="2" charset="2"/>
              <a:buNone/>
            </a:pPr>
            <a:r>
              <a:rPr lang="tr-TR" altLang="tr-TR" sz="2400" b="1"/>
              <a:t>    </a:t>
            </a:r>
          </a:p>
          <a:p>
            <a:pPr eaLnBrk="1" hangingPunct="1">
              <a:buFont typeface="Wingdings" panose="05000000000000000000" pitchFamily="2" charset="2"/>
              <a:buNone/>
            </a:pPr>
            <a:endParaRPr lang="tr-TR" altLang="tr-TR" sz="2400" b="1"/>
          </a:p>
        </p:txBody>
      </p:sp>
    </p:spTree>
    <p:extLst>
      <p:ext uri="{BB962C8B-B14F-4D97-AF65-F5344CB8AC3E}">
        <p14:creationId xmlns:p14="http://schemas.microsoft.com/office/powerpoint/2010/main" val="11620688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B91ADCF-37DA-49D7-A2A1-042193371881}" type="slidenum">
              <a:rPr lang="tr-TR" altLang="tr-TR" sz="1200">
                <a:latin typeface="Arial Black" panose="020B0A04020102020204" pitchFamily="34" charset="0"/>
              </a:rPr>
              <a:pPr/>
              <a:t>7</a:t>
            </a:fld>
            <a:endParaRPr lang="tr-TR" altLang="tr-TR" sz="1200">
              <a:latin typeface="Arial Black" panose="020B0A04020102020204" pitchFamily="34" charset="0"/>
            </a:endParaRPr>
          </a:p>
        </p:txBody>
      </p:sp>
      <p:sp>
        <p:nvSpPr>
          <p:cNvPr id="19459" name="Rectangle 2"/>
          <p:cNvSpPr>
            <a:spLocks noGrp="1" noChangeArrowheads="1"/>
          </p:cNvSpPr>
          <p:nvPr>
            <p:ph type="title"/>
          </p:nvPr>
        </p:nvSpPr>
        <p:spPr/>
        <p:txBody>
          <a:bodyPr/>
          <a:lstStyle/>
          <a:p>
            <a:pPr eaLnBrk="1" hangingPunct="1"/>
            <a:r>
              <a:rPr lang="tr-TR" altLang="tr-TR" sz="3400" b="1"/>
              <a:t>TAŞIT BOYUTLARI</a:t>
            </a:r>
          </a:p>
        </p:txBody>
      </p:sp>
      <p:sp>
        <p:nvSpPr>
          <p:cNvPr id="19460" name="Rectangle 3"/>
          <p:cNvSpPr>
            <a:spLocks noGrp="1" noChangeArrowheads="1"/>
          </p:cNvSpPr>
          <p:nvPr>
            <p:ph type="body" idx="1"/>
          </p:nvPr>
        </p:nvSpPr>
        <p:spPr/>
        <p:txBody>
          <a:bodyPr/>
          <a:lstStyle/>
          <a:p>
            <a:pPr eaLnBrk="1" hangingPunct="1"/>
            <a:r>
              <a:rPr lang="tr-TR" altLang="tr-TR" sz="2400" b="1"/>
              <a:t>Maksimum Uzunluk : Taşıtların mevcut durumlarına göre farklılıklar gösterir.</a:t>
            </a:r>
          </a:p>
          <a:p>
            <a:pPr eaLnBrk="1" hangingPunct="1"/>
            <a:r>
              <a:rPr lang="tr-TR" altLang="tr-TR" sz="2400" b="1"/>
              <a:t>İki dingile sahip olanlar 10.00m fakat otobüslerde 11.00m olabilir</a:t>
            </a:r>
          </a:p>
          <a:p>
            <a:pPr eaLnBrk="1" hangingPunct="1"/>
            <a:r>
              <a:rPr lang="tr-TR" altLang="tr-TR" sz="2400" b="1"/>
              <a:t>Üç ve daha fazla dingile sahiplerde 12.00m</a:t>
            </a:r>
          </a:p>
          <a:p>
            <a:pPr eaLnBrk="1" hangingPunct="1"/>
            <a:r>
              <a:rPr lang="tr-TR" altLang="tr-TR" sz="2400" b="1"/>
              <a:t>Yarı römorklu taşıtlarda 16.00m</a:t>
            </a:r>
          </a:p>
          <a:p>
            <a:pPr eaLnBrk="1" hangingPunct="1"/>
            <a:r>
              <a:rPr lang="tr-TR" altLang="tr-TR" sz="2400" b="1"/>
              <a:t>Bir römorklu katarlarda ve mafsallı otobüslerde 18.00m dir.</a:t>
            </a:r>
          </a:p>
          <a:p>
            <a:pPr eaLnBrk="1" hangingPunct="1"/>
            <a:r>
              <a:rPr lang="tr-TR" altLang="tr-TR" sz="2400" b="1"/>
              <a:t>İki römorklu katarlarda 22.00m dir</a:t>
            </a:r>
          </a:p>
        </p:txBody>
      </p:sp>
    </p:spTree>
    <p:extLst>
      <p:ext uri="{BB962C8B-B14F-4D97-AF65-F5344CB8AC3E}">
        <p14:creationId xmlns:p14="http://schemas.microsoft.com/office/powerpoint/2010/main" val="2161224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4530F7C-5541-48D5-8118-45B727D56B4F}" type="slidenum">
              <a:rPr lang="tr-TR" altLang="tr-TR" sz="1200">
                <a:latin typeface="Arial Black" panose="020B0A04020102020204" pitchFamily="34" charset="0"/>
              </a:rPr>
              <a:pPr/>
              <a:t>8</a:t>
            </a:fld>
            <a:endParaRPr lang="tr-TR" altLang="tr-TR" sz="1200">
              <a:latin typeface="Arial Black" panose="020B0A04020102020204" pitchFamily="34" charset="0"/>
            </a:endParaRPr>
          </a:p>
        </p:txBody>
      </p:sp>
      <p:sp>
        <p:nvSpPr>
          <p:cNvPr id="20483" name="Rectangle 2"/>
          <p:cNvSpPr>
            <a:spLocks noGrp="1" noChangeArrowheads="1"/>
          </p:cNvSpPr>
          <p:nvPr>
            <p:ph type="title"/>
          </p:nvPr>
        </p:nvSpPr>
        <p:spPr/>
        <p:txBody>
          <a:bodyPr/>
          <a:lstStyle/>
          <a:p>
            <a:pPr eaLnBrk="1" hangingPunct="1"/>
            <a:r>
              <a:rPr lang="tr-TR" altLang="tr-TR" sz="3400" b="1"/>
              <a:t>TAŞIT BOYUTLARI</a:t>
            </a:r>
          </a:p>
        </p:txBody>
      </p:sp>
      <p:sp>
        <p:nvSpPr>
          <p:cNvPr id="20484" name="Rectangle 3"/>
          <p:cNvSpPr>
            <a:spLocks noGrp="1" noChangeArrowheads="1"/>
          </p:cNvSpPr>
          <p:nvPr>
            <p:ph type="body" idx="1"/>
          </p:nvPr>
        </p:nvSpPr>
        <p:spPr/>
        <p:txBody>
          <a:bodyPr/>
          <a:lstStyle/>
          <a:p>
            <a:pPr eaLnBrk="1" hangingPunct="1"/>
            <a:r>
              <a:rPr lang="tr-TR" altLang="tr-TR" sz="2400" b="1"/>
              <a:t>Taşıt Ağırlıkları : Bu özelliğin özellikle yol yapımında üst yapı kalınlığı hesaplanmasında önem arz etmektedir.                                                            Tek dingil için maksimum ağırlık 13 ton                             İki dingil içinse 19 tondur.                                           Ancak yine bazı özel durumlarda ve dingil fazlalığında bu oranlar 19-42 ton aralığında değişiklik gösterebilir.</a:t>
            </a:r>
          </a:p>
        </p:txBody>
      </p:sp>
    </p:spTree>
    <p:extLst>
      <p:ext uri="{BB962C8B-B14F-4D97-AF65-F5344CB8AC3E}">
        <p14:creationId xmlns:p14="http://schemas.microsoft.com/office/powerpoint/2010/main" val="6538982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ayt Numarası Yer Tutucusu 5"/>
          <p:cNvSpPr>
            <a:spLocks noGrp="1"/>
          </p:cNvSpPr>
          <p:nvPr>
            <p:ph type="sldNum" sz="quarter" idx="12"/>
          </p:nvPr>
        </p:nvSpPr>
        <p:spPr>
          <a:noFill/>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55058CF-9DC2-4E33-A9A0-4FEA22C0CE91}" type="slidenum">
              <a:rPr lang="tr-TR" altLang="tr-TR" sz="1200">
                <a:latin typeface="Arial Black" panose="020B0A04020102020204" pitchFamily="34" charset="0"/>
              </a:rPr>
              <a:pPr/>
              <a:t>9</a:t>
            </a:fld>
            <a:endParaRPr lang="tr-TR" altLang="tr-TR" sz="1200">
              <a:latin typeface="Arial Black" panose="020B0A04020102020204" pitchFamily="34" charset="0"/>
            </a:endParaRPr>
          </a:p>
        </p:txBody>
      </p:sp>
      <p:sp>
        <p:nvSpPr>
          <p:cNvPr id="21507" name="Rectangle 2"/>
          <p:cNvSpPr>
            <a:spLocks noGrp="1" noChangeArrowheads="1"/>
          </p:cNvSpPr>
          <p:nvPr>
            <p:ph type="title"/>
          </p:nvPr>
        </p:nvSpPr>
        <p:spPr/>
        <p:txBody>
          <a:bodyPr/>
          <a:lstStyle/>
          <a:p>
            <a:pPr eaLnBrk="1" hangingPunct="1"/>
            <a:r>
              <a:rPr lang="tr-TR" altLang="tr-TR" sz="3400" b="1"/>
              <a:t>EN KÜÇÜK DÖNÜŞ YARIÇAPLARI</a:t>
            </a:r>
          </a:p>
        </p:txBody>
      </p:sp>
      <p:sp>
        <p:nvSpPr>
          <p:cNvPr id="21508" name="Rectangle 3"/>
          <p:cNvSpPr>
            <a:spLocks noGrp="1" noChangeArrowheads="1"/>
          </p:cNvSpPr>
          <p:nvPr>
            <p:ph type="body" idx="1"/>
          </p:nvPr>
        </p:nvSpPr>
        <p:spPr/>
        <p:txBody>
          <a:bodyPr/>
          <a:lstStyle/>
          <a:p>
            <a:pPr eaLnBrk="1" hangingPunct="1">
              <a:buFont typeface="Wingdings" panose="05000000000000000000" pitchFamily="2" charset="2"/>
              <a:buNone/>
            </a:pPr>
            <a:r>
              <a:rPr lang="tr-TR" altLang="tr-TR" sz="2400" b="1"/>
              <a:t>Araçların boyları direksiyon kabiliyetleri gibi özelliklere göre değişiklikler gösterir. Sürekli bir hareket halinde en küçük yarı çap 90 derecelik dönüşler hafif taşıtlarda 9 m, otobüs kamyon 15 m, yarı römorklu taşıtlarda 22 mdir.</a:t>
            </a:r>
          </a:p>
        </p:txBody>
      </p:sp>
    </p:spTree>
    <p:extLst>
      <p:ext uri="{BB962C8B-B14F-4D97-AF65-F5344CB8AC3E}">
        <p14:creationId xmlns:p14="http://schemas.microsoft.com/office/powerpoint/2010/main" val="24562824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497</Words>
  <Application>Microsoft Office PowerPoint</Application>
  <PresentationFormat>Geniş ekran</PresentationFormat>
  <Paragraphs>61</Paragraphs>
  <Slides>12</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12</vt:i4>
      </vt:variant>
    </vt:vector>
  </HeadingPairs>
  <TitlesOfParts>
    <vt:vector size="20" baseType="lpstr">
      <vt:lpstr>Arial</vt:lpstr>
      <vt:lpstr>Arial Black</vt:lpstr>
      <vt:lpstr>Calibri</vt:lpstr>
      <vt:lpstr>Calibri Light</vt:lpstr>
      <vt:lpstr>Times New Roman</vt:lpstr>
      <vt:lpstr>Verdana</vt:lpstr>
      <vt:lpstr>Wingdings</vt:lpstr>
      <vt:lpstr>Office Teması</vt:lpstr>
      <vt:lpstr>  KIRSAL YOLLAR DERSİ  13. HAFTA    Doç.Dr. Havva Eylem POLAT  </vt:lpstr>
      <vt:lpstr>5- YAYA HIZI</vt:lpstr>
      <vt:lpstr>B-KARAYOLU TAŞITLARININ GENEL KARAKTERİSTİK      ÖZELLİKLERİ</vt:lpstr>
      <vt:lpstr>TAŞIT CİNSLERİ</vt:lpstr>
      <vt:lpstr>TAŞIT CİNSLERİ</vt:lpstr>
      <vt:lpstr>TAŞIT BOYUTLARI</vt:lpstr>
      <vt:lpstr>TAŞIT BOYUTLARI</vt:lpstr>
      <vt:lpstr>TAŞIT BOYUTLARI</vt:lpstr>
      <vt:lpstr>EN KÜÇÜK DÖNÜŞ YARIÇAPLARI</vt:lpstr>
      <vt:lpstr>HIZLANMA VE YAVAŞLAMA YETENEĞİ</vt:lpstr>
      <vt:lpstr>MOTORLU TAŞITLARDA İŞLETME MALİYETİ</vt:lpstr>
      <vt:lpstr>MOTORSUZ TAŞITLAR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2</cp:revision>
  <dcterms:created xsi:type="dcterms:W3CDTF">2020-12-03T12:49:54Z</dcterms:created>
  <dcterms:modified xsi:type="dcterms:W3CDTF">2020-12-03T12:50:55Z</dcterms:modified>
</cp:coreProperties>
</file>