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91" r:id="rId3"/>
    <p:sldId id="293" r:id="rId4"/>
    <p:sldId id="289" r:id="rId5"/>
    <p:sldId id="294" r:id="rId6"/>
    <p:sldId id="261" r:id="rId7"/>
    <p:sldId id="262" r:id="rId8"/>
    <p:sldId id="263" r:id="rId9"/>
    <p:sldId id="295" r:id="rId10"/>
    <p:sldId id="264" r:id="rId11"/>
    <p:sldId id="256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30.03.2018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30.03.2018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30.03.2018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FA35F-3340-4426-A01F-2F29C90912A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811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30.03.2018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30.03.2018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30.03.2018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30.03.2018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30.03.2018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30.03.2018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30.03.2018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30.03.2018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30.03.2018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051720" y="190405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IV </a:t>
            </a:r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TÜRKMEN </a:t>
            </a:r>
            <a:r>
              <a:rPr lang="tr-T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EDEBİYATI İLE İLGİLİ DERSLER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331640" y="980728"/>
            <a:ext cx="6210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TÜRKMEN TÜRKÇESİ 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784824"/>
              </p:ext>
            </p:extLst>
          </p:nvPr>
        </p:nvGraphicFramePr>
        <p:xfrm>
          <a:off x="1349935" y="3140970"/>
          <a:ext cx="6427053" cy="2643565"/>
        </p:xfrm>
        <a:graphic>
          <a:graphicData uri="http://schemas.openxmlformats.org/drawingml/2006/table">
            <a:tbl>
              <a:tblPr firstRow="1" firstCol="1" bandRow="1"/>
              <a:tblGrid>
                <a:gridCol w="845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2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GBT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403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TÜRKMEN HALK EEBİYATI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(Türkmen turkish folk literature 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7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>
                          <a:effectLst/>
                          <a:latin typeface="Times New Roman"/>
                          <a:ea typeface="Calibri"/>
                        </a:rPr>
                        <a:t>TL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>
                          <a:effectLst/>
                          <a:latin typeface="Times New Roman"/>
                          <a:ea typeface="Calibri"/>
                        </a:rPr>
                        <a:t>3044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ÇAĞDAŞ TÜRKMEN EDEBİYATI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(Modern turkmen literature)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7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>
                          <a:effectLst/>
                          <a:latin typeface="Times New Roman"/>
                          <a:ea typeface="Calibri"/>
                        </a:rPr>
                        <a:t>TL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>
                          <a:effectLst/>
                          <a:latin typeface="Times New Roman"/>
                          <a:ea typeface="Calibri"/>
                        </a:rPr>
                        <a:t>3076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ÇAĞDAŞ TÜRKMEN EDEBİYATI: ŞİİR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(Modern turkmen literature: poem)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7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>
                          <a:effectLst/>
                          <a:latin typeface="Times New Roman"/>
                          <a:ea typeface="Calibri"/>
                        </a:rPr>
                        <a:t>TL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>
                          <a:effectLst/>
                          <a:latin typeface="Times New Roman"/>
                          <a:ea typeface="Calibri"/>
                        </a:rPr>
                        <a:t>4047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ÇAĞDAŞ TÜRKMEN EDEBİYATI: NESİR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(Modern turkmen literature: prose)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7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>
                          <a:effectLst/>
                          <a:latin typeface="Times New Roman"/>
                          <a:ea typeface="Calibri"/>
                        </a:rPr>
                        <a:t>TL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>
                          <a:effectLst/>
                          <a:latin typeface="Times New Roman"/>
                          <a:ea typeface="Calibri"/>
                        </a:rPr>
                        <a:t>4022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ÇAĞDAŞ TÜRKMEN EDEBİYATI: DRAMA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(Modern turkmen literature: drama)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1331640" y="242088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DUYGU VE DÜŞÜNCE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220072" y="2407994"/>
            <a:ext cx="1403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SÖZLÜ VE YAZILI ESER</a:t>
            </a:r>
            <a:endParaRPr lang="tr-TR" dirty="0"/>
          </a:p>
        </p:txBody>
      </p:sp>
      <p:sp>
        <p:nvSpPr>
          <p:cNvPr id="9" name="Sağ Ok 8"/>
          <p:cNvSpPr/>
          <p:nvPr/>
        </p:nvSpPr>
        <p:spPr>
          <a:xfrm>
            <a:off x="2627784" y="2420889"/>
            <a:ext cx="2592288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64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848872" cy="4032448"/>
          </a:xfrm>
        </p:spPr>
        <p:txBody>
          <a:bodyPr>
            <a:noAutofit/>
          </a:bodyPr>
          <a:lstStyle/>
          <a:p>
            <a:pPr lvl="0"/>
            <a:r>
              <a:rPr lang="tr-TR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Түркмeн</a:t>
            </a:r>
            <a:r>
              <a:rPr lang="tr-T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дили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билен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тaнышлык</a:t>
            </a:r>
            <a:endParaRPr lang="tr-T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>
              <a:lnSpc>
                <a:spcPct val="120000"/>
              </a:lnSpc>
            </a:pPr>
            <a:r>
              <a:rPr lang="tr-TR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Дилиӊ</a:t>
            </a:r>
            <a:r>
              <a:rPr lang="tr-T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биринҗи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хызмaты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aдaмы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гeплeтмeкдир</a:t>
            </a:r>
            <a:r>
              <a:rPr lang="tr-T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 lvl="0">
              <a:lnSpc>
                <a:spcPct val="120000"/>
              </a:lnSpc>
            </a:pPr>
            <a:r>
              <a:rPr lang="tr-T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Гeплeмeк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шoл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дили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ӊ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яшaяндыгыны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сөз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билeн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сeсли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ягдaйдa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субут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этмeкдир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endParaRPr lang="tr-T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>
              <a:lnSpc>
                <a:spcPct val="120000"/>
              </a:lnSpc>
            </a:pPr>
            <a:r>
              <a:rPr lang="tr-TR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Гeплeмeк</a:t>
            </a:r>
            <a:r>
              <a:rPr lang="tr-T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–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aгылдa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дынч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aлып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бoлaн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дүшүнҗeлeри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өрә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сүрмeкдир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 </a:t>
            </a:r>
            <a:endParaRPr lang="tr-T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>
              <a:lnSpc>
                <a:spcPct val="120000"/>
              </a:lnSpc>
            </a:pPr>
            <a:r>
              <a:rPr lang="tr-TR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Гeплeшмeк</a:t>
            </a:r>
            <a:r>
              <a:rPr lang="tr-T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–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өзaрa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сөз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aлып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сөз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бeришмeкдир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  </a:t>
            </a:r>
          </a:p>
          <a:p>
            <a:endParaRPr lang="tr-TR" sz="2400" dirty="0"/>
          </a:p>
        </p:txBody>
      </p:sp>
      <p:sp>
        <p:nvSpPr>
          <p:cNvPr id="4" name="Dikdörtgen 3"/>
          <p:cNvSpPr/>
          <p:nvPr/>
        </p:nvSpPr>
        <p:spPr>
          <a:xfrm>
            <a:off x="2815214" y="1124744"/>
            <a:ext cx="32297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TÜRKMEN TÜRKÇESİ</a:t>
            </a:r>
            <a:endParaRPr lang="tr-TR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653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/>
          <p:cNvGrpSpPr>
            <a:grpSpLocks noChangeAspect="1"/>
          </p:cNvGrpSpPr>
          <p:nvPr/>
        </p:nvGrpSpPr>
        <p:grpSpPr bwMode="auto">
          <a:xfrm>
            <a:off x="755577" y="1052683"/>
            <a:ext cx="5609623" cy="4579584"/>
            <a:chOff x="2495" y="-801"/>
            <a:chExt cx="5628" cy="4769"/>
          </a:xfrm>
        </p:grpSpPr>
        <p:cxnSp>
          <p:nvCxnSpPr>
            <p:cNvPr id="2056" name="_s2056"/>
            <p:cNvCxnSpPr>
              <a:cxnSpLocks noChangeShapeType="1"/>
              <a:stCxn id="5" idx="1"/>
              <a:endCxn id="4" idx="3"/>
            </p:cNvCxnSpPr>
            <p:nvPr/>
          </p:nvCxnSpPr>
          <p:spPr bwMode="auto">
            <a:xfrm flipH="1" flipV="1">
              <a:off x="4723" y="2314"/>
              <a:ext cx="1240" cy="2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2061"/>
            <p:cNvSpPr>
              <a:spLocks noChangeArrowheads="1"/>
            </p:cNvSpPr>
            <p:nvPr/>
          </p:nvSpPr>
          <p:spPr bwMode="auto">
            <a:xfrm>
              <a:off x="3925" y="-801"/>
              <a:ext cx="2241" cy="72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r-TR" altLang="tr-TR" sz="1500" b="1" dirty="0" smtClean="0">
                  <a:solidFill>
                    <a:srgbClr val="FF0000"/>
                  </a:solidFill>
                  <a:latin typeface="Arial" charset="0"/>
                </a:rPr>
                <a:t>BÖLÜM </a:t>
              </a:r>
              <a:r>
                <a:rPr kumimoji="0" lang="tr-TR" altLang="tr-TR" sz="15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rPr>
                <a:t>5 ANABİLİM DALINDAN OLUŞMAKTADIR</a:t>
              </a:r>
            </a:p>
          </p:txBody>
        </p:sp>
        <p:sp>
          <p:nvSpPr>
            <p:cNvPr id="4" name="_s2062"/>
            <p:cNvSpPr>
              <a:spLocks noChangeArrowheads="1"/>
            </p:cNvSpPr>
            <p:nvPr/>
          </p:nvSpPr>
          <p:spPr bwMode="auto">
            <a:xfrm>
              <a:off x="2563" y="1899"/>
              <a:ext cx="2160" cy="82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400" b="1" dirty="0" smtClean="0">
                <a:solidFill>
                  <a:schemeClr val="accent1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400" b="1" dirty="0" smtClean="0">
                  <a:solidFill>
                    <a:schemeClr val="accent1"/>
                  </a:solidFill>
                  <a:latin typeface="Arial" charset="0"/>
                </a:rPr>
                <a:t>Kuzey-Batı (Kıpçak) </a:t>
              </a:r>
              <a:r>
                <a:rPr lang="tr-TR" altLang="tr-TR" sz="1400" b="1" dirty="0">
                  <a:solidFill>
                    <a:schemeClr val="accent1"/>
                  </a:solidFill>
                  <a:latin typeface="Arial" charset="0"/>
                </a:rPr>
                <a:t>Türk Lehçeleri ve Edebiyatları AD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3600" b="1" i="0" u="none" strike="noStrike" cap="none" normalizeH="0" baseline="0" dirty="0" smtClean="0">
                <a:ln>
                  <a:noFill/>
                </a:ln>
                <a:solidFill>
                  <a:srgbClr val="FF3399"/>
                </a:solidFill>
                <a:effectLst/>
                <a:latin typeface="Arial" charset="0"/>
              </a:endParaRPr>
            </a:p>
          </p:txBody>
        </p:sp>
        <p:sp>
          <p:nvSpPr>
            <p:cNvPr id="5" name="_s2063"/>
            <p:cNvSpPr>
              <a:spLocks noChangeArrowheads="1"/>
            </p:cNvSpPr>
            <p:nvPr/>
          </p:nvSpPr>
          <p:spPr bwMode="auto">
            <a:xfrm>
              <a:off x="5963" y="1899"/>
              <a:ext cx="2160" cy="87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400" b="1" dirty="0" smtClean="0">
                <a:solidFill>
                  <a:schemeClr val="accent1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400" b="1" dirty="0">
                <a:solidFill>
                  <a:schemeClr val="accent1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400" b="1" dirty="0" smtClean="0">
                  <a:solidFill>
                    <a:schemeClr val="accent1"/>
                  </a:solidFill>
                  <a:latin typeface="Arial" charset="0"/>
                </a:rPr>
                <a:t>Kuzey-Doğu (Altay) </a:t>
              </a:r>
              <a:r>
                <a:rPr lang="tr-TR" altLang="tr-TR" sz="1400" b="1" dirty="0">
                  <a:solidFill>
                    <a:schemeClr val="accent1"/>
                  </a:solidFill>
                  <a:latin typeface="Arial" charset="0"/>
                </a:rPr>
                <a:t>Türk Lehçeleri ve Edebiyatları AD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36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charset="0"/>
              </a:endParaRPr>
            </a:p>
          </p:txBody>
        </p:sp>
        <p:sp>
          <p:nvSpPr>
            <p:cNvPr id="7" name="_s2065"/>
            <p:cNvSpPr>
              <a:spLocks noChangeArrowheads="1"/>
            </p:cNvSpPr>
            <p:nvPr/>
          </p:nvSpPr>
          <p:spPr bwMode="auto">
            <a:xfrm>
              <a:off x="4025" y="3248"/>
              <a:ext cx="2746" cy="720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400" b="1" dirty="0" smtClean="0">
                <a:solidFill>
                  <a:schemeClr val="accent1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400" b="1" dirty="0">
                <a:solidFill>
                  <a:schemeClr val="accent1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400" b="1" dirty="0" smtClean="0">
                  <a:solidFill>
                    <a:schemeClr val="accent1"/>
                  </a:solidFill>
                  <a:latin typeface="Arial" charset="0"/>
                </a:rPr>
                <a:t>Çuvaş </a:t>
              </a:r>
              <a:r>
                <a:rPr lang="tr-TR" altLang="tr-TR" sz="1400" b="1" dirty="0">
                  <a:solidFill>
                    <a:schemeClr val="accent1"/>
                  </a:solidFill>
                  <a:latin typeface="Arial" charset="0"/>
                </a:rPr>
                <a:t>Türk Lehçeleri ve Edebiyatları AD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36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_s2069"/>
            <p:cNvSpPr>
              <a:spLocks noChangeArrowheads="1"/>
            </p:cNvSpPr>
            <p:nvPr/>
          </p:nvSpPr>
          <p:spPr bwMode="auto">
            <a:xfrm>
              <a:off x="2495" y="324"/>
              <a:ext cx="2160" cy="975"/>
            </a:xfrm>
            <a:prstGeom prst="roundRect">
              <a:avLst>
                <a:gd name="adj" fmla="val 22528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1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tr-TR" altLang="tr-TR" sz="1400" b="1" dirty="0" smtClean="0">
                <a:solidFill>
                  <a:schemeClr val="accent1"/>
                </a:solidFill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400" b="1" i="0" u="none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rPr>
                <a:t>Güney-Batı (Oğuz) Türk Lehçeleri ve Edebiyatları AD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3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_s2070"/>
            <p:cNvSpPr>
              <a:spLocks noChangeArrowheads="1"/>
            </p:cNvSpPr>
            <p:nvPr/>
          </p:nvSpPr>
          <p:spPr bwMode="auto">
            <a:xfrm>
              <a:off x="5890" y="399"/>
              <a:ext cx="2160" cy="975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tr-TR" altLang="tr-TR" sz="18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charset="0"/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400" b="1" dirty="0" smtClean="0">
                  <a:solidFill>
                    <a:schemeClr val="accent1"/>
                  </a:solidFill>
                  <a:latin typeface="Arial" charset="0"/>
                </a:rPr>
                <a:t>Güney-Doğu (T/Uygur) </a:t>
              </a:r>
              <a:r>
                <a:rPr lang="tr-TR" altLang="tr-TR" sz="1400" b="1" dirty="0">
                  <a:solidFill>
                    <a:schemeClr val="accent1"/>
                  </a:solidFill>
                  <a:latin typeface="Arial" charset="0"/>
                </a:rPr>
                <a:t>Türk Lehçeleri ve Edebiyatları AD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3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6887"/>
            <a:ext cx="2045841" cy="231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2" y="2204864"/>
            <a:ext cx="2408238" cy="585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Alt Başlık 2"/>
          <p:cNvSpPr txBox="1">
            <a:spLocks/>
          </p:cNvSpPr>
          <p:nvPr/>
        </p:nvSpPr>
        <p:spPr>
          <a:xfrm>
            <a:off x="1763688" y="404664"/>
            <a:ext cx="4968552" cy="504056"/>
          </a:xfrm>
          <a:prstGeom prst="rect">
            <a:avLst/>
          </a:prstGeom>
          <a:solidFill>
            <a:srgbClr val="FFFF00"/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1600" b="1" i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ÇAĞDAŞ TÜRK LEHÇELERI VE EDEBİYATLARI BÖLÜMÜ 1992 </a:t>
            </a:r>
            <a:endParaRPr lang="tr-TR" sz="1600" b="1" i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cxnSp>
        <p:nvCxnSpPr>
          <p:cNvPr id="44" name="43 Düz Bağlayıcı"/>
          <p:cNvCxnSpPr/>
          <p:nvPr/>
        </p:nvCxnSpPr>
        <p:spPr>
          <a:xfrm>
            <a:off x="3779912" y="1772816"/>
            <a:ext cx="0" cy="31683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_s2056"/>
          <p:cNvCxnSpPr>
            <a:cxnSpLocks noChangeShapeType="1"/>
          </p:cNvCxnSpPr>
          <p:nvPr/>
        </p:nvCxnSpPr>
        <p:spPr bwMode="auto">
          <a:xfrm flipH="1" flipV="1">
            <a:off x="2915816" y="2636912"/>
            <a:ext cx="1235658" cy="19266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9660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63688" y="1052736"/>
            <a:ext cx="5544616" cy="576064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tr-TR" sz="3000" b="1" i="1" dirty="0" smtClean="0">
                <a:solidFill>
                  <a:srgbClr val="FFC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GÜNEY-BATI (OĞUZ) GRUBU</a:t>
            </a:r>
            <a:r>
              <a:rPr lang="tr-TR" sz="3000" b="1" i="1" dirty="0" smtClean="0">
                <a:solidFill>
                  <a:srgbClr val="FFC00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endParaRPr lang="tr-TR" sz="3000" b="1" i="1" dirty="0">
              <a:solidFill>
                <a:srgbClr val="FFC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2051" name="Picture 3" descr="http://turklehceleri.humanity.ankara.edu.tr/kisiler/merd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1800200" cy="33123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turklehceleri.humanity.ankara.edu.tr/kisiler/bsariye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68960"/>
            <a:ext cx="1800200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urklehceleri.humanity.ankara.edu.tr/kisiler/gsagli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68960"/>
            <a:ext cx="1872208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_s2069"/>
          <p:cNvSpPr>
            <a:spLocks noChangeArrowheads="1"/>
          </p:cNvSpPr>
          <p:nvPr/>
        </p:nvSpPr>
        <p:spPr bwMode="auto">
          <a:xfrm>
            <a:off x="2843808" y="1700808"/>
            <a:ext cx="4608512" cy="1008112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altLang="tr-TR" b="1" dirty="0" smtClean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altLang="tr-TR" sz="1400" b="1" dirty="0" smtClean="0">
              <a:solidFill>
                <a:srgbClr val="873624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Güney-Batı (Oğuz) Türk Lehçeleri ve Edebiyatları 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Prof. Dr. Melek ERDEM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Doç. Dr. Berdi SARIYEV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Yrd. Doç. Dr. G. Selcan SAĞLIK-ŞAHİN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altLang="tr-TR" sz="3600" b="1" dirty="0" smtClean="0">
              <a:solidFill>
                <a:srgbClr val="873624"/>
              </a:solidFill>
              <a:latin typeface="Arial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683568" y="5373216"/>
            <a:ext cx="2128852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400" b="1" dirty="0">
                <a:solidFill>
                  <a:srgbClr val="873624"/>
                </a:solidFill>
                <a:latin typeface="Arial" charset="0"/>
              </a:rPr>
              <a:t>Prof. Dr. Melek ERDEM</a:t>
            </a:r>
          </a:p>
        </p:txBody>
      </p:sp>
      <p:sp>
        <p:nvSpPr>
          <p:cNvPr id="18" name="Dikdörtgen 17"/>
          <p:cNvSpPr/>
          <p:nvPr/>
        </p:nvSpPr>
        <p:spPr>
          <a:xfrm>
            <a:off x="3059832" y="5373216"/>
            <a:ext cx="2210605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Doç. </a:t>
            </a:r>
            <a:r>
              <a:rPr lang="tr-TR" altLang="tr-TR" sz="1400" b="1" dirty="0">
                <a:solidFill>
                  <a:srgbClr val="873624"/>
                </a:solidFill>
                <a:latin typeface="Arial" charset="0"/>
              </a:rPr>
              <a:t>Dr. </a:t>
            </a: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Berdi SARIYEV</a:t>
            </a:r>
            <a:endParaRPr lang="tr-TR" altLang="tr-TR" sz="1400" b="1" dirty="0">
              <a:solidFill>
                <a:srgbClr val="873624"/>
              </a:solidFill>
              <a:latin typeface="Arial" charset="0"/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5364088" y="5373216"/>
            <a:ext cx="3234925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Yrd. Doç. </a:t>
            </a:r>
            <a:r>
              <a:rPr lang="tr-TR" altLang="tr-TR" sz="1400" b="1" dirty="0">
                <a:solidFill>
                  <a:srgbClr val="873624"/>
                </a:solidFill>
                <a:latin typeface="Arial" charset="0"/>
              </a:rPr>
              <a:t>Dr. </a:t>
            </a: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Selcan SAĞLIK-ŞAHİN</a:t>
            </a:r>
            <a:endParaRPr lang="tr-TR" altLang="tr-TR" sz="1400" b="1" dirty="0">
              <a:solidFill>
                <a:srgbClr val="873624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46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</a:t>
            </a:r>
            <a:br>
              <a:rPr lang="tr-TR" b="1" dirty="0" smtClean="0">
                <a:latin typeface="Algerian" pitchFamily="82" charset="0"/>
              </a:rPr>
            </a:br>
            <a:r>
              <a:rPr lang="tr-TR" b="1" dirty="0" smtClean="0">
                <a:latin typeface="Algerian" pitchFamily="82" charset="0"/>
              </a:rPr>
              <a:t>DERSLERİ (I-</a:t>
            </a:r>
            <a:r>
              <a:rPr lang="tr-TR" b="1" dirty="0" err="1" smtClean="0">
                <a:latin typeface="Algerian" pitchFamily="82" charset="0"/>
              </a:rPr>
              <a:t>VII</a:t>
            </a:r>
            <a:r>
              <a:rPr lang="tr-TR" b="1" dirty="0" smtClean="0">
                <a:latin typeface="Algerian" pitchFamily="82" charset="0"/>
              </a:rPr>
              <a:t>)</a:t>
            </a: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348880"/>
            <a:ext cx="288032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492896"/>
            <a:ext cx="345638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/>
          <p:cNvGrpSpPr>
            <a:grpSpLocks noChangeAspect="1"/>
          </p:cNvGrpSpPr>
          <p:nvPr/>
        </p:nvGrpSpPr>
        <p:grpSpPr bwMode="auto">
          <a:xfrm>
            <a:off x="1475759" y="542810"/>
            <a:ext cx="6723230" cy="3648659"/>
            <a:chOff x="2832" y="9370"/>
            <a:chExt cx="7324" cy="6383"/>
          </a:xfrm>
        </p:grpSpPr>
        <p:cxnSp>
          <p:nvCxnSpPr>
            <p:cNvPr id="1042" name="_s1042"/>
            <p:cNvCxnSpPr>
              <a:cxnSpLocks noChangeShapeType="1"/>
              <a:endCxn id="6" idx="2"/>
            </p:cNvCxnSpPr>
            <p:nvPr/>
          </p:nvCxnSpPr>
          <p:spPr bwMode="auto">
            <a:xfrm>
              <a:off x="3945" y="11718"/>
              <a:ext cx="275" cy="77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3" name="_s1043"/>
            <p:cNvCxnSpPr>
              <a:cxnSpLocks noChangeShapeType="1"/>
              <a:endCxn id="7" idx="2"/>
            </p:cNvCxnSpPr>
            <p:nvPr/>
          </p:nvCxnSpPr>
          <p:spPr bwMode="auto">
            <a:xfrm>
              <a:off x="8079" y="11772"/>
              <a:ext cx="499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4" name="_s1044"/>
            <p:cNvCxnSpPr>
              <a:cxnSpLocks noChangeShapeType="1"/>
            </p:cNvCxnSpPr>
            <p:nvPr/>
          </p:nvCxnSpPr>
          <p:spPr bwMode="auto">
            <a:xfrm rot="10800000">
              <a:off x="6880" y="9730"/>
              <a:ext cx="1697" cy="95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5" name="_s1045"/>
            <p:cNvCxnSpPr>
              <a:cxnSpLocks noChangeShapeType="1"/>
              <a:endCxn id="4" idx="1"/>
            </p:cNvCxnSpPr>
            <p:nvPr/>
          </p:nvCxnSpPr>
          <p:spPr bwMode="auto">
            <a:xfrm flipV="1">
              <a:off x="3905" y="9730"/>
              <a:ext cx="1178" cy="121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_s1049"/>
            <p:cNvSpPr>
              <a:spLocks noChangeArrowheads="1"/>
            </p:cNvSpPr>
            <p:nvPr/>
          </p:nvSpPr>
          <p:spPr bwMode="auto">
            <a:xfrm>
              <a:off x="5083" y="9370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r-TR" altLang="tr-TR" sz="2400" b="1" dirty="0" smtClean="0">
                  <a:latin typeface="Arial" charset="0"/>
                  <a:ea typeface="Times New Roman" pitchFamily="18" charset="0"/>
                  <a:cs typeface="Arial" charset="0"/>
                </a:rPr>
                <a:t>DERSLER</a:t>
              </a:r>
              <a:endParaRPr kumimoji="0" lang="tr-TR" altLang="tr-TR" sz="10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_s1051"/>
            <p:cNvSpPr>
              <a:spLocks noChangeArrowheads="1"/>
            </p:cNvSpPr>
            <p:nvPr/>
          </p:nvSpPr>
          <p:spPr bwMode="auto">
            <a:xfrm>
              <a:off x="2863" y="10715"/>
              <a:ext cx="2714" cy="108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7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Times New Roman" pitchFamily="18" charset="0"/>
                </a:rPr>
                <a:t>TÜRKMEN TÜRKÇESİ </a:t>
              </a:r>
              <a:endParaRPr kumimoji="0" lang="tr-TR" altLang="tr-TR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20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charset="0"/>
              </a:endParaRPr>
            </a:p>
          </p:txBody>
        </p:sp>
        <p:sp>
          <p:nvSpPr>
            <p:cNvPr id="7" name="_s1052"/>
            <p:cNvSpPr>
              <a:spLocks noChangeArrowheads="1"/>
            </p:cNvSpPr>
            <p:nvPr/>
          </p:nvSpPr>
          <p:spPr bwMode="auto">
            <a:xfrm>
              <a:off x="6999" y="10688"/>
              <a:ext cx="3157" cy="1084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7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cs typeface="Times New Roman" pitchFamily="18" charset="0"/>
                </a:rPr>
                <a:t>TÜRKMEN EDEBİYATI</a:t>
              </a:r>
              <a:endParaRPr kumimoji="0" lang="tr-TR" altLang="tr-TR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_s1055"/>
            <p:cNvSpPr>
              <a:spLocks noChangeArrowheads="1"/>
            </p:cNvSpPr>
            <p:nvPr/>
          </p:nvSpPr>
          <p:spPr bwMode="auto">
            <a:xfrm>
              <a:off x="2859" y="12152"/>
              <a:ext cx="2880" cy="119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700" b="1" dirty="0" smtClean="0">
                  <a:solidFill>
                    <a:schemeClr val="bg1"/>
                  </a:solidFill>
                  <a:latin typeface="Arial" charset="0"/>
                  <a:cs typeface="Times New Roman" pitchFamily="18" charset="0"/>
                </a:rPr>
                <a:t>TÜRKMENCE-I-</a:t>
              </a:r>
              <a:r>
                <a:rPr lang="tr-TR" altLang="tr-TR" sz="1700" b="1" dirty="0" err="1" smtClean="0">
                  <a:solidFill>
                    <a:schemeClr val="bg1"/>
                  </a:solidFill>
                  <a:latin typeface="Arial" charset="0"/>
                  <a:cs typeface="Times New Roman" pitchFamily="18" charset="0"/>
                </a:rPr>
                <a:t>VII</a:t>
              </a:r>
              <a:endParaRPr kumimoji="0" lang="tr-TR" altLang="tr-TR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_s1056"/>
            <p:cNvSpPr>
              <a:spLocks noChangeArrowheads="1"/>
            </p:cNvSpPr>
            <p:nvPr/>
          </p:nvSpPr>
          <p:spPr bwMode="auto">
            <a:xfrm>
              <a:off x="2832" y="13663"/>
              <a:ext cx="2880" cy="90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000" b="1" dirty="0" smtClean="0">
                <a:solidFill>
                  <a:srgbClr val="33CC33"/>
                </a:solidFill>
                <a:latin typeface="Arial" charset="0"/>
                <a:cs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600" b="1" dirty="0" smtClean="0">
                  <a:solidFill>
                    <a:schemeClr val="bg1"/>
                  </a:solidFill>
                  <a:latin typeface="Arial" charset="0"/>
                  <a:cs typeface="Times New Roman" pitchFamily="18" charset="0"/>
                </a:rPr>
                <a:t>TÜRKMENCE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600" b="1" dirty="0" smtClean="0">
                  <a:solidFill>
                    <a:schemeClr val="bg1"/>
                  </a:solidFill>
                  <a:latin typeface="Arial" charset="0"/>
                  <a:cs typeface="Times New Roman" pitchFamily="18" charset="0"/>
                </a:rPr>
                <a:t>Okuma ve Anlama I-II</a:t>
              </a:r>
              <a:endParaRPr lang="tr-TR" altLang="tr-TR" sz="1600" b="1" dirty="0">
                <a:solidFill>
                  <a:schemeClr val="bg1"/>
                </a:solidFill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20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_s1057"/>
            <p:cNvSpPr>
              <a:spLocks noChangeArrowheads="1"/>
            </p:cNvSpPr>
            <p:nvPr/>
          </p:nvSpPr>
          <p:spPr bwMode="auto">
            <a:xfrm>
              <a:off x="2910" y="14797"/>
              <a:ext cx="3001" cy="956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000" b="1" dirty="0">
                <a:solidFill>
                  <a:srgbClr val="33CC33"/>
                </a:solidFill>
                <a:latin typeface="Arial" charset="0"/>
                <a:cs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600" b="1" dirty="0" smtClean="0">
                  <a:solidFill>
                    <a:schemeClr val="bg1"/>
                  </a:solidFill>
                  <a:latin typeface="Arial" charset="0"/>
                  <a:cs typeface="Times New Roman" pitchFamily="18" charset="0"/>
                </a:rPr>
                <a:t>TÜRKMENCE</a:t>
              </a:r>
              <a:endParaRPr lang="tr-TR" altLang="tr-TR" sz="1600" b="1" dirty="0">
                <a:solidFill>
                  <a:schemeClr val="bg1"/>
                </a:solidFill>
                <a:latin typeface="Arial" charset="0"/>
                <a:cs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600" b="1" dirty="0" smtClean="0">
                  <a:solidFill>
                    <a:schemeClr val="bg1"/>
                  </a:solidFill>
                  <a:latin typeface="Arial" charset="0"/>
                  <a:cs typeface="Times New Roman" pitchFamily="18" charset="0"/>
                </a:rPr>
                <a:t>Sözlü </a:t>
              </a:r>
              <a:r>
                <a:rPr lang="tr-TR" altLang="tr-TR" sz="1600" b="1" dirty="0">
                  <a:solidFill>
                    <a:schemeClr val="bg1"/>
                  </a:solidFill>
                  <a:latin typeface="Arial" charset="0"/>
                  <a:cs typeface="Times New Roman" pitchFamily="18" charset="0"/>
                </a:rPr>
                <a:t>ve </a:t>
              </a:r>
              <a:r>
                <a:rPr lang="tr-TR" altLang="tr-TR" sz="1600" b="1" dirty="0" smtClean="0">
                  <a:solidFill>
                    <a:schemeClr val="bg1"/>
                  </a:solidFill>
                  <a:latin typeface="Arial" charset="0"/>
                  <a:cs typeface="Times New Roman" pitchFamily="18" charset="0"/>
                </a:rPr>
                <a:t>Yazılı Anlatım </a:t>
              </a:r>
              <a:r>
                <a:rPr lang="tr-TR" altLang="tr-TR" sz="1600" b="1" dirty="0">
                  <a:solidFill>
                    <a:schemeClr val="bg1"/>
                  </a:solidFill>
                  <a:latin typeface="Arial" charset="0"/>
                  <a:cs typeface="Times New Roman" pitchFamily="18" charset="0"/>
                </a:rPr>
                <a:t>I-II</a:t>
              </a:r>
              <a:endParaRPr lang="tr-TR" altLang="tr-TR" sz="1600" dirty="0">
                <a:solidFill>
                  <a:schemeClr val="bg1"/>
                </a:solidFill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20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9" name="_s1057"/>
          <p:cNvSpPr>
            <a:spLocks noChangeArrowheads="1"/>
          </p:cNvSpPr>
          <p:nvPr/>
        </p:nvSpPr>
        <p:spPr bwMode="auto">
          <a:xfrm>
            <a:off x="1475656" y="4293096"/>
            <a:ext cx="2809456" cy="539106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altLang="tr-TR" sz="2000" b="1" dirty="0">
              <a:solidFill>
                <a:srgbClr val="33CC33"/>
              </a:solidFill>
              <a:latin typeface="Arial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TÜRKMEN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Diyalektoloji </a:t>
            </a:r>
            <a:endParaRPr lang="tr-TR" altLang="tr-TR" sz="1600" dirty="0">
              <a:solidFill>
                <a:schemeClr val="bg1"/>
              </a:solidFill>
              <a:latin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2000" b="0" i="0" u="none" strike="noStrike" cap="none" normalizeH="0" baseline="0" dirty="0" smtClean="0">
              <a:ln>
                <a:noFill/>
              </a:ln>
              <a:solidFill>
                <a:srgbClr val="33CC33"/>
              </a:solidFill>
              <a:effectLst/>
              <a:latin typeface="Arial" charset="0"/>
            </a:endParaRPr>
          </a:p>
        </p:txBody>
      </p:sp>
      <p:sp>
        <p:nvSpPr>
          <p:cNvPr id="50" name="_s1057"/>
          <p:cNvSpPr>
            <a:spLocks noChangeArrowheads="1"/>
          </p:cNvSpPr>
          <p:nvPr/>
        </p:nvSpPr>
        <p:spPr bwMode="auto">
          <a:xfrm>
            <a:off x="1403648" y="5013176"/>
            <a:ext cx="2812237" cy="514459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altLang="tr-TR" sz="2000" b="1" dirty="0">
              <a:solidFill>
                <a:srgbClr val="33CC33"/>
              </a:solidFill>
              <a:latin typeface="Arial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TÜRKMENCE</a:t>
            </a:r>
            <a:endParaRPr lang="tr-TR" altLang="tr-TR" sz="1600" b="1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Söz Varlığı</a:t>
            </a:r>
            <a:endParaRPr lang="tr-TR" altLang="tr-TR" sz="1600" dirty="0">
              <a:solidFill>
                <a:schemeClr val="bg1"/>
              </a:solidFill>
              <a:latin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2000" b="0" i="0" u="none" strike="noStrike" cap="none" normalizeH="0" baseline="0" dirty="0" smtClean="0">
              <a:ln>
                <a:noFill/>
              </a:ln>
              <a:solidFill>
                <a:srgbClr val="33CC33"/>
              </a:solidFill>
              <a:effectLst/>
              <a:latin typeface="Arial" charset="0"/>
            </a:endParaRPr>
          </a:p>
        </p:txBody>
      </p:sp>
      <p:sp>
        <p:nvSpPr>
          <p:cNvPr id="56" name="_s1052"/>
          <p:cNvSpPr>
            <a:spLocks noChangeArrowheads="1"/>
          </p:cNvSpPr>
          <p:nvPr/>
        </p:nvSpPr>
        <p:spPr bwMode="auto">
          <a:xfrm>
            <a:off x="5436096" y="2060848"/>
            <a:ext cx="2776267" cy="514459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Times New Roman" pitchFamily="18" charset="0"/>
              </a:rPr>
              <a:t>TÜRKMEN HALK EDEBİYATI</a:t>
            </a:r>
            <a:endParaRPr kumimoji="0" lang="tr-TR" altLang="tr-TR" sz="15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_s1052"/>
          <p:cNvSpPr>
            <a:spLocks noChangeArrowheads="1"/>
          </p:cNvSpPr>
          <p:nvPr/>
        </p:nvSpPr>
        <p:spPr bwMode="auto">
          <a:xfrm>
            <a:off x="5508104" y="2780928"/>
            <a:ext cx="2776267" cy="514459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Times New Roman" pitchFamily="18" charset="0"/>
              </a:rPr>
              <a:t>ÇAĞDAŞ TÜRKMEN EDEBİYATI</a:t>
            </a:r>
            <a:endParaRPr kumimoji="0" lang="tr-TR" altLang="tr-TR" sz="15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_s1052"/>
          <p:cNvSpPr>
            <a:spLocks noChangeArrowheads="1"/>
          </p:cNvSpPr>
          <p:nvPr/>
        </p:nvSpPr>
        <p:spPr bwMode="auto">
          <a:xfrm>
            <a:off x="5436096" y="3429000"/>
            <a:ext cx="2776267" cy="514459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Times New Roman" pitchFamily="18" charset="0"/>
              </a:rPr>
              <a:t>ÇAĞDAŞ TÜRKMEN EDEBİYATI: ŞİİR</a:t>
            </a:r>
            <a:endParaRPr kumimoji="0" lang="tr-TR" altLang="tr-TR" sz="15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_s1052"/>
          <p:cNvSpPr>
            <a:spLocks noChangeArrowheads="1"/>
          </p:cNvSpPr>
          <p:nvPr/>
        </p:nvSpPr>
        <p:spPr bwMode="auto">
          <a:xfrm>
            <a:off x="5508104" y="4149080"/>
            <a:ext cx="2776267" cy="514459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Times New Roman" pitchFamily="18" charset="0"/>
              </a:rPr>
              <a:t>ÇAĞDAŞ TÜRKMEN EDEBİYATI: NESİR</a:t>
            </a:r>
            <a:endParaRPr kumimoji="0" lang="tr-TR" altLang="tr-TR" sz="15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_s1052"/>
          <p:cNvSpPr>
            <a:spLocks noChangeArrowheads="1"/>
          </p:cNvSpPr>
          <p:nvPr/>
        </p:nvSpPr>
        <p:spPr bwMode="auto">
          <a:xfrm>
            <a:off x="5508104" y="4869160"/>
            <a:ext cx="2776267" cy="514459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Times New Roman" pitchFamily="18" charset="0"/>
              </a:rPr>
              <a:t>ÇAĞDAŞ TÜRKMEN EDEBİYATI: DRAMA</a:t>
            </a:r>
            <a:endParaRPr kumimoji="0" lang="tr-TR" altLang="tr-TR" sz="15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_s1052"/>
          <p:cNvSpPr>
            <a:spLocks noChangeArrowheads="1"/>
          </p:cNvSpPr>
          <p:nvPr/>
        </p:nvSpPr>
        <p:spPr bwMode="auto">
          <a:xfrm>
            <a:off x="3779912" y="5733256"/>
            <a:ext cx="2776267" cy="514459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Times New Roman" pitchFamily="18" charset="0"/>
              </a:rPr>
              <a:t>BİTİRME TEZLERİ</a:t>
            </a:r>
            <a:endParaRPr kumimoji="0" lang="tr-TR" altLang="tr-T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5" name="Düz Ok Bağlayıcısı 94"/>
          <p:cNvCxnSpPr>
            <a:stCxn id="74" idx="2"/>
            <a:endCxn id="74" idx="2"/>
          </p:cNvCxnSpPr>
          <p:nvPr/>
        </p:nvCxnSpPr>
        <p:spPr>
          <a:xfrm>
            <a:off x="6896238" y="5383619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Düz Ok Bağlayıcısı 34"/>
          <p:cNvCxnSpPr/>
          <p:nvPr/>
        </p:nvCxnSpPr>
        <p:spPr>
          <a:xfrm flipH="1">
            <a:off x="1588700" y="6040224"/>
            <a:ext cx="459" cy="2060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Düz Bağlayıcı"/>
          <p:cNvCxnSpPr/>
          <p:nvPr/>
        </p:nvCxnSpPr>
        <p:spPr>
          <a:xfrm>
            <a:off x="4716016" y="1052736"/>
            <a:ext cx="0" cy="4608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97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483768" y="1556792"/>
            <a:ext cx="4320480" cy="528247"/>
          </a:xfrm>
        </p:spPr>
        <p:txBody>
          <a:bodyPr>
            <a:normAutofit lnSpcReduction="10000"/>
          </a:bodyPr>
          <a:lstStyle/>
          <a:p>
            <a:r>
              <a:rPr lang="tr-TR" b="1" cap="small" dirty="0" smtClean="0"/>
              <a:t>DERSLERİN </a:t>
            </a:r>
            <a:r>
              <a:rPr lang="tr-TR" b="1" cap="small" dirty="0"/>
              <a:t>KODLARI VE ADLARI</a:t>
            </a:r>
            <a:endParaRPr lang="tr-TR" cap="small" dirty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3059832" y="1052736"/>
            <a:ext cx="28602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TÜRKMEN TÜRKÇESİ </a:t>
            </a:r>
            <a:endParaRPr lang="tr-TR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619672" y="1916832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 </a:t>
            </a:r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.TÜRKMENCE </a:t>
            </a:r>
            <a:r>
              <a:rPr lang="tr-T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GENEL DİL BİLİMİNE AİT DERSLER</a:t>
            </a: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927121"/>
              </p:ext>
            </p:extLst>
          </p:nvPr>
        </p:nvGraphicFramePr>
        <p:xfrm>
          <a:off x="2843808" y="2348880"/>
          <a:ext cx="4248472" cy="3096345"/>
        </p:xfrm>
        <a:graphic>
          <a:graphicData uri="http://schemas.openxmlformats.org/drawingml/2006/table">
            <a:tbl>
              <a:tblPr firstRow="1" firstCol="1" bandRow="1"/>
              <a:tblGrid>
                <a:gridCol w="725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2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cap="small" dirty="0">
                          <a:effectLst/>
                          <a:latin typeface="Times New Roman"/>
                          <a:ea typeface="Calibri"/>
                        </a:rPr>
                        <a:t>TL 1015</a:t>
                      </a:r>
                      <a:endParaRPr lang="tr-TR" sz="1200" b="1" cap="small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cap="small" dirty="0">
                          <a:effectLst/>
                          <a:latin typeface="Times New Roman"/>
                          <a:ea typeface="Calibri"/>
                        </a:rPr>
                        <a:t>Türkmen Türkçesi I </a:t>
                      </a:r>
                      <a:endParaRPr lang="tr-TR" sz="1200" b="1" cap="small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cap="small" dirty="0">
                          <a:effectLst/>
                          <a:latin typeface="Times New Roman"/>
                          <a:ea typeface="Calibri"/>
                        </a:rPr>
                        <a:t> (Turkmen Turkish I)</a:t>
                      </a:r>
                      <a:endParaRPr lang="tr-TR" sz="1200" b="1" cap="small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cap="small">
                          <a:effectLst/>
                          <a:latin typeface="Times New Roman"/>
                          <a:ea typeface="Calibri"/>
                        </a:rPr>
                        <a:t>TL 1016</a:t>
                      </a:r>
                      <a:endParaRPr lang="tr-TR" sz="1200" b="1" cap="small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cap="small" dirty="0">
                          <a:effectLst/>
                          <a:latin typeface="Times New Roman"/>
                          <a:ea typeface="Calibri"/>
                        </a:rPr>
                        <a:t>Türkmen Türkçesi II </a:t>
                      </a:r>
                      <a:endParaRPr lang="tr-TR" sz="1200" b="1" cap="small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cap="small" dirty="0">
                          <a:effectLst/>
                          <a:latin typeface="Times New Roman"/>
                          <a:ea typeface="Calibri"/>
                        </a:rPr>
                        <a:t> (Turkmen Turkish II)</a:t>
                      </a:r>
                      <a:endParaRPr lang="tr-TR" sz="1200" b="1" cap="small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cap="small">
                          <a:effectLst/>
                          <a:latin typeface="Times New Roman"/>
                          <a:ea typeface="Calibri"/>
                        </a:rPr>
                        <a:t>TL 2015</a:t>
                      </a:r>
                      <a:endParaRPr lang="tr-TR" sz="1200" b="1" cap="small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cap="small" dirty="0">
                          <a:effectLst/>
                          <a:latin typeface="Times New Roman"/>
                          <a:ea typeface="Calibri"/>
                        </a:rPr>
                        <a:t>Türkmen Türkçesi III </a:t>
                      </a:r>
                      <a:endParaRPr lang="tr-TR" sz="1200" b="1" cap="small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cap="small" dirty="0">
                          <a:effectLst/>
                          <a:latin typeface="Times New Roman"/>
                          <a:ea typeface="Calibri"/>
                        </a:rPr>
                        <a:t> (Turkmen Turkish III)</a:t>
                      </a:r>
                      <a:endParaRPr lang="tr-TR" sz="1200" b="1" cap="small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cap="small">
                          <a:effectLst/>
                          <a:latin typeface="Times New Roman"/>
                          <a:ea typeface="Calibri"/>
                        </a:rPr>
                        <a:t>TL 2016</a:t>
                      </a:r>
                      <a:endParaRPr lang="tr-TR" sz="1200" b="1" cap="small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cap="small" dirty="0">
                          <a:effectLst/>
                          <a:latin typeface="Times New Roman"/>
                          <a:ea typeface="Calibri"/>
                        </a:rPr>
                        <a:t>Türkmen Türkçesi IV </a:t>
                      </a:r>
                      <a:endParaRPr lang="tr-TR" sz="1200" b="1" cap="small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cap="small" dirty="0">
                          <a:effectLst/>
                          <a:latin typeface="Times New Roman"/>
                          <a:ea typeface="Calibri"/>
                        </a:rPr>
                        <a:t> (Turkmen Turkish IV)</a:t>
                      </a:r>
                      <a:endParaRPr lang="tr-TR" sz="1200" b="1" cap="small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cap="small">
                          <a:effectLst/>
                          <a:latin typeface="Times New Roman"/>
                          <a:ea typeface="Calibri"/>
                        </a:rPr>
                        <a:t>TL 3015</a:t>
                      </a:r>
                      <a:endParaRPr lang="tr-TR" sz="1200" b="1" cap="small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cap="small" dirty="0">
                          <a:effectLst/>
                          <a:latin typeface="Times New Roman"/>
                          <a:ea typeface="Calibri"/>
                        </a:rPr>
                        <a:t>Türkmen Türkçesi V </a:t>
                      </a:r>
                      <a:endParaRPr lang="tr-TR" sz="1200" b="1" cap="small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cap="small" dirty="0">
                          <a:effectLst/>
                          <a:latin typeface="Times New Roman"/>
                          <a:ea typeface="Calibri"/>
                        </a:rPr>
                        <a:t> (Turkmen Turkish V)</a:t>
                      </a:r>
                      <a:endParaRPr lang="tr-TR" sz="1200" b="1" cap="small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cap="small">
                          <a:effectLst/>
                          <a:latin typeface="Times New Roman"/>
                          <a:ea typeface="Calibri"/>
                        </a:rPr>
                        <a:t>TL 3016</a:t>
                      </a:r>
                      <a:endParaRPr lang="tr-TR" sz="1200" b="1" cap="small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cap="small" dirty="0">
                          <a:effectLst/>
                          <a:latin typeface="Times New Roman"/>
                          <a:ea typeface="Calibri"/>
                        </a:rPr>
                        <a:t>Türkmen Türkçesi VI </a:t>
                      </a:r>
                      <a:endParaRPr lang="tr-TR" sz="1200" b="1" cap="small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cap="small" dirty="0">
                          <a:effectLst/>
                          <a:latin typeface="Times New Roman"/>
                          <a:ea typeface="Calibri"/>
                        </a:rPr>
                        <a:t> (Turkmen Turkish VI)</a:t>
                      </a:r>
                      <a:endParaRPr lang="tr-TR" sz="1200" b="1" cap="small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cap="small">
                          <a:effectLst/>
                          <a:latin typeface="Times New Roman"/>
                          <a:ea typeface="Calibri"/>
                        </a:rPr>
                        <a:t>TL 4015</a:t>
                      </a:r>
                      <a:endParaRPr lang="tr-TR" sz="1200" b="1" cap="small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cap="small" dirty="0">
                          <a:effectLst/>
                          <a:latin typeface="Times New Roman"/>
                          <a:ea typeface="Calibri"/>
                        </a:rPr>
                        <a:t>Türkmen Türkçesi VII </a:t>
                      </a:r>
                      <a:endParaRPr lang="tr-TR" sz="1200" b="1" cap="small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cap="small" dirty="0">
                          <a:effectLst/>
                          <a:latin typeface="Times New Roman"/>
                          <a:ea typeface="Calibri"/>
                        </a:rPr>
                        <a:t> (Turkmen Turkish VII)</a:t>
                      </a:r>
                      <a:endParaRPr lang="tr-TR" sz="1200" b="1" cap="small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Metin kutusu 8"/>
          <p:cNvSpPr txBox="1"/>
          <p:nvPr/>
        </p:nvSpPr>
        <p:spPr>
          <a:xfrm>
            <a:off x="899592" y="14127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B050"/>
                </a:solidFill>
              </a:rPr>
              <a:t>SES BİLGİSİNDEN</a:t>
            </a:r>
            <a:endParaRPr lang="tr-TR" dirty="0">
              <a:solidFill>
                <a:srgbClr val="00B05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6156176" y="134076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ZİHİN BİLGİSİNE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2771800" y="1484784"/>
            <a:ext cx="3240360" cy="144016"/>
          </a:xfrm>
          <a:prstGeom prst="right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15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331640" y="980728"/>
            <a:ext cx="6210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TÜRKMEN TÜRKÇESİ 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150784" y="1904058"/>
            <a:ext cx="5445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II </a:t>
            </a:r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TÜRKMENCE </a:t>
            </a:r>
            <a:r>
              <a:rPr lang="tr-T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OKUMA VE ANLAMA İLE İLGİLİ DERSLER</a:t>
            </a: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724718"/>
              </p:ext>
            </p:extLst>
          </p:nvPr>
        </p:nvGraphicFramePr>
        <p:xfrm>
          <a:off x="2483768" y="2273390"/>
          <a:ext cx="4320480" cy="981456"/>
        </p:xfrm>
        <a:graphic>
          <a:graphicData uri="http://schemas.openxmlformats.org/drawingml/2006/table">
            <a:tbl>
              <a:tblPr firstRow="1" firstCol="1" bandRow="1"/>
              <a:tblGrid>
                <a:gridCol w="568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2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cap="small" dirty="0">
                          <a:effectLst/>
                          <a:latin typeface="Times New Roman"/>
                          <a:ea typeface="Calibri"/>
                        </a:rPr>
                        <a:t>TL 2043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cap="small" dirty="0">
                          <a:effectLst/>
                          <a:latin typeface="Times New Roman"/>
                          <a:ea typeface="Calibri"/>
                        </a:rPr>
                        <a:t>TÜRKMEN TÜRKÇESİ OKUMA-ANLAMA 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cap="small" dirty="0">
                          <a:effectLst/>
                          <a:latin typeface="Times New Roman"/>
                          <a:ea typeface="Calibri"/>
                        </a:rPr>
                        <a:t>(Türkmen </a:t>
                      </a:r>
                      <a:r>
                        <a:rPr lang="tr-TR" sz="1400" cap="small" dirty="0" err="1">
                          <a:effectLst/>
                          <a:latin typeface="Times New Roman"/>
                          <a:ea typeface="Calibri"/>
                        </a:rPr>
                        <a:t>türkish</a:t>
                      </a:r>
                      <a:r>
                        <a:rPr lang="tr-TR" sz="1400" cap="small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tr-TR" sz="1400" cap="small" dirty="0" err="1">
                          <a:effectLst/>
                          <a:latin typeface="Times New Roman"/>
                          <a:ea typeface="Calibri"/>
                        </a:rPr>
                        <a:t>reading</a:t>
                      </a:r>
                      <a:r>
                        <a:rPr lang="tr-TR" sz="1400" cap="small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tr-TR" sz="1400" cap="small" dirty="0" err="1">
                          <a:effectLst/>
                          <a:latin typeface="Times New Roman"/>
                          <a:ea typeface="Calibri"/>
                        </a:rPr>
                        <a:t>comprhension</a:t>
                      </a:r>
                      <a:r>
                        <a:rPr lang="tr-TR" sz="1400" cap="small" dirty="0">
                          <a:effectLst/>
                          <a:latin typeface="Times New Roman"/>
                          <a:ea typeface="Calibri"/>
                        </a:rPr>
                        <a:t> I)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cap="small">
                          <a:effectLst/>
                          <a:latin typeface="Times New Roman"/>
                          <a:ea typeface="Calibri"/>
                        </a:rPr>
                        <a:t>TL 2048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cap="small" dirty="0">
                          <a:effectLst/>
                          <a:latin typeface="Times New Roman"/>
                          <a:ea typeface="Calibri"/>
                        </a:rPr>
                        <a:t>TÜRKMEN TÜRKÇESİ OKUMA-ANLAMA II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cap="small" dirty="0">
                          <a:effectLst/>
                          <a:latin typeface="Times New Roman"/>
                          <a:ea typeface="Calibri"/>
                        </a:rPr>
                        <a:t>(Türkmen </a:t>
                      </a:r>
                      <a:r>
                        <a:rPr lang="tr-TR" sz="1400" cap="small" dirty="0" err="1">
                          <a:effectLst/>
                          <a:latin typeface="Times New Roman"/>
                          <a:ea typeface="Calibri"/>
                        </a:rPr>
                        <a:t>türkish</a:t>
                      </a:r>
                      <a:r>
                        <a:rPr lang="tr-TR" sz="1400" cap="small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tr-TR" sz="1400" cap="small" dirty="0" err="1">
                          <a:effectLst/>
                          <a:latin typeface="Times New Roman"/>
                          <a:ea typeface="Calibri"/>
                        </a:rPr>
                        <a:t>reading</a:t>
                      </a:r>
                      <a:r>
                        <a:rPr lang="tr-TR" sz="1400" cap="small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tr-TR" sz="1400" cap="small" dirty="0" err="1">
                          <a:effectLst/>
                          <a:latin typeface="Times New Roman"/>
                          <a:ea typeface="Calibri"/>
                        </a:rPr>
                        <a:t>comprhension</a:t>
                      </a:r>
                      <a:r>
                        <a:rPr lang="tr-TR" sz="1400" cap="small" dirty="0">
                          <a:effectLst/>
                          <a:latin typeface="Times New Roman"/>
                          <a:ea typeface="Calibri"/>
                        </a:rPr>
                        <a:t> II)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5148064" y="363859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OKAP BİLMELİ</a:t>
            </a:r>
            <a:endParaRPr lang="tr-TR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899592" y="3684766"/>
            <a:ext cx="2115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DÜŞÜNMEK ÜÇİN</a:t>
            </a:r>
            <a:endParaRPr lang="tr-TR" sz="2800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5148064" y="5013176"/>
            <a:ext cx="2079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Dİ</a:t>
            </a:r>
            <a:r>
              <a:rPr lang="tr-TR" b="1" dirty="0" smtClean="0">
                <a:latin typeface="Times New Roman"/>
                <a:cs typeface="Times New Roman"/>
              </a:rPr>
              <a:t>Ň</a:t>
            </a:r>
            <a:r>
              <a:rPr lang="tr-TR" b="1" dirty="0" smtClean="0"/>
              <a:t>L</a:t>
            </a:r>
            <a:r>
              <a:rPr lang="tr-TR" b="1" dirty="0" smtClean="0">
                <a:latin typeface="Times New Roman"/>
                <a:cs typeface="Times New Roman"/>
              </a:rPr>
              <a:t>Ä</a:t>
            </a:r>
            <a:r>
              <a:rPr lang="tr-TR" b="1" dirty="0" smtClean="0"/>
              <a:t>P BİLMELİ</a:t>
            </a:r>
            <a:endParaRPr lang="tr-TR" b="1" dirty="0"/>
          </a:p>
        </p:txBody>
      </p:sp>
      <p:cxnSp>
        <p:nvCxnSpPr>
          <p:cNvPr id="14" name="Düz Ok Bağlayıcısı 13"/>
          <p:cNvCxnSpPr>
            <a:endCxn id="7" idx="1"/>
          </p:cNvCxnSpPr>
          <p:nvPr/>
        </p:nvCxnSpPr>
        <p:spPr>
          <a:xfrm flipV="1">
            <a:off x="2843808" y="3823265"/>
            <a:ext cx="2304256" cy="240957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/>
          <p:nvPr/>
        </p:nvCxnSpPr>
        <p:spPr>
          <a:xfrm>
            <a:off x="2816277" y="4064222"/>
            <a:ext cx="2232248" cy="11336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11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331640" y="980728"/>
            <a:ext cx="6210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TÜRKMEN TÜRKÇESİ 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809692" y="1772816"/>
            <a:ext cx="5832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III TÜRKMENCE KONUŞMA </a:t>
            </a:r>
            <a:r>
              <a:rPr lang="tr-T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VE </a:t>
            </a:r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YAZMA </a:t>
            </a:r>
            <a:r>
              <a:rPr lang="tr-T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İLE İLGİLİ DERSLER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755576" y="4244953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DÜŞÜNDİRMEK</a:t>
            </a:r>
          </a:p>
          <a:p>
            <a:r>
              <a:rPr lang="tr-TR" sz="2800" b="1" dirty="0" smtClean="0"/>
              <a:t>ÜÇİN</a:t>
            </a:r>
            <a:endParaRPr lang="tr-TR" sz="2800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5364088" y="3820398"/>
            <a:ext cx="2400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GEPL</a:t>
            </a:r>
            <a:r>
              <a:rPr lang="tr-TR" sz="2000" b="1" dirty="0" smtClean="0">
                <a:latin typeface="Times New Roman"/>
                <a:cs typeface="Times New Roman"/>
              </a:rPr>
              <a:t>Ä</a:t>
            </a:r>
            <a:r>
              <a:rPr lang="tr-TR" sz="2000" b="1" dirty="0" smtClean="0"/>
              <a:t>P BİLMELİ</a:t>
            </a:r>
            <a:endParaRPr lang="tr-TR" sz="20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5652120" y="4842504"/>
            <a:ext cx="2400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YAZIP BİLMELİ</a:t>
            </a:r>
            <a:endParaRPr lang="tr-TR" sz="2000" b="1" dirty="0"/>
          </a:p>
        </p:txBody>
      </p:sp>
      <p:cxnSp>
        <p:nvCxnSpPr>
          <p:cNvPr id="18" name="Düz Ok Bağlayıcısı 17"/>
          <p:cNvCxnSpPr>
            <a:endCxn id="11" idx="1"/>
          </p:cNvCxnSpPr>
          <p:nvPr/>
        </p:nvCxnSpPr>
        <p:spPr>
          <a:xfrm flipV="1">
            <a:off x="3203848" y="4020453"/>
            <a:ext cx="2160240" cy="552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>
            <a:endCxn id="12" idx="1"/>
          </p:cNvCxnSpPr>
          <p:nvPr/>
        </p:nvCxnSpPr>
        <p:spPr>
          <a:xfrm>
            <a:off x="3203848" y="4573228"/>
            <a:ext cx="2448272" cy="4693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915353"/>
              </p:ext>
            </p:extLst>
          </p:nvPr>
        </p:nvGraphicFramePr>
        <p:xfrm>
          <a:off x="1331640" y="2276872"/>
          <a:ext cx="5904656" cy="981456"/>
        </p:xfrm>
        <a:graphic>
          <a:graphicData uri="http://schemas.openxmlformats.org/drawingml/2006/table">
            <a:tbl>
              <a:tblPr firstRow="1" firstCol="1" bandRow="1"/>
              <a:tblGrid>
                <a:gridCol w="776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8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TL 2043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TÜRKMEN TÜRKÇESİ SÖZLÜ VE YAZILI ANLATIM  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(Türkmen </a:t>
                      </a:r>
                      <a:r>
                        <a:rPr lang="tr-TR" sz="1400" b="1" cap="small" dirty="0" smtClean="0">
                          <a:effectLst/>
                          <a:latin typeface="Times New Roman"/>
                          <a:ea typeface="Calibri"/>
                        </a:rPr>
                        <a:t>turkish </a:t>
                      </a: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conversation and composition I)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>
                          <a:effectLst/>
                          <a:latin typeface="Times New Roman"/>
                          <a:ea typeface="Calibri"/>
                        </a:rPr>
                        <a:t>TL 2048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TÜRKMEN TÜRKÇESİ SÖZLÜ VE YAZILI ANLATIM  II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(Türkmen </a:t>
                      </a:r>
                      <a:r>
                        <a:rPr lang="tr-TR" sz="1400" b="1" cap="small" dirty="0" smtClean="0">
                          <a:effectLst/>
                          <a:latin typeface="Times New Roman"/>
                          <a:ea typeface="Calibri"/>
                        </a:rPr>
                        <a:t>turkish </a:t>
                      </a: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conversation and composition II)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56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331640" y="980728"/>
            <a:ext cx="6210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TÜRKMEN TÜRKÇESİ 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809692" y="1772816"/>
            <a:ext cx="5832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III TÜRKMENCE KONUŞMA </a:t>
            </a:r>
            <a:r>
              <a:rPr lang="tr-T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VE </a:t>
            </a:r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YAZMA </a:t>
            </a:r>
            <a:r>
              <a:rPr lang="tr-T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İLE İLGİLİ DERSLER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755576" y="4244953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DÜŞÜNDİRMEK</a:t>
            </a:r>
          </a:p>
          <a:p>
            <a:r>
              <a:rPr lang="tr-TR" sz="2800" b="1" dirty="0" smtClean="0"/>
              <a:t>ÜÇİN</a:t>
            </a:r>
            <a:endParaRPr lang="tr-TR" sz="2800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5364088" y="382039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TERCİME EDİP BİLMELİ</a:t>
            </a:r>
            <a:endParaRPr lang="tr-TR" sz="20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5652120" y="4842504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MANINI DOGRI BERİP </a:t>
            </a:r>
            <a:endParaRPr lang="tr-TR" sz="2000" b="1" dirty="0"/>
          </a:p>
        </p:txBody>
      </p:sp>
      <p:cxnSp>
        <p:nvCxnSpPr>
          <p:cNvPr id="18" name="Düz Ok Bağlayıcısı 17"/>
          <p:cNvCxnSpPr>
            <a:endCxn id="11" idx="1"/>
          </p:cNvCxnSpPr>
          <p:nvPr/>
        </p:nvCxnSpPr>
        <p:spPr>
          <a:xfrm flipV="1">
            <a:off x="3203848" y="4020453"/>
            <a:ext cx="2160240" cy="552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>
            <a:endCxn id="12" idx="1"/>
          </p:cNvCxnSpPr>
          <p:nvPr/>
        </p:nvCxnSpPr>
        <p:spPr>
          <a:xfrm>
            <a:off x="3203848" y="4573228"/>
            <a:ext cx="2448272" cy="4693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1331640" y="2276872"/>
          <a:ext cx="5904656" cy="981456"/>
        </p:xfrm>
        <a:graphic>
          <a:graphicData uri="http://schemas.openxmlformats.org/drawingml/2006/table">
            <a:tbl>
              <a:tblPr firstRow="1" firstCol="1" bandRow="1"/>
              <a:tblGrid>
                <a:gridCol w="776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8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TL 2043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TÜRKMEN TÜRKÇESİ SÖZLÜ VE YAZILI ANLATIM  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(Türkmen </a:t>
                      </a:r>
                      <a:r>
                        <a:rPr lang="tr-TR" sz="1400" b="1" cap="small" dirty="0" smtClean="0">
                          <a:effectLst/>
                          <a:latin typeface="Times New Roman"/>
                          <a:ea typeface="Calibri"/>
                        </a:rPr>
                        <a:t>turkish </a:t>
                      </a: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conversation and composition I)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>
                          <a:effectLst/>
                          <a:latin typeface="Times New Roman"/>
                          <a:ea typeface="Calibri"/>
                        </a:rPr>
                        <a:t>TL 2048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TÜRKMEN TÜRKÇESİ SÖZLÜ VE YAZILI ANLATIM  II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(Türkmen </a:t>
                      </a:r>
                      <a:r>
                        <a:rPr lang="tr-TR" sz="1400" b="1" cap="small" dirty="0" smtClean="0">
                          <a:effectLst/>
                          <a:latin typeface="Times New Roman"/>
                          <a:ea typeface="Calibri"/>
                        </a:rPr>
                        <a:t>turkish </a:t>
                      </a: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conversation and composition II)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49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423</TotalTime>
  <Words>535</Words>
  <Application>Microsoft Office PowerPoint</Application>
  <PresentationFormat>Ekran Gösterisi (4:3)</PresentationFormat>
  <Paragraphs>153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9" baseType="lpstr">
      <vt:lpstr>Algerian</vt:lpstr>
      <vt:lpstr>Arial</vt:lpstr>
      <vt:lpstr>Calibri</vt:lpstr>
      <vt:lpstr>Tahoma</vt:lpstr>
      <vt:lpstr>Times New Roman</vt:lpstr>
      <vt:lpstr>Wingdings</vt:lpstr>
      <vt:lpstr>Wingdings 2</vt:lpstr>
      <vt:lpstr>Moda Tasarımı</vt:lpstr>
      <vt:lpstr>ANKARA ÜNİVERSİTESİ DİL VE TARİH-COĞRAFYA FAKÜLTESİ</vt:lpstr>
      <vt:lpstr>PowerPoint Sunusu</vt:lpstr>
      <vt:lpstr>PowerPoint Sunusu</vt:lpstr>
      <vt:lpstr>TÜRKMEN TÜRKÇESİ DERSLERİ (I-VII)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62</cp:revision>
  <dcterms:created xsi:type="dcterms:W3CDTF">2016-09-19T14:10:52Z</dcterms:created>
  <dcterms:modified xsi:type="dcterms:W3CDTF">2018-03-30T15:03:07Z</dcterms:modified>
</cp:coreProperties>
</file>