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9" r:id="rId24"/>
    <p:sldId id="278" r:id="rId25"/>
    <p:sldId id="279" r:id="rId26"/>
    <p:sldId id="300" r:id="rId27"/>
    <p:sldId id="280" r:id="rId28"/>
    <p:sldId id="281" r:id="rId29"/>
    <p:sldId id="282" r:id="rId30"/>
    <p:sldId id="284" r:id="rId31"/>
    <p:sldId id="285" r:id="rId32"/>
    <p:sldId id="286" r:id="rId33"/>
    <p:sldId id="287" r:id="rId34"/>
    <p:sldId id="283" r:id="rId35"/>
    <p:sldId id="288" r:id="rId36"/>
    <p:sldId id="289" r:id="rId37"/>
    <p:sldId id="290" r:id="rId38"/>
    <p:sldId id="291" r:id="rId39"/>
    <p:sldId id="292" r:id="rId40"/>
    <p:sldId id="293" r:id="rId41"/>
    <p:sldId id="294" r:id="rId42"/>
    <p:sldId id="301" r:id="rId43"/>
    <p:sldId id="295" r:id="rId44"/>
    <p:sldId id="296" r:id="rId45"/>
    <p:sldId id="303" r:id="rId46"/>
    <p:sldId id="297" r:id="rId47"/>
    <p:sldId id="302" r:id="rId48"/>
    <p:sldId id="298"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A8B930C-8BCB-4002-A67B-02D05F3351D2}" type="datetimeFigureOut">
              <a:rPr lang="tr-TR" smtClean="0"/>
              <a:t>18.12.2017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5C4866-3A5C-4BE1-ABAB-D5ABB34DB15C}" type="slidenum">
              <a:rPr lang="tr-TR" smtClean="0"/>
              <a:t>‹#›</a:t>
            </a:fld>
            <a:endParaRPr lang="tr-TR"/>
          </a:p>
        </p:txBody>
      </p:sp>
    </p:spTree>
    <p:extLst>
      <p:ext uri="{BB962C8B-B14F-4D97-AF65-F5344CB8AC3E}">
        <p14:creationId xmlns:p14="http://schemas.microsoft.com/office/powerpoint/2010/main" val="208318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A8B930C-8BCB-4002-A67B-02D05F3351D2}" type="datetimeFigureOut">
              <a:rPr lang="tr-TR" smtClean="0"/>
              <a:t>18.12.2017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5C4866-3A5C-4BE1-ABAB-D5ABB34DB15C}" type="slidenum">
              <a:rPr lang="tr-TR" smtClean="0"/>
              <a:t>‹#›</a:t>
            </a:fld>
            <a:endParaRPr lang="tr-TR"/>
          </a:p>
        </p:txBody>
      </p:sp>
    </p:spTree>
    <p:extLst>
      <p:ext uri="{BB962C8B-B14F-4D97-AF65-F5344CB8AC3E}">
        <p14:creationId xmlns:p14="http://schemas.microsoft.com/office/powerpoint/2010/main" val="141819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A8B930C-8BCB-4002-A67B-02D05F3351D2}" type="datetimeFigureOut">
              <a:rPr lang="tr-TR" smtClean="0"/>
              <a:t>18.12.2017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5C4866-3A5C-4BE1-ABAB-D5ABB34DB15C}" type="slidenum">
              <a:rPr lang="tr-TR" smtClean="0"/>
              <a:t>‹#›</a:t>
            </a:fld>
            <a:endParaRPr lang="tr-TR"/>
          </a:p>
        </p:txBody>
      </p:sp>
    </p:spTree>
    <p:extLst>
      <p:ext uri="{BB962C8B-B14F-4D97-AF65-F5344CB8AC3E}">
        <p14:creationId xmlns:p14="http://schemas.microsoft.com/office/powerpoint/2010/main" val="3668252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A8B930C-8BCB-4002-A67B-02D05F3351D2}" type="datetimeFigureOut">
              <a:rPr lang="tr-TR" smtClean="0"/>
              <a:t>18.12.2017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5C4866-3A5C-4BE1-ABAB-D5ABB34DB15C}" type="slidenum">
              <a:rPr lang="tr-TR" smtClean="0"/>
              <a:t>‹#›</a:t>
            </a:fld>
            <a:endParaRPr lang="tr-TR"/>
          </a:p>
        </p:txBody>
      </p:sp>
    </p:spTree>
    <p:extLst>
      <p:ext uri="{BB962C8B-B14F-4D97-AF65-F5344CB8AC3E}">
        <p14:creationId xmlns:p14="http://schemas.microsoft.com/office/powerpoint/2010/main" val="3693002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A8B930C-8BCB-4002-A67B-02D05F3351D2}" type="datetimeFigureOut">
              <a:rPr lang="tr-TR" smtClean="0"/>
              <a:t>18.12.2017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5C4866-3A5C-4BE1-ABAB-D5ABB34DB15C}" type="slidenum">
              <a:rPr lang="tr-TR" smtClean="0"/>
              <a:t>‹#›</a:t>
            </a:fld>
            <a:endParaRPr lang="tr-TR"/>
          </a:p>
        </p:txBody>
      </p:sp>
    </p:spTree>
    <p:extLst>
      <p:ext uri="{BB962C8B-B14F-4D97-AF65-F5344CB8AC3E}">
        <p14:creationId xmlns:p14="http://schemas.microsoft.com/office/powerpoint/2010/main" val="7376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A8B930C-8BCB-4002-A67B-02D05F3351D2}" type="datetimeFigureOut">
              <a:rPr lang="tr-TR" smtClean="0"/>
              <a:t>18.12.2017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5C4866-3A5C-4BE1-ABAB-D5ABB34DB15C}" type="slidenum">
              <a:rPr lang="tr-TR" smtClean="0"/>
              <a:t>‹#›</a:t>
            </a:fld>
            <a:endParaRPr lang="tr-TR"/>
          </a:p>
        </p:txBody>
      </p:sp>
    </p:spTree>
    <p:extLst>
      <p:ext uri="{BB962C8B-B14F-4D97-AF65-F5344CB8AC3E}">
        <p14:creationId xmlns:p14="http://schemas.microsoft.com/office/powerpoint/2010/main" val="275660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A8B930C-8BCB-4002-A67B-02D05F3351D2}" type="datetimeFigureOut">
              <a:rPr lang="tr-TR" smtClean="0"/>
              <a:t>18.12.2017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F5C4866-3A5C-4BE1-ABAB-D5ABB34DB15C}" type="slidenum">
              <a:rPr lang="tr-TR" smtClean="0"/>
              <a:t>‹#›</a:t>
            </a:fld>
            <a:endParaRPr lang="tr-TR"/>
          </a:p>
        </p:txBody>
      </p:sp>
    </p:spTree>
    <p:extLst>
      <p:ext uri="{BB962C8B-B14F-4D97-AF65-F5344CB8AC3E}">
        <p14:creationId xmlns:p14="http://schemas.microsoft.com/office/powerpoint/2010/main" val="417027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A8B930C-8BCB-4002-A67B-02D05F3351D2}" type="datetimeFigureOut">
              <a:rPr lang="tr-TR" smtClean="0"/>
              <a:t>18.12.2017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F5C4866-3A5C-4BE1-ABAB-D5ABB34DB15C}" type="slidenum">
              <a:rPr lang="tr-TR" smtClean="0"/>
              <a:t>‹#›</a:t>
            </a:fld>
            <a:endParaRPr lang="tr-TR"/>
          </a:p>
        </p:txBody>
      </p:sp>
    </p:spTree>
    <p:extLst>
      <p:ext uri="{BB962C8B-B14F-4D97-AF65-F5344CB8AC3E}">
        <p14:creationId xmlns:p14="http://schemas.microsoft.com/office/powerpoint/2010/main" val="2054747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A8B930C-8BCB-4002-A67B-02D05F3351D2}" type="datetimeFigureOut">
              <a:rPr lang="tr-TR" smtClean="0"/>
              <a:t>18.12.2017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F5C4866-3A5C-4BE1-ABAB-D5ABB34DB15C}" type="slidenum">
              <a:rPr lang="tr-TR" smtClean="0"/>
              <a:t>‹#›</a:t>
            </a:fld>
            <a:endParaRPr lang="tr-TR"/>
          </a:p>
        </p:txBody>
      </p:sp>
    </p:spTree>
    <p:extLst>
      <p:ext uri="{BB962C8B-B14F-4D97-AF65-F5344CB8AC3E}">
        <p14:creationId xmlns:p14="http://schemas.microsoft.com/office/powerpoint/2010/main" val="34843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A8B930C-8BCB-4002-A67B-02D05F3351D2}" type="datetimeFigureOut">
              <a:rPr lang="tr-TR" smtClean="0"/>
              <a:t>18.12.2017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5C4866-3A5C-4BE1-ABAB-D5ABB34DB15C}" type="slidenum">
              <a:rPr lang="tr-TR" smtClean="0"/>
              <a:t>‹#›</a:t>
            </a:fld>
            <a:endParaRPr lang="tr-TR"/>
          </a:p>
        </p:txBody>
      </p:sp>
    </p:spTree>
    <p:extLst>
      <p:ext uri="{BB962C8B-B14F-4D97-AF65-F5344CB8AC3E}">
        <p14:creationId xmlns:p14="http://schemas.microsoft.com/office/powerpoint/2010/main" val="133882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A8B930C-8BCB-4002-A67B-02D05F3351D2}" type="datetimeFigureOut">
              <a:rPr lang="tr-TR" smtClean="0"/>
              <a:t>18.12.2017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5C4866-3A5C-4BE1-ABAB-D5ABB34DB15C}" type="slidenum">
              <a:rPr lang="tr-TR" smtClean="0"/>
              <a:t>‹#›</a:t>
            </a:fld>
            <a:endParaRPr lang="tr-TR"/>
          </a:p>
        </p:txBody>
      </p:sp>
    </p:spTree>
    <p:extLst>
      <p:ext uri="{BB962C8B-B14F-4D97-AF65-F5344CB8AC3E}">
        <p14:creationId xmlns:p14="http://schemas.microsoft.com/office/powerpoint/2010/main" val="164281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B930C-8BCB-4002-A67B-02D05F3351D2}" type="datetimeFigureOut">
              <a:rPr lang="tr-TR" smtClean="0"/>
              <a:t>18.12.2017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C4866-3A5C-4BE1-ABAB-D5ABB34DB15C}" type="slidenum">
              <a:rPr lang="tr-TR" smtClean="0"/>
              <a:t>‹#›</a:t>
            </a:fld>
            <a:endParaRPr lang="tr-TR"/>
          </a:p>
        </p:txBody>
      </p:sp>
    </p:spTree>
    <p:extLst>
      <p:ext uri="{BB962C8B-B14F-4D97-AF65-F5344CB8AC3E}">
        <p14:creationId xmlns:p14="http://schemas.microsoft.com/office/powerpoint/2010/main" val="782903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dirty="0" smtClean="0"/>
              <a:t>SİNİR SİSTEMİ HASTALIKLARINDA ACİL BAKIM</a:t>
            </a:r>
            <a:endParaRPr lang="tr-TR" dirty="0"/>
          </a:p>
        </p:txBody>
      </p:sp>
      <p:sp>
        <p:nvSpPr>
          <p:cNvPr id="3" name="Alt Başlık 2"/>
          <p:cNvSpPr>
            <a:spLocks noGrp="1"/>
          </p:cNvSpPr>
          <p:nvPr>
            <p:ph type="subTitle" idx="1"/>
          </p:nvPr>
        </p:nvSpPr>
        <p:spPr/>
        <p:txBody>
          <a:bodyPr/>
          <a:lstStyle/>
          <a:p>
            <a:r>
              <a:rPr lang="tr-TR" dirty="0" smtClean="0"/>
              <a:t>	</a:t>
            </a:r>
          </a:p>
          <a:p>
            <a:r>
              <a:rPr lang="tr-TR" dirty="0" err="1" smtClean="0"/>
              <a:t>Öğr</a:t>
            </a:r>
            <a:r>
              <a:rPr lang="tr-TR" dirty="0" smtClean="0"/>
              <a:t>. Gör. Nurhan BİNGÖL</a:t>
            </a:r>
            <a:endParaRPr lang="tr-TR" dirty="0"/>
          </a:p>
        </p:txBody>
      </p:sp>
    </p:spTree>
    <p:extLst>
      <p:ext uri="{BB962C8B-B14F-4D97-AF65-F5344CB8AC3E}">
        <p14:creationId xmlns:p14="http://schemas.microsoft.com/office/powerpoint/2010/main" val="3536948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pt-BR" dirty="0" smtClean="0"/>
              <a:t>Komada acil bakım algoritması (yetişkin)</a:t>
            </a:r>
            <a:endParaRPr lang="tr-TR" dirty="0"/>
          </a:p>
        </p:txBody>
      </p:sp>
      <p:pic>
        <p:nvPicPr>
          <p:cNvPr id="4" name="İçerik Yer Tutucusu 3"/>
          <p:cNvPicPr>
            <a:picLocks noGrp="1" noChangeAspect="1"/>
          </p:cNvPicPr>
          <p:nvPr>
            <p:ph idx="1"/>
          </p:nvPr>
        </p:nvPicPr>
        <p:blipFill>
          <a:blip r:embed="rId2"/>
          <a:stretch>
            <a:fillRect/>
          </a:stretch>
        </p:blipFill>
        <p:spPr>
          <a:xfrm>
            <a:off x="838200" y="1825625"/>
            <a:ext cx="10515600" cy="4351338"/>
          </a:xfrm>
          <a:prstGeom prst="rect">
            <a:avLst/>
          </a:prstGeom>
        </p:spPr>
      </p:pic>
    </p:spTree>
    <p:extLst>
      <p:ext uri="{BB962C8B-B14F-4D97-AF65-F5344CB8AC3E}">
        <p14:creationId xmlns:p14="http://schemas.microsoft.com/office/powerpoint/2010/main" val="2175984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Komada acil bakım (çocukta)</a:t>
            </a:r>
            <a:br>
              <a:rPr lang="tr-TR" dirty="0" smtClean="0"/>
            </a:br>
            <a:endParaRPr lang="tr-TR" dirty="0"/>
          </a:p>
        </p:txBody>
      </p:sp>
      <p:sp>
        <p:nvSpPr>
          <p:cNvPr id="3" name="İçerik Yer Tutucusu 2"/>
          <p:cNvSpPr>
            <a:spLocks noGrp="1"/>
          </p:cNvSpPr>
          <p:nvPr>
            <p:ph idx="1"/>
          </p:nvPr>
        </p:nvSpPr>
        <p:spPr>
          <a:xfrm>
            <a:off x="272716" y="2242720"/>
            <a:ext cx="11081084" cy="4351338"/>
          </a:xfrm>
        </p:spPr>
        <p:txBody>
          <a:bodyPr>
            <a:normAutofit fontScale="55000" lnSpcReduction="20000"/>
          </a:bodyPr>
          <a:lstStyle/>
          <a:p>
            <a:pPr marL="0" indent="0">
              <a:buNone/>
            </a:pPr>
            <a:r>
              <a:rPr lang="tr-TR" dirty="0" smtClean="0"/>
              <a:t> Olay yeri değerlendirilerek gerekli güvenlik önlemleri alınır.</a:t>
            </a:r>
          </a:p>
          <a:p>
            <a:pPr marL="0" indent="0">
              <a:buNone/>
            </a:pPr>
            <a:r>
              <a:rPr lang="tr-TR" dirty="0" smtClean="0"/>
              <a:t> Hastanın bilinci ve </a:t>
            </a:r>
            <a:r>
              <a:rPr lang="tr-TR" dirty="0" err="1" smtClean="0"/>
              <a:t>ABC’si</a:t>
            </a:r>
            <a:r>
              <a:rPr lang="tr-TR" dirty="0" smtClean="0"/>
              <a:t> değerlendirilir.</a:t>
            </a:r>
          </a:p>
          <a:p>
            <a:pPr marL="0" indent="0">
              <a:buNone/>
            </a:pPr>
            <a:r>
              <a:rPr lang="tr-TR" dirty="0" smtClean="0"/>
              <a:t> Travma bulguları değerlendirilerek gerekiyorsa omurga stabilizasyonu sağlanır.</a:t>
            </a:r>
          </a:p>
          <a:p>
            <a:pPr marL="0" indent="0">
              <a:buNone/>
            </a:pPr>
            <a:r>
              <a:rPr lang="tr-TR" dirty="0" smtClean="0"/>
              <a:t> Geri dönüşsüz maske ile 5 L/</a:t>
            </a:r>
            <a:r>
              <a:rPr lang="tr-TR" dirty="0" err="1" smtClean="0"/>
              <a:t>dk</a:t>
            </a:r>
            <a:r>
              <a:rPr lang="tr-TR" dirty="0" smtClean="0"/>
              <a:t> oksijen verilir.</a:t>
            </a:r>
          </a:p>
          <a:p>
            <a:pPr marL="0" indent="0">
              <a:buNone/>
            </a:pPr>
            <a:r>
              <a:rPr lang="tr-TR" dirty="0" smtClean="0"/>
              <a:t> Damar yolu açılarak IV % 0.9 </a:t>
            </a:r>
            <a:r>
              <a:rPr lang="tr-TR" dirty="0" err="1" smtClean="0"/>
              <a:t>NaCl</a:t>
            </a:r>
            <a:r>
              <a:rPr lang="tr-TR" dirty="0" smtClean="0"/>
              <a:t> DAKŞ uygulanır.</a:t>
            </a:r>
          </a:p>
          <a:p>
            <a:pPr marL="0" indent="0">
              <a:buNone/>
            </a:pPr>
            <a:r>
              <a:rPr lang="tr-TR" dirty="0" smtClean="0"/>
              <a:t> Kan şekeri ölçülür:</a:t>
            </a:r>
          </a:p>
          <a:p>
            <a:pPr marL="0" indent="0">
              <a:buNone/>
            </a:pPr>
            <a:r>
              <a:rPr lang="tr-TR" dirty="0" smtClean="0"/>
              <a:t>o Kan şekeri 300 mg/dl’nin üstünde ise </a:t>
            </a:r>
            <a:r>
              <a:rPr lang="tr-TR" dirty="0" err="1" smtClean="0"/>
              <a:t>hiperglisemiye</a:t>
            </a:r>
            <a:r>
              <a:rPr lang="tr-TR" dirty="0" smtClean="0"/>
              <a:t> yönelik acil bakım uygulanır.</a:t>
            </a:r>
          </a:p>
          <a:p>
            <a:pPr marL="0" indent="0">
              <a:buNone/>
            </a:pPr>
            <a:r>
              <a:rPr lang="tr-TR" dirty="0" smtClean="0"/>
              <a:t>o Kan şekeri 60 mg/dl’nin altında ise hipoglisemiye yönelik acil bakım uygulanır.</a:t>
            </a:r>
          </a:p>
          <a:p>
            <a:pPr marL="0" indent="0">
              <a:buNone/>
            </a:pPr>
            <a:r>
              <a:rPr lang="tr-TR" dirty="0" smtClean="0"/>
              <a:t>o Kan şekeri 60–300 mg/dl arasında ise ve solunumu baskılayan </a:t>
            </a:r>
            <a:r>
              <a:rPr lang="tr-TR" dirty="0" err="1" smtClean="0"/>
              <a:t>toksik</a:t>
            </a:r>
            <a:r>
              <a:rPr lang="tr-TR" dirty="0" smtClean="0"/>
              <a:t> madde şüphesi varsa KKM ile temasa geçilerek danışman hekimin onayı ile zehirlenme/doz aşımına yönelik acil bakım uygulanır.</a:t>
            </a:r>
          </a:p>
          <a:p>
            <a:pPr marL="0" indent="0">
              <a:buNone/>
            </a:pPr>
            <a:r>
              <a:rPr lang="tr-TR" dirty="0" smtClean="0"/>
              <a:t> Çocuk hasta; pediatrik </a:t>
            </a:r>
            <a:r>
              <a:rPr lang="tr-TR" dirty="0" err="1" smtClean="0"/>
              <a:t>GKS’ye</a:t>
            </a:r>
            <a:r>
              <a:rPr lang="tr-TR" dirty="0" smtClean="0"/>
              <a:t> göre değerlendirilir, </a:t>
            </a:r>
            <a:r>
              <a:rPr lang="tr-TR" dirty="0" err="1" smtClean="0"/>
              <a:t>vital</a:t>
            </a:r>
            <a:r>
              <a:rPr lang="tr-TR" dirty="0" smtClean="0"/>
              <a:t> bulgular takip edilir, </a:t>
            </a:r>
            <a:r>
              <a:rPr lang="tr-TR" dirty="0" err="1" smtClean="0"/>
              <a:t>monitörizasyonu</a:t>
            </a:r>
            <a:r>
              <a:rPr lang="tr-TR" dirty="0" smtClean="0"/>
              <a:t> sağlanır ve </a:t>
            </a:r>
            <a:r>
              <a:rPr lang="tr-TR" dirty="0" err="1" smtClean="0"/>
              <a:t>pupil</a:t>
            </a:r>
            <a:r>
              <a:rPr lang="tr-TR" dirty="0" smtClean="0"/>
              <a:t> değerlendirmesi yapılır:</a:t>
            </a:r>
          </a:p>
          <a:p>
            <a:pPr marL="0" indent="0">
              <a:buNone/>
            </a:pPr>
            <a:r>
              <a:rPr lang="tr-TR" dirty="0" smtClean="0"/>
              <a:t>o </a:t>
            </a:r>
            <a:r>
              <a:rPr lang="tr-TR" dirty="0" err="1" smtClean="0"/>
              <a:t>Anizokori</a:t>
            </a:r>
            <a:r>
              <a:rPr lang="tr-TR" dirty="0" smtClean="0"/>
              <a:t> varsa KKM ile temasa geçilerek danışman hekimin onayı ile IV</a:t>
            </a:r>
            <a:r>
              <a:rPr lang="tr-TR" b="1" dirty="0" smtClean="0">
                <a:solidFill>
                  <a:srgbClr val="FF0000"/>
                </a:solidFill>
              </a:rPr>
              <a:t> </a:t>
            </a:r>
            <a:r>
              <a:rPr lang="tr-TR" b="1" dirty="0" err="1" smtClean="0">
                <a:solidFill>
                  <a:srgbClr val="FF0000"/>
                </a:solidFill>
              </a:rPr>
              <a:t>Mannitol</a:t>
            </a:r>
            <a:r>
              <a:rPr lang="tr-TR" b="1" dirty="0" smtClean="0">
                <a:solidFill>
                  <a:srgbClr val="FF0000"/>
                </a:solidFill>
              </a:rPr>
              <a:t> </a:t>
            </a:r>
            <a:r>
              <a:rPr lang="tr-TR" dirty="0" smtClean="0"/>
              <a:t>uygulanır.</a:t>
            </a:r>
          </a:p>
          <a:p>
            <a:pPr marL="0" indent="0">
              <a:buNone/>
            </a:pPr>
            <a:r>
              <a:rPr lang="tr-TR" dirty="0" smtClean="0"/>
              <a:t>o </a:t>
            </a:r>
            <a:r>
              <a:rPr lang="tr-TR" dirty="0" err="1" smtClean="0"/>
              <a:t>Miyozis</a:t>
            </a:r>
            <a:r>
              <a:rPr lang="tr-TR" dirty="0" smtClean="0"/>
              <a:t> varsa KKM ile temasa geçilerek danışman hekimin onayı ile </a:t>
            </a:r>
            <a:r>
              <a:rPr lang="tr-TR" b="1" dirty="0" err="1" smtClean="0">
                <a:solidFill>
                  <a:srgbClr val="FF0000"/>
                </a:solidFill>
              </a:rPr>
              <a:t>Naloksan</a:t>
            </a:r>
            <a:r>
              <a:rPr lang="tr-TR" dirty="0" smtClean="0"/>
              <a:t> uygulanır.</a:t>
            </a:r>
          </a:p>
          <a:p>
            <a:pPr marL="0" indent="0">
              <a:buNone/>
            </a:pPr>
            <a:r>
              <a:rPr lang="tr-TR" dirty="0" smtClean="0"/>
              <a:t> Hastanın nakli, KKM tarafından bildirilen sağlık kuruluşuna yapılır. </a:t>
            </a:r>
            <a:r>
              <a:rPr lang="tr-TR" dirty="0" err="1" smtClean="0"/>
              <a:t>Vital</a:t>
            </a:r>
            <a:r>
              <a:rPr lang="tr-TR" dirty="0" smtClean="0"/>
              <a:t> bulguları stabil ise ve travma bulgusu/şüphesi yoksa koma pozisyonunda hastanın nakli sağlanır.</a:t>
            </a:r>
          </a:p>
          <a:p>
            <a:pPr marL="0" indent="0">
              <a:buNone/>
            </a:pPr>
            <a:r>
              <a:rPr lang="tr-TR" dirty="0" smtClean="0"/>
              <a:t> Vaka kayıt formu eksiksiz doldurulur.</a:t>
            </a:r>
            <a:endParaRPr lang="tr-TR" dirty="0"/>
          </a:p>
        </p:txBody>
      </p:sp>
    </p:spTree>
    <p:extLst>
      <p:ext uri="{BB962C8B-B14F-4D97-AF65-F5344CB8AC3E}">
        <p14:creationId xmlns:p14="http://schemas.microsoft.com/office/powerpoint/2010/main" val="1609727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pt-BR" dirty="0" smtClean="0"/>
              <a:t>Komada acil bakım algoritması (çocuk)</a:t>
            </a:r>
            <a:endParaRPr lang="tr-TR" dirty="0"/>
          </a:p>
        </p:txBody>
      </p:sp>
      <p:pic>
        <p:nvPicPr>
          <p:cNvPr id="4" name="İçerik Yer Tutucusu 3"/>
          <p:cNvPicPr>
            <a:picLocks noGrp="1" noChangeAspect="1"/>
          </p:cNvPicPr>
          <p:nvPr>
            <p:ph idx="1"/>
          </p:nvPr>
        </p:nvPicPr>
        <p:blipFill>
          <a:blip r:embed="rId2"/>
          <a:stretch>
            <a:fillRect/>
          </a:stretch>
        </p:blipFill>
        <p:spPr>
          <a:xfrm>
            <a:off x="433137" y="1825625"/>
            <a:ext cx="10764252" cy="4351338"/>
          </a:xfrm>
          <a:prstGeom prst="rect">
            <a:avLst/>
          </a:prstGeom>
        </p:spPr>
      </p:pic>
    </p:spTree>
    <p:extLst>
      <p:ext uri="{BB962C8B-B14F-4D97-AF65-F5344CB8AC3E}">
        <p14:creationId xmlns:p14="http://schemas.microsoft.com/office/powerpoint/2010/main" val="3005898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Epilepsi</a:t>
            </a:r>
            <a:endParaRPr lang="tr-TR" dirty="0"/>
          </a:p>
        </p:txBody>
      </p:sp>
      <p:sp>
        <p:nvSpPr>
          <p:cNvPr id="3" name="İçerik Yer Tutucusu 2"/>
          <p:cNvSpPr>
            <a:spLocks noGrp="1"/>
          </p:cNvSpPr>
          <p:nvPr>
            <p:ph sz="half" idx="1"/>
          </p:nvPr>
        </p:nvSpPr>
        <p:spPr/>
        <p:txBody>
          <a:bodyPr>
            <a:normAutofit fontScale="92500" lnSpcReduction="20000"/>
          </a:bodyPr>
          <a:lstStyle/>
          <a:p>
            <a:pPr marL="0" indent="0">
              <a:buNone/>
            </a:pPr>
            <a:r>
              <a:rPr lang="tr-TR" dirty="0" smtClean="0"/>
              <a:t>Sinir sistemi hücrelerindeki iletim, sinir lifi boyunca elektriksel olarak gerçekleştirilir. Epilepsinin altında yatan temel faktör, bu elektriksel iletinin bozulmasıdır.</a:t>
            </a:r>
          </a:p>
          <a:p>
            <a:pPr marL="0" indent="0">
              <a:buNone/>
            </a:pPr>
            <a:r>
              <a:rPr lang="tr-TR" dirty="0" smtClean="0"/>
              <a:t>Epileptik nöbet; nöronların, beyinde normal işlevleri engelleyecek şekilde ani, anormal krizler halinde gelen ve genellikle tekrarlayıcı nitelikte, kontrol dışı elektriksel deşarj (boşalım) yapmasıdır. Epilepsi ise iki ya da daha fazla sayıda tekrarlayan nöbetlerle kendini gösteren merkezi sinir sistemi hastalığıdır.</a:t>
            </a:r>
            <a:endParaRPr lang="tr-TR" dirty="0"/>
          </a:p>
        </p:txBody>
      </p:sp>
      <p:pic>
        <p:nvPicPr>
          <p:cNvPr id="5" name="İçerik Yer Tutucusu 4"/>
          <p:cNvPicPr>
            <a:picLocks noGrp="1" noChangeAspect="1"/>
          </p:cNvPicPr>
          <p:nvPr>
            <p:ph sz="half" idx="2"/>
          </p:nvPr>
        </p:nvPicPr>
        <p:blipFill>
          <a:blip r:embed="rId2"/>
          <a:stretch>
            <a:fillRect/>
          </a:stretch>
        </p:blipFill>
        <p:spPr>
          <a:xfrm>
            <a:off x="6172200" y="2101516"/>
            <a:ext cx="5181600" cy="3641558"/>
          </a:xfrm>
          <a:prstGeom prst="rect">
            <a:avLst/>
          </a:prstGeom>
        </p:spPr>
      </p:pic>
    </p:spTree>
    <p:extLst>
      <p:ext uri="{BB962C8B-B14F-4D97-AF65-F5344CB8AC3E}">
        <p14:creationId xmlns:p14="http://schemas.microsoft.com/office/powerpoint/2010/main" val="3887853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smtClean="0"/>
              <a:t>Epilepsi</a:t>
            </a:r>
            <a:endParaRPr lang="tr-TR" dirty="0"/>
          </a:p>
        </p:txBody>
      </p:sp>
      <p:sp>
        <p:nvSpPr>
          <p:cNvPr id="6" name="İçerik Yer Tutucusu 5"/>
          <p:cNvSpPr>
            <a:spLocks noGrp="1"/>
          </p:cNvSpPr>
          <p:nvPr>
            <p:ph idx="1"/>
          </p:nvPr>
        </p:nvSpPr>
        <p:spPr>
          <a:xfrm>
            <a:off x="838200" y="1825625"/>
            <a:ext cx="10515600" cy="4744992"/>
          </a:xfrm>
        </p:spPr>
        <p:txBody>
          <a:bodyPr>
            <a:normAutofit fontScale="92500" lnSpcReduction="10000"/>
          </a:bodyPr>
          <a:lstStyle/>
          <a:p>
            <a:pPr marL="0" indent="0">
              <a:buNone/>
            </a:pPr>
            <a:r>
              <a:rPr lang="tr-TR" dirty="0" smtClean="0"/>
              <a:t>Epilepsi geçiren kişilerde, belli bir süreyle sınırlı olarak bilinç, davranış, duygu, hareket veya algılama fonksiyonlarına ilişkin bozukluklar gözlenir. Nöbetler, zaman içinde her hasta için belli bir kalıpta, </a:t>
            </a:r>
            <a:r>
              <a:rPr lang="tr-TR" dirty="0" err="1" smtClean="0"/>
              <a:t>spontan</a:t>
            </a:r>
            <a:r>
              <a:rPr lang="tr-TR" dirty="0" smtClean="0"/>
              <a:t> olarak veya tetikleyici bazı faktörlerle tekrarlanır</a:t>
            </a:r>
            <a:r>
              <a:rPr lang="tr-TR" dirty="0" smtClean="0"/>
              <a:t>.</a:t>
            </a:r>
          </a:p>
          <a:p>
            <a:pPr marL="0" indent="0">
              <a:buNone/>
            </a:pPr>
            <a:r>
              <a:rPr lang="tr-TR" dirty="0" smtClean="0"/>
              <a:t> </a:t>
            </a:r>
            <a:r>
              <a:rPr lang="tr-TR" b="1" dirty="0" smtClean="0">
                <a:solidFill>
                  <a:srgbClr val="FF0000"/>
                </a:solidFill>
              </a:rPr>
              <a:t>Yaşamın ilk 6 ayında en sık görülen epilepsi nedenleri; </a:t>
            </a:r>
            <a:r>
              <a:rPr lang="tr-TR" dirty="0" smtClean="0"/>
              <a:t>ağır doğum yaralanması, MSS ile ilgili </a:t>
            </a:r>
            <a:r>
              <a:rPr lang="tr-TR" dirty="0" err="1" smtClean="0"/>
              <a:t>konjenital</a:t>
            </a:r>
            <a:r>
              <a:rPr lang="tr-TR" dirty="0" smtClean="0"/>
              <a:t> </a:t>
            </a:r>
            <a:r>
              <a:rPr lang="tr-TR" dirty="0" err="1" smtClean="0"/>
              <a:t>defektler</a:t>
            </a:r>
            <a:r>
              <a:rPr lang="tr-TR" dirty="0" smtClean="0"/>
              <a:t>, enfeksiyonlar ve doğuştan metabolizma bozukluklarıdır. </a:t>
            </a:r>
            <a:endParaRPr lang="tr-TR" dirty="0" smtClean="0"/>
          </a:p>
          <a:p>
            <a:pPr marL="0" indent="0">
              <a:buNone/>
            </a:pPr>
            <a:r>
              <a:rPr lang="tr-TR" b="1" dirty="0" smtClean="0">
                <a:solidFill>
                  <a:srgbClr val="FF0000"/>
                </a:solidFill>
              </a:rPr>
              <a:t>20-30 </a:t>
            </a:r>
            <a:r>
              <a:rPr lang="tr-TR" b="1" dirty="0" smtClean="0">
                <a:solidFill>
                  <a:srgbClr val="FF0000"/>
                </a:solidFill>
              </a:rPr>
              <a:t>yaş grubunda epilepsi; </a:t>
            </a:r>
            <a:r>
              <a:rPr lang="tr-TR" dirty="0" smtClean="0"/>
              <a:t>travma, beyin tümörleri ya da </a:t>
            </a:r>
            <a:r>
              <a:rPr lang="tr-TR" dirty="0" err="1" smtClean="0"/>
              <a:t>vasküler</a:t>
            </a:r>
            <a:r>
              <a:rPr lang="tr-TR" dirty="0" smtClean="0"/>
              <a:t> hastalıklar gibi yapısal lezyonlardan kaynaklanabilir. </a:t>
            </a:r>
            <a:endParaRPr lang="tr-TR" dirty="0" smtClean="0"/>
          </a:p>
          <a:p>
            <a:pPr marL="0" indent="0">
              <a:buNone/>
            </a:pPr>
            <a:r>
              <a:rPr lang="tr-TR" b="1" dirty="0" smtClean="0">
                <a:solidFill>
                  <a:srgbClr val="FF0000"/>
                </a:solidFill>
              </a:rPr>
              <a:t>50 </a:t>
            </a:r>
            <a:r>
              <a:rPr lang="tr-TR" b="1" dirty="0" smtClean="0">
                <a:solidFill>
                  <a:srgbClr val="FF0000"/>
                </a:solidFill>
              </a:rPr>
              <a:t>yaşın üzerinde görülen epilepsilere </a:t>
            </a:r>
            <a:r>
              <a:rPr lang="tr-TR" dirty="0" smtClean="0"/>
              <a:t>genellikle </a:t>
            </a:r>
            <a:r>
              <a:rPr lang="tr-TR" dirty="0" err="1" smtClean="0"/>
              <a:t>serebrovasküler</a:t>
            </a:r>
            <a:r>
              <a:rPr lang="tr-TR" dirty="0" smtClean="0"/>
              <a:t> lezyonlar ve </a:t>
            </a:r>
            <a:r>
              <a:rPr lang="tr-TR" dirty="0" err="1" smtClean="0"/>
              <a:t>metastatik</a:t>
            </a:r>
            <a:r>
              <a:rPr lang="tr-TR" dirty="0" smtClean="0"/>
              <a:t> beyin tümörleri neden olur. Vakaların 3/4’ü belirli bir nedene bağlanamaz. Nöbetler arasında hasta genellikle normal yaşantısını sürdürür.</a:t>
            </a:r>
            <a:endParaRPr lang="tr-TR" dirty="0"/>
          </a:p>
        </p:txBody>
      </p:sp>
    </p:spTree>
    <p:extLst>
      <p:ext uri="{BB962C8B-B14F-4D97-AF65-F5344CB8AC3E}">
        <p14:creationId xmlns:p14="http://schemas.microsoft.com/office/powerpoint/2010/main" val="1799601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Epilepsi</a:t>
            </a:r>
            <a:endParaRPr lang="tr-TR" dirty="0"/>
          </a:p>
        </p:txBody>
      </p:sp>
      <p:sp>
        <p:nvSpPr>
          <p:cNvPr id="3" name="İçerik Yer Tutucusu 2"/>
          <p:cNvSpPr>
            <a:spLocks noGrp="1"/>
          </p:cNvSpPr>
          <p:nvPr>
            <p:ph idx="1"/>
          </p:nvPr>
        </p:nvSpPr>
        <p:spPr/>
        <p:txBody>
          <a:bodyPr/>
          <a:lstStyle/>
          <a:p>
            <a:pPr marL="0" indent="0">
              <a:buNone/>
            </a:pPr>
            <a:r>
              <a:rPr lang="tr-TR" dirty="0" smtClean="0"/>
              <a:t>Epileptik nöbet aralıkları ve tipleri son derece değişken olmakla birlikte, aynı hastada genellikle tek tip veya belli birkaç nöbet tipi görülebilir. Epilepsinin sınıflandırılması geçirilen nöbetlerin tiplerine ve klinik özelliklerine göre yapılır. Uluslararası Epilepsi ile Savaş Ligi (ILAE) 1981 yılında nöbet sınıflandırmasını </a:t>
            </a:r>
            <a:r>
              <a:rPr lang="tr-TR" dirty="0" err="1" smtClean="0"/>
              <a:t>parsiyel</a:t>
            </a:r>
            <a:r>
              <a:rPr lang="tr-TR" dirty="0" smtClean="0"/>
              <a:t> ve </a:t>
            </a:r>
            <a:r>
              <a:rPr lang="tr-TR" dirty="0" err="1" smtClean="0"/>
              <a:t>jeneralize</a:t>
            </a:r>
            <a:r>
              <a:rPr lang="tr-TR" dirty="0" smtClean="0"/>
              <a:t> epilepsi nöbetleri şeklinde yapmıştır. % 90 hastalar </a:t>
            </a:r>
            <a:r>
              <a:rPr lang="tr-TR" dirty="0" err="1" smtClean="0"/>
              <a:t>jeneralize</a:t>
            </a:r>
            <a:r>
              <a:rPr lang="tr-TR" dirty="0" smtClean="0"/>
              <a:t> nöbet geçirir.</a:t>
            </a:r>
            <a:endParaRPr lang="tr-TR" dirty="0"/>
          </a:p>
        </p:txBody>
      </p:sp>
    </p:spTree>
    <p:extLst>
      <p:ext uri="{BB962C8B-B14F-4D97-AF65-F5344CB8AC3E}">
        <p14:creationId xmlns:p14="http://schemas.microsoft.com/office/powerpoint/2010/main" val="410502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Jeneralize</a:t>
            </a:r>
            <a:r>
              <a:rPr lang="tr-TR" dirty="0" smtClean="0"/>
              <a:t> Nöbetler</a:t>
            </a:r>
            <a:endParaRPr lang="tr-TR" dirty="0"/>
          </a:p>
        </p:txBody>
      </p:sp>
      <p:sp>
        <p:nvSpPr>
          <p:cNvPr id="3" name="İçerik Yer Tutucusu 2"/>
          <p:cNvSpPr>
            <a:spLocks noGrp="1"/>
          </p:cNvSpPr>
          <p:nvPr>
            <p:ph idx="1"/>
          </p:nvPr>
        </p:nvSpPr>
        <p:spPr/>
        <p:txBody>
          <a:bodyPr/>
          <a:lstStyle/>
          <a:p>
            <a:pPr marL="0" indent="0">
              <a:buNone/>
            </a:pPr>
            <a:r>
              <a:rPr lang="tr-TR" dirty="0" smtClean="0"/>
              <a:t>Beynin her iki </a:t>
            </a:r>
            <a:r>
              <a:rPr lang="tr-TR" dirty="0" err="1" smtClean="0"/>
              <a:t>hemisferinin</a:t>
            </a:r>
            <a:r>
              <a:rPr lang="tr-TR" dirty="0" smtClean="0"/>
              <a:t> aynı anda tutulduğunu gösteren belirtilerle başlar. Nöbetler sırasında bilinç etkilenebilir ve bu nöbetin ilk belirtisi olabilir. Motor belirtiler, vücudun her iki tarafında görülür. Bu tür nöbet geçiren insanlar, nöbet sırasında ne yaşadıklarını hatırlayamazlar.</a:t>
            </a:r>
            <a:endParaRPr lang="tr-TR" dirty="0"/>
          </a:p>
        </p:txBody>
      </p:sp>
    </p:spTree>
    <p:extLst>
      <p:ext uri="{BB962C8B-B14F-4D97-AF65-F5344CB8AC3E}">
        <p14:creationId xmlns:p14="http://schemas.microsoft.com/office/powerpoint/2010/main" val="4239412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En sık görülen </a:t>
            </a:r>
            <a:r>
              <a:rPr lang="tr-TR" dirty="0" err="1" smtClean="0"/>
              <a:t>Jeneralize</a:t>
            </a:r>
            <a:r>
              <a:rPr lang="tr-TR" dirty="0" smtClean="0"/>
              <a:t> nöbetler şunlardır:</a:t>
            </a:r>
            <a:br>
              <a:rPr lang="tr-TR" dirty="0" smtClean="0"/>
            </a:b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smtClean="0"/>
              <a:t> </a:t>
            </a:r>
            <a:r>
              <a:rPr lang="tr-TR" dirty="0" err="1" smtClean="0"/>
              <a:t>Petitmal</a:t>
            </a:r>
            <a:r>
              <a:rPr lang="tr-TR" dirty="0" smtClean="0"/>
              <a:t> nöbetler (</a:t>
            </a:r>
            <a:r>
              <a:rPr lang="tr-TR" dirty="0" err="1" smtClean="0"/>
              <a:t>absans</a:t>
            </a:r>
            <a:r>
              <a:rPr lang="tr-TR" dirty="0" smtClean="0"/>
              <a:t>): Aniden başlayıp aniden sonlanan </a:t>
            </a:r>
            <a:r>
              <a:rPr lang="tr-TR" dirty="0" smtClean="0"/>
              <a:t>nöbetlerdir</a:t>
            </a:r>
            <a:r>
              <a:rPr lang="tr-TR" dirty="0" smtClean="0"/>
              <a:t>.</a:t>
            </a:r>
          </a:p>
          <a:p>
            <a:pPr marL="0" indent="0">
              <a:buNone/>
            </a:pPr>
            <a:r>
              <a:rPr lang="tr-TR" dirty="0" smtClean="0"/>
              <a:t> </a:t>
            </a:r>
            <a:r>
              <a:rPr lang="tr-TR" dirty="0" err="1" smtClean="0"/>
              <a:t>Myoklonik</a:t>
            </a:r>
            <a:r>
              <a:rPr lang="tr-TR" dirty="0" smtClean="0"/>
              <a:t> nöbetler (sıçrama nöbetleri): Ani, kısa süreli, kas </a:t>
            </a:r>
            <a:r>
              <a:rPr lang="tr-TR" dirty="0" err="1" smtClean="0"/>
              <a:t>kontraksiyonlarıdır</a:t>
            </a:r>
            <a:r>
              <a:rPr lang="tr-TR" dirty="0" smtClean="0"/>
              <a:t>.</a:t>
            </a:r>
          </a:p>
          <a:p>
            <a:pPr marL="0" indent="0">
              <a:buNone/>
            </a:pPr>
            <a:r>
              <a:rPr lang="tr-TR" dirty="0" smtClean="0"/>
              <a:t> </a:t>
            </a:r>
            <a:r>
              <a:rPr lang="tr-TR" dirty="0" err="1" smtClean="0"/>
              <a:t>Atonik</a:t>
            </a:r>
            <a:r>
              <a:rPr lang="tr-TR" dirty="0" smtClean="0"/>
              <a:t> nöbetler: Çenenin veya </a:t>
            </a:r>
            <a:r>
              <a:rPr lang="tr-TR" dirty="0" err="1" smtClean="0"/>
              <a:t>ekstremitelerin</a:t>
            </a:r>
            <a:r>
              <a:rPr lang="tr-TR" dirty="0" smtClean="0"/>
              <a:t> kas </a:t>
            </a:r>
            <a:r>
              <a:rPr lang="tr-TR" dirty="0" err="1" smtClean="0"/>
              <a:t>tonusunun</a:t>
            </a:r>
            <a:r>
              <a:rPr lang="tr-TR" dirty="0" smtClean="0"/>
              <a:t> ani kaybıyla şekillenen ve buna bağlı olarak ani yere düşmelere neden olan nöbetlerdir.</a:t>
            </a:r>
          </a:p>
          <a:p>
            <a:pPr marL="0" indent="0">
              <a:buNone/>
            </a:pPr>
            <a:r>
              <a:rPr lang="tr-TR" dirty="0" smtClean="0"/>
              <a:t> </a:t>
            </a:r>
            <a:r>
              <a:rPr lang="tr-TR" dirty="0" err="1" smtClean="0"/>
              <a:t>Grandmal</a:t>
            </a:r>
            <a:r>
              <a:rPr lang="tr-TR" dirty="0" smtClean="0"/>
              <a:t> nöbetler (tonik-</a:t>
            </a:r>
            <a:r>
              <a:rPr lang="tr-TR" dirty="0" err="1" smtClean="0"/>
              <a:t>klonik</a:t>
            </a:r>
            <a:r>
              <a:rPr lang="tr-TR" dirty="0" smtClean="0"/>
              <a:t>): En sık karşılaşılan, en ağır ve en çok bilinen nöbet tipidir. </a:t>
            </a:r>
            <a:endParaRPr lang="tr-TR" dirty="0" smtClean="0"/>
          </a:p>
          <a:p>
            <a:pPr marL="0" indent="0">
              <a:buNone/>
            </a:pPr>
            <a:r>
              <a:rPr lang="tr-TR" b="1" dirty="0" smtClean="0">
                <a:solidFill>
                  <a:srgbClr val="FF0000"/>
                </a:solidFill>
              </a:rPr>
              <a:t>Bu </a:t>
            </a:r>
            <a:r>
              <a:rPr lang="tr-TR" b="1" dirty="0" smtClean="0">
                <a:solidFill>
                  <a:srgbClr val="FF0000"/>
                </a:solidFill>
              </a:rPr>
              <a:t>nöbet iki aşamada gelişir: </a:t>
            </a:r>
            <a:endParaRPr lang="tr-TR" b="1" dirty="0" smtClean="0">
              <a:solidFill>
                <a:srgbClr val="FF0000"/>
              </a:solidFill>
            </a:endParaRPr>
          </a:p>
          <a:p>
            <a:pPr marL="0" indent="0">
              <a:buNone/>
            </a:pPr>
            <a:r>
              <a:rPr lang="tr-TR" b="1" dirty="0" smtClean="0">
                <a:solidFill>
                  <a:srgbClr val="FF0000"/>
                </a:solidFill>
              </a:rPr>
              <a:t>Birinci </a:t>
            </a:r>
            <a:r>
              <a:rPr lang="tr-TR" b="1" dirty="0" smtClean="0">
                <a:solidFill>
                  <a:srgbClr val="FF0000"/>
                </a:solidFill>
              </a:rPr>
              <a:t>aşamada (tonik) </a:t>
            </a:r>
            <a:r>
              <a:rPr lang="tr-TR" dirty="0" smtClean="0"/>
              <a:t>kişi bilincini kaybeder ve yere düşer, vücut kaskatı bir hal alır; </a:t>
            </a:r>
            <a:endParaRPr lang="tr-TR" dirty="0" smtClean="0"/>
          </a:p>
          <a:p>
            <a:pPr marL="0" indent="0">
              <a:buNone/>
            </a:pPr>
            <a:r>
              <a:rPr lang="tr-TR" b="1" dirty="0">
                <a:solidFill>
                  <a:srgbClr val="FF0000"/>
                </a:solidFill>
              </a:rPr>
              <a:t>İ</a:t>
            </a:r>
            <a:r>
              <a:rPr lang="tr-TR" b="1" dirty="0" smtClean="0">
                <a:solidFill>
                  <a:srgbClr val="FF0000"/>
                </a:solidFill>
              </a:rPr>
              <a:t>kinci </a:t>
            </a:r>
            <a:r>
              <a:rPr lang="tr-TR" b="1" dirty="0" smtClean="0">
                <a:solidFill>
                  <a:srgbClr val="FF0000"/>
                </a:solidFill>
              </a:rPr>
              <a:t>aşamada (</a:t>
            </a:r>
            <a:r>
              <a:rPr lang="tr-TR" b="1" dirty="0" err="1" smtClean="0">
                <a:solidFill>
                  <a:srgbClr val="FF0000"/>
                </a:solidFill>
              </a:rPr>
              <a:t>klonik</a:t>
            </a:r>
            <a:r>
              <a:rPr lang="tr-TR" b="1" dirty="0" smtClean="0">
                <a:solidFill>
                  <a:srgbClr val="FF0000"/>
                </a:solidFill>
              </a:rPr>
              <a:t>) </a:t>
            </a:r>
            <a:r>
              <a:rPr lang="tr-TR" dirty="0" smtClean="0"/>
              <a:t>uzuvlar titremeye ve gerilmeye başlar.</a:t>
            </a:r>
            <a:endParaRPr lang="tr-TR" dirty="0"/>
          </a:p>
        </p:txBody>
      </p:sp>
    </p:spTree>
    <p:extLst>
      <p:ext uri="{BB962C8B-B14F-4D97-AF65-F5344CB8AC3E}">
        <p14:creationId xmlns:p14="http://schemas.microsoft.com/office/powerpoint/2010/main" val="288791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Febril </a:t>
            </a:r>
            <a:r>
              <a:rPr lang="tr-TR" b="1" dirty="0" err="1" smtClean="0">
                <a:solidFill>
                  <a:srgbClr val="FF0000"/>
                </a:solidFill>
              </a:rPr>
              <a:t>konvülsiyonlar</a:t>
            </a:r>
            <a:r>
              <a:rPr lang="tr-TR" b="1" dirty="0" smtClean="0">
                <a:solidFill>
                  <a:srgbClr val="FF0000"/>
                </a:solidFill>
              </a:rPr>
              <a:t> (</a:t>
            </a:r>
            <a:r>
              <a:rPr lang="tr-TR" b="1" dirty="0" err="1" smtClean="0">
                <a:solidFill>
                  <a:srgbClr val="FF0000"/>
                </a:solidFill>
              </a:rPr>
              <a:t>febril</a:t>
            </a:r>
            <a:r>
              <a:rPr lang="tr-TR" b="1" dirty="0" smtClean="0">
                <a:solidFill>
                  <a:srgbClr val="FF0000"/>
                </a:solidFill>
              </a:rPr>
              <a:t> nöbet)</a:t>
            </a: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solidFill>
                  <a:srgbClr val="FF0000"/>
                </a:solidFill>
              </a:rPr>
              <a:t>Febril </a:t>
            </a:r>
            <a:r>
              <a:rPr lang="tr-TR" b="1" dirty="0" err="1" smtClean="0">
                <a:solidFill>
                  <a:srgbClr val="FF0000"/>
                </a:solidFill>
              </a:rPr>
              <a:t>konvülsiyonlar</a:t>
            </a:r>
            <a:r>
              <a:rPr lang="tr-TR" b="1" dirty="0" smtClean="0">
                <a:solidFill>
                  <a:srgbClr val="FF0000"/>
                </a:solidFill>
              </a:rPr>
              <a:t> (</a:t>
            </a:r>
            <a:r>
              <a:rPr lang="tr-TR" b="1" dirty="0" err="1" smtClean="0">
                <a:solidFill>
                  <a:srgbClr val="FF0000"/>
                </a:solidFill>
              </a:rPr>
              <a:t>febril</a:t>
            </a:r>
            <a:r>
              <a:rPr lang="tr-TR" b="1" dirty="0" smtClean="0">
                <a:solidFill>
                  <a:srgbClr val="FF0000"/>
                </a:solidFill>
              </a:rPr>
              <a:t> nöbet); </a:t>
            </a:r>
            <a:r>
              <a:rPr lang="tr-TR" dirty="0" smtClean="0"/>
              <a:t>çocukluk çağının en sık görülen nöbet türüdür.</a:t>
            </a:r>
          </a:p>
          <a:p>
            <a:pPr marL="0" indent="0">
              <a:buNone/>
            </a:pPr>
            <a:r>
              <a:rPr lang="tr-TR" dirty="0" smtClean="0"/>
              <a:t>Genellikle üç ay ile beş yaş arasında herhangi bir </a:t>
            </a:r>
            <a:r>
              <a:rPr lang="tr-TR" dirty="0" err="1" smtClean="0"/>
              <a:t>intrakraniyel</a:t>
            </a:r>
            <a:r>
              <a:rPr lang="tr-TR" dirty="0" smtClean="0"/>
              <a:t> enfeksiyon bulgusu olmaksızın, ateşle ilişkili olarak ortaya çıkar. Beş yaşından küçük çocukların %2-5'inde görülür ve bunların %20-30’da en az bir kez tekrarlar. Daha önce </a:t>
            </a:r>
            <a:r>
              <a:rPr lang="tr-TR" dirty="0" err="1" smtClean="0"/>
              <a:t>afebril</a:t>
            </a:r>
            <a:r>
              <a:rPr lang="tr-TR" dirty="0" smtClean="0"/>
              <a:t> nöbet geçirmiş olanlar bu grupta ele alınmazlar. En sık 14-18. aylar arasında görülür. Erkek çocuklarda daha sıktır.</a:t>
            </a:r>
            <a:endParaRPr lang="tr-TR" dirty="0"/>
          </a:p>
        </p:txBody>
      </p:sp>
    </p:spTree>
    <p:extLst>
      <p:ext uri="{BB962C8B-B14F-4D97-AF65-F5344CB8AC3E}">
        <p14:creationId xmlns:p14="http://schemas.microsoft.com/office/powerpoint/2010/main" val="2336344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err="1" smtClean="0"/>
              <a:t>Jeneralize</a:t>
            </a:r>
            <a:r>
              <a:rPr lang="tr-TR" sz="3600" dirty="0" smtClean="0"/>
              <a:t> nöbetlerde aşağıdaki belirtiler görülür:</a:t>
            </a:r>
            <a:endParaRPr lang="tr-TR" sz="3600" dirty="0"/>
          </a:p>
        </p:txBody>
      </p:sp>
      <p:sp>
        <p:nvSpPr>
          <p:cNvPr id="3" name="İçerik Yer Tutucusu 2"/>
          <p:cNvSpPr>
            <a:spLocks noGrp="1"/>
          </p:cNvSpPr>
          <p:nvPr>
            <p:ph idx="1"/>
          </p:nvPr>
        </p:nvSpPr>
        <p:spPr/>
        <p:txBody>
          <a:bodyPr>
            <a:normAutofit/>
          </a:bodyPr>
          <a:lstStyle/>
          <a:p>
            <a:pPr marL="0" indent="0">
              <a:buNone/>
            </a:pPr>
            <a:r>
              <a:rPr lang="tr-TR" dirty="0" smtClean="0"/>
              <a:t> Başlangıçta bağırma,</a:t>
            </a:r>
          </a:p>
          <a:p>
            <a:pPr marL="0" indent="0">
              <a:buNone/>
            </a:pPr>
            <a:r>
              <a:rPr lang="tr-TR" dirty="0" smtClean="0"/>
              <a:t> Yere düşme,</a:t>
            </a:r>
          </a:p>
          <a:p>
            <a:pPr marL="0" indent="0">
              <a:buNone/>
            </a:pPr>
            <a:r>
              <a:rPr lang="tr-TR" dirty="0" smtClean="0"/>
              <a:t> Çoğunlukla </a:t>
            </a:r>
            <a:r>
              <a:rPr lang="tr-TR" dirty="0" err="1" smtClean="0"/>
              <a:t>dilate</a:t>
            </a:r>
            <a:r>
              <a:rPr lang="tr-TR" dirty="0" smtClean="0"/>
              <a:t>, ışığa yanıtsız </a:t>
            </a:r>
            <a:r>
              <a:rPr lang="tr-TR" dirty="0" err="1" smtClean="0"/>
              <a:t>pupillalar</a:t>
            </a:r>
            <a:r>
              <a:rPr lang="tr-TR" dirty="0" smtClean="0"/>
              <a:t>,</a:t>
            </a:r>
          </a:p>
          <a:p>
            <a:pPr marL="0" indent="0">
              <a:buNone/>
            </a:pPr>
            <a:r>
              <a:rPr lang="tr-TR" dirty="0" smtClean="0"/>
              <a:t> Yaklaşık 10-30 </a:t>
            </a:r>
            <a:r>
              <a:rPr lang="tr-TR" dirty="0" err="1" smtClean="0"/>
              <a:t>sn</a:t>
            </a:r>
            <a:r>
              <a:rPr lang="tr-TR" dirty="0" smtClean="0"/>
              <a:t> </a:t>
            </a:r>
            <a:r>
              <a:rPr lang="tr-TR" dirty="0" err="1" smtClean="0"/>
              <a:t>apne</a:t>
            </a:r>
            <a:r>
              <a:rPr lang="tr-TR" dirty="0" smtClean="0"/>
              <a:t> ile birlikte tonik nöbet, sonra kol ve bacakların ritmik kasılmaları ile devam eden </a:t>
            </a:r>
            <a:r>
              <a:rPr lang="tr-TR" dirty="0" err="1" smtClean="0"/>
              <a:t>klonik</a:t>
            </a:r>
            <a:r>
              <a:rPr lang="tr-TR" dirty="0" smtClean="0"/>
              <a:t> nöbet (1-5 </a:t>
            </a:r>
            <a:r>
              <a:rPr lang="tr-TR" dirty="0" err="1" smtClean="0"/>
              <a:t>dak</a:t>
            </a:r>
            <a:r>
              <a:rPr lang="tr-TR" dirty="0" smtClean="0"/>
              <a:t>.),</a:t>
            </a:r>
          </a:p>
          <a:p>
            <a:pPr marL="0" indent="0">
              <a:buNone/>
            </a:pPr>
            <a:r>
              <a:rPr lang="tr-TR" dirty="0" smtClean="0"/>
              <a:t> Dilin ısırılması,</a:t>
            </a:r>
          </a:p>
          <a:p>
            <a:pPr marL="0" indent="0">
              <a:buNone/>
            </a:pPr>
            <a:r>
              <a:rPr lang="tr-TR" dirty="0" smtClean="0"/>
              <a:t> Bazen altını ıslatma,</a:t>
            </a:r>
          </a:p>
          <a:p>
            <a:pPr marL="0" indent="0">
              <a:buNone/>
            </a:pPr>
            <a:r>
              <a:rPr lang="tr-TR" dirty="0" smtClean="0"/>
              <a:t> Bazen ağızda köpük.</a:t>
            </a:r>
            <a:endParaRPr lang="tr-TR" dirty="0"/>
          </a:p>
        </p:txBody>
      </p:sp>
    </p:spTree>
    <p:extLst>
      <p:ext uri="{BB962C8B-B14F-4D97-AF65-F5344CB8AC3E}">
        <p14:creationId xmlns:p14="http://schemas.microsoft.com/office/powerpoint/2010/main" val="3070472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err="1" smtClean="0"/>
              <a:t>Senkop</a:t>
            </a:r>
            <a:r>
              <a:rPr lang="tr-TR" dirty="0" smtClean="0"/>
              <a:t> (Bayılma)</a:t>
            </a:r>
            <a:br>
              <a:rPr lang="tr-TR" dirty="0" smtClean="0"/>
            </a:br>
            <a:endParaRPr lang="tr-TR" dirty="0"/>
          </a:p>
        </p:txBody>
      </p:sp>
      <p:sp>
        <p:nvSpPr>
          <p:cNvPr id="3" name="İçerik Yer Tutucusu 2"/>
          <p:cNvSpPr>
            <a:spLocks noGrp="1"/>
          </p:cNvSpPr>
          <p:nvPr>
            <p:ph idx="1"/>
          </p:nvPr>
        </p:nvSpPr>
        <p:spPr/>
        <p:txBody>
          <a:bodyPr/>
          <a:lstStyle/>
          <a:p>
            <a:pPr marL="0" indent="0">
              <a:buNone/>
            </a:pPr>
            <a:r>
              <a:rPr lang="tr-TR" dirty="0" err="1" smtClean="0"/>
              <a:t>Serebral</a:t>
            </a:r>
            <a:r>
              <a:rPr lang="tr-TR" dirty="0" smtClean="0"/>
              <a:t> dolaşım bozukluğuna bağlı geçici ve ani bilinç kaybı ile karakterize olaya, </a:t>
            </a:r>
            <a:r>
              <a:rPr lang="tr-TR" b="1" dirty="0" err="1" smtClean="0">
                <a:solidFill>
                  <a:srgbClr val="FF0000"/>
                </a:solidFill>
              </a:rPr>
              <a:t>senkop</a:t>
            </a:r>
            <a:r>
              <a:rPr lang="tr-TR" b="1" dirty="0" smtClean="0">
                <a:solidFill>
                  <a:srgbClr val="FF0000"/>
                </a:solidFill>
              </a:rPr>
              <a:t> (bayılma) </a:t>
            </a:r>
            <a:r>
              <a:rPr lang="tr-TR" dirty="0" smtClean="0"/>
              <a:t>denir. </a:t>
            </a:r>
            <a:r>
              <a:rPr lang="tr-TR" dirty="0" err="1" smtClean="0"/>
              <a:t>Senkop</a:t>
            </a:r>
            <a:r>
              <a:rPr lang="tr-TR" dirty="0" smtClean="0"/>
              <a:t>, pek çok sistem hastalıklarında görülebileceği gibi herhangi bir hastalığa bağlı olmaksızın normal bireylerde de görülebilir. </a:t>
            </a:r>
            <a:r>
              <a:rPr lang="tr-TR" dirty="0" err="1" smtClean="0"/>
              <a:t>Serabral</a:t>
            </a:r>
            <a:r>
              <a:rPr lang="tr-TR" dirty="0" smtClean="0"/>
              <a:t>, </a:t>
            </a:r>
            <a:r>
              <a:rPr lang="tr-TR" dirty="0" err="1" smtClean="0"/>
              <a:t>iskemi</a:t>
            </a:r>
            <a:r>
              <a:rPr lang="tr-TR" dirty="0" smtClean="0"/>
              <a:t> sonucu ortaya çıkan geçici bilinç kaybının 1/3’ü kardiyak, 1/3’ü </a:t>
            </a:r>
            <a:r>
              <a:rPr lang="tr-TR" dirty="0" err="1" smtClean="0"/>
              <a:t>nonkardiyak</a:t>
            </a:r>
            <a:r>
              <a:rPr lang="tr-TR" dirty="0" smtClean="0"/>
              <a:t> ve 1/3’ü de bilinmeyen nedenlerden gelişir. Genellikle, beyine gelen kan miktarında bir anlık azalmaya bağlıdır.</a:t>
            </a:r>
            <a:endParaRPr lang="tr-TR" dirty="0"/>
          </a:p>
        </p:txBody>
      </p:sp>
    </p:spTree>
    <p:extLst>
      <p:ext uri="{BB962C8B-B14F-4D97-AF65-F5344CB8AC3E}">
        <p14:creationId xmlns:p14="http://schemas.microsoft.com/office/powerpoint/2010/main" val="4227695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Nöbet sonrasındaki belirtiler şunlardır;</a:t>
            </a:r>
            <a:br>
              <a:rPr lang="tr-TR" dirty="0" smtClean="0"/>
            </a:br>
            <a:endParaRPr lang="tr-TR" dirty="0"/>
          </a:p>
        </p:txBody>
      </p:sp>
      <p:sp>
        <p:nvSpPr>
          <p:cNvPr id="3" name="İçerik Yer Tutucusu 2"/>
          <p:cNvSpPr>
            <a:spLocks noGrp="1"/>
          </p:cNvSpPr>
          <p:nvPr>
            <p:ph idx="1"/>
          </p:nvPr>
        </p:nvSpPr>
        <p:spPr/>
        <p:txBody>
          <a:bodyPr/>
          <a:lstStyle/>
          <a:p>
            <a:pPr marL="0" indent="0">
              <a:buNone/>
            </a:pPr>
            <a:r>
              <a:rPr lang="tr-TR" dirty="0" smtClean="0"/>
              <a:t> Sersemleme, oryantasyon bozukluğu,</a:t>
            </a:r>
          </a:p>
          <a:p>
            <a:pPr marL="0" indent="0">
              <a:buNone/>
            </a:pPr>
            <a:r>
              <a:rPr lang="tr-TR" dirty="0" smtClean="0"/>
              <a:t> </a:t>
            </a:r>
            <a:r>
              <a:rPr lang="tr-TR" dirty="0" err="1" smtClean="0"/>
              <a:t>Postikal</a:t>
            </a:r>
            <a:r>
              <a:rPr lang="tr-TR" dirty="0" smtClean="0"/>
              <a:t> uyku.</a:t>
            </a:r>
            <a:endParaRPr lang="tr-TR" dirty="0"/>
          </a:p>
        </p:txBody>
      </p:sp>
    </p:spTree>
    <p:extLst>
      <p:ext uri="{BB962C8B-B14F-4D97-AF65-F5344CB8AC3E}">
        <p14:creationId xmlns:p14="http://schemas.microsoft.com/office/powerpoint/2010/main" val="1120623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Parsiyel</a:t>
            </a:r>
            <a:r>
              <a:rPr lang="tr-TR" dirty="0" smtClean="0"/>
              <a:t> (</a:t>
            </a:r>
            <a:r>
              <a:rPr lang="tr-TR" dirty="0" err="1" smtClean="0"/>
              <a:t>fokal</a:t>
            </a:r>
            <a:r>
              <a:rPr lang="tr-TR" dirty="0" smtClean="0"/>
              <a:t>) Nöbetler</a:t>
            </a:r>
            <a:endParaRPr lang="tr-TR" dirty="0"/>
          </a:p>
        </p:txBody>
      </p:sp>
      <p:sp>
        <p:nvSpPr>
          <p:cNvPr id="3" name="İçerik Yer Tutucusu 2"/>
          <p:cNvSpPr>
            <a:spLocks noGrp="1"/>
          </p:cNvSpPr>
          <p:nvPr>
            <p:ph idx="1"/>
          </p:nvPr>
        </p:nvSpPr>
        <p:spPr/>
        <p:txBody>
          <a:bodyPr>
            <a:normAutofit fontScale="77500" lnSpcReduction="20000"/>
          </a:bodyPr>
          <a:lstStyle/>
          <a:p>
            <a:pPr marL="0" indent="0">
              <a:buNone/>
            </a:pPr>
            <a:r>
              <a:rPr lang="tr-TR" dirty="0" err="1" smtClean="0"/>
              <a:t>Parsiyel</a:t>
            </a:r>
            <a:r>
              <a:rPr lang="tr-TR" dirty="0" smtClean="0"/>
              <a:t> nöbetler, </a:t>
            </a:r>
            <a:r>
              <a:rPr lang="tr-TR" dirty="0" err="1" smtClean="0"/>
              <a:t>serebral</a:t>
            </a:r>
            <a:r>
              <a:rPr lang="tr-TR" dirty="0" smtClean="0"/>
              <a:t> </a:t>
            </a:r>
            <a:r>
              <a:rPr lang="tr-TR" dirty="0" err="1" smtClean="0"/>
              <a:t>hemisferin</a:t>
            </a:r>
            <a:r>
              <a:rPr lang="tr-TR" dirty="0" smtClean="0"/>
              <a:t> sınırlı bir bölgesindeki hücrelerin uyarılması ile</a:t>
            </a:r>
          </a:p>
          <a:p>
            <a:pPr marL="0" indent="0">
              <a:buNone/>
            </a:pPr>
            <a:r>
              <a:rPr lang="tr-TR" dirty="0" smtClean="0"/>
              <a:t>ortaya çıkar. Tüm beyin etkilenmez. Nöbetin kaynaklandığı yere göre vücudun belirli bir</a:t>
            </a:r>
          </a:p>
          <a:p>
            <a:pPr marL="0" indent="0">
              <a:buNone/>
            </a:pPr>
            <a:r>
              <a:rPr lang="tr-TR" dirty="0" smtClean="0"/>
              <a:t>bölgesini tutar. </a:t>
            </a:r>
            <a:endParaRPr lang="tr-TR" dirty="0" smtClean="0"/>
          </a:p>
          <a:p>
            <a:pPr marL="0" indent="0">
              <a:buNone/>
            </a:pPr>
            <a:r>
              <a:rPr lang="tr-TR" dirty="0" err="1" smtClean="0"/>
              <a:t>Parsiyel</a:t>
            </a:r>
            <a:r>
              <a:rPr lang="tr-TR" dirty="0" smtClean="0"/>
              <a:t> </a:t>
            </a:r>
            <a:r>
              <a:rPr lang="tr-TR" dirty="0" smtClean="0"/>
              <a:t>nöbetler; basit </a:t>
            </a:r>
            <a:r>
              <a:rPr lang="tr-TR" dirty="0" err="1" smtClean="0"/>
              <a:t>parsiyel</a:t>
            </a:r>
            <a:r>
              <a:rPr lang="tr-TR" dirty="0" smtClean="0"/>
              <a:t> nöbetler, kompleks </a:t>
            </a:r>
            <a:r>
              <a:rPr lang="tr-TR" dirty="0" err="1" smtClean="0"/>
              <a:t>parsiyel</a:t>
            </a:r>
            <a:r>
              <a:rPr lang="tr-TR" dirty="0" smtClean="0"/>
              <a:t> nöbetler ve</a:t>
            </a:r>
          </a:p>
          <a:p>
            <a:pPr marL="0" indent="0">
              <a:buNone/>
            </a:pPr>
            <a:r>
              <a:rPr lang="tr-TR" dirty="0" err="1" smtClean="0"/>
              <a:t>jeneralize</a:t>
            </a:r>
            <a:r>
              <a:rPr lang="tr-TR" dirty="0" smtClean="0"/>
              <a:t> tonik-</a:t>
            </a:r>
            <a:r>
              <a:rPr lang="tr-TR" dirty="0" err="1" smtClean="0"/>
              <a:t>klonik</a:t>
            </a:r>
            <a:r>
              <a:rPr lang="tr-TR" dirty="0" smtClean="0"/>
              <a:t> hale gelen </a:t>
            </a:r>
            <a:r>
              <a:rPr lang="tr-TR" dirty="0" err="1" smtClean="0"/>
              <a:t>parsiyel</a:t>
            </a:r>
            <a:r>
              <a:rPr lang="tr-TR" dirty="0" smtClean="0"/>
              <a:t> nöbetler olarak üç temel gruba ayrılır.</a:t>
            </a:r>
          </a:p>
          <a:p>
            <a:pPr marL="0" indent="0">
              <a:buNone/>
            </a:pPr>
            <a:r>
              <a:rPr lang="tr-TR" b="1" dirty="0" err="1" smtClean="0">
                <a:solidFill>
                  <a:srgbClr val="FF0000"/>
                </a:solidFill>
              </a:rPr>
              <a:t>Fokal</a:t>
            </a:r>
            <a:r>
              <a:rPr lang="tr-TR" b="1" dirty="0" smtClean="0">
                <a:solidFill>
                  <a:srgbClr val="FF0000"/>
                </a:solidFill>
              </a:rPr>
              <a:t> (</a:t>
            </a:r>
            <a:r>
              <a:rPr lang="tr-TR" b="1" dirty="0" err="1" smtClean="0">
                <a:solidFill>
                  <a:srgbClr val="FF0000"/>
                </a:solidFill>
              </a:rPr>
              <a:t>parsiyel</a:t>
            </a:r>
            <a:r>
              <a:rPr lang="tr-TR" b="1" dirty="0" smtClean="0">
                <a:solidFill>
                  <a:srgbClr val="FF0000"/>
                </a:solidFill>
              </a:rPr>
              <a:t>) nöbetlerde </a:t>
            </a:r>
            <a:r>
              <a:rPr lang="tr-TR" dirty="0" smtClean="0"/>
              <a:t>aşağıdaki belirtiler görülür. Bu belirtiler vakalara göre</a:t>
            </a:r>
          </a:p>
          <a:p>
            <a:pPr marL="0" indent="0">
              <a:buNone/>
            </a:pPr>
            <a:r>
              <a:rPr lang="tr-TR" dirty="0" smtClean="0"/>
              <a:t>değişiklik gösterebilir.</a:t>
            </a:r>
          </a:p>
          <a:p>
            <a:pPr marL="0" indent="0">
              <a:buNone/>
            </a:pPr>
            <a:r>
              <a:rPr lang="tr-TR" dirty="0" smtClean="0"/>
              <a:t> Tek tek kasların kasılması,</a:t>
            </a:r>
          </a:p>
          <a:p>
            <a:pPr marL="0" indent="0">
              <a:buNone/>
            </a:pPr>
            <a:r>
              <a:rPr lang="tr-TR" dirty="0" smtClean="0"/>
              <a:t> Vücudun bazı bölümleriyle sınırlı duyumsal bozukluklar,</a:t>
            </a:r>
          </a:p>
          <a:p>
            <a:pPr marL="0" indent="0">
              <a:buNone/>
            </a:pPr>
            <a:r>
              <a:rPr lang="tr-TR" dirty="0" smtClean="0"/>
              <a:t> </a:t>
            </a:r>
            <a:r>
              <a:rPr lang="tr-TR" dirty="0" err="1" smtClean="0"/>
              <a:t>Otomatizmalar</a:t>
            </a:r>
            <a:r>
              <a:rPr lang="tr-TR" dirty="0" smtClean="0"/>
              <a:t>,</a:t>
            </a:r>
          </a:p>
          <a:p>
            <a:pPr marL="0" indent="0">
              <a:buNone/>
            </a:pPr>
            <a:r>
              <a:rPr lang="tr-TR" dirty="0" smtClean="0"/>
              <a:t> </a:t>
            </a:r>
            <a:r>
              <a:rPr lang="tr-TR" dirty="0" err="1" smtClean="0"/>
              <a:t>Abans</a:t>
            </a:r>
            <a:r>
              <a:rPr lang="tr-TR" dirty="0" smtClean="0"/>
              <a:t>, </a:t>
            </a:r>
            <a:r>
              <a:rPr lang="tr-TR" dirty="0" err="1" smtClean="0"/>
              <a:t>psikomotor</a:t>
            </a:r>
            <a:r>
              <a:rPr lang="tr-TR" dirty="0" smtClean="0"/>
              <a:t> ve karmaşık kısmi nöbetler dışında bilinç bozukluğu oluşmaz.</a:t>
            </a:r>
            <a:endParaRPr lang="tr-TR" dirty="0"/>
          </a:p>
        </p:txBody>
      </p:sp>
    </p:spTree>
    <p:extLst>
      <p:ext uri="{BB962C8B-B14F-4D97-AF65-F5344CB8AC3E}">
        <p14:creationId xmlns:p14="http://schemas.microsoft.com/office/powerpoint/2010/main" val="319164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Epilepside Acil Bakım</a:t>
            </a:r>
            <a:br>
              <a:rPr lang="tr-TR" dirty="0" smtClean="0"/>
            </a:br>
            <a:endParaRPr lang="tr-TR" dirty="0"/>
          </a:p>
        </p:txBody>
      </p:sp>
      <p:sp>
        <p:nvSpPr>
          <p:cNvPr id="3" name="İçerik Yer Tutucusu 2"/>
          <p:cNvSpPr>
            <a:spLocks noGrp="1"/>
          </p:cNvSpPr>
          <p:nvPr>
            <p:ph idx="1"/>
          </p:nvPr>
        </p:nvSpPr>
        <p:spPr>
          <a:xfrm>
            <a:off x="222069" y="1825625"/>
            <a:ext cx="11131731" cy="4351338"/>
          </a:xfrm>
        </p:spPr>
        <p:txBody>
          <a:bodyPr>
            <a:normAutofit fontScale="85000" lnSpcReduction="20000"/>
          </a:bodyPr>
          <a:lstStyle/>
          <a:p>
            <a:pPr marL="0" indent="0">
              <a:buNone/>
            </a:pPr>
            <a:r>
              <a:rPr lang="tr-TR" b="1" dirty="0" err="1" smtClean="0">
                <a:solidFill>
                  <a:srgbClr val="FF0000"/>
                </a:solidFill>
              </a:rPr>
              <a:t>Jeneralize</a:t>
            </a:r>
            <a:r>
              <a:rPr lang="tr-TR" b="1" dirty="0" smtClean="0">
                <a:solidFill>
                  <a:srgbClr val="FF0000"/>
                </a:solidFill>
              </a:rPr>
              <a:t> nöbetler </a:t>
            </a:r>
            <a:r>
              <a:rPr lang="tr-TR" dirty="0" smtClean="0"/>
              <a:t>10 dakikanın üzerinde sürerse veya olay </a:t>
            </a:r>
            <a:r>
              <a:rPr lang="tr-TR" dirty="0" err="1" smtClean="0"/>
              <a:t>status</a:t>
            </a:r>
            <a:r>
              <a:rPr lang="tr-TR" dirty="0" smtClean="0"/>
              <a:t> </a:t>
            </a:r>
            <a:r>
              <a:rPr lang="tr-TR" dirty="0" err="1" smtClean="0"/>
              <a:t>epileptikus</a:t>
            </a:r>
            <a:r>
              <a:rPr lang="tr-TR" dirty="0" smtClean="0"/>
              <a:t> ise aşağıdaki acil bakım uygulanır.</a:t>
            </a:r>
          </a:p>
          <a:p>
            <a:pPr marL="0" indent="0">
              <a:buNone/>
            </a:pPr>
            <a:r>
              <a:rPr lang="tr-TR" dirty="0" smtClean="0"/>
              <a:t> Epilepside acil bakım (yetişkinde)</a:t>
            </a:r>
          </a:p>
          <a:p>
            <a:pPr marL="0" indent="0">
              <a:buNone/>
            </a:pPr>
            <a:r>
              <a:rPr lang="tr-TR" dirty="0" smtClean="0"/>
              <a:t> Olay yeri değerlendirilerek gerekli güvenlik önlemleri alınır.</a:t>
            </a:r>
          </a:p>
          <a:p>
            <a:pPr marL="0" indent="0">
              <a:buNone/>
            </a:pPr>
            <a:r>
              <a:rPr lang="tr-TR" dirty="0" smtClean="0"/>
              <a:t> Hastanın bilinci ve </a:t>
            </a:r>
            <a:r>
              <a:rPr lang="tr-TR" dirty="0" err="1" smtClean="0"/>
              <a:t>ABC’si</a:t>
            </a:r>
            <a:r>
              <a:rPr lang="tr-TR" dirty="0" smtClean="0"/>
              <a:t> değerlendirilir.</a:t>
            </a:r>
          </a:p>
          <a:p>
            <a:pPr marL="0" indent="0">
              <a:buNone/>
            </a:pPr>
            <a:r>
              <a:rPr lang="tr-TR" dirty="0" smtClean="0"/>
              <a:t> Geri dönüşsüz maske ile 5 L/</a:t>
            </a:r>
            <a:r>
              <a:rPr lang="tr-TR" dirty="0" err="1" smtClean="0"/>
              <a:t>dk</a:t>
            </a:r>
            <a:r>
              <a:rPr lang="tr-TR" dirty="0" smtClean="0"/>
              <a:t> oksijen verilir. Gerekirse solunum PBV ile desteklenir. Kafa travması yoksa </a:t>
            </a:r>
            <a:r>
              <a:rPr lang="tr-TR" dirty="0" err="1" smtClean="0"/>
              <a:t>orofarinks</a:t>
            </a:r>
            <a:r>
              <a:rPr lang="tr-TR" dirty="0" smtClean="0"/>
              <a:t> ve </a:t>
            </a:r>
            <a:r>
              <a:rPr lang="tr-TR" dirty="0" err="1" smtClean="0"/>
              <a:t>nazofarinks</a:t>
            </a:r>
            <a:r>
              <a:rPr lang="tr-TR" dirty="0" smtClean="0"/>
              <a:t> </a:t>
            </a:r>
            <a:r>
              <a:rPr lang="tr-TR" dirty="0" err="1" smtClean="0"/>
              <a:t>aspire</a:t>
            </a:r>
            <a:r>
              <a:rPr lang="tr-TR" dirty="0" smtClean="0"/>
              <a:t> edilerek nazal </a:t>
            </a:r>
            <a:r>
              <a:rPr lang="tr-TR" dirty="0" err="1" smtClean="0"/>
              <a:t>airway</a:t>
            </a:r>
            <a:r>
              <a:rPr lang="tr-TR" dirty="0" smtClean="0"/>
              <a:t> uygulanabilir.</a:t>
            </a:r>
          </a:p>
          <a:p>
            <a:pPr marL="0" indent="0">
              <a:buNone/>
            </a:pPr>
            <a:r>
              <a:rPr lang="tr-TR" dirty="0" smtClean="0"/>
              <a:t> Hastada nöbet devam ediyorsa engellemeye çalışılmaz. Nöbetin normal seyrinde bitmesi beklenir. Yaralanma riskine karşı tedbir alınır.</a:t>
            </a:r>
          </a:p>
          <a:p>
            <a:pPr marL="0" indent="0">
              <a:buNone/>
            </a:pPr>
            <a:r>
              <a:rPr lang="tr-TR" dirty="0" smtClean="0"/>
              <a:t> Hastanın kan şekeri ölçülür. Kan şekeri 60 mg/dl’nin altında ve hipoglisemi bulguları var ise hipoglisemiye yönelik acil bakım uygulanır.</a:t>
            </a:r>
          </a:p>
          <a:p>
            <a:pPr marL="0" indent="0">
              <a:buNone/>
            </a:pPr>
            <a:r>
              <a:rPr lang="tr-TR" dirty="0" smtClean="0"/>
              <a:t> Damar yolu açılarak IV % 0,9 </a:t>
            </a:r>
            <a:r>
              <a:rPr lang="tr-TR" dirty="0" err="1" smtClean="0"/>
              <a:t>NaCl</a:t>
            </a:r>
            <a:r>
              <a:rPr lang="tr-TR" dirty="0" smtClean="0"/>
              <a:t> DAKŞ uygulanır</a:t>
            </a:r>
            <a:r>
              <a:rPr lang="tr-TR" dirty="0" smtClean="0"/>
              <a:t>.</a:t>
            </a:r>
            <a:endParaRPr lang="tr-TR" dirty="0" smtClean="0"/>
          </a:p>
        </p:txBody>
      </p:sp>
    </p:spTree>
    <p:extLst>
      <p:ext uri="{BB962C8B-B14F-4D97-AF65-F5344CB8AC3E}">
        <p14:creationId xmlns:p14="http://schemas.microsoft.com/office/powerpoint/2010/main" val="10420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Epilepside Acil Bakım</a:t>
            </a:r>
          </a:p>
        </p:txBody>
      </p:sp>
      <p:sp>
        <p:nvSpPr>
          <p:cNvPr id="3" name="İçerik Yer Tutucusu 2"/>
          <p:cNvSpPr>
            <a:spLocks noGrp="1"/>
          </p:cNvSpPr>
          <p:nvPr>
            <p:ph idx="1"/>
          </p:nvPr>
        </p:nvSpPr>
        <p:spPr/>
        <p:txBody>
          <a:bodyPr>
            <a:normAutofit fontScale="92500" lnSpcReduction="20000"/>
          </a:bodyPr>
          <a:lstStyle/>
          <a:p>
            <a:pPr marL="0" indent="0">
              <a:buNone/>
            </a:pPr>
            <a:r>
              <a:rPr lang="tr-TR" dirty="0"/>
              <a:t> Nöbet devam ederse KKM ile temasa geçilerek danışman hekimin onayı ile ilaç uygulanır.</a:t>
            </a:r>
          </a:p>
          <a:p>
            <a:pPr marL="0" indent="0">
              <a:buNone/>
            </a:pPr>
            <a:r>
              <a:rPr lang="tr-TR" dirty="0"/>
              <a:t>o Nöbet devam ederse IV </a:t>
            </a:r>
            <a:r>
              <a:rPr lang="tr-TR" dirty="0" err="1"/>
              <a:t>infüzyonla</a:t>
            </a:r>
            <a:r>
              <a:rPr lang="tr-TR" dirty="0"/>
              <a:t> </a:t>
            </a:r>
            <a:r>
              <a:rPr lang="tr-TR" b="1" dirty="0" err="1">
                <a:solidFill>
                  <a:srgbClr val="FF0000"/>
                </a:solidFill>
              </a:rPr>
              <a:t>Diazepam</a:t>
            </a:r>
            <a:r>
              <a:rPr lang="tr-TR" b="1" dirty="0">
                <a:solidFill>
                  <a:srgbClr val="FF0000"/>
                </a:solidFill>
              </a:rPr>
              <a:t> </a:t>
            </a:r>
            <a:r>
              <a:rPr lang="tr-TR" dirty="0"/>
              <a:t>uygulanır. (Nöbet durunca </a:t>
            </a:r>
            <a:r>
              <a:rPr lang="tr-TR" dirty="0" err="1"/>
              <a:t>infüzyon</a:t>
            </a:r>
            <a:r>
              <a:rPr lang="tr-TR" dirty="0"/>
              <a:t> sonlandırılır; devam ederse 5 </a:t>
            </a:r>
            <a:r>
              <a:rPr lang="tr-TR" dirty="0" err="1"/>
              <a:t>dk</a:t>
            </a:r>
            <a:r>
              <a:rPr lang="tr-TR" dirty="0"/>
              <a:t> içinde doz tekrarlanır.)</a:t>
            </a:r>
          </a:p>
          <a:p>
            <a:pPr marL="0" indent="0">
              <a:buNone/>
            </a:pPr>
            <a:r>
              <a:rPr lang="tr-TR" dirty="0"/>
              <a:t>o İki doz </a:t>
            </a:r>
            <a:r>
              <a:rPr lang="tr-TR" dirty="0" err="1"/>
              <a:t>diazepam</a:t>
            </a:r>
            <a:r>
              <a:rPr lang="tr-TR" dirty="0"/>
              <a:t> uygulamasına rağmen nöbet durmamışsa % 0.9 SF 150 cc içinde 3 </a:t>
            </a:r>
            <a:r>
              <a:rPr lang="tr-TR" dirty="0" err="1"/>
              <a:t>amp</a:t>
            </a:r>
            <a:r>
              <a:rPr lang="tr-TR" dirty="0"/>
              <a:t> </a:t>
            </a:r>
            <a:r>
              <a:rPr lang="tr-TR" b="1" dirty="0" err="1">
                <a:solidFill>
                  <a:srgbClr val="FF0000"/>
                </a:solidFill>
              </a:rPr>
              <a:t>Epdantoin</a:t>
            </a:r>
            <a:r>
              <a:rPr lang="tr-TR" dirty="0"/>
              <a:t> (15–20 </a:t>
            </a:r>
            <a:r>
              <a:rPr lang="tr-TR" dirty="0" err="1"/>
              <a:t>dk’da</a:t>
            </a:r>
            <a:r>
              <a:rPr lang="tr-TR" dirty="0"/>
              <a:t>) uygulanır.</a:t>
            </a:r>
          </a:p>
          <a:p>
            <a:pPr marL="0" indent="0">
              <a:buNone/>
            </a:pPr>
            <a:r>
              <a:rPr lang="tr-TR" dirty="0"/>
              <a:t>o Nöbet devam ederse IV </a:t>
            </a:r>
            <a:r>
              <a:rPr lang="tr-TR" dirty="0" err="1"/>
              <a:t>infüzyonla</a:t>
            </a:r>
            <a:r>
              <a:rPr lang="tr-TR" dirty="0"/>
              <a:t> </a:t>
            </a:r>
            <a:r>
              <a:rPr lang="tr-TR" b="1" dirty="0" err="1">
                <a:solidFill>
                  <a:srgbClr val="FF0000"/>
                </a:solidFill>
              </a:rPr>
              <a:t>Midazolam</a:t>
            </a:r>
            <a:r>
              <a:rPr lang="tr-TR" dirty="0"/>
              <a:t> veya </a:t>
            </a:r>
            <a:r>
              <a:rPr lang="tr-TR" b="1" dirty="0" err="1">
                <a:solidFill>
                  <a:srgbClr val="FF0000"/>
                </a:solidFill>
              </a:rPr>
              <a:t>Pentothal</a:t>
            </a:r>
            <a:r>
              <a:rPr lang="tr-TR" dirty="0"/>
              <a:t> yavaş verilir.</a:t>
            </a:r>
          </a:p>
          <a:p>
            <a:pPr marL="0" indent="0">
              <a:buNone/>
            </a:pPr>
            <a:r>
              <a:rPr lang="tr-TR" dirty="0"/>
              <a:t> Kardiyak </a:t>
            </a:r>
            <a:r>
              <a:rPr lang="tr-TR" dirty="0" err="1"/>
              <a:t>monitörizasyon</a:t>
            </a:r>
            <a:r>
              <a:rPr lang="tr-TR" dirty="0"/>
              <a:t> uygulanır, </a:t>
            </a:r>
            <a:r>
              <a:rPr lang="tr-TR" dirty="0" err="1"/>
              <a:t>vital</a:t>
            </a:r>
            <a:r>
              <a:rPr lang="tr-TR" dirty="0"/>
              <a:t> bulgu takibi yapılır.</a:t>
            </a:r>
          </a:p>
          <a:p>
            <a:pPr marL="0" indent="0">
              <a:buNone/>
            </a:pPr>
            <a:r>
              <a:rPr lang="tr-TR" dirty="0"/>
              <a:t> </a:t>
            </a:r>
            <a:r>
              <a:rPr lang="tr-TR" dirty="0" err="1"/>
              <a:t>Postiktal</a:t>
            </a:r>
            <a:r>
              <a:rPr lang="tr-TR" dirty="0"/>
              <a:t> dönemde koma pozisyonu verilir.</a:t>
            </a:r>
          </a:p>
          <a:p>
            <a:pPr marL="0" indent="0">
              <a:buNone/>
            </a:pPr>
            <a:r>
              <a:rPr lang="tr-TR" dirty="0"/>
              <a:t> Hastanın nakli KKM tarafından bildirilen sağlık kuruluşuna yapılır.</a:t>
            </a:r>
          </a:p>
          <a:p>
            <a:pPr marL="0" indent="0">
              <a:buNone/>
            </a:pPr>
            <a:r>
              <a:rPr lang="tr-TR" dirty="0"/>
              <a:t> Vaka kayıt formu eksiksiz doldurulur.</a:t>
            </a:r>
          </a:p>
          <a:p>
            <a:pPr marL="0" indent="0">
              <a:buNone/>
            </a:pPr>
            <a:endParaRPr lang="tr-TR" dirty="0"/>
          </a:p>
        </p:txBody>
      </p:sp>
    </p:spTree>
    <p:extLst>
      <p:ext uri="{BB962C8B-B14F-4D97-AF65-F5344CB8AC3E}">
        <p14:creationId xmlns:p14="http://schemas.microsoft.com/office/powerpoint/2010/main" val="2045266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Epilepsi nöbeti acil bakım algoritması (yetişkin)</a:t>
            </a:r>
            <a:endParaRPr lang="tr-TR" sz="3600" dirty="0"/>
          </a:p>
        </p:txBody>
      </p:sp>
      <p:pic>
        <p:nvPicPr>
          <p:cNvPr id="4" name="İçerik Yer Tutucusu 3"/>
          <p:cNvPicPr>
            <a:picLocks noGrp="1" noChangeAspect="1"/>
          </p:cNvPicPr>
          <p:nvPr>
            <p:ph idx="1"/>
          </p:nvPr>
        </p:nvPicPr>
        <p:blipFill>
          <a:blip r:embed="rId2"/>
          <a:stretch>
            <a:fillRect/>
          </a:stretch>
        </p:blipFill>
        <p:spPr>
          <a:xfrm>
            <a:off x="838200" y="1825625"/>
            <a:ext cx="10515600" cy="4351338"/>
          </a:xfrm>
          <a:prstGeom prst="rect">
            <a:avLst/>
          </a:prstGeom>
        </p:spPr>
      </p:pic>
    </p:spTree>
    <p:extLst>
      <p:ext uri="{BB962C8B-B14F-4D97-AF65-F5344CB8AC3E}">
        <p14:creationId xmlns:p14="http://schemas.microsoft.com/office/powerpoint/2010/main" val="3045507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Epilepside acil bakım (çocukta)</a:t>
            </a: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smtClean="0"/>
              <a:t> Olay yeri değerlendirilerek gerekli güvenlik önlemleri alınır.</a:t>
            </a:r>
          </a:p>
          <a:p>
            <a:pPr marL="0" indent="0">
              <a:buNone/>
            </a:pPr>
            <a:r>
              <a:rPr lang="tr-TR" dirty="0" smtClean="0"/>
              <a:t> Çocuğun bilinci ve </a:t>
            </a:r>
            <a:r>
              <a:rPr lang="tr-TR" dirty="0" err="1" smtClean="0"/>
              <a:t>ABC’si</a:t>
            </a:r>
            <a:r>
              <a:rPr lang="tr-TR" dirty="0" smtClean="0"/>
              <a:t> değerlendirilir.</a:t>
            </a:r>
          </a:p>
          <a:p>
            <a:pPr marL="0" indent="0">
              <a:buNone/>
            </a:pPr>
            <a:r>
              <a:rPr lang="tr-TR" dirty="0" smtClean="0"/>
              <a:t> Geri dönüşsüz maske ile 5 L/dk. oksijen verilir. Gerekirse solunum PBV ile desteklenir; kafa travması yoksa </a:t>
            </a:r>
            <a:r>
              <a:rPr lang="tr-TR" dirty="0" err="1" smtClean="0"/>
              <a:t>orofarinks</a:t>
            </a:r>
            <a:r>
              <a:rPr lang="tr-TR" dirty="0" smtClean="0"/>
              <a:t> ve </a:t>
            </a:r>
            <a:r>
              <a:rPr lang="tr-TR" dirty="0" err="1" smtClean="0"/>
              <a:t>nazofarinks</a:t>
            </a:r>
            <a:r>
              <a:rPr lang="tr-TR" dirty="0" smtClean="0"/>
              <a:t> </a:t>
            </a:r>
            <a:r>
              <a:rPr lang="tr-TR" dirty="0" err="1" smtClean="0"/>
              <a:t>aspire</a:t>
            </a:r>
            <a:r>
              <a:rPr lang="tr-TR" dirty="0" smtClean="0"/>
              <a:t> edilerek nazal </a:t>
            </a:r>
            <a:r>
              <a:rPr lang="tr-TR" dirty="0" err="1" smtClean="0"/>
              <a:t>airway</a:t>
            </a:r>
            <a:r>
              <a:rPr lang="tr-TR" dirty="0" smtClean="0"/>
              <a:t> uygulanabilir.</a:t>
            </a:r>
          </a:p>
          <a:p>
            <a:pPr marL="0" indent="0">
              <a:buNone/>
            </a:pPr>
            <a:r>
              <a:rPr lang="tr-TR" dirty="0" smtClean="0"/>
              <a:t> Çocuğun ateşi varsa düşürülür.</a:t>
            </a:r>
          </a:p>
          <a:p>
            <a:pPr marL="0" indent="0">
              <a:buNone/>
            </a:pPr>
            <a:r>
              <a:rPr lang="tr-TR" dirty="0" smtClean="0"/>
              <a:t> Çocuğun kan şekeri ölçülür. Kan şekeri 60 mg/dl’nin altında ise hipoglisemiye yönelik acil bakım uygulanır.</a:t>
            </a:r>
          </a:p>
          <a:p>
            <a:pPr marL="0" indent="0">
              <a:buNone/>
            </a:pPr>
            <a:r>
              <a:rPr lang="tr-TR" dirty="0" smtClean="0"/>
              <a:t> Çocuğun </a:t>
            </a:r>
            <a:r>
              <a:rPr lang="tr-TR" dirty="0" err="1" smtClean="0"/>
              <a:t>vital</a:t>
            </a:r>
            <a:r>
              <a:rPr lang="tr-TR" dirty="0" smtClean="0"/>
              <a:t> bulguları takip edilerek SpO2 ölçülür.</a:t>
            </a:r>
          </a:p>
          <a:p>
            <a:pPr marL="0" indent="0">
              <a:buNone/>
            </a:pPr>
            <a:r>
              <a:rPr lang="tr-TR" dirty="0" smtClean="0"/>
              <a:t> Nöbet devam ederse ve kan şekeri 60 mg/dl’nin üstünde ise damar yolu açılarak IV DAKŞ % 0.9 </a:t>
            </a:r>
            <a:r>
              <a:rPr lang="tr-TR" dirty="0" err="1" smtClean="0"/>
              <a:t>NaCl</a:t>
            </a:r>
            <a:r>
              <a:rPr lang="tr-TR" dirty="0" smtClean="0"/>
              <a:t> uygulanır</a:t>
            </a:r>
            <a:r>
              <a:rPr lang="tr-TR" dirty="0" smtClean="0"/>
              <a:t>.</a:t>
            </a:r>
            <a:endParaRPr lang="tr-TR" dirty="0" smtClean="0"/>
          </a:p>
        </p:txBody>
      </p:sp>
    </p:spTree>
    <p:extLst>
      <p:ext uri="{BB962C8B-B14F-4D97-AF65-F5344CB8AC3E}">
        <p14:creationId xmlns:p14="http://schemas.microsoft.com/office/powerpoint/2010/main" val="4005082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Epilepside acil bakım (çocukta)</a:t>
            </a:r>
          </a:p>
        </p:txBody>
      </p:sp>
      <p:sp>
        <p:nvSpPr>
          <p:cNvPr id="3" name="İçerik Yer Tutucusu 2"/>
          <p:cNvSpPr>
            <a:spLocks noGrp="1"/>
          </p:cNvSpPr>
          <p:nvPr>
            <p:ph idx="1"/>
          </p:nvPr>
        </p:nvSpPr>
        <p:spPr/>
        <p:txBody>
          <a:bodyPr>
            <a:normAutofit fontScale="85000" lnSpcReduction="20000"/>
          </a:bodyPr>
          <a:lstStyle/>
          <a:p>
            <a:pPr marL="0" indent="0">
              <a:buNone/>
            </a:pPr>
            <a:r>
              <a:rPr lang="tr-TR" dirty="0"/>
              <a:t> Nöbet devam ederse KKM ile temasa geçilerek danışman hekimin onayı ile ilaç uygulanır.</a:t>
            </a:r>
          </a:p>
          <a:p>
            <a:pPr marL="0" indent="0">
              <a:buNone/>
            </a:pPr>
            <a:r>
              <a:rPr lang="tr-TR" dirty="0"/>
              <a:t>o </a:t>
            </a:r>
            <a:r>
              <a:rPr lang="tr-TR" dirty="0" err="1"/>
              <a:t>İntranazal</a:t>
            </a:r>
            <a:r>
              <a:rPr lang="tr-TR" dirty="0"/>
              <a:t>/IM </a:t>
            </a:r>
            <a:r>
              <a:rPr lang="tr-TR" b="1" dirty="0" err="1">
                <a:solidFill>
                  <a:srgbClr val="FF0000"/>
                </a:solidFill>
              </a:rPr>
              <a:t>Midazolam</a:t>
            </a:r>
            <a:r>
              <a:rPr lang="tr-TR" dirty="0"/>
              <a:t> ya da </a:t>
            </a:r>
            <a:r>
              <a:rPr lang="tr-TR" dirty="0" err="1"/>
              <a:t>rektal</a:t>
            </a:r>
            <a:r>
              <a:rPr lang="tr-TR" dirty="0"/>
              <a:t> yoldan </a:t>
            </a:r>
            <a:r>
              <a:rPr lang="tr-TR" b="1" dirty="0" err="1">
                <a:solidFill>
                  <a:srgbClr val="FF0000"/>
                </a:solidFill>
              </a:rPr>
              <a:t>Diazepam</a:t>
            </a:r>
            <a:r>
              <a:rPr lang="tr-TR" dirty="0"/>
              <a:t> uygulanır ve 5 </a:t>
            </a:r>
            <a:r>
              <a:rPr lang="tr-TR" dirty="0" err="1"/>
              <a:t>dk</a:t>
            </a:r>
            <a:r>
              <a:rPr lang="tr-TR" dirty="0"/>
              <a:t> beklenir. Düzelmezse ilaç tekrarlanır, yine 5 </a:t>
            </a:r>
            <a:r>
              <a:rPr lang="tr-TR" dirty="0" err="1"/>
              <a:t>dk</a:t>
            </a:r>
            <a:r>
              <a:rPr lang="tr-TR" dirty="0"/>
              <a:t> beklenir.</a:t>
            </a:r>
          </a:p>
          <a:p>
            <a:pPr marL="0" indent="0">
              <a:buNone/>
            </a:pPr>
            <a:r>
              <a:rPr lang="tr-TR" dirty="0"/>
              <a:t>o Nöbet durdu ise hasta, bilinci açılana kadar gözlenir.</a:t>
            </a:r>
          </a:p>
          <a:p>
            <a:pPr marL="0" indent="0">
              <a:buNone/>
            </a:pPr>
            <a:r>
              <a:rPr lang="tr-TR" dirty="0"/>
              <a:t>o Nöbet durmadı ya da 30 </a:t>
            </a:r>
            <a:r>
              <a:rPr lang="tr-TR" dirty="0" err="1"/>
              <a:t>dk’dan</a:t>
            </a:r>
            <a:r>
              <a:rPr lang="tr-TR" dirty="0"/>
              <a:t> uzun sürmüşse </a:t>
            </a:r>
            <a:r>
              <a:rPr lang="tr-TR" b="1" dirty="0" err="1">
                <a:solidFill>
                  <a:srgbClr val="FF0000"/>
                </a:solidFill>
              </a:rPr>
              <a:t>Fenitoin</a:t>
            </a:r>
            <a:r>
              <a:rPr lang="tr-TR" dirty="0"/>
              <a:t> (</a:t>
            </a:r>
            <a:r>
              <a:rPr lang="tr-TR" dirty="0" err="1"/>
              <a:t>infüzyonla</a:t>
            </a:r>
            <a:r>
              <a:rPr lang="tr-TR" dirty="0"/>
              <a:t> 20 </a:t>
            </a:r>
            <a:r>
              <a:rPr lang="tr-TR" dirty="0" err="1"/>
              <a:t>dk’da</a:t>
            </a:r>
            <a:r>
              <a:rPr lang="tr-TR" dirty="0"/>
              <a:t>) uygulanır.</a:t>
            </a:r>
          </a:p>
          <a:p>
            <a:pPr marL="0" indent="0">
              <a:buNone/>
            </a:pPr>
            <a:r>
              <a:rPr lang="tr-TR" dirty="0"/>
              <a:t>o Nöbet durmadı ise </a:t>
            </a:r>
            <a:r>
              <a:rPr lang="tr-TR" b="1" dirty="0" err="1">
                <a:solidFill>
                  <a:srgbClr val="FF0000"/>
                </a:solidFill>
              </a:rPr>
              <a:t>Fenobarbital</a:t>
            </a:r>
            <a:r>
              <a:rPr lang="tr-TR" dirty="0"/>
              <a:t> (</a:t>
            </a:r>
            <a:r>
              <a:rPr lang="tr-TR" dirty="0" err="1"/>
              <a:t>infüzyonla</a:t>
            </a:r>
            <a:r>
              <a:rPr lang="tr-TR" dirty="0"/>
              <a:t> 20 </a:t>
            </a:r>
            <a:r>
              <a:rPr lang="tr-TR" dirty="0" err="1"/>
              <a:t>dk’da</a:t>
            </a:r>
            <a:r>
              <a:rPr lang="tr-TR" dirty="0"/>
              <a:t>) verilir. 20–25 </a:t>
            </a:r>
            <a:r>
              <a:rPr lang="tr-TR" dirty="0" err="1"/>
              <a:t>dk</a:t>
            </a:r>
            <a:r>
              <a:rPr lang="tr-TR" dirty="0"/>
              <a:t> beklenir. Yine nöbet durmazsa </a:t>
            </a:r>
            <a:r>
              <a:rPr lang="tr-TR" b="1" dirty="0" err="1">
                <a:solidFill>
                  <a:srgbClr val="FF0000"/>
                </a:solidFill>
              </a:rPr>
              <a:t>Fenobarbital</a:t>
            </a:r>
            <a:r>
              <a:rPr lang="tr-TR" dirty="0"/>
              <a:t> tekrar uygulanır. 10 </a:t>
            </a:r>
            <a:r>
              <a:rPr lang="tr-TR" dirty="0" err="1"/>
              <a:t>dk</a:t>
            </a:r>
            <a:r>
              <a:rPr lang="tr-TR" dirty="0"/>
              <a:t> beklenir.</a:t>
            </a:r>
          </a:p>
          <a:p>
            <a:pPr marL="0" indent="0">
              <a:buNone/>
            </a:pPr>
            <a:r>
              <a:rPr lang="tr-TR" dirty="0"/>
              <a:t>o Yukarıdaki ilaç uygulamalarının sonucunda nöbet durmazsa hızla </a:t>
            </a:r>
            <a:r>
              <a:rPr lang="tr-TR" dirty="0" err="1"/>
              <a:t>infüzyonla</a:t>
            </a:r>
            <a:r>
              <a:rPr lang="tr-TR" dirty="0"/>
              <a:t> </a:t>
            </a:r>
            <a:r>
              <a:rPr lang="tr-TR" b="1" dirty="0" err="1">
                <a:solidFill>
                  <a:srgbClr val="FF0000"/>
                </a:solidFill>
              </a:rPr>
              <a:t>Midazolam</a:t>
            </a:r>
            <a:r>
              <a:rPr lang="tr-TR" dirty="0"/>
              <a:t> verilir.</a:t>
            </a:r>
          </a:p>
          <a:p>
            <a:pPr marL="0" indent="0">
              <a:buNone/>
            </a:pPr>
            <a:r>
              <a:rPr lang="tr-TR" dirty="0"/>
              <a:t> Çocuğun nakli KKM tarafından bildirilen sağlık kuruluşuna yapılır.</a:t>
            </a:r>
          </a:p>
          <a:p>
            <a:pPr marL="0" indent="0">
              <a:buNone/>
            </a:pPr>
            <a:r>
              <a:rPr lang="tr-TR" dirty="0"/>
              <a:t> Vaka kayıt formu eksiksiz doldurulur.</a:t>
            </a:r>
          </a:p>
          <a:p>
            <a:pPr marL="0" indent="0">
              <a:buNone/>
            </a:pPr>
            <a:endParaRPr lang="tr-TR" dirty="0"/>
          </a:p>
        </p:txBody>
      </p:sp>
    </p:spTree>
    <p:extLst>
      <p:ext uri="{BB962C8B-B14F-4D97-AF65-F5344CB8AC3E}">
        <p14:creationId xmlns:p14="http://schemas.microsoft.com/office/powerpoint/2010/main" val="4154536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Epilepsi nöbeti acil bakım algoritması (çocuk)</a:t>
            </a:r>
            <a:endParaRPr lang="tr-TR" dirty="0"/>
          </a:p>
        </p:txBody>
      </p:sp>
      <p:pic>
        <p:nvPicPr>
          <p:cNvPr id="4" name="İçerik Yer Tutucusu 3"/>
          <p:cNvPicPr>
            <a:picLocks noGrp="1" noChangeAspect="1"/>
          </p:cNvPicPr>
          <p:nvPr>
            <p:ph idx="1"/>
          </p:nvPr>
        </p:nvPicPr>
        <p:blipFill>
          <a:blip r:embed="rId2"/>
          <a:stretch>
            <a:fillRect/>
          </a:stretch>
        </p:blipFill>
        <p:spPr>
          <a:xfrm>
            <a:off x="838200" y="1825625"/>
            <a:ext cx="10515600" cy="4351338"/>
          </a:xfrm>
          <a:prstGeom prst="rect">
            <a:avLst/>
          </a:prstGeom>
        </p:spPr>
      </p:pic>
    </p:spTree>
    <p:extLst>
      <p:ext uri="{BB962C8B-B14F-4D97-AF65-F5344CB8AC3E}">
        <p14:creationId xmlns:p14="http://schemas.microsoft.com/office/powerpoint/2010/main" val="1196197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Serebrovasküler Olay</a:t>
            </a:r>
            <a:endParaRPr lang="tr-TR" dirty="0"/>
          </a:p>
        </p:txBody>
      </p:sp>
      <p:sp>
        <p:nvSpPr>
          <p:cNvPr id="3" name="İçerik Yer Tutucusu 2"/>
          <p:cNvSpPr>
            <a:spLocks noGrp="1"/>
          </p:cNvSpPr>
          <p:nvPr>
            <p:ph sz="half" idx="1"/>
          </p:nvPr>
        </p:nvSpPr>
        <p:spPr/>
        <p:txBody>
          <a:bodyPr/>
          <a:lstStyle/>
          <a:p>
            <a:pPr marL="0" indent="0">
              <a:buNone/>
            </a:pPr>
            <a:r>
              <a:rPr lang="tr-TR" dirty="0" err="1" smtClean="0"/>
              <a:t>Serebral</a:t>
            </a:r>
            <a:r>
              <a:rPr lang="tr-TR" dirty="0" smtClean="0"/>
              <a:t> kan akımının tıkanma veya kanamaya bağlı olarak bozulması sonucu ani olarak gelişen nörolojik tabloya, </a:t>
            </a:r>
            <a:r>
              <a:rPr lang="tr-TR" b="1" dirty="0" err="1" smtClean="0">
                <a:solidFill>
                  <a:srgbClr val="FF0000"/>
                </a:solidFill>
              </a:rPr>
              <a:t>serebrovasküler</a:t>
            </a:r>
            <a:r>
              <a:rPr lang="tr-TR" b="1" dirty="0" smtClean="0">
                <a:solidFill>
                  <a:srgbClr val="FF0000"/>
                </a:solidFill>
              </a:rPr>
              <a:t> olay (SVO, SVH, inme, beyin krizi, atak, </a:t>
            </a:r>
            <a:r>
              <a:rPr lang="tr-TR" b="1" dirty="0" err="1" smtClean="0">
                <a:solidFill>
                  <a:srgbClr val="FF0000"/>
                </a:solidFill>
              </a:rPr>
              <a:t>stroke</a:t>
            </a:r>
            <a:r>
              <a:rPr lang="tr-TR" b="1" dirty="0" smtClean="0">
                <a:solidFill>
                  <a:srgbClr val="FF0000"/>
                </a:solidFill>
              </a:rPr>
              <a:t>, </a:t>
            </a:r>
            <a:r>
              <a:rPr lang="tr-TR" b="1" dirty="0" err="1" smtClean="0">
                <a:solidFill>
                  <a:srgbClr val="FF0000"/>
                </a:solidFill>
              </a:rPr>
              <a:t>apopleksi</a:t>
            </a:r>
            <a:r>
              <a:rPr lang="tr-TR" b="1" dirty="0" smtClean="0">
                <a:solidFill>
                  <a:srgbClr val="FF0000"/>
                </a:solidFill>
              </a:rPr>
              <a:t>) </a:t>
            </a:r>
            <a:r>
              <a:rPr lang="tr-TR" dirty="0" smtClean="0"/>
              <a:t>denir. Serebrovasküler olaylarda klinik tablo, etkilenen damarın yapısına, büyüklüğüne ve </a:t>
            </a:r>
            <a:r>
              <a:rPr lang="tr-TR" dirty="0" err="1" smtClean="0"/>
              <a:t>kollateral</a:t>
            </a:r>
            <a:r>
              <a:rPr lang="tr-TR" dirty="0" smtClean="0"/>
              <a:t> kan akımına göre değişir.</a:t>
            </a:r>
            <a:endParaRPr lang="tr-TR" dirty="0"/>
          </a:p>
        </p:txBody>
      </p:sp>
      <p:pic>
        <p:nvPicPr>
          <p:cNvPr id="5" name="İçerik Yer Tutucusu 4"/>
          <p:cNvPicPr>
            <a:picLocks noGrp="1" noChangeAspect="1"/>
          </p:cNvPicPr>
          <p:nvPr>
            <p:ph sz="half" idx="2"/>
          </p:nvPr>
        </p:nvPicPr>
        <p:blipFill>
          <a:blip r:embed="rId2"/>
          <a:stretch>
            <a:fillRect/>
          </a:stretch>
        </p:blipFill>
        <p:spPr>
          <a:xfrm>
            <a:off x="6668475" y="2005263"/>
            <a:ext cx="4189050" cy="3882190"/>
          </a:xfrm>
          <a:prstGeom prst="rect">
            <a:avLst/>
          </a:prstGeom>
        </p:spPr>
      </p:pic>
    </p:spTree>
    <p:extLst>
      <p:ext uri="{BB962C8B-B14F-4D97-AF65-F5344CB8AC3E}">
        <p14:creationId xmlns:p14="http://schemas.microsoft.com/office/powerpoint/2010/main" val="806090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Serebrovasküler Olay</a:t>
            </a:r>
            <a:endParaRPr lang="tr-TR" dirty="0"/>
          </a:p>
        </p:txBody>
      </p:sp>
      <p:sp>
        <p:nvSpPr>
          <p:cNvPr id="5" name="İçerik Yer Tutucusu 4"/>
          <p:cNvSpPr>
            <a:spLocks noGrp="1"/>
          </p:cNvSpPr>
          <p:nvPr>
            <p:ph sz="half" idx="1"/>
          </p:nvPr>
        </p:nvSpPr>
        <p:spPr/>
        <p:txBody>
          <a:bodyPr>
            <a:normAutofit fontScale="77500" lnSpcReduction="20000"/>
          </a:bodyPr>
          <a:lstStyle/>
          <a:p>
            <a:pPr marL="0" indent="0">
              <a:buNone/>
            </a:pPr>
            <a:r>
              <a:rPr lang="tr-TR" dirty="0" err="1" smtClean="0"/>
              <a:t>Serebral</a:t>
            </a:r>
            <a:r>
              <a:rPr lang="tr-TR" dirty="0" smtClean="0"/>
              <a:t> anevrizma, </a:t>
            </a:r>
            <a:r>
              <a:rPr lang="tr-TR" dirty="0" err="1" smtClean="0"/>
              <a:t>arterioskleroz</a:t>
            </a:r>
            <a:r>
              <a:rPr lang="tr-TR" dirty="0" smtClean="0"/>
              <a:t>, </a:t>
            </a:r>
            <a:r>
              <a:rPr lang="tr-TR" dirty="0" err="1" smtClean="0"/>
              <a:t>emboli</a:t>
            </a:r>
            <a:r>
              <a:rPr lang="tr-TR" dirty="0" smtClean="0"/>
              <a:t>, enfeksiyon, </a:t>
            </a:r>
            <a:r>
              <a:rPr lang="tr-TR" dirty="0" err="1" smtClean="0"/>
              <a:t>tromboz</a:t>
            </a:r>
            <a:r>
              <a:rPr lang="tr-TR" dirty="0" smtClean="0"/>
              <a:t>, travma gibi nedenler beyinin kanlanmasını bozabilir. Kan akımının durması ya da yavaşlaması sonucu, glikoz ve oksijen yetersizliğine bağlı olarak beyin dokusunda hasar oluşur.</a:t>
            </a:r>
          </a:p>
          <a:p>
            <a:pPr marL="0" indent="0">
              <a:buNone/>
            </a:pPr>
            <a:r>
              <a:rPr lang="tr-TR" dirty="0" smtClean="0"/>
              <a:t>Nedeni ne olursa olsun hasar gören beyin, bilişsel, duyusal ve motor işlevlerini yerine getiremez ve fonksiyonlarında kısa/uzun süreli kayıplar ortaya çıkar</a:t>
            </a:r>
            <a:r>
              <a:rPr lang="tr-TR" dirty="0" smtClean="0"/>
              <a:t>.</a:t>
            </a:r>
          </a:p>
          <a:p>
            <a:pPr marL="0" indent="0">
              <a:buNone/>
            </a:pPr>
            <a:r>
              <a:rPr lang="tr-TR" b="1" dirty="0" smtClean="0">
                <a:solidFill>
                  <a:srgbClr val="FF0000"/>
                </a:solidFill>
              </a:rPr>
              <a:t> </a:t>
            </a:r>
            <a:r>
              <a:rPr lang="tr-TR" b="1" dirty="0" err="1" smtClean="0">
                <a:solidFill>
                  <a:srgbClr val="FF0000"/>
                </a:solidFill>
              </a:rPr>
              <a:t>SVO’ların</a:t>
            </a:r>
            <a:r>
              <a:rPr lang="tr-TR" b="1" dirty="0" smtClean="0">
                <a:solidFill>
                  <a:srgbClr val="FF0000"/>
                </a:solidFill>
              </a:rPr>
              <a:t> en önemli klinik özelliği, </a:t>
            </a:r>
            <a:r>
              <a:rPr lang="tr-TR" dirty="0" smtClean="0"/>
              <a:t>akut olarak başlamaları ve </a:t>
            </a:r>
            <a:r>
              <a:rPr lang="tr-TR" dirty="0" err="1" smtClean="0"/>
              <a:t>fokal</a:t>
            </a:r>
            <a:r>
              <a:rPr lang="tr-TR" dirty="0" smtClean="0"/>
              <a:t> nörolojik </a:t>
            </a:r>
            <a:r>
              <a:rPr lang="tr-TR" dirty="0" err="1" smtClean="0"/>
              <a:t>defisitlere</a:t>
            </a:r>
            <a:r>
              <a:rPr lang="tr-TR" dirty="0" smtClean="0"/>
              <a:t> neden olmalarıdır. İnme semptomlarının başlangıç saati önemlidir (Araştırılarak vaka kayıt formuna kayıt edilir).</a:t>
            </a:r>
            <a:endParaRPr lang="tr-TR" dirty="0"/>
          </a:p>
        </p:txBody>
      </p:sp>
      <p:pic>
        <p:nvPicPr>
          <p:cNvPr id="7" name="İçerik Yer Tutucusu 6"/>
          <p:cNvPicPr>
            <a:picLocks noGrp="1" noChangeAspect="1"/>
          </p:cNvPicPr>
          <p:nvPr>
            <p:ph sz="half" idx="2"/>
          </p:nvPr>
        </p:nvPicPr>
        <p:blipFill>
          <a:blip r:embed="rId2"/>
          <a:stretch>
            <a:fillRect/>
          </a:stretch>
        </p:blipFill>
        <p:spPr>
          <a:xfrm>
            <a:off x="6492300" y="1427747"/>
            <a:ext cx="4861500" cy="3811567"/>
          </a:xfrm>
          <a:prstGeom prst="rect">
            <a:avLst/>
          </a:prstGeom>
        </p:spPr>
      </p:pic>
    </p:spTree>
    <p:extLst>
      <p:ext uri="{BB962C8B-B14F-4D97-AF65-F5344CB8AC3E}">
        <p14:creationId xmlns:p14="http://schemas.microsoft.com/office/powerpoint/2010/main" val="352101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err="1" smtClean="0"/>
              <a:t>Senkop</a:t>
            </a:r>
            <a:r>
              <a:rPr lang="tr-TR" dirty="0" smtClean="0"/>
              <a:t> nedenleri</a:t>
            </a:r>
            <a:br>
              <a:rPr lang="tr-TR" dirty="0" smtClean="0"/>
            </a:b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smtClean="0"/>
              <a:t> </a:t>
            </a:r>
            <a:r>
              <a:rPr lang="tr-TR" dirty="0" err="1" smtClean="0"/>
              <a:t>Vazovagal</a:t>
            </a:r>
            <a:r>
              <a:rPr lang="tr-TR" dirty="0" smtClean="0"/>
              <a:t> </a:t>
            </a:r>
            <a:r>
              <a:rPr lang="tr-TR" dirty="0" err="1" smtClean="0"/>
              <a:t>senkop</a:t>
            </a:r>
            <a:r>
              <a:rPr lang="tr-TR" dirty="0" smtClean="0"/>
              <a:t> (kan görme, korku, heyecan ve şiddetli ağrı </a:t>
            </a:r>
            <a:r>
              <a:rPr lang="tr-TR" dirty="0" err="1" smtClean="0"/>
              <a:t>vb</a:t>
            </a:r>
            <a:r>
              <a:rPr lang="tr-TR" dirty="0" smtClean="0"/>
              <a:t>)</a:t>
            </a:r>
          </a:p>
          <a:p>
            <a:pPr marL="0" indent="0">
              <a:buNone/>
            </a:pPr>
            <a:r>
              <a:rPr lang="tr-TR" dirty="0" smtClean="0"/>
              <a:t> </a:t>
            </a:r>
            <a:r>
              <a:rPr lang="tr-TR" dirty="0" err="1" smtClean="0"/>
              <a:t>Ortostatik</a:t>
            </a:r>
            <a:r>
              <a:rPr lang="tr-TR" dirty="0" smtClean="0"/>
              <a:t> (</a:t>
            </a:r>
            <a:r>
              <a:rPr lang="tr-TR" dirty="0" err="1" smtClean="0"/>
              <a:t>postural</a:t>
            </a:r>
            <a:r>
              <a:rPr lang="tr-TR" dirty="0" smtClean="0"/>
              <a:t>) hipotansiyon (</a:t>
            </a:r>
            <a:r>
              <a:rPr lang="tr-TR" dirty="0" err="1" smtClean="0"/>
              <a:t>antihipertansif</a:t>
            </a:r>
            <a:r>
              <a:rPr lang="tr-TR" dirty="0" smtClean="0"/>
              <a:t> ilaç kullanımı, uzun süren yatak </a:t>
            </a:r>
            <a:r>
              <a:rPr lang="tr-TR" dirty="0" err="1" smtClean="0"/>
              <a:t>istirahatı</a:t>
            </a:r>
            <a:r>
              <a:rPr lang="tr-TR" dirty="0" smtClean="0"/>
              <a:t>)</a:t>
            </a:r>
          </a:p>
          <a:p>
            <a:pPr marL="0" indent="0">
              <a:buNone/>
            </a:pPr>
            <a:r>
              <a:rPr lang="tr-TR" dirty="0" smtClean="0"/>
              <a:t> </a:t>
            </a:r>
            <a:r>
              <a:rPr lang="tr-TR" dirty="0" err="1" smtClean="0"/>
              <a:t>Karotis</a:t>
            </a:r>
            <a:r>
              <a:rPr lang="tr-TR" dirty="0" smtClean="0"/>
              <a:t> sinüs </a:t>
            </a:r>
            <a:r>
              <a:rPr lang="tr-TR" dirty="0" err="1" smtClean="0"/>
              <a:t>senkopu</a:t>
            </a:r>
            <a:r>
              <a:rPr lang="tr-TR" dirty="0" smtClean="0"/>
              <a:t> (sert yakalı gömlek giymek veya ani baş hareketleri ile </a:t>
            </a:r>
            <a:r>
              <a:rPr lang="tr-TR" dirty="0" err="1" smtClean="0"/>
              <a:t>karotis</a:t>
            </a:r>
            <a:r>
              <a:rPr lang="tr-TR" dirty="0" smtClean="0"/>
              <a:t> sinüs üzerine bası)</a:t>
            </a:r>
          </a:p>
          <a:p>
            <a:pPr marL="0" indent="0">
              <a:buNone/>
            </a:pPr>
            <a:r>
              <a:rPr lang="tr-TR" dirty="0" smtClean="0"/>
              <a:t> Kalp hastalıkları (</a:t>
            </a:r>
            <a:r>
              <a:rPr lang="tr-TR" dirty="0" err="1" smtClean="0"/>
              <a:t>myokard</a:t>
            </a:r>
            <a:r>
              <a:rPr lang="tr-TR" dirty="0" smtClean="0"/>
              <a:t> </a:t>
            </a:r>
            <a:r>
              <a:rPr lang="tr-TR" dirty="0" err="1" smtClean="0"/>
              <a:t>infarktüsü</a:t>
            </a:r>
            <a:r>
              <a:rPr lang="tr-TR" dirty="0" smtClean="0"/>
              <a:t>, akciğer </a:t>
            </a:r>
            <a:r>
              <a:rPr lang="tr-TR" dirty="0" err="1" smtClean="0"/>
              <a:t>embolisi</a:t>
            </a:r>
            <a:r>
              <a:rPr lang="tr-TR" dirty="0" smtClean="0"/>
              <a:t>, </a:t>
            </a:r>
            <a:r>
              <a:rPr lang="tr-TR" dirty="0" err="1" smtClean="0"/>
              <a:t>paroksismal</a:t>
            </a:r>
            <a:r>
              <a:rPr lang="tr-TR" dirty="0" smtClean="0"/>
              <a:t> </a:t>
            </a:r>
            <a:r>
              <a:rPr lang="tr-TR" dirty="0" err="1" smtClean="0"/>
              <a:t>supraventriküler</a:t>
            </a:r>
            <a:r>
              <a:rPr lang="tr-TR" dirty="0" smtClean="0"/>
              <a:t> taşikardi, aort </a:t>
            </a:r>
            <a:r>
              <a:rPr lang="tr-TR" dirty="0" err="1" smtClean="0"/>
              <a:t>stenozu</a:t>
            </a:r>
            <a:r>
              <a:rPr lang="tr-TR" dirty="0" smtClean="0"/>
              <a:t> vb.)</a:t>
            </a:r>
          </a:p>
          <a:p>
            <a:pPr marL="0" indent="0">
              <a:buNone/>
            </a:pPr>
            <a:r>
              <a:rPr lang="tr-TR" dirty="0" smtClean="0"/>
              <a:t> </a:t>
            </a:r>
            <a:r>
              <a:rPr lang="tr-TR" dirty="0" err="1" smtClean="0"/>
              <a:t>Metabolik</a:t>
            </a:r>
            <a:r>
              <a:rPr lang="tr-TR" dirty="0" smtClean="0"/>
              <a:t> bozukluklar (ağır anemi, </a:t>
            </a:r>
            <a:r>
              <a:rPr lang="tr-TR" dirty="0" err="1" smtClean="0"/>
              <a:t>anoksemi</a:t>
            </a:r>
            <a:r>
              <a:rPr lang="tr-TR" dirty="0" smtClean="0"/>
              <a:t>, hipoglisemi, </a:t>
            </a:r>
            <a:r>
              <a:rPr lang="tr-TR" dirty="0" err="1" smtClean="0"/>
              <a:t>barbitürat</a:t>
            </a:r>
            <a:r>
              <a:rPr lang="tr-TR" dirty="0" smtClean="0"/>
              <a:t> zehirlenmesi, aşırı alkol alınması, </a:t>
            </a:r>
            <a:r>
              <a:rPr lang="tr-TR" dirty="0" err="1" smtClean="0"/>
              <a:t>hiperventilasyon</a:t>
            </a:r>
            <a:r>
              <a:rPr lang="tr-TR" dirty="0" smtClean="0"/>
              <a:t>, </a:t>
            </a:r>
            <a:r>
              <a:rPr lang="tr-TR" dirty="0" err="1" smtClean="0"/>
              <a:t>asidoz</a:t>
            </a:r>
            <a:r>
              <a:rPr lang="tr-TR" dirty="0" smtClean="0"/>
              <a:t>)</a:t>
            </a:r>
          </a:p>
          <a:p>
            <a:pPr marL="0" indent="0">
              <a:buNone/>
            </a:pPr>
            <a:r>
              <a:rPr lang="tr-TR" dirty="0" smtClean="0"/>
              <a:t> Beyin kan dolaşımının bozulması (</a:t>
            </a:r>
            <a:r>
              <a:rPr lang="tr-TR" dirty="0" err="1" smtClean="0"/>
              <a:t>serebral</a:t>
            </a:r>
            <a:r>
              <a:rPr lang="tr-TR" dirty="0" smtClean="0"/>
              <a:t> </a:t>
            </a:r>
            <a:r>
              <a:rPr lang="tr-TR" dirty="0" err="1" smtClean="0"/>
              <a:t>arterioskleroz</a:t>
            </a:r>
            <a:r>
              <a:rPr lang="tr-TR" dirty="0" smtClean="0"/>
              <a:t>, kafa travması, beyin tümörü ve damar anomalileri)</a:t>
            </a:r>
            <a:endParaRPr lang="tr-TR" dirty="0"/>
          </a:p>
        </p:txBody>
      </p:sp>
    </p:spTree>
    <p:extLst>
      <p:ext uri="{BB962C8B-B14F-4D97-AF65-F5344CB8AC3E}">
        <p14:creationId xmlns:p14="http://schemas.microsoft.com/office/powerpoint/2010/main" val="393496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SVO Çeşitleri</a:t>
            </a:r>
            <a:br>
              <a:rPr lang="tr-TR" dirty="0" smtClean="0"/>
            </a:br>
            <a:endParaRPr lang="tr-TR" dirty="0"/>
          </a:p>
        </p:txBody>
      </p:sp>
      <p:sp>
        <p:nvSpPr>
          <p:cNvPr id="3" name="İçerik Yer Tutucusu 2"/>
          <p:cNvSpPr>
            <a:spLocks noGrp="1"/>
          </p:cNvSpPr>
          <p:nvPr>
            <p:ph sz="half" idx="1"/>
          </p:nvPr>
        </p:nvSpPr>
        <p:spPr/>
        <p:txBody>
          <a:bodyPr>
            <a:normAutofit/>
          </a:bodyPr>
          <a:lstStyle/>
          <a:p>
            <a:pPr marL="0" indent="0">
              <a:buNone/>
            </a:pPr>
            <a:r>
              <a:rPr lang="tr-TR" dirty="0" err="1" smtClean="0"/>
              <a:t>SVO’lar</a:t>
            </a:r>
            <a:r>
              <a:rPr lang="tr-TR" dirty="0" smtClean="0"/>
              <a:t> altta yatan </a:t>
            </a:r>
            <a:r>
              <a:rPr lang="tr-TR" dirty="0" err="1" smtClean="0"/>
              <a:t>fizyopatolojisine</a:t>
            </a:r>
            <a:r>
              <a:rPr lang="tr-TR" dirty="0" smtClean="0"/>
              <a:t> göre </a:t>
            </a:r>
            <a:r>
              <a:rPr lang="tr-TR" dirty="0" err="1" smtClean="0"/>
              <a:t>iskemik</a:t>
            </a:r>
            <a:r>
              <a:rPr lang="tr-TR" dirty="0" smtClean="0"/>
              <a:t> ya da </a:t>
            </a:r>
            <a:r>
              <a:rPr lang="tr-TR" dirty="0" err="1" smtClean="0"/>
              <a:t>hemorajik</a:t>
            </a:r>
            <a:r>
              <a:rPr lang="tr-TR" dirty="0" smtClean="0"/>
              <a:t> olarak sınıflandırılır.</a:t>
            </a:r>
          </a:p>
        </p:txBody>
      </p:sp>
      <p:sp>
        <p:nvSpPr>
          <p:cNvPr id="4" name="İçerik Yer Tutucusu 3"/>
          <p:cNvSpPr>
            <a:spLocks noGrp="1"/>
          </p:cNvSpPr>
          <p:nvPr>
            <p:ph sz="half" idx="2"/>
          </p:nvPr>
        </p:nvSpPr>
        <p:spPr/>
        <p:txBody>
          <a:bodyPr>
            <a:normAutofit/>
          </a:bodyPr>
          <a:lstStyle/>
          <a:p>
            <a:r>
              <a:rPr lang="tr-TR" b="1" dirty="0" err="1" smtClean="0">
                <a:solidFill>
                  <a:srgbClr val="FF0000"/>
                </a:solidFill>
              </a:rPr>
              <a:t>İskemik</a:t>
            </a:r>
            <a:r>
              <a:rPr lang="tr-TR" b="1" dirty="0" smtClean="0">
                <a:solidFill>
                  <a:srgbClr val="FF0000"/>
                </a:solidFill>
              </a:rPr>
              <a:t> SVO</a:t>
            </a:r>
          </a:p>
          <a:p>
            <a:pPr marL="0" indent="0">
              <a:buNone/>
            </a:pPr>
            <a:r>
              <a:rPr lang="tr-TR" dirty="0" smtClean="0"/>
              <a:t>Bir arterin tam veya kısmi olarak tıkanması sonucu beyne giden kan akımının azalmasından kaynaklanır. </a:t>
            </a:r>
            <a:r>
              <a:rPr lang="tr-TR" dirty="0" err="1" smtClean="0"/>
              <a:t>Arterioskleroza</a:t>
            </a:r>
            <a:r>
              <a:rPr lang="tr-TR" dirty="0" smtClean="0"/>
              <a:t> uğramış beyin arterinin </a:t>
            </a:r>
            <a:r>
              <a:rPr lang="tr-TR" dirty="0" err="1" smtClean="0"/>
              <a:t>tromboembolik</a:t>
            </a:r>
            <a:r>
              <a:rPr lang="tr-TR" dirty="0" smtClean="0"/>
              <a:t> tıkanmasıdır. Hemorajik </a:t>
            </a:r>
            <a:r>
              <a:rPr lang="tr-TR" dirty="0" err="1" smtClean="0"/>
              <a:t>SVO’dan</a:t>
            </a:r>
            <a:r>
              <a:rPr lang="tr-TR" dirty="0" smtClean="0"/>
              <a:t> daha sık görülür.</a:t>
            </a:r>
          </a:p>
          <a:p>
            <a:endParaRPr lang="tr-TR" dirty="0"/>
          </a:p>
        </p:txBody>
      </p:sp>
    </p:spTree>
    <p:extLst>
      <p:ext uri="{BB962C8B-B14F-4D97-AF65-F5344CB8AC3E}">
        <p14:creationId xmlns:p14="http://schemas.microsoft.com/office/powerpoint/2010/main" val="2341812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İskemik</a:t>
            </a:r>
            <a:r>
              <a:rPr lang="tr-TR" dirty="0" smtClean="0"/>
              <a:t> SVO</a:t>
            </a:r>
            <a:endParaRPr lang="tr-TR" dirty="0"/>
          </a:p>
        </p:txBody>
      </p:sp>
      <p:sp>
        <p:nvSpPr>
          <p:cNvPr id="3" name="İçerik Yer Tutucusu 2"/>
          <p:cNvSpPr>
            <a:spLocks noGrp="1"/>
          </p:cNvSpPr>
          <p:nvPr>
            <p:ph sz="half" idx="1"/>
          </p:nvPr>
        </p:nvSpPr>
        <p:spPr/>
        <p:txBody>
          <a:bodyPr/>
          <a:lstStyle/>
          <a:p>
            <a:pPr marL="0" indent="0">
              <a:buNone/>
            </a:pPr>
            <a:r>
              <a:rPr lang="tr-TR" dirty="0" err="1" smtClean="0"/>
              <a:t>İskemik</a:t>
            </a:r>
            <a:r>
              <a:rPr lang="tr-TR" dirty="0" smtClean="0"/>
              <a:t> inmelerin % 45’i, </a:t>
            </a:r>
            <a:r>
              <a:rPr lang="tr-TR" dirty="0" err="1" smtClean="0"/>
              <a:t>karotis</a:t>
            </a:r>
            <a:r>
              <a:rPr lang="tr-TR" dirty="0" smtClean="0"/>
              <a:t> </a:t>
            </a:r>
            <a:r>
              <a:rPr lang="tr-TR" dirty="0" err="1" smtClean="0"/>
              <a:t>interna</a:t>
            </a:r>
            <a:r>
              <a:rPr lang="tr-TR" dirty="0" smtClean="0"/>
              <a:t> arter tıkanması, % 25’i </a:t>
            </a:r>
            <a:r>
              <a:rPr lang="tr-TR" dirty="0" err="1" smtClean="0"/>
              <a:t>serebral</a:t>
            </a:r>
            <a:r>
              <a:rPr lang="tr-TR" dirty="0" smtClean="0"/>
              <a:t> arterden (orta beynin orta bölümünün </a:t>
            </a:r>
            <a:r>
              <a:rPr lang="tr-TR" dirty="0" err="1" smtClean="0"/>
              <a:t>perfüzyonunu</a:t>
            </a:r>
            <a:r>
              <a:rPr lang="tr-TR" dirty="0" smtClean="0"/>
              <a:t> sağlayan arter) kaynaklanır. En sık görülen </a:t>
            </a:r>
            <a:r>
              <a:rPr lang="tr-TR" dirty="0" err="1" smtClean="0"/>
              <a:t>iskemik</a:t>
            </a:r>
            <a:r>
              <a:rPr lang="tr-TR" dirty="0" smtClean="0"/>
              <a:t> inme türleri, </a:t>
            </a:r>
            <a:r>
              <a:rPr lang="tr-TR" b="1" dirty="0" err="1" smtClean="0">
                <a:solidFill>
                  <a:srgbClr val="FF0000"/>
                </a:solidFill>
              </a:rPr>
              <a:t>trombotik</a:t>
            </a:r>
            <a:r>
              <a:rPr lang="tr-TR" b="1" dirty="0" smtClean="0">
                <a:solidFill>
                  <a:srgbClr val="FF0000"/>
                </a:solidFill>
              </a:rPr>
              <a:t> ve </a:t>
            </a:r>
            <a:r>
              <a:rPr lang="tr-TR" b="1" dirty="0" err="1" smtClean="0">
                <a:solidFill>
                  <a:srgbClr val="FF0000"/>
                </a:solidFill>
              </a:rPr>
              <a:t>emboliktir</a:t>
            </a:r>
            <a:r>
              <a:rPr lang="tr-TR" b="1" dirty="0" smtClean="0">
                <a:solidFill>
                  <a:srgbClr val="FF0000"/>
                </a:solidFill>
              </a:rPr>
              <a:t>.</a:t>
            </a:r>
            <a:endParaRPr lang="tr-TR" b="1" dirty="0">
              <a:solidFill>
                <a:srgbClr val="FF0000"/>
              </a:solidFill>
            </a:endParaRPr>
          </a:p>
        </p:txBody>
      </p:sp>
      <p:pic>
        <p:nvPicPr>
          <p:cNvPr id="5" name="İçerik Yer Tutucusu 4"/>
          <p:cNvPicPr>
            <a:picLocks noGrp="1" noChangeAspect="1"/>
          </p:cNvPicPr>
          <p:nvPr>
            <p:ph sz="half" idx="2"/>
          </p:nvPr>
        </p:nvPicPr>
        <p:blipFill>
          <a:blip r:embed="rId2"/>
          <a:stretch>
            <a:fillRect/>
          </a:stretch>
        </p:blipFill>
        <p:spPr>
          <a:xfrm>
            <a:off x="6433575" y="1912434"/>
            <a:ext cx="4658850" cy="4177720"/>
          </a:xfrm>
          <a:prstGeom prst="rect">
            <a:avLst/>
          </a:prstGeom>
        </p:spPr>
      </p:pic>
    </p:spTree>
    <p:extLst>
      <p:ext uri="{BB962C8B-B14F-4D97-AF65-F5344CB8AC3E}">
        <p14:creationId xmlns:p14="http://schemas.microsoft.com/office/powerpoint/2010/main" val="371392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Trombotik</a:t>
            </a:r>
            <a:r>
              <a:rPr lang="tr-TR" dirty="0" smtClean="0"/>
              <a:t> SVO: </a:t>
            </a:r>
            <a:endParaRPr lang="tr-TR" dirty="0"/>
          </a:p>
        </p:txBody>
      </p:sp>
      <p:sp>
        <p:nvSpPr>
          <p:cNvPr id="3" name="İçerik Yer Tutucusu 2"/>
          <p:cNvSpPr>
            <a:spLocks noGrp="1"/>
          </p:cNvSpPr>
          <p:nvPr>
            <p:ph sz="half" idx="1"/>
          </p:nvPr>
        </p:nvSpPr>
        <p:spPr/>
        <p:txBody>
          <a:bodyPr>
            <a:normAutofit fontScale="92500" lnSpcReduction="20000"/>
          </a:bodyPr>
          <a:lstStyle/>
          <a:p>
            <a:pPr marL="0" indent="0">
              <a:buNone/>
            </a:pPr>
            <a:r>
              <a:rPr lang="tr-TR" dirty="0" err="1" smtClean="0"/>
              <a:t>Arteriosklerotik</a:t>
            </a:r>
            <a:r>
              <a:rPr lang="tr-TR" dirty="0" smtClean="0"/>
              <a:t> plakların damarlarda birikmesi sonucu meydana gelir. </a:t>
            </a:r>
            <a:r>
              <a:rPr lang="tr-TR" dirty="0" err="1" smtClean="0"/>
              <a:t>Tromboz</a:t>
            </a:r>
            <a:r>
              <a:rPr lang="tr-TR" dirty="0" smtClean="0"/>
              <a:t> öncesinde paralizi, </a:t>
            </a:r>
            <a:r>
              <a:rPr lang="tr-TR" dirty="0" err="1" smtClean="0"/>
              <a:t>parezi</a:t>
            </a:r>
            <a:r>
              <a:rPr lang="tr-TR" dirty="0" smtClean="0"/>
              <a:t>, zihin bulanıklığı ve afazi (Dil işlevinin bozulması) gibi ön belirtiler olabilir ve genellikle 5–30 </a:t>
            </a:r>
            <a:r>
              <a:rPr lang="tr-TR" dirty="0" err="1" smtClean="0"/>
              <a:t>dk</a:t>
            </a:r>
            <a:r>
              <a:rPr lang="tr-TR" dirty="0" smtClean="0"/>
              <a:t> sürer. Bu ön belirtilere </a:t>
            </a:r>
            <a:r>
              <a:rPr lang="tr-TR" b="1" dirty="0" smtClean="0">
                <a:solidFill>
                  <a:srgbClr val="FF0000"/>
                </a:solidFill>
              </a:rPr>
              <a:t>geçici </a:t>
            </a:r>
            <a:r>
              <a:rPr lang="tr-TR" b="1" dirty="0" err="1" smtClean="0">
                <a:solidFill>
                  <a:srgbClr val="FF0000"/>
                </a:solidFill>
              </a:rPr>
              <a:t>iskemik</a:t>
            </a:r>
            <a:r>
              <a:rPr lang="tr-TR" b="1" dirty="0" smtClean="0">
                <a:solidFill>
                  <a:srgbClr val="FF0000"/>
                </a:solidFill>
              </a:rPr>
              <a:t> atak (GİA) </a:t>
            </a:r>
            <a:r>
              <a:rPr lang="tr-TR" dirty="0" smtClean="0"/>
              <a:t>denir. Geçici </a:t>
            </a:r>
            <a:r>
              <a:rPr lang="tr-TR" dirty="0" err="1" smtClean="0"/>
              <a:t>iskemik</a:t>
            </a:r>
            <a:r>
              <a:rPr lang="tr-TR" dirty="0" smtClean="0"/>
              <a:t> atak, 5 ile 30 dakika sürer ve 24 saatten kısa sürede sinirlere bağlı hasar bırakmadan iyileşir. İnmenin derecesi; başlama hızı, lezyonun büyüklüğü, </a:t>
            </a:r>
            <a:r>
              <a:rPr lang="tr-TR" dirty="0" err="1" smtClean="0"/>
              <a:t>kollateral</a:t>
            </a:r>
            <a:r>
              <a:rPr lang="tr-TR" dirty="0" smtClean="0"/>
              <a:t> dolaşım kapasitesine göre değişir.</a:t>
            </a:r>
            <a:endParaRPr lang="tr-TR" dirty="0"/>
          </a:p>
        </p:txBody>
      </p:sp>
      <p:pic>
        <p:nvPicPr>
          <p:cNvPr id="5" name="İçerik Yer Tutucusu 4"/>
          <p:cNvPicPr>
            <a:picLocks noGrp="1" noChangeAspect="1"/>
          </p:cNvPicPr>
          <p:nvPr>
            <p:ph sz="half" idx="2"/>
          </p:nvPr>
        </p:nvPicPr>
        <p:blipFill>
          <a:blip r:embed="rId2"/>
          <a:stretch>
            <a:fillRect/>
          </a:stretch>
        </p:blipFill>
        <p:spPr>
          <a:xfrm>
            <a:off x="6394425" y="2181726"/>
            <a:ext cx="4737150" cy="2918642"/>
          </a:xfrm>
          <a:prstGeom prst="rect">
            <a:avLst/>
          </a:prstGeom>
        </p:spPr>
      </p:pic>
    </p:spTree>
    <p:extLst>
      <p:ext uri="{BB962C8B-B14F-4D97-AF65-F5344CB8AC3E}">
        <p14:creationId xmlns:p14="http://schemas.microsoft.com/office/powerpoint/2010/main" val="3002297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Embolik</a:t>
            </a:r>
            <a:r>
              <a:rPr lang="tr-TR" dirty="0" smtClean="0"/>
              <a:t> SVO: </a:t>
            </a:r>
            <a:endParaRPr lang="tr-TR" dirty="0"/>
          </a:p>
        </p:txBody>
      </p:sp>
      <p:sp>
        <p:nvSpPr>
          <p:cNvPr id="3" name="İçerik Yer Tutucusu 2"/>
          <p:cNvSpPr>
            <a:spLocks noGrp="1"/>
          </p:cNvSpPr>
          <p:nvPr>
            <p:ph idx="1"/>
          </p:nvPr>
        </p:nvSpPr>
        <p:spPr/>
        <p:txBody>
          <a:bodyPr>
            <a:normAutofit/>
          </a:bodyPr>
          <a:lstStyle/>
          <a:p>
            <a:pPr marL="0" indent="0">
              <a:buNone/>
            </a:pPr>
            <a:r>
              <a:rPr lang="tr-TR" dirty="0" err="1" smtClean="0"/>
              <a:t>Ekstrakranial</a:t>
            </a:r>
            <a:r>
              <a:rPr lang="tr-TR" dirty="0" smtClean="0"/>
              <a:t> damarlardan gelen pıhtı, hava, yağ, tümör parçası vb. oluşumların beyin damarlarını tıkaması sonucu gelişir. Genellikle kapak hastalıkları, MI, </a:t>
            </a:r>
            <a:r>
              <a:rPr lang="tr-TR" dirty="0" err="1" smtClean="0"/>
              <a:t>atriyal</a:t>
            </a:r>
            <a:r>
              <a:rPr lang="tr-TR" dirty="0" smtClean="0"/>
              <a:t> </a:t>
            </a:r>
            <a:r>
              <a:rPr lang="tr-TR" dirty="0" err="1" smtClean="0"/>
              <a:t>fibrilasyon</a:t>
            </a:r>
            <a:r>
              <a:rPr lang="tr-TR" dirty="0" smtClean="0"/>
              <a:t> vb. hastalıklar sonucu oluşur. </a:t>
            </a:r>
            <a:r>
              <a:rPr lang="tr-TR" dirty="0" err="1" smtClean="0"/>
              <a:t>Embolik</a:t>
            </a:r>
            <a:r>
              <a:rPr lang="tr-TR" dirty="0" smtClean="0"/>
              <a:t> SVO ani başlar, aktivite ile ilişkili olabilir ya da olmayabilir. </a:t>
            </a:r>
            <a:r>
              <a:rPr lang="tr-TR" dirty="0" err="1" smtClean="0"/>
              <a:t>Emboli</a:t>
            </a:r>
            <a:r>
              <a:rPr lang="tr-TR" dirty="0" smtClean="0"/>
              <a:t> olan tarafta baş ağrısı görülebilir. Hastanın genellikle bilinci açıktır. </a:t>
            </a:r>
            <a:r>
              <a:rPr lang="tr-TR" dirty="0" err="1" smtClean="0"/>
              <a:t>Serebral</a:t>
            </a:r>
            <a:r>
              <a:rPr lang="tr-TR" dirty="0" smtClean="0"/>
              <a:t> kanlanma bozukluğunun semptomları, öncelikle tutulan damar bölgesine bağlıdır.</a:t>
            </a:r>
            <a:endParaRPr lang="tr-TR" dirty="0"/>
          </a:p>
        </p:txBody>
      </p:sp>
    </p:spTree>
    <p:extLst>
      <p:ext uri="{BB962C8B-B14F-4D97-AF65-F5344CB8AC3E}">
        <p14:creationId xmlns:p14="http://schemas.microsoft.com/office/powerpoint/2010/main" val="1607394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err="1" smtClean="0"/>
              <a:t>İskemik</a:t>
            </a:r>
            <a:r>
              <a:rPr lang="tr-TR" dirty="0" smtClean="0"/>
              <a:t> SVO bulguları</a:t>
            </a:r>
            <a:endParaRPr lang="tr-TR" dirty="0"/>
          </a:p>
        </p:txBody>
      </p:sp>
      <p:sp>
        <p:nvSpPr>
          <p:cNvPr id="6" name="İçerik Yer Tutucusu 5"/>
          <p:cNvSpPr>
            <a:spLocks noGrp="1"/>
          </p:cNvSpPr>
          <p:nvPr>
            <p:ph idx="1"/>
          </p:nvPr>
        </p:nvSpPr>
        <p:spPr/>
        <p:txBody>
          <a:bodyPr/>
          <a:lstStyle/>
          <a:p>
            <a:pPr marL="0" indent="0">
              <a:buNone/>
            </a:pPr>
            <a:r>
              <a:rPr lang="tr-TR" dirty="0" smtClean="0"/>
              <a:t> Kol ve/veya bacaklarda güçsüzlük, uyuşukluk.</a:t>
            </a:r>
          </a:p>
          <a:p>
            <a:pPr marL="0" indent="0">
              <a:buNone/>
            </a:pPr>
            <a:r>
              <a:rPr lang="tr-TR" dirty="0" smtClean="0"/>
              <a:t> Her iki gözün görme alanının yarısında görüş bulanıklığı.</a:t>
            </a:r>
          </a:p>
          <a:p>
            <a:pPr marL="0" indent="0">
              <a:buNone/>
            </a:pPr>
            <a:r>
              <a:rPr lang="tr-TR" dirty="0" smtClean="0"/>
              <a:t> Kelimeleri söylerken zorlanma (</a:t>
            </a:r>
            <a:r>
              <a:rPr lang="tr-TR" dirty="0" err="1" smtClean="0"/>
              <a:t>dizatri</a:t>
            </a:r>
            <a:r>
              <a:rPr lang="tr-TR" dirty="0" smtClean="0"/>
              <a:t>).</a:t>
            </a:r>
          </a:p>
          <a:p>
            <a:pPr marL="0" indent="0">
              <a:buNone/>
            </a:pPr>
            <a:r>
              <a:rPr lang="tr-TR" dirty="0" smtClean="0"/>
              <a:t> Konuşmakta veya konuşulanları anlamakta güçlük (</a:t>
            </a:r>
            <a:r>
              <a:rPr lang="tr-TR" dirty="0" err="1" smtClean="0"/>
              <a:t>disfazi</a:t>
            </a:r>
            <a:r>
              <a:rPr lang="tr-TR" dirty="0" smtClean="0"/>
              <a:t>/afazi).</a:t>
            </a:r>
          </a:p>
          <a:p>
            <a:pPr marL="0" indent="0">
              <a:buNone/>
            </a:pPr>
            <a:r>
              <a:rPr lang="tr-TR" dirty="0" smtClean="0"/>
              <a:t> Sersemlik, baş dönmesi.</a:t>
            </a:r>
          </a:p>
          <a:p>
            <a:pPr marL="0" indent="0">
              <a:buNone/>
            </a:pPr>
            <a:r>
              <a:rPr lang="tr-TR" dirty="0" smtClean="0"/>
              <a:t> Çift görme.</a:t>
            </a:r>
          </a:p>
          <a:p>
            <a:pPr marL="0" indent="0">
              <a:buNone/>
            </a:pPr>
            <a:r>
              <a:rPr lang="tr-TR" dirty="0" smtClean="0"/>
              <a:t> Yutma güçlüğü, kaslarda uyum bozukluğu (</a:t>
            </a:r>
            <a:r>
              <a:rPr lang="tr-TR" dirty="0" err="1" smtClean="0"/>
              <a:t>ataksi</a:t>
            </a:r>
            <a:r>
              <a:rPr lang="tr-TR" dirty="0" smtClean="0"/>
              <a:t>).</a:t>
            </a:r>
            <a:endParaRPr lang="tr-TR" dirty="0"/>
          </a:p>
        </p:txBody>
      </p:sp>
    </p:spTree>
    <p:extLst>
      <p:ext uri="{BB962C8B-B14F-4D97-AF65-F5344CB8AC3E}">
        <p14:creationId xmlns:p14="http://schemas.microsoft.com/office/powerpoint/2010/main" val="3609042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Hemorajik SVO</a:t>
            </a:r>
            <a:endParaRPr lang="tr-TR" dirty="0"/>
          </a:p>
        </p:txBody>
      </p:sp>
      <p:sp>
        <p:nvSpPr>
          <p:cNvPr id="5" name="İçerik Yer Tutucusu 4"/>
          <p:cNvSpPr>
            <a:spLocks noGrp="1"/>
          </p:cNvSpPr>
          <p:nvPr>
            <p:ph sz="half" idx="1"/>
          </p:nvPr>
        </p:nvSpPr>
        <p:spPr/>
        <p:txBody>
          <a:bodyPr/>
          <a:lstStyle/>
          <a:p>
            <a:pPr marL="0" indent="0">
              <a:buNone/>
            </a:pPr>
            <a:r>
              <a:rPr lang="tr-TR" dirty="0" smtClean="0"/>
              <a:t>Hemorajik SVO, beyindeki bir kan damarının yırtılmasıyla oluşur. </a:t>
            </a:r>
            <a:r>
              <a:rPr lang="tr-TR" dirty="0" err="1" smtClean="0"/>
              <a:t>SVO’ların</a:t>
            </a:r>
            <a:r>
              <a:rPr lang="tr-TR" dirty="0" smtClean="0"/>
              <a:t> % 15-20’sini oluşturur. Ölüm oranı daha yüksektir, genç insanlarda daha çok görülür. Şiddetli baş ağrısı, bulantı-kusma ile birlikte olabilir. Semptomlar genellikle çok ani başlar; hızla kötüleşip komaya yol açabilir.</a:t>
            </a:r>
            <a:endParaRPr lang="tr-TR" dirty="0"/>
          </a:p>
        </p:txBody>
      </p:sp>
      <p:pic>
        <p:nvPicPr>
          <p:cNvPr id="7" name="İçerik Yer Tutucusu 6"/>
          <p:cNvPicPr>
            <a:picLocks noGrp="1" noChangeAspect="1"/>
          </p:cNvPicPr>
          <p:nvPr>
            <p:ph sz="half" idx="2"/>
          </p:nvPr>
        </p:nvPicPr>
        <p:blipFill>
          <a:blip r:embed="rId2"/>
          <a:stretch>
            <a:fillRect/>
          </a:stretch>
        </p:blipFill>
        <p:spPr>
          <a:xfrm>
            <a:off x="6805500" y="2151434"/>
            <a:ext cx="3915000" cy="3699720"/>
          </a:xfrm>
          <a:prstGeom prst="rect">
            <a:avLst/>
          </a:prstGeom>
        </p:spPr>
      </p:pic>
    </p:spTree>
    <p:extLst>
      <p:ext uri="{BB962C8B-B14F-4D97-AF65-F5344CB8AC3E}">
        <p14:creationId xmlns:p14="http://schemas.microsoft.com/office/powerpoint/2010/main" val="2601769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Hemorajik SVO</a:t>
            </a: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solidFill>
                  <a:srgbClr val="FF0000"/>
                </a:solidFill>
              </a:rPr>
              <a:t>Hemorajik </a:t>
            </a:r>
            <a:r>
              <a:rPr lang="tr-TR" b="1" dirty="0" err="1" smtClean="0">
                <a:solidFill>
                  <a:srgbClr val="FF0000"/>
                </a:solidFill>
              </a:rPr>
              <a:t>SVO’nun</a:t>
            </a:r>
            <a:r>
              <a:rPr lang="tr-TR" b="1" dirty="0" smtClean="0">
                <a:solidFill>
                  <a:srgbClr val="FF0000"/>
                </a:solidFill>
              </a:rPr>
              <a:t> önemli iki tipi vardır: </a:t>
            </a:r>
            <a:r>
              <a:rPr lang="tr-TR" dirty="0" err="1" smtClean="0"/>
              <a:t>İntraserebral</a:t>
            </a:r>
            <a:r>
              <a:rPr lang="tr-TR" dirty="0" smtClean="0"/>
              <a:t> ve </a:t>
            </a:r>
            <a:r>
              <a:rPr lang="tr-TR" dirty="0" err="1" smtClean="0"/>
              <a:t>subaraknoid</a:t>
            </a:r>
            <a:r>
              <a:rPr lang="tr-TR" dirty="0" smtClean="0"/>
              <a:t> kanama. </a:t>
            </a:r>
            <a:r>
              <a:rPr lang="tr-TR" b="1" dirty="0" err="1" smtClean="0">
                <a:solidFill>
                  <a:srgbClr val="FF0000"/>
                </a:solidFill>
              </a:rPr>
              <a:t>İntraserebral</a:t>
            </a:r>
            <a:r>
              <a:rPr lang="tr-TR" b="1" dirty="0" smtClean="0">
                <a:solidFill>
                  <a:srgbClr val="FF0000"/>
                </a:solidFill>
              </a:rPr>
              <a:t> kanama, </a:t>
            </a:r>
            <a:r>
              <a:rPr lang="tr-TR" dirty="0" smtClean="0"/>
              <a:t>beyin içine olan kanamadır. Genellikle </a:t>
            </a:r>
            <a:r>
              <a:rPr lang="tr-TR" dirty="0" err="1" smtClean="0"/>
              <a:t>hipertansif</a:t>
            </a:r>
            <a:r>
              <a:rPr lang="tr-TR" dirty="0" smtClean="0"/>
              <a:t> ve </a:t>
            </a:r>
            <a:r>
              <a:rPr lang="tr-TR" dirty="0" err="1" smtClean="0"/>
              <a:t>arteriosklerotik</a:t>
            </a:r>
            <a:r>
              <a:rPr lang="tr-TR" dirty="0" smtClean="0"/>
              <a:t> yaşlılarda görülür. </a:t>
            </a:r>
            <a:r>
              <a:rPr lang="tr-TR" b="1" dirty="0" err="1" smtClean="0">
                <a:solidFill>
                  <a:srgbClr val="FF0000"/>
                </a:solidFill>
              </a:rPr>
              <a:t>Subaraknoid</a:t>
            </a:r>
            <a:r>
              <a:rPr lang="tr-TR" b="1" dirty="0" smtClean="0">
                <a:solidFill>
                  <a:srgbClr val="FF0000"/>
                </a:solidFill>
              </a:rPr>
              <a:t> kanama, </a:t>
            </a:r>
            <a:r>
              <a:rPr lang="tr-TR" dirty="0" err="1" smtClean="0"/>
              <a:t>subaraknoid</a:t>
            </a:r>
            <a:r>
              <a:rPr lang="tr-TR" dirty="0" smtClean="0"/>
              <a:t> aralıkta olan kanamadır. Genellikle gençlerde ve orta yaşlılarda görülür. En sık nedeni, anevrizmalar ve sıklıkla hipertansiyondur.</a:t>
            </a:r>
            <a:endParaRPr lang="tr-TR" dirty="0"/>
          </a:p>
        </p:txBody>
      </p:sp>
    </p:spTree>
    <p:extLst>
      <p:ext uri="{BB962C8B-B14F-4D97-AF65-F5344CB8AC3E}">
        <p14:creationId xmlns:p14="http://schemas.microsoft.com/office/powerpoint/2010/main" val="3483805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Hemorajik SVO bulguları</a:t>
            </a:r>
            <a:br>
              <a:rPr lang="tr-TR" dirty="0" smtClean="0"/>
            </a:b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smtClean="0"/>
              <a:t> Baş ağrısı, bulantı, kusma,</a:t>
            </a:r>
          </a:p>
          <a:p>
            <a:pPr marL="0" indent="0">
              <a:buNone/>
            </a:pPr>
            <a:r>
              <a:rPr lang="tr-TR" dirty="0" smtClean="0"/>
              <a:t> Kan basıncında yükseklik,</a:t>
            </a:r>
          </a:p>
          <a:p>
            <a:pPr marL="0" indent="0">
              <a:buNone/>
            </a:pPr>
            <a:r>
              <a:rPr lang="tr-TR" dirty="0" smtClean="0"/>
              <a:t> Konuşamama (afazi),</a:t>
            </a:r>
          </a:p>
          <a:p>
            <a:pPr marL="0" indent="0">
              <a:buNone/>
            </a:pPr>
            <a:r>
              <a:rPr lang="tr-TR" dirty="0" smtClean="0"/>
              <a:t> Bazen </a:t>
            </a:r>
            <a:r>
              <a:rPr lang="tr-TR" dirty="0" err="1" smtClean="0"/>
              <a:t>intrakranial</a:t>
            </a:r>
            <a:r>
              <a:rPr lang="tr-TR" dirty="0" smtClean="0"/>
              <a:t> basınçta artış belirtileri,</a:t>
            </a:r>
          </a:p>
          <a:p>
            <a:pPr marL="0" indent="0">
              <a:buNone/>
            </a:pPr>
            <a:r>
              <a:rPr lang="tr-TR" dirty="0" smtClean="0"/>
              <a:t> Etkilenen beyin </a:t>
            </a:r>
            <a:r>
              <a:rPr lang="tr-TR" dirty="0" err="1" smtClean="0"/>
              <a:t>hemisferinin</a:t>
            </a:r>
            <a:r>
              <a:rPr lang="tr-TR" dirty="0" smtClean="0"/>
              <a:t> karşı tarafındaki kol ve bacakta felç ve duyu kaybı,</a:t>
            </a:r>
          </a:p>
          <a:p>
            <a:pPr marL="0" indent="0">
              <a:buNone/>
            </a:pPr>
            <a:r>
              <a:rPr lang="tr-TR" dirty="0" smtClean="0"/>
              <a:t> Hastanın bilinç düzeyinde değişiklik ve komadır.</a:t>
            </a:r>
          </a:p>
          <a:p>
            <a:pPr marL="0" indent="0">
              <a:buNone/>
            </a:pPr>
            <a:r>
              <a:rPr lang="tr-TR" dirty="0" smtClean="0"/>
              <a:t>SVO hastaları, duygularının kontrolünü kaybedebilir. Duygusal tepkiler, abartılı ya da önceden kestirilemez hale gelir. Diğer bulgular arasında, bellek, yargı, uzaysal-algısal yönelim bozukluğu, geçici barsak ve mesane işlev sorunları görülebilir.</a:t>
            </a:r>
            <a:endParaRPr lang="tr-TR" dirty="0"/>
          </a:p>
        </p:txBody>
      </p:sp>
    </p:spTree>
    <p:extLst>
      <p:ext uri="{BB962C8B-B14F-4D97-AF65-F5344CB8AC3E}">
        <p14:creationId xmlns:p14="http://schemas.microsoft.com/office/powerpoint/2010/main" val="2020963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SVO’da Hasta Değerlendirmesi</a:t>
            </a:r>
            <a:br>
              <a:rPr lang="tr-TR" dirty="0" smtClean="0"/>
            </a:br>
            <a:endParaRPr lang="tr-TR" dirty="0"/>
          </a:p>
        </p:txBody>
      </p:sp>
      <p:sp>
        <p:nvSpPr>
          <p:cNvPr id="5" name="İçerik Yer Tutucusu 4"/>
          <p:cNvSpPr>
            <a:spLocks noGrp="1"/>
          </p:cNvSpPr>
          <p:nvPr>
            <p:ph sz="half" idx="1"/>
          </p:nvPr>
        </p:nvSpPr>
        <p:spPr/>
        <p:txBody>
          <a:bodyPr>
            <a:normAutofit fontScale="92500" lnSpcReduction="10000"/>
          </a:bodyPr>
          <a:lstStyle/>
          <a:p>
            <a:pPr marL="0" indent="0">
              <a:buNone/>
            </a:pPr>
            <a:r>
              <a:rPr lang="tr-TR" dirty="0" smtClean="0"/>
              <a:t>Hastane öncesinde hasta değerlendirilirken inme şüphesi taşıyorsa basit bir ölçek olan </a:t>
            </a:r>
            <a:r>
              <a:rPr lang="tr-TR" dirty="0" err="1" smtClean="0"/>
              <a:t>Cincinati</a:t>
            </a:r>
            <a:r>
              <a:rPr lang="tr-TR" dirty="0" smtClean="0"/>
              <a:t> Skalası (inme skalası) kullanılır.</a:t>
            </a:r>
          </a:p>
          <a:p>
            <a:pPr>
              <a:buFont typeface="Wingdings" panose="05000000000000000000" pitchFamily="2" charset="2"/>
              <a:buChar char="Ø"/>
            </a:pPr>
            <a:r>
              <a:rPr lang="tr-TR" dirty="0" smtClean="0"/>
              <a:t>Mimikler: Hasta gülümseyerek dişlerini gösterebiliyor mu?</a:t>
            </a:r>
          </a:p>
          <a:p>
            <a:pPr marL="0" indent="0">
              <a:buNone/>
            </a:pPr>
            <a:r>
              <a:rPr lang="tr-TR" dirty="0" smtClean="0"/>
              <a:t> Normal: Yüz, iki tarafta birbirine eşit hareket eder.</a:t>
            </a:r>
          </a:p>
          <a:p>
            <a:pPr marL="0" indent="0">
              <a:buNone/>
            </a:pPr>
            <a:r>
              <a:rPr lang="tr-TR" dirty="0" smtClean="0"/>
              <a:t> Anormal: Yüzün bir tarafı diğer tarafı gibi hareket etmez, mimik hareketleri asimetriktir.</a:t>
            </a:r>
            <a:endParaRPr lang="tr-TR" dirty="0"/>
          </a:p>
        </p:txBody>
      </p:sp>
      <p:pic>
        <p:nvPicPr>
          <p:cNvPr id="7" name="İçerik Yer Tutucusu 6"/>
          <p:cNvPicPr>
            <a:picLocks noGrp="1" noChangeAspect="1"/>
          </p:cNvPicPr>
          <p:nvPr>
            <p:ph sz="half" idx="2"/>
          </p:nvPr>
        </p:nvPicPr>
        <p:blipFill>
          <a:blip r:embed="rId2"/>
          <a:stretch>
            <a:fillRect/>
          </a:stretch>
        </p:blipFill>
        <p:spPr>
          <a:xfrm>
            <a:off x="6629325" y="2925794"/>
            <a:ext cx="4267350" cy="2151000"/>
          </a:xfrm>
          <a:prstGeom prst="rect">
            <a:avLst/>
          </a:prstGeom>
        </p:spPr>
      </p:pic>
      <p:sp>
        <p:nvSpPr>
          <p:cNvPr id="9" name="Dikdörtgen 8"/>
          <p:cNvSpPr/>
          <p:nvPr/>
        </p:nvSpPr>
        <p:spPr>
          <a:xfrm>
            <a:off x="7422916" y="5807631"/>
            <a:ext cx="3930884" cy="369332"/>
          </a:xfrm>
          <a:prstGeom prst="rect">
            <a:avLst/>
          </a:prstGeom>
        </p:spPr>
        <p:txBody>
          <a:bodyPr wrap="none">
            <a:spAutoFit/>
          </a:bodyPr>
          <a:lstStyle/>
          <a:p>
            <a:r>
              <a:rPr lang="tr-TR" dirty="0" smtClean="0"/>
              <a:t>Normal ve anormal (kısmi felç) mimikler</a:t>
            </a:r>
            <a:endParaRPr lang="tr-TR" dirty="0"/>
          </a:p>
        </p:txBody>
      </p:sp>
    </p:spTree>
    <p:extLst>
      <p:ext uri="{BB962C8B-B14F-4D97-AF65-F5344CB8AC3E}">
        <p14:creationId xmlns:p14="http://schemas.microsoft.com/office/powerpoint/2010/main" val="119264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SVO’da Hasta Değerlendirmesi</a:t>
            </a:r>
            <a:br>
              <a:rPr lang="tr-TR" dirty="0" smtClean="0"/>
            </a:br>
            <a:endParaRPr lang="tr-TR" dirty="0"/>
          </a:p>
        </p:txBody>
      </p:sp>
      <p:sp>
        <p:nvSpPr>
          <p:cNvPr id="3" name="İçerik Yer Tutucusu 2"/>
          <p:cNvSpPr>
            <a:spLocks noGrp="1"/>
          </p:cNvSpPr>
          <p:nvPr>
            <p:ph sz="half" idx="1"/>
          </p:nvPr>
        </p:nvSpPr>
        <p:spPr/>
        <p:txBody>
          <a:bodyPr/>
          <a:lstStyle/>
          <a:p>
            <a:pPr>
              <a:buFont typeface="Wingdings" panose="05000000000000000000" pitchFamily="2" charset="2"/>
              <a:buChar char="Ø"/>
            </a:pPr>
            <a:r>
              <a:rPr lang="tr-TR" dirty="0" smtClean="0"/>
              <a:t>Kol hareketi: Hasta, gözlerini kapatıp kollarını 10 </a:t>
            </a:r>
            <a:r>
              <a:rPr lang="tr-TR" dirty="0" err="1" smtClean="0"/>
              <a:t>sn</a:t>
            </a:r>
            <a:r>
              <a:rPr lang="tr-TR" dirty="0" smtClean="0"/>
              <a:t> boyunca uzatabiliyor mu?</a:t>
            </a:r>
          </a:p>
          <a:p>
            <a:pPr marL="0" indent="0">
              <a:buNone/>
            </a:pPr>
            <a:r>
              <a:rPr lang="tr-TR" dirty="0" smtClean="0"/>
              <a:t> Normal: Kollar ya aynı şekilde hareket eder veya hareket etmez. Her iki kolu eşit yükseklikte ve gerginlikte uzatabilir.</a:t>
            </a:r>
          </a:p>
          <a:p>
            <a:pPr marL="0" indent="0">
              <a:buNone/>
            </a:pPr>
            <a:r>
              <a:rPr lang="tr-TR" dirty="0" smtClean="0"/>
              <a:t> Anormal: Kollar paralel hareket etmez.</a:t>
            </a:r>
            <a:endParaRPr lang="tr-TR" dirty="0"/>
          </a:p>
        </p:txBody>
      </p:sp>
      <p:pic>
        <p:nvPicPr>
          <p:cNvPr id="5" name="İçerik Yer Tutucusu 4"/>
          <p:cNvPicPr>
            <a:picLocks noGrp="1" noChangeAspect="1"/>
          </p:cNvPicPr>
          <p:nvPr>
            <p:ph sz="half" idx="2"/>
          </p:nvPr>
        </p:nvPicPr>
        <p:blipFill>
          <a:blip r:embed="rId2"/>
          <a:stretch>
            <a:fillRect/>
          </a:stretch>
        </p:blipFill>
        <p:spPr>
          <a:xfrm>
            <a:off x="6590175" y="2595974"/>
            <a:ext cx="4345650" cy="2810640"/>
          </a:xfrm>
          <a:prstGeom prst="rect">
            <a:avLst/>
          </a:prstGeom>
        </p:spPr>
      </p:pic>
      <p:sp>
        <p:nvSpPr>
          <p:cNvPr id="7" name="Dikdörtgen 6"/>
          <p:cNvSpPr/>
          <p:nvPr/>
        </p:nvSpPr>
        <p:spPr>
          <a:xfrm>
            <a:off x="6801720" y="5942568"/>
            <a:ext cx="4552080" cy="369332"/>
          </a:xfrm>
          <a:prstGeom prst="rect">
            <a:avLst/>
          </a:prstGeom>
        </p:spPr>
        <p:txBody>
          <a:bodyPr wrap="none">
            <a:spAutoFit/>
          </a:bodyPr>
          <a:lstStyle/>
          <a:p>
            <a:r>
              <a:rPr lang="tr-TR" dirty="0" smtClean="0"/>
              <a:t>Normal ve anormal (felçli hastada) kol hareketi</a:t>
            </a:r>
            <a:endParaRPr lang="tr-TR" dirty="0"/>
          </a:p>
        </p:txBody>
      </p:sp>
    </p:spTree>
    <p:extLst>
      <p:ext uri="{BB962C8B-B14F-4D97-AF65-F5344CB8AC3E}">
        <p14:creationId xmlns:p14="http://schemas.microsoft.com/office/powerpoint/2010/main" val="2361353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Senkopta</a:t>
            </a:r>
            <a:r>
              <a:rPr lang="tr-TR" dirty="0" smtClean="0"/>
              <a:t> belirti ve bulgular</a:t>
            </a:r>
            <a:br>
              <a:rPr lang="tr-TR" dirty="0" smtClean="0"/>
            </a:br>
            <a:endParaRPr lang="tr-TR" dirty="0"/>
          </a:p>
        </p:txBody>
      </p:sp>
      <p:sp>
        <p:nvSpPr>
          <p:cNvPr id="3" name="İçerik Yer Tutucusu 2"/>
          <p:cNvSpPr>
            <a:spLocks noGrp="1"/>
          </p:cNvSpPr>
          <p:nvPr>
            <p:ph idx="1"/>
          </p:nvPr>
        </p:nvSpPr>
        <p:spPr/>
        <p:txBody>
          <a:bodyPr/>
          <a:lstStyle/>
          <a:p>
            <a:pPr marL="0" indent="0">
              <a:buNone/>
            </a:pPr>
            <a:r>
              <a:rPr lang="tr-TR" dirty="0" smtClean="0"/>
              <a:t>En sık görülen belirtiler, </a:t>
            </a:r>
            <a:r>
              <a:rPr lang="tr-TR" dirty="0" err="1" smtClean="0"/>
              <a:t>vazovagal</a:t>
            </a:r>
            <a:r>
              <a:rPr lang="tr-TR" dirty="0" smtClean="0"/>
              <a:t> </a:t>
            </a:r>
            <a:r>
              <a:rPr lang="tr-TR" dirty="0" err="1" smtClean="0"/>
              <a:t>senkopa</a:t>
            </a:r>
            <a:r>
              <a:rPr lang="tr-TR" dirty="0" smtClean="0"/>
              <a:t> ait bulgulardır.</a:t>
            </a:r>
          </a:p>
          <a:p>
            <a:pPr marL="0" indent="0">
              <a:buNone/>
            </a:pPr>
            <a:r>
              <a:rPr lang="tr-TR" dirty="0" smtClean="0"/>
              <a:t> Baş dönmesi, göz kararması,</a:t>
            </a:r>
          </a:p>
          <a:p>
            <a:pPr marL="0" indent="0">
              <a:buNone/>
            </a:pPr>
            <a:r>
              <a:rPr lang="tr-TR" dirty="0" smtClean="0"/>
              <a:t> Kısa süreli bilinç kaybı,</a:t>
            </a:r>
          </a:p>
          <a:p>
            <a:pPr marL="0" indent="0">
              <a:buNone/>
            </a:pPr>
            <a:r>
              <a:rPr lang="tr-TR" dirty="0" smtClean="0"/>
              <a:t> Soğuk terleme, solukluk,</a:t>
            </a:r>
          </a:p>
          <a:p>
            <a:pPr marL="0" indent="0">
              <a:buNone/>
            </a:pPr>
            <a:r>
              <a:rPr lang="tr-TR" dirty="0" smtClean="0"/>
              <a:t> </a:t>
            </a:r>
            <a:r>
              <a:rPr lang="tr-TR" dirty="0" err="1" smtClean="0"/>
              <a:t>Bradikardi</a:t>
            </a:r>
            <a:r>
              <a:rPr lang="tr-TR" dirty="0" smtClean="0"/>
              <a:t>.</a:t>
            </a:r>
          </a:p>
          <a:p>
            <a:pPr marL="0" indent="0">
              <a:buNone/>
            </a:pPr>
            <a:r>
              <a:rPr lang="tr-TR" dirty="0" err="1" smtClean="0"/>
              <a:t>Senkop</a:t>
            </a:r>
            <a:r>
              <a:rPr lang="tr-TR" dirty="0" smtClean="0"/>
              <a:t>, altta yatan diğer hastalıklara bağlı ise bu hastalıklara ait başka semptomlar ortaya çıkabilir. Bu durumda altta yatan sebepler araştırılır. (diyabet, geçici </a:t>
            </a:r>
            <a:r>
              <a:rPr lang="tr-TR" dirty="0" err="1" smtClean="0"/>
              <a:t>iskemik</a:t>
            </a:r>
            <a:r>
              <a:rPr lang="tr-TR" dirty="0" smtClean="0"/>
              <a:t> atak, kalp ritim bozuklukları gibi)</a:t>
            </a:r>
            <a:endParaRPr lang="tr-TR" dirty="0"/>
          </a:p>
        </p:txBody>
      </p:sp>
    </p:spTree>
    <p:extLst>
      <p:ext uri="{BB962C8B-B14F-4D97-AF65-F5344CB8AC3E}">
        <p14:creationId xmlns:p14="http://schemas.microsoft.com/office/powerpoint/2010/main" val="2317719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SVO’da Hasta Değerlendirmesi</a:t>
            </a:r>
            <a:br>
              <a:rPr lang="tr-TR" dirty="0" smtClean="0"/>
            </a:br>
            <a:endParaRPr lang="tr-TR" dirty="0"/>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dirty="0" smtClean="0"/>
              <a:t>Konuşma: Bir cümle, kısa tekerleme söylediğinizde cümleyi tekrar edebiliyor mu? (Örnek: “Yaşlı köpeğe yeni hünerler öğretemezsin” gibi)</a:t>
            </a:r>
          </a:p>
          <a:p>
            <a:pPr marL="0" indent="0">
              <a:buNone/>
            </a:pPr>
            <a:r>
              <a:rPr lang="tr-TR" dirty="0" smtClean="0"/>
              <a:t> Normal: Kelimeleri doğru söyler.</a:t>
            </a:r>
          </a:p>
          <a:p>
            <a:pPr marL="0" indent="0">
              <a:buNone/>
            </a:pPr>
            <a:r>
              <a:rPr lang="tr-TR" dirty="0" smtClean="0"/>
              <a:t> Anormal: Kelimeleri ağzında geveler, doğru söyleyemez ya da hiç konuşamaz.</a:t>
            </a:r>
          </a:p>
          <a:p>
            <a:pPr marL="0" indent="0">
              <a:buNone/>
            </a:pPr>
            <a:r>
              <a:rPr lang="tr-TR" dirty="0" smtClean="0"/>
              <a:t>Yukarıdaki değerlendirme skalası uygulandığında, inme hakkında tanılama kısa sürede yapılabilir. Bu üç işaretten biri anormalse inme olasılığı % 72’dir.</a:t>
            </a:r>
            <a:endParaRPr lang="tr-TR" dirty="0"/>
          </a:p>
        </p:txBody>
      </p:sp>
    </p:spTree>
    <p:extLst>
      <p:ext uri="{BB962C8B-B14F-4D97-AF65-F5344CB8AC3E}">
        <p14:creationId xmlns:p14="http://schemas.microsoft.com/office/powerpoint/2010/main" val="191280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SVO’da Acil Bakım</a:t>
            </a:r>
            <a:br>
              <a:rPr lang="tr-TR" dirty="0" smtClean="0"/>
            </a:br>
            <a:endParaRPr lang="tr-TR"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smtClean="0"/>
              <a:t> Olay yeri değerlendirilerek gerekli güvenlik önlemleri alınır.</a:t>
            </a:r>
          </a:p>
          <a:p>
            <a:pPr marL="0" indent="0">
              <a:buNone/>
            </a:pPr>
            <a:r>
              <a:rPr lang="tr-TR" dirty="0" smtClean="0"/>
              <a:t> Hastanın bilinci ve </a:t>
            </a:r>
            <a:r>
              <a:rPr lang="tr-TR" dirty="0" err="1" smtClean="0"/>
              <a:t>ABC’si</a:t>
            </a:r>
            <a:r>
              <a:rPr lang="tr-TR" dirty="0" smtClean="0"/>
              <a:t> değerlendirilir.</a:t>
            </a:r>
          </a:p>
          <a:p>
            <a:pPr marL="0" indent="0">
              <a:buNone/>
            </a:pPr>
            <a:r>
              <a:rPr lang="tr-TR" dirty="0" smtClean="0"/>
              <a:t> </a:t>
            </a:r>
            <a:r>
              <a:rPr lang="tr-TR" dirty="0" err="1" smtClean="0"/>
              <a:t>Aspirasyon</a:t>
            </a:r>
            <a:r>
              <a:rPr lang="tr-TR" dirty="0" smtClean="0"/>
              <a:t>, solunum yolu obstrüksiyonu ve </a:t>
            </a:r>
            <a:r>
              <a:rPr lang="tr-TR" dirty="0" err="1" smtClean="0"/>
              <a:t>hipoventilasyon</a:t>
            </a:r>
            <a:r>
              <a:rPr lang="tr-TR" dirty="0" smtClean="0"/>
              <a:t> gelişme durumu değerlendirilir.</a:t>
            </a:r>
          </a:p>
          <a:p>
            <a:pPr marL="0" indent="0">
              <a:buNone/>
            </a:pPr>
            <a:r>
              <a:rPr lang="tr-TR" dirty="0" smtClean="0"/>
              <a:t> Maske ile 10–15 L/</a:t>
            </a:r>
            <a:r>
              <a:rPr lang="tr-TR" dirty="0" err="1" smtClean="0"/>
              <a:t>dk</a:t>
            </a:r>
            <a:r>
              <a:rPr lang="tr-TR" dirty="0" smtClean="0"/>
              <a:t> oksijen verilir, gerekirse </a:t>
            </a:r>
            <a:r>
              <a:rPr lang="tr-TR" dirty="0"/>
              <a:t>PBV(POZİTİF BASINÇLI </a:t>
            </a:r>
            <a:r>
              <a:rPr lang="tr-TR" dirty="0" smtClean="0"/>
              <a:t>VENTİLASYON) </a:t>
            </a:r>
            <a:r>
              <a:rPr lang="tr-TR" dirty="0" smtClean="0"/>
              <a:t>kullanılır.</a:t>
            </a:r>
          </a:p>
          <a:p>
            <a:pPr marL="0" indent="0">
              <a:buNone/>
            </a:pPr>
            <a:r>
              <a:rPr lang="tr-TR" dirty="0" smtClean="0"/>
              <a:t> Hastanın bilinci açıksa başı ve gövdesi 30° yükseltilir,</a:t>
            </a:r>
          </a:p>
          <a:p>
            <a:pPr marL="0" indent="0">
              <a:buNone/>
            </a:pPr>
            <a:r>
              <a:rPr lang="tr-TR" dirty="0" smtClean="0"/>
              <a:t> Hastanın kan şekeri ölçülür. Hastanın kan şekeri 60 mg/dl’nin altında ise hipoglisemiye yönelik acil bakım uygulanır.</a:t>
            </a:r>
          </a:p>
          <a:p>
            <a:pPr marL="0" indent="0">
              <a:buNone/>
            </a:pPr>
            <a:r>
              <a:rPr lang="tr-TR" dirty="0" smtClean="0"/>
              <a:t> </a:t>
            </a:r>
            <a:r>
              <a:rPr lang="tr-TR" dirty="0" err="1" smtClean="0"/>
              <a:t>Cincinati</a:t>
            </a:r>
            <a:r>
              <a:rPr lang="tr-TR" dirty="0" smtClean="0"/>
              <a:t> skalasına göre hasta değerlendirilir.</a:t>
            </a:r>
          </a:p>
          <a:p>
            <a:pPr marL="0" indent="0">
              <a:buNone/>
            </a:pPr>
            <a:r>
              <a:rPr lang="tr-TR" dirty="0" smtClean="0"/>
              <a:t> Damar yolu açılarak IV % 0.9 </a:t>
            </a:r>
            <a:r>
              <a:rPr lang="tr-TR" dirty="0" err="1" smtClean="0"/>
              <a:t>NaCl</a:t>
            </a:r>
            <a:r>
              <a:rPr lang="tr-TR" dirty="0" smtClean="0"/>
              <a:t> uygulanır</a:t>
            </a:r>
            <a:r>
              <a:rPr lang="tr-TR" dirty="0" smtClean="0"/>
              <a:t>.</a:t>
            </a:r>
            <a:endParaRPr lang="tr-TR" dirty="0" smtClean="0"/>
          </a:p>
        </p:txBody>
      </p:sp>
    </p:spTree>
    <p:extLst>
      <p:ext uri="{BB962C8B-B14F-4D97-AF65-F5344CB8AC3E}">
        <p14:creationId xmlns:p14="http://schemas.microsoft.com/office/powerpoint/2010/main" val="908178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SVO’da</a:t>
            </a:r>
            <a:r>
              <a:rPr lang="tr-TR" dirty="0"/>
              <a:t> Acil Bakım</a:t>
            </a:r>
          </a:p>
        </p:txBody>
      </p:sp>
      <p:sp>
        <p:nvSpPr>
          <p:cNvPr id="3" name="İçerik Yer Tutucusu 2"/>
          <p:cNvSpPr>
            <a:spLocks noGrp="1"/>
          </p:cNvSpPr>
          <p:nvPr>
            <p:ph idx="1"/>
          </p:nvPr>
        </p:nvSpPr>
        <p:spPr/>
        <p:txBody>
          <a:bodyPr/>
          <a:lstStyle/>
          <a:p>
            <a:pPr marL="0" indent="0">
              <a:buNone/>
            </a:pPr>
            <a:r>
              <a:rPr lang="tr-TR" dirty="0"/>
              <a:t> Hastanın kardiyak </a:t>
            </a:r>
            <a:r>
              <a:rPr lang="tr-TR" dirty="0" err="1"/>
              <a:t>monitörizasyonu</a:t>
            </a:r>
            <a:r>
              <a:rPr lang="tr-TR" dirty="0"/>
              <a:t> sağlanır ve kan basıncı takibi yapılır.</a:t>
            </a:r>
          </a:p>
          <a:p>
            <a:pPr marL="0" indent="0">
              <a:buNone/>
            </a:pPr>
            <a:r>
              <a:rPr lang="tr-TR" dirty="0"/>
              <a:t> </a:t>
            </a:r>
            <a:r>
              <a:rPr lang="tr-TR" dirty="0" err="1"/>
              <a:t>Sistolik</a:t>
            </a:r>
            <a:r>
              <a:rPr lang="tr-TR" dirty="0"/>
              <a:t> kan basıncı 200 mm Hg’ye eşit veya altında ise düşürülmeye çalışılmaz.</a:t>
            </a:r>
          </a:p>
          <a:p>
            <a:pPr marL="0" indent="0">
              <a:buNone/>
            </a:pPr>
            <a:r>
              <a:rPr lang="tr-TR" dirty="0"/>
              <a:t> </a:t>
            </a:r>
            <a:r>
              <a:rPr lang="tr-TR" dirty="0" err="1"/>
              <a:t>Sistolik</a:t>
            </a:r>
            <a:r>
              <a:rPr lang="tr-TR" dirty="0"/>
              <a:t> kan basıncı 220 mm Hg’nin üstünde ise danışman hekimin onayı ile IV </a:t>
            </a:r>
            <a:r>
              <a:rPr lang="tr-TR" b="1" dirty="0" err="1">
                <a:solidFill>
                  <a:srgbClr val="FF0000"/>
                </a:solidFill>
              </a:rPr>
              <a:t>Furosemid</a:t>
            </a:r>
            <a:r>
              <a:rPr lang="tr-TR" b="1" dirty="0">
                <a:solidFill>
                  <a:srgbClr val="FF0000"/>
                </a:solidFill>
              </a:rPr>
              <a:t> (</a:t>
            </a:r>
            <a:r>
              <a:rPr lang="tr-TR" b="1" dirty="0" err="1">
                <a:solidFill>
                  <a:srgbClr val="FF0000"/>
                </a:solidFill>
              </a:rPr>
              <a:t>Lasix</a:t>
            </a:r>
            <a:r>
              <a:rPr lang="tr-TR" b="1" dirty="0">
                <a:solidFill>
                  <a:srgbClr val="FF0000"/>
                </a:solidFill>
              </a:rPr>
              <a:t>) </a:t>
            </a:r>
            <a:r>
              <a:rPr lang="tr-TR" dirty="0"/>
              <a:t>uygulanır.</a:t>
            </a:r>
          </a:p>
          <a:p>
            <a:pPr marL="0" indent="0">
              <a:buNone/>
            </a:pPr>
            <a:r>
              <a:rPr lang="tr-TR" dirty="0"/>
              <a:t> Hastanın </a:t>
            </a:r>
            <a:r>
              <a:rPr lang="tr-TR" dirty="0" err="1"/>
              <a:t>vital</a:t>
            </a:r>
            <a:r>
              <a:rPr lang="tr-TR" dirty="0"/>
              <a:t> bulguları sürekli değerlendirilir.</a:t>
            </a:r>
          </a:p>
          <a:p>
            <a:pPr marL="0" indent="0">
              <a:buNone/>
            </a:pPr>
            <a:r>
              <a:rPr lang="tr-TR" dirty="0"/>
              <a:t> KKM tarafından bildirilen sağlık kuruluşuna hastanın nakli sağlanır.</a:t>
            </a:r>
          </a:p>
          <a:p>
            <a:pPr marL="0" indent="0">
              <a:buNone/>
            </a:pPr>
            <a:r>
              <a:rPr lang="tr-TR" dirty="0"/>
              <a:t> Vaka kayıt formu eksiksiz doldurulur.</a:t>
            </a:r>
          </a:p>
          <a:p>
            <a:pPr marL="0" indent="0">
              <a:buNone/>
            </a:pPr>
            <a:endParaRPr lang="tr-TR" dirty="0"/>
          </a:p>
        </p:txBody>
      </p:sp>
    </p:spTree>
    <p:extLst>
      <p:ext uri="{BB962C8B-B14F-4D97-AF65-F5344CB8AC3E}">
        <p14:creationId xmlns:p14="http://schemas.microsoft.com/office/powerpoint/2010/main" val="2782864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SVO acil bakım algoritması</a:t>
            </a:r>
            <a:endParaRPr lang="tr-TR" dirty="0"/>
          </a:p>
        </p:txBody>
      </p:sp>
      <p:pic>
        <p:nvPicPr>
          <p:cNvPr id="4" name="İçerik Yer Tutucusu 3"/>
          <p:cNvPicPr>
            <a:picLocks noGrp="1" noChangeAspect="1"/>
          </p:cNvPicPr>
          <p:nvPr>
            <p:ph idx="1"/>
          </p:nvPr>
        </p:nvPicPr>
        <p:blipFill>
          <a:blip r:embed="rId2"/>
          <a:stretch>
            <a:fillRect/>
          </a:stretch>
        </p:blipFill>
        <p:spPr>
          <a:xfrm>
            <a:off x="838200" y="1825625"/>
            <a:ext cx="10515600" cy="4351338"/>
          </a:xfrm>
          <a:prstGeom prst="rect">
            <a:avLst/>
          </a:prstGeom>
        </p:spPr>
      </p:pic>
    </p:spTree>
    <p:extLst>
      <p:ext uri="{BB962C8B-B14F-4D97-AF65-F5344CB8AC3E}">
        <p14:creationId xmlns:p14="http://schemas.microsoft.com/office/powerpoint/2010/main" val="1146696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Kafa İçi Basınç Artışı Sendromu (KİBAS)</a:t>
            </a: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Kafa içi boşluğunu dolduran üç önemli yapı vardır: </a:t>
            </a:r>
            <a:r>
              <a:rPr lang="tr-TR" b="1" dirty="0" smtClean="0">
                <a:solidFill>
                  <a:srgbClr val="FF0000"/>
                </a:solidFill>
              </a:rPr>
              <a:t>Beyin dokusu, kan ve BOS. </a:t>
            </a:r>
            <a:r>
              <a:rPr lang="tr-TR" dirty="0" smtClean="0"/>
              <a:t>Bu üç yapının hacimleri arasındaki denge durumuna </a:t>
            </a:r>
            <a:r>
              <a:rPr lang="tr-TR" b="1" dirty="0" smtClean="0">
                <a:solidFill>
                  <a:srgbClr val="FF0000"/>
                </a:solidFill>
              </a:rPr>
              <a:t>kafa içi basıncı </a:t>
            </a:r>
            <a:r>
              <a:rPr lang="tr-TR" dirty="0" smtClean="0"/>
              <a:t>denir. </a:t>
            </a:r>
            <a:r>
              <a:rPr lang="tr-TR" dirty="0" err="1" smtClean="0"/>
              <a:t>Kranium</a:t>
            </a:r>
            <a:r>
              <a:rPr lang="tr-TR" dirty="0" smtClean="0"/>
              <a:t>, genişleme yeteneği olmayan kapalı bir kutu olduğundan bu üç yapıdan birinin hacminin artması kafa içi basıncının artmasına neden olur.</a:t>
            </a:r>
          </a:p>
          <a:p>
            <a:pPr marL="0" indent="0">
              <a:buNone/>
            </a:pPr>
            <a:r>
              <a:rPr lang="tr-TR" dirty="0" smtClean="0"/>
              <a:t>KİB (kafa içi basınç) arttıkça </a:t>
            </a:r>
            <a:r>
              <a:rPr lang="tr-TR" dirty="0" err="1" smtClean="0"/>
              <a:t>serebral</a:t>
            </a:r>
            <a:r>
              <a:rPr lang="tr-TR" dirty="0" smtClean="0"/>
              <a:t> kan akımı azalır, doku </a:t>
            </a:r>
            <a:r>
              <a:rPr lang="tr-TR" dirty="0" err="1" smtClean="0"/>
              <a:t>hipoksisi</a:t>
            </a:r>
            <a:r>
              <a:rPr lang="tr-TR" dirty="0" smtClean="0"/>
              <a:t> gelişir, serum </a:t>
            </a:r>
            <a:r>
              <a:rPr lang="tr-TR" dirty="0" err="1" smtClean="0"/>
              <a:t>pH</a:t>
            </a:r>
            <a:r>
              <a:rPr lang="tr-TR" dirty="0" smtClean="0"/>
              <a:t> düzeyi düşer ve CO2 düzeyi artar. Bu süreç </a:t>
            </a:r>
            <a:r>
              <a:rPr lang="tr-TR" dirty="0" err="1" smtClean="0"/>
              <a:t>serebral</a:t>
            </a:r>
            <a:r>
              <a:rPr lang="tr-TR" dirty="0" smtClean="0"/>
              <a:t> </a:t>
            </a:r>
            <a:r>
              <a:rPr lang="tr-TR" dirty="0" err="1" smtClean="0"/>
              <a:t>vazodilatasyona</a:t>
            </a:r>
            <a:r>
              <a:rPr lang="tr-TR" dirty="0" smtClean="0"/>
              <a:t>, ödeme ve </a:t>
            </a:r>
            <a:r>
              <a:rPr lang="tr-TR" dirty="0" err="1" smtClean="0"/>
              <a:t>KİB’nın</a:t>
            </a:r>
            <a:r>
              <a:rPr lang="tr-TR" dirty="0" smtClean="0"/>
              <a:t> daha da artmasına neden olan bir döngüdür ve </a:t>
            </a:r>
            <a:r>
              <a:rPr lang="tr-TR" b="1" dirty="0" smtClean="0">
                <a:solidFill>
                  <a:srgbClr val="FF0000"/>
                </a:solidFill>
              </a:rPr>
              <a:t>kafa içi basınç artış sendromu (KİBAS) </a:t>
            </a:r>
            <a:r>
              <a:rPr lang="tr-TR" dirty="0" smtClean="0"/>
              <a:t>olarak isimlendirilir. </a:t>
            </a:r>
            <a:endParaRPr lang="tr-TR" b="1" dirty="0">
              <a:solidFill>
                <a:srgbClr val="FF0000"/>
              </a:solidFill>
            </a:endParaRPr>
          </a:p>
        </p:txBody>
      </p:sp>
    </p:spTree>
    <p:extLst>
      <p:ext uri="{BB962C8B-B14F-4D97-AF65-F5344CB8AC3E}">
        <p14:creationId xmlns:p14="http://schemas.microsoft.com/office/powerpoint/2010/main" val="1054728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Kafa İçi Basınç Artışı Sendromu (KİBAS)</a:t>
            </a:r>
          </a:p>
        </p:txBody>
      </p:sp>
      <p:sp>
        <p:nvSpPr>
          <p:cNvPr id="3" name="İçerik Yer Tutucusu 2"/>
          <p:cNvSpPr>
            <a:spLocks noGrp="1"/>
          </p:cNvSpPr>
          <p:nvPr>
            <p:ph idx="1"/>
          </p:nvPr>
        </p:nvSpPr>
        <p:spPr/>
        <p:txBody>
          <a:bodyPr/>
          <a:lstStyle/>
          <a:p>
            <a:pPr marL="0" indent="0">
              <a:buNone/>
            </a:pPr>
            <a:r>
              <a:rPr lang="tr-TR" dirty="0"/>
              <a:t>KİBAS pek çok nörolojik hastalığın gelişiminde bir son olarak ortaya çıkan, genellikle ilerleyici bir tablodur. Tedavi edilmezse </a:t>
            </a:r>
            <a:r>
              <a:rPr lang="tr-TR" dirty="0" err="1"/>
              <a:t>irreversible</a:t>
            </a:r>
            <a:r>
              <a:rPr lang="tr-TR" dirty="0"/>
              <a:t> beyin hasarına ya da ölüme neden olur.</a:t>
            </a:r>
          </a:p>
          <a:p>
            <a:pPr marL="0" indent="0">
              <a:buNone/>
            </a:pPr>
            <a:r>
              <a:rPr lang="tr-TR" dirty="0"/>
              <a:t>KİBAS; özellikle kafa içi kanama ve kafa travmalarının komplikasyonu olarak ortaya çıkar. </a:t>
            </a:r>
            <a:r>
              <a:rPr lang="tr-TR" dirty="0" err="1"/>
              <a:t>KİBAS’a</a:t>
            </a:r>
            <a:r>
              <a:rPr lang="tr-TR" dirty="0"/>
              <a:t> yol açan diğer durumlar; </a:t>
            </a:r>
            <a:r>
              <a:rPr lang="tr-TR" b="1" dirty="0">
                <a:solidFill>
                  <a:srgbClr val="FF0000"/>
                </a:solidFill>
              </a:rPr>
              <a:t>beyin ödemi, beyin lezyonları, hidrosefali, tümör, apse ve enfeksiyonlardır.</a:t>
            </a:r>
          </a:p>
          <a:p>
            <a:pPr marL="0" indent="0">
              <a:buNone/>
            </a:pPr>
            <a:endParaRPr lang="tr-TR" dirty="0"/>
          </a:p>
        </p:txBody>
      </p:sp>
    </p:spTree>
    <p:extLst>
      <p:ext uri="{BB962C8B-B14F-4D97-AF65-F5344CB8AC3E}">
        <p14:creationId xmlns:p14="http://schemas.microsoft.com/office/powerpoint/2010/main" val="1472338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Kibas belirti ve bulguları</a:t>
            </a:r>
            <a:br>
              <a:rPr lang="tr-TR" dirty="0" smtClean="0"/>
            </a:b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KİBAS, </a:t>
            </a:r>
            <a:r>
              <a:rPr lang="tr-TR" dirty="0" err="1" smtClean="0"/>
              <a:t>mortalite</a:t>
            </a:r>
            <a:r>
              <a:rPr lang="tr-TR" dirty="0" smtClean="0"/>
              <a:t> oranı çok yüksek acil bir durumdur. </a:t>
            </a:r>
            <a:r>
              <a:rPr lang="tr-TR" dirty="0" err="1" smtClean="0"/>
              <a:t>Serebral</a:t>
            </a:r>
            <a:r>
              <a:rPr lang="tr-TR" dirty="0" smtClean="0"/>
              <a:t> kan akımı azalır ve doku </a:t>
            </a:r>
            <a:r>
              <a:rPr lang="tr-TR" dirty="0" err="1" smtClean="0"/>
              <a:t>hipoksisi</a:t>
            </a:r>
            <a:r>
              <a:rPr lang="tr-TR" dirty="0" smtClean="0"/>
              <a:t> gelişir. Erken dönemde tedavi edilmezse beyin dokusunda fıtıklaşma (</a:t>
            </a:r>
            <a:r>
              <a:rPr lang="tr-TR" dirty="0" err="1" smtClean="0"/>
              <a:t>herniasyon</a:t>
            </a:r>
            <a:r>
              <a:rPr lang="tr-TR" dirty="0" smtClean="0"/>
              <a:t>) oluşur. Bu durum </a:t>
            </a:r>
            <a:r>
              <a:rPr lang="tr-TR" dirty="0" err="1" smtClean="0"/>
              <a:t>prognozu</a:t>
            </a:r>
            <a:r>
              <a:rPr lang="tr-TR" dirty="0" smtClean="0"/>
              <a:t> daha kötü etkiler.</a:t>
            </a:r>
          </a:p>
          <a:p>
            <a:pPr marL="0" indent="0">
              <a:buNone/>
            </a:pPr>
            <a:r>
              <a:rPr lang="tr-TR" dirty="0" smtClean="0"/>
              <a:t> Sürekli baş ağrısı, (Sabahları şiddetlenir, ıkınma ya da hareketle artabilir).</a:t>
            </a:r>
          </a:p>
          <a:p>
            <a:pPr marL="0" indent="0">
              <a:buNone/>
            </a:pPr>
            <a:r>
              <a:rPr lang="tr-TR" dirty="0" smtClean="0"/>
              <a:t> İç çekme, esneme, huzursuzluk ve bulantı olmadan fışkırır tarzda kusma erken dönemde görülür</a:t>
            </a:r>
            <a:r>
              <a:rPr lang="tr-TR" dirty="0" smtClean="0"/>
              <a:t>.</a:t>
            </a:r>
            <a:endParaRPr lang="tr-TR" dirty="0" smtClean="0"/>
          </a:p>
        </p:txBody>
      </p:sp>
    </p:spTree>
    <p:extLst>
      <p:ext uri="{BB962C8B-B14F-4D97-AF65-F5344CB8AC3E}">
        <p14:creationId xmlns:p14="http://schemas.microsoft.com/office/powerpoint/2010/main" val="4196726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Kibas belirti ve bulguları</a:t>
            </a:r>
          </a:p>
        </p:txBody>
      </p:sp>
      <p:sp>
        <p:nvSpPr>
          <p:cNvPr id="3" name="İçerik Yer Tutucusu 2"/>
          <p:cNvSpPr>
            <a:spLocks noGrp="1"/>
          </p:cNvSpPr>
          <p:nvPr>
            <p:ph idx="1"/>
          </p:nvPr>
        </p:nvSpPr>
        <p:spPr/>
        <p:txBody>
          <a:bodyPr>
            <a:normAutofit fontScale="92500" lnSpcReduction="10000"/>
          </a:bodyPr>
          <a:lstStyle/>
          <a:p>
            <a:pPr marL="0" indent="0">
              <a:buNone/>
            </a:pPr>
            <a:r>
              <a:rPr lang="tr-TR" dirty="0"/>
              <a:t> </a:t>
            </a:r>
            <a:r>
              <a:rPr lang="tr-TR" dirty="0" err="1"/>
              <a:t>Bradikardi</a:t>
            </a:r>
            <a:r>
              <a:rPr lang="tr-TR" dirty="0"/>
              <a:t>, hipertansiyon ve solunum hızındaki azalma ile karakterize tabloya </a:t>
            </a:r>
            <a:r>
              <a:rPr lang="tr-TR" b="1" dirty="0" err="1">
                <a:solidFill>
                  <a:srgbClr val="FF0000"/>
                </a:solidFill>
              </a:rPr>
              <a:t>Cushing</a:t>
            </a:r>
            <a:r>
              <a:rPr lang="tr-TR" b="1" dirty="0">
                <a:solidFill>
                  <a:srgbClr val="FF0000"/>
                </a:solidFill>
              </a:rPr>
              <a:t> refleksi (</a:t>
            </a:r>
            <a:r>
              <a:rPr lang="tr-TR" b="1" dirty="0" err="1">
                <a:solidFill>
                  <a:srgbClr val="FF0000"/>
                </a:solidFill>
              </a:rPr>
              <a:t>Cushing</a:t>
            </a:r>
            <a:r>
              <a:rPr lang="tr-TR" b="1" dirty="0">
                <a:solidFill>
                  <a:srgbClr val="FF0000"/>
                </a:solidFill>
              </a:rPr>
              <a:t> </a:t>
            </a:r>
            <a:r>
              <a:rPr lang="tr-TR" b="1" dirty="0" err="1">
                <a:solidFill>
                  <a:srgbClr val="FF0000"/>
                </a:solidFill>
              </a:rPr>
              <a:t>triadı</a:t>
            </a:r>
            <a:r>
              <a:rPr lang="tr-TR" b="1" dirty="0">
                <a:solidFill>
                  <a:srgbClr val="FF0000"/>
                </a:solidFill>
              </a:rPr>
              <a:t>/üçlüsü) </a:t>
            </a:r>
            <a:r>
              <a:rPr lang="tr-TR" dirty="0"/>
              <a:t>denir. Basınç artışı devam ederse; taşikardi ve hipotansiyon başlar. Bu durum artık beynin kanlanmadığını gösterir.</a:t>
            </a:r>
          </a:p>
          <a:p>
            <a:pPr marL="0" indent="0">
              <a:buNone/>
            </a:pPr>
            <a:r>
              <a:rPr lang="tr-TR" dirty="0"/>
              <a:t> </a:t>
            </a:r>
            <a:r>
              <a:rPr lang="tr-TR" dirty="0" err="1"/>
              <a:t>İrritabilite</a:t>
            </a:r>
            <a:r>
              <a:rPr lang="tr-TR" dirty="0"/>
              <a:t>, </a:t>
            </a:r>
            <a:r>
              <a:rPr lang="tr-TR" dirty="0" err="1"/>
              <a:t>konfüzyon</a:t>
            </a:r>
            <a:r>
              <a:rPr lang="tr-TR" dirty="0"/>
              <a:t> gibi bilinç düzeyinde oryantasyon bozukluğundan komaya kadar gidebilen değişiklikler görülebilir.</a:t>
            </a:r>
          </a:p>
          <a:p>
            <a:pPr marL="0" indent="0">
              <a:buNone/>
            </a:pPr>
            <a:r>
              <a:rPr lang="tr-TR" dirty="0"/>
              <a:t> </a:t>
            </a:r>
            <a:r>
              <a:rPr lang="tr-TR" dirty="0" err="1"/>
              <a:t>Pupil</a:t>
            </a:r>
            <a:r>
              <a:rPr lang="tr-TR" dirty="0"/>
              <a:t> büyüklüğünde, hareketlerinde ve ışık reaksiyonunda değişiklikler olur. (Özellikle </a:t>
            </a:r>
            <a:r>
              <a:rPr lang="tr-TR" dirty="0" err="1"/>
              <a:t>anizokori</a:t>
            </a:r>
            <a:r>
              <a:rPr lang="tr-TR" dirty="0"/>
              <a:t>, beyin </a:t>
            </a:r>
            <a:r>
              <a:rPr lang="tr-TR" dirty="0" err="1"/>
              <a:t>herniasyonunu</a:t>
            </a:r>
            <a:r>
              <a:rPr lang="tr-TR" dirty="0"/>
              <a:t> gösteren önemli bir bulgudur).</a:t>
            </a:r>
          </a:p>
          <a:p>
            <a:pPr marL="0" indent="0">
              <a:buNone/>
            </a:pPr>
            <a:r>
              <a:rPr lang="tr-TR" dirty="0"/>
              <a:t> Motor fonksiyonlarda bozukluk görülür. Basınç arttıkça </a:t>
            </a:r>
            <a:r>
              <a:rPr lang="tr-TR" dirty="0" err="1"/>
              <a:t>hemiparezi</a:t>
            </a:r>
            <a:r>
              <a:rPr lang="tr-TR" dirty="0"/>
              <a:t> veya </a:t>
            </a:r>
            <a:r>
              <a:rPr lang="tr-TR" dirty="0" err="1"/>
              <a:t>hemipleji</a:t>
            </a:r>
            <a:r>
              <a:rPr lang="tr-TR" dirty="0"/>
              <a:t>, ağrılı uyaranla </a:t>
            </a:r>
            <a:r>
              <a:rPr lang="tr-TR" dirty="0" err="1"/>
              <a:t>dekortike</a:t>
            </a:r>
            <a:r>
              <a:rPr lang="tr-TR" dirty="0"/>
              <a:t> veya </a:t>
            </a:r>
            <a:r>
              <a:rPr lang="tr-TR" dirty="0" err="1"/>
              <a:t>deserebre</a:t>
            </a:r>
            <a:r>
              <a:rPr lang="tr-TR" dirty="0"/>
              <a:t> </a:t>
            </a:r>
            <a:r>
              <a:rPr lang="tr-TR" dirty="0" err="1"/>
              <a:t>postür</a:t>
            </a:r>
            <a:r>
              <a:rPr lang="tr-TR" dirty="0"/>
              <a:t> değişiklikleri görülebilir.</a:t>
            </a:r>
          </a:p>
        </p:txBody>
      </p:sp>
    </p:spTree>
    <p:extLst>
      <p:ext uri="{BB962C8B-B14F-4D97-AF65-F5344CB8AC3E}">
        <p14:creationId xmlns:p14="http://schemas.microsoft.com/office/powerpoint/2010/main" val="2045874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KİBAS’da</a:t>
            </a:r>
            <a:r>
              <a:rPr lang="tr-TR" dirty="0" smtClean="0"/>
              <a:t> acil bakım</a:t>
            </a:r>
            <a:br>
              <a:rPr lang="tr-TR" dirty="0" smtClean="0"/>
            </a:br>
            <a:endParaRPr lang="tr-TR" dirty="0"/>
          </a:p>
        </p:txBody>
      </p:sp>
      <p:sp>
        <p:nvSpPr>
          <p:cNvPr id="3" name="İçerik Yer Tutucusu 2"/>
          <p:cNvSpPr>
            <a:spLocks noGrp="1"/>
          </p:cNvSpPr>
          <p:nvPr>
            <p:ph idx="1"/>
          </p:nvPr>
        </p:nvSpPr>
        <p:spPr>
          <a:xfrm>
            <a:off x="288758" y="1825624"/>
            <a:ext cx="11065042" cy="4896017"/>
          </a:xfrm>
        </p:spPr>
        <p:txBody>
          <a:bodyPr>
            <a:normAutofit fontScale="62500" lnSpcReduction="20000"/>
          </a:bodyPr>
          <a:lstStyle/>
          <a:p>
            <a:pPr marL="0" indent="0">
              <a:buNone/>
            </a:pPr>
            <a:r>
              <a:rPr lang="tr-TR" dirty="0" smtClean="0"/>
              <a:t> Olay yeri değerlendirilerek gerekli güvenlik önlemleri alınır.</a:t>
            </a:r>
          </a:p>
          <a:p>
            <a:pPr marL="0" indent="0">
              <a:buNone/>
            </a:pPr>
            <a:r>
              <a:rPr lang="tr-TR" dirty="0" smtClean="0"/>
              <a:t> Hastanın bilinci ve </a:t>
            </a:r>
            <a:r>
              <a:rPr lang="tr-TR" dirty="0" err="1" smtClean="0"/>
              <a:t>ABC’si</a:t>
            </a:r>
            <a:r>
              <a:rPr lang="tr-TR" dirty="0" smtClean="0"/>
              <a:t> değerlendirilir.</a:t>
            </a:r>
          </a:p>
          <a:p>
            <a:pPr marL="0" indent="0">
              <a:buNone/>
            </a:pPr>
            <a:r>
              <a:rPr lang="tr-TR" dirty="0" smtClean="0"/>
              <a:t> Gerekli ise oksijen desteği sağlanır.</a:t>
            </a:r>
          </a:p>
          <a:p>
            <a:pPr marL="0" indent="0">
              <a:buNone/>
            </a:pPr>
            <a:r>
              <a:rPr lang="tr-TR" dirty="0" smtClean="0"/>
              <a:t> Damar yolu açılır, IV % 0.9 </a:t>
            </a:r>
            <a:r>
              <a:rPr lang="tr-TR" dirty="0" err="1" smtClean="0"/>
              <a:t>NaCl</a:t>
            </a:r>
            <a:r>
              <a:rPr lang="tr-TR" dirty="0" smtClean="0"/>
              <a:t> uygulanır.</a:t>
            </a:r>
          </a:p>
          <a:p>
            <a:pPr marL="0" indent="0">
              <a:buNone/>
            </a:pPr>
            <a:r>
              <a:rPr lang="tr-TR" dirty="0" smtClean="0"/>
              <a:t> </a:t>
            </a:r>
            <a:r>
              <a:rPr lang="tr-TR" dirty="0" err="1" smtClean="0"/>
              <a:t>Hipovolemi</a:t>
            </a:r>
            <a:r>
              <a:rPr lang="tr-TR" dirty="0" smtClean="0"/>
              <a:t> yoksa hastanın başı, kalp seviyesinden 30–40° kaldırılarak </a:t>
            </a:r>
            <a:r>
              <a:rPr lang="tr-TR" dirty="0" err="1" smtClean="0"/>
              <a:t>venöz</a:t>
            </a:r>
            <a:r>
              <a:rPr lang="tr-TR" dirty="0" smtClean="0"/>
              <a:t> dönüş kolaylaştırılır. Başın sağa sola dönmesi önlenir.</a:t>
            </a:r>
          </a:p>
          <a:p>
            <a:pPr marL="0" indent="0">
              <a:buNone/>
            </a:pPr>
            <a:r>
              <a:rPr lang="tr-TR" dirty="0" smtClean="0"/>
              <a:t> KKM ile temasa geçilerek danışman hekimin onayı ile ilaç uygulaması yapılır.</a:t>
            </a:r>
          </a:p>
          <a:p>
            <a:pPr marL="0" indent="0">
              <a:buNone/>
            </a:pPr>
            <a:r>
              <a:rPr lang="tr-TR" dirty="0" smtClean="0"/>
              <a:t>o KB 90 mm Hg üzerinde tutulmaya çalışılır, gerekirse IV </a:t>
            </a:r>
            <a:r>
              <a:rPr lang="tr-TR" b="1" dirty="0" err="1" smtClean="0">
                <a:solidFill>
                  <a:srgbClr val="FF0000"/>
                </a:solidFill>
              </a:rPr>
              <a:t>Dopamin</a:t>
            </a:r>
            <a:r>
              <a:rPr lang="tr-TR" b="1" dirty="0" smtClean="0">
                <a:solidFill>
                  <a:srgbClr val="FF0000"/>
                </a:solidFill>
              </a:rPr>
              <a:t> </a:t>
            </a:r>
            <a:r>
              <a:rPr lang="tr-TR" dirty="0" smtClean="0"/>
              <a:t>verilir.</a:t>
            </a:r>
          </a:p>
          <a:p>
            <a:pPr marL="0" indent="0">
              <a:buNone/>
            </a:pPr>
            <a:r>
              <a:rPr lang="tr-TR" dirty="0" smtClean="0"/>
              <a:t>o IV </a:t>
            </a:r>
            <a:r>
              <a:rPr lang="tr-TR" b="1" dirty="0" smtClean="0">
                <a:solidFill>
                  <a:srgbClr val="FF0000"/>
                </a:solidFill>
              </a:rPr>
              <a:t>% 20 </a:t>
            </a:r>
            <a:r>
              <a:rPr lang="tr-TR" b="1" dirty="0" err="1" smtClean="0">
                <a:solidFill>
                  <a:srgbClr val="FF0000"/>
                </a:solidFill>
              </a:rPr>
              <a:t>Mannitol</a:t>
            </a:r>
            <a:r>
              <a:rPr lang="tr-TR" b="1" dirty="0" smtClean="0">
                <a:solidFill>
                  <a:srgbClr val="FF0000"/>
                </a:solidFill>
              </a:rPr>
              <a:t> </a:t>
            </a:r>
            <a:r>
              <a:rPr lang="tr-TR" dirty="0" smtClean="0"/>
              <a:t>verilir. </a:t>
            </a:r>
            <a:r>
              <a:rPr lang="tr-TR" dirty="0" err="1" smtClean="0"/>
              <a:t>Mannitol</a:t>
            </a:r>
            <a:r>
              <a:rPr lang="tr-TR" dirty="0" smtClean="0"/>
              <a:t>, </a:t>
            </a:r>
            <a:r>
              <a:rPr lang="tr-TR" dirty="0" err="1" smtClean="0"/>
              <a:t>osmotik</a:t>
            </a:r>
            <a:r>
              <a:rPr lang="tr-TR" dirty="0" smtClean="0"/>
              <a:t> basınç farkı ile beyin dokusundaki fazla sıvıyı damarlara çekerek kafa içi basıncının azalmasını sağlar.</a:t>
            </a:r>
          </a:p>
          <a:p>
            <a:pPr marL="0" indent="0">
              <a:buNone/>
            </a:pPr>
            <a:r>
              <a:rPr lang="tr-TR" dirty="0" smtClean="0"/>
              <a:t>o </a:t>
            </a:r>
            <a:r>
              <a:rPr lang="tr-TR" dirty="0" err="1" smtClean="0"/>
              <a:t>Kortikosteroid</a:t>
            </a:r>
            <a:r>
              <a:rPr lang="tr-TR" dirty="0" smtClean="0"/>
              <a:t> ilaç uygulaması yapılır.</a:t>
            </a:r>
          </a:p>
          <a:p>
            <a:pPr marL="0" indent="0">
              <a:buNone/>
            </a:pPr>
            <a:r>
              <a:rPr lang="tr-TR" dirty="0" smtClean="0"/>
              <a:t> Hastanın </a:t>
            </a:r>
            <a:r>
              <a:rPr lang="tr-TR" dirty="0" err="1" smtClean="0"/>
              <a:t>vital</a:t>
            </a:r>
            <a:r>
              <a:rPr lang="tr-TR" dirty="0" smtClean="0"/>
              <a:t> bulguları sık takip edilir.</a:t>
            </a:r>
          </a:p>
          <a:p>
            <a:pPr marL="0" indent="0">
              <a:buNone/>
            </a:pPr>
            <a:r>
              <a:rPr lang="tr-TR" dirty="0" smtClean="0"/>
              <a:t> KKM tarafından bildirilen sağlık kuruluşuna hastanın nakli sağlanır.</a:t>
            </a:r>
          </a:p>
          <a:p>
            <a:pPr marL="0" indent="0">
              <a:buNone/>
            </a:pPr>
            <a:r>
              <a:rPr lang="tr-TR" dirty="0" smtClean="0"/>
              <a:t> Vaka kayıt formu eksiksiz doldurulur.</a:t>
            </a:r>
          </a:p>
          <a:p>
            <a:pPr marL="0" indent="0">
              <a:buNone/>
            </a:pPr>
            <a:r>
              <a:rPr lang="tr-TR" dirty="0" err="1" smtClean="0"/>
              <a:t>KİBAS’lı</a:t>
            </a:r>
            <a:r>
              <a:rPr lang="tr-TR" dirty="0" smtClean="0"/>
              <a:t> hastada lavman, ıkınma, öksürme, hapşırma, </a:t>
            </a:r>
            <a:r>
              <a:rPr lang="tr-TR" dirty="0" err="1" smtClean="0"/>
              <a:t>nazotrakeal</a:t>
            </a:r>
            <a:r>
              <a:rPr lang="tr-TR" dirty="0" smtClean="0"/>
              <a:t> </a:t>
            </a:r>
            <a:r>
              <a:rPr lang="tr-TR" dirty="0" err="1" smtClean="0"/>
              <a:t>aspirasyon</a:t>
            </a:r>
            <a:r>
              <a:rPr lang="tr-TR" dirty="0" smtClean="0"/>
              <a:t> gibi zorlayıcı işlemlerden kaçınmak gerekir.</a:t>
            </a:r>
            <a:endParaRPr lang="tr-TR" dirty="0"/>
          </a:p>
        </p:txBody>
      </p:sp>
    </p:spTree>
    <p:extLst>
      <p:ext uri="{BB962C8B-B14F-4D97-AF65-F5344CB8AC3E}">
        <p14:creationId xmlns:p14="http://schemas.microsoft.com/office/powerpoint/2010/main" val="1618634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Senkopta</a:t>
            </a:r>
            <a:r>
              <a:rPr lang="tr-TR" dirty="0" smtClean="0"/>
              <a:t> acil bakım</a:t>
            </a:r>
            <a:br>
              <a:rPr lang="tr-TR" dirty="0" smtClean="0"/>
            </a:br>
            <a:endParaRPr lang="tr-TR" dirty="0"/>
          </a:p>
        </p:txBody>
      </p:sp>
      <p:sp>
        <p:nvSpPr>
          <p:cNvPr id="3" name="İçerik Yer Tutucusu 2"/>
          <p:cNvSpPr>
            <a:spLocks noGrp="1"/>
          </p:cNvSpPr>
          <p:nvPr>
            <p:ph sz="half" idx="1"/>
          </p:nvPr>
        </p:nvSpPr>
        <p:spPr/>
        <p:txBody>
          <a:bodyPr>
            <a:normAutofit fontScale="70000" lnSpcReduction="20000"/>
          </a:bodyPr>
          <a:lstStyle/>
          <a:p>
            <a:pPr marL="0" indent="0">
              <a:buNone/>
            </a:pPr>
            <a:r>
              <a:rPr lang="tr-TR" dirty="0" smtClean="0"/>
              <a:t>Kişi baygınlık hissederse:</a:t>
            </a:r>
          </a:p>
          <a:p>
            <a:pPr marL="0" indent="0">
              <a:buNone/>
            </a:pPr>
            <a:r>
              <a:rPr lang="tr-TR" dirty="0" smtClean="0"/>
              <a:t> Sırtüstü yatırılır.</a:t>
            </a:r>
          </a:p>
          <a:p>
            <a:pPr marL="0" indent="0">
              <a:buNone/>
            </a:pPr>
            <a:r>
              <a:rPr lang="tr-TR" dirty="0" smtClean="0"/>
              <a:t> Sıkan giysileri varsa gevşetilir.</a:t>
            </a:r>
          </a:p>
          <a:p>
            <a:pPr marL="0" indent="0">
              <a:buNone/>
            </a:pPr>
            <a:r>
              <a:rPr lang="tr-TR" dirty="0" smtClean="0"/>
              <a:t> Şok pozisyonu verilir.</a:t>
            </a:r>
          </a:p>
          <a:p>
            <a:pPr marL="0" indent="0">
              <a:buNone/>
            </a:pPr>
            <a:r>
              <a:rPr lang="tr-TR" dirty="0" smtClean="0"/>
              <a:t> Kendini iyi hissedinceye kadar dinlenmesi sağlanır.</a:t>
            </a:r>
          </a:p>
        </p:txBody>
      </p:sp>
      <p:sp>
        <p:nvSpPr>
          <p:cNvPr id="4" name="İçerik Yer Tutucusu 3"/>
          <p:cNvSpPr>
            <a:spLocks noGrp="1"/>
          </p:cNvSpPr>
          <p:nvPr>
            <p:ph sz="half" idx="2"/>
          </p:nvPr>
        </p:nvSpPr>
        <p:spPr/>
        <p:txBody>
          <a:bodyPr>
            <a:normAutofit fontScale="70000" lnSpcReduction="20000"/>
          </a:bodyPr>
          <a:lstStyle/>
          <a:p>
            <a:pPr marL="0" indent="0">
              <a:buNone/>
            </a:pPr>
            <a:r>
              <a:rPr lang="tr-TR" dirty="0" smtClean="0"/>
              <a:t>Kişi bayıldıysa:</a:t>
            </a:r>
          </a:p>
          <a:p>
            <a:pPr marL="0" indent="0">
              <a:buNone/>
            </a:pPr>
            <a:r>
              <a:rPr lang="tr-TR" dirty="0" smtClean="0"/>
              <a:t> Bilinci ve </a:t>
            </a:r>
            <a:r>
              <a:rPr lang="tr-TR" dirty="0" err="1" smtClean="0"/>
              <a:t>ABC’si</a:t>
            </a:r>
            <a:r>
              <a:rPr lang="tr-TR" dirty="0" smtClean="0"/>
              <a:t> değerlendirilir.</a:t>
            </a:r>
          </a:p>
          <a:p>
            <a:pPr marL="0" indent="0">
              <a:buNone/>
            </a:pPr>
            <a:r>
              <a:rPr lang="tr-TR" dirty="0" smtClean="0"/>
              <a:t> Sıkan giysileri varsa gevşetilir.</a:t>
            </a:r>
          </a:p>
          <a:p>
            <a:pPr marL="0" indent="0">
              <a:buNone/>
            </a:pPr>
            <a:r>
              <a:rPr lang="tr-TR" dirty="0" smtClean="0"/>
              <a:t> Şok pozisyonu verilir.</a:t>
            </a:r>
          </a:p>
          <a:p>
            <a:pPr marL="0" indent="0">
              <a:buNone/>
            </a:pPr>
            <a:r>
              <a:rPr lang="tr-TR" dirty="0" smtClean="0"/>
              <a:t> Kusma varsa başı yana çevrilir.</a:t>
            </a:r>
          </a:p>
          <a:p>
            <a:pPr marL="0" indent="0">
              <a:buNone/>
            </a:pPr>
            <a:r>
              <a:rPr lang="tr-TR" dirty="0" smtClean="0"/>
              <a:t> Etraftaki kalabalık uzaklaştırılır. ( Kişi kısa sürede kendine gelecektir.)</a:t>
            </a:r>
          </a:p>
          <a:p>
            <a:pPr marL="0" indent="0">
              <a:buNone/>
            </a:pPr>
            <a:r>
              <a:rPr lang="tr-TR" dirty="0" smtClean="0"/>
              <a:t> Devam eden bilinç kaybında IV damar yolu açılır.</a:t>
            </a:r>
          </a:p>
          <a:p>
            <a:pPr marL="0" indent="0">
              <a:buNone/>
            </a:pPr>
            <a:r>
              <a:rPr lang="tr-TR" dirty="0" smtClean="0"/>
              <a:t> Kan şekeri ve kan basıncı ölçülür.</a:t>
            </a:r>
          </a:p>
          <a:p>
            <a:pPr marL="0" indent="0">
              <a:buNone/>
            </a:pPr>
            <a:r>
              <a:rPr lang="tr-TR" dirty="0" smtClean="0"/>
              <a:t> KKM ile temasa geçilerek danışman hekimin onayı ile (gerekiyorsa) ilaç uygulaması yapılır.</a:t>
            </a:r>
          </a:p>
          <a:p>
            <a:pPr marL="0" indent="0">
              <a:buNone/>
            </a:pPr>
            <a:r>
              <a:rPr lang="tr-TR" dirty="0" err="1" smtClean="0"/>
              <a:t>Senkop</a:t>
            </a:r>
            <a:r>
              <a:rPr lang="tr-TR" dirty="0" smtClean="0"/>
              <a:t>, tekrarlayıcı özellik gösterebilir, altta yatan sebepleri tedavi etmek gerekir.</a:t>
            </a:r>
          </a:p>
          <a:p>
            <a:endParaRPr lang="tr-TR" dirty="0"/>
          </a:p>
        </p:txBody>
      </p:sp>
    </p:spTree>
    <p:extLst>
      <p:ext uri="{BB962C8B-B14F-4D97-AF65-F5344CB8AC3E}">
        <p14:creationId xmlns:p14="http://schemas.microsoft.com/office/powerpoint/2010/main" val="14785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normAutofit fontScale="90000"/>
          </a:bodyPr>
          <a:lstStyle/>
          <a:p>
            <a:r>
              <a:rPr lang="tr-TR" dirty="0" smtClean="0"/>
              <a:t/>
            </a:r>
            <a:br>
              <a:rPr lang="tr-TR" dirty="0" smtClean="0"/>
            </a:br>
            <a:r>
              <a:rPr lang="tr-TR" dirty="0" smtClean="0"/>
              <a:t>Koma</a:t>
            </a:r>
            <a:br>
              <a:rPr lang="tr-TR" dirty="0" smtClean="0"/>
            </a:br>
            <a:endParaRPr lang="tr-TR" dirty="0"/>
          </a:p>
        </p:txBody>
      </p:sp>
      <p:sp>
        <p:nvSpPr>
          <p:cNvPr id="6" name="İçerik Yer Tutucusu 5"/>
          <p:cNvSpPr>
            <a:spLocks noGrp="1"/>
          </p:cNvSpPr>
          <p:nvPr>
            <p:ph idx="1"/>
          </p:nvPr>
        </p:nvSpPr>
        <p:spPr/>
        <p:txBody>
          <a:bodyPr/>
          <a:lstStyle/>
          <a:p>
            <a:pPr marL="0" indent="0">
              <a:buNone/>
            </a:pPr>
            <a:r>
              <a:rPr lang="tr-TR" dirty="0" smtClean="0"/>
              <a:t>Kişinin kendisinde ve çevresinde olan olayların farkında olmaması, iç ve dış uyaranlara cevap verememesi durumudur. Tam bir bilinçsizlik vardır. Koma, çeşitli nedenlerle beyin fonksiyonlarının bozulmasına bağlı olarak ortaya çıkar.</a:t>
            </a:r>
            <a:endParaRPr lang="tr-TR" dirty="0"/>
          </a:p>
        </p:txBody>
      </p:sp>
    </p:spTree>
    <p:extLst>
      <p:ext uri="{BB962C8B-B14F-4D97-AF65-F5344CB8AC3E}">
        <p14:creationId xmlns:p14="http://schemas.microsoft.com/office/powerpoint/2010/main" val="3848709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Koma Nedenleri ve Tipleri</a:t>
            </a:r>
            <a:br>
              <a:rPr lang="tr-TR" dirty="0" smtClean="0"/>
            </a:b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smtClean="0"/>
              <a:t>Bilincin sürdürülebilmesi, ilgili merkezi sinir sistemi yapılarının sağlam olması ve bu yapıların </a:t>
            </a:r>
            <a:r>
              <a:rPr lang="tr-TR" dirty="0" err="1" smtClean="0"/>
              <a:t>metabolik</a:t>
            </a:r>
            <a:r>
              <a:rPr lang="tr-TR" dirty="0" smtClean="0"/>
              <a:t> yönden yeterli olmasına bağlıdır. Anatomik bütünlüğü ya da </a:t>
            </a:r>
            <a:r>
              <a:rPr lang="tr-TR" dirty="0" err="1" smtClean="0"/>
              <a:t>metabolik</a:t>
            </a:r>
            <a:r>
              <a:rPr lang="tr-TR" dirty="0" smtClean="0"/>
              <a:t> değerleri bozan her durum, doğrudan bilinci değişik oranlarda etkileyebilir.</a:t>
            </a:r>
          </a:p>
          <a:p>
            <a:pPr>
              <a:buFont typeface="Wingdings" panose="05000000000000000000" pitchFamily="2" charset="2"/>
              <a:buChar char="Ø"/>
            </a:pPr>
            <a:r>
              <a:rPr lang="tr-TR" dirty="0" smtClean="0"/>
              <a:t> Yapısal nedenler (</a:t>
            </a:r>
            <a:r>
              <a:rPr lang="tr-TR" dirty="0" err="1" smtClean="0"/>
              <a:t>serebral</a:t>
            </a:r>
            <a:r>
              <a:rPr lang="tr-TR" dirty="0" smtClean="0"/>
              <a:t> komalar)</a:t>
            </a:r>
          </a:p>
          <a:p>
            <a:pPr marL="0" indent="0">
              <a:buNone/>
            </a:pPr>
            <a:r>
              <a:rPr lang="tr-TR" dirty="0" smtClean="0"/>
              <a:t> </a:t>
            </a:r>
            <a:r>
              <a:rPr lang="tr-TR" dirty="0" err="1" smtClean="0"/>
              <a:t>Vasküler</a:t>
            </a:r>
            <a:r>
              <a:rPr lang="tr-TR" dirty="0" smtClean="0"/>
              <a:t> nedenler (beyin kanaması).</a:t>
            </a:r>
          </a:p>
          <a:p>
            <a:pPr marL="0" indent="0">
              <a:buNone/>
            </a:pPr>
            <a:r>
              <a:rPr lang="tr-TR" dirty="0" smtClean="0"/>
              <a:t> Travma (kafa travması, </a:t>
            </a:r>
            <a:r>
              <a:rPr lang="tr-TR" dirty="0" err="1" smtClean="0"/>
              <a:t>epidural</a:t>
            </a:r>
            <a:r>
              <a:rPr lang="tr-TR" dirty="0" smtClean="0"/>
              <a:t>, </a:t>
            </a:r>
            <a:r>
              <a:rPr lang="tr-TR" dirty="0" err="1" smtClean="0"/>
              <a:t>subdural</a:t>
            </a:r>
            <a:r>
              <a:rPr lang="tr-TR" dirty="0" smtClean="0"/>
              <a:t> kanamalar).</a:t>
            </a:r>
          </a:p>
          <a:p>
            <a:pPr marL="0" indent="0">
              <a:buNone/>
            </a:pPr>
            <a:r>
              <a:rPr lang="tr-TR" dirty="0" smtClean="0"/>
              <a:t> Enfeksiyon (menenjit, ansefalit).</a:t>
            </a:r>
          </a:p>
          <a:p>
            <a:pPr marL="0" indent="0">
              <a:buNone/>
            </a:pPr>
            <a:r>
              <a:rPr lang="tr-TR" dirty="0" smtClean="0"/>
              <a:t> Tümör (beyin tümörü).</a:t>
            </a:r>
          </a:p>
          <a:p>
            <a:pPr marL="0" indent="0">
              <a:buNone/>
            </a:pPr>
            <a:r>
              <a:rPr lang="tr-TR" dirty="0" smtClean="0"/>
              <a:t> Epilepsi nedeniyle gelişen komalar.</a:t>
            </a:r>
          </a:p>
        </p:txBody>
      </p:sp>
    </p:spTree>
    <p:extLst>
      <p:ext uri="{BB962C8B-B14F-4D97-AF65-F5344CB8AC3E}">
        <p14:creationId xmlns:p14="http://schemas.microsoft.com/office/powerpoint/2010/main" val="1366150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Koma Nedenleri ve Tipleri</a:t>
            </a:r>
            <a:endParaRPr lang="tr-TR" dirty="0"/>
          </a:p>
        </p:txBody>
      </p:sp>
      <p:sp>
        <p:nvSpPr>
          <p:cNvPr id="3" name="İçerik Yer Tutucusu 2"/>
          <p:cNvSpPr>
            <a:spLocks noGrp="1"/>
          </p:cNvSpPr>
          <p:nvPr>
            <p:ph idx="1"/>
          </p:nvPr>
        </p:nvSpPr>
        <p:spPr/>
        <p:txBody>
          <a:bodyPr>
            <a:normAutofit fontScale="85000" lnSpcReduction="10000"/>
          </a:bodyPr>
          <a:lstStyle/>
          <a:p>
            <a:pPr>
              <a:buFont typeface="Wingdings" panose="05000000000000000000" pitchFamily="2" charset="2"/>
              <a:buChar char="Ø"/>
            </a:pPr>
            <a:r>
              <a:rPr lang="tr-TR" dirty="0" err="1" smtClean="0"/>
              <a:t>Metabolik</a:t>
            </a:r>
            <a:r>
              <a:rPr lang="tr-TR" dirty="0" smtClean="0"/>
              <a:t> nedenler (</a:t>
            </a:r>
            <a:r>
              <a:rPr lang="tr-TR" dirty="0" err="1" smtClean="0"/>
              <a:t>metabolik</a:t>
            </a:r>
            <a:r>
              <a:rPr lang="tr-TR" dirty="0" smtClean="0"/>
              <a:t> komalar)</a:t>
            </a:r>
          </a:p>
          <a:p>
            <a:pPr marL="0" indent="0">
              <a:buNone/>
            </a:pPr>
            <a:r>
              <a:rPr lang="tr-TR" dirty="0" smtClean="0"/>
              <a:t> Kardiyak nedenler (</a:t>
            </a:r>
            <a:r>
              <a:rPr lang="tr-TR" dirty="0" err="1" smtClean="0"/>
              <a:t>myokard</a:t>
            </a:r>
            <a:r>
              <a:rPr lang="tr-TR" dirty="0" smtClean="0"/>
              <a:t> </a:t>
            </a:r>
            <a:r>
              <a:rPr lang="tr-TR" dirty="0" err="1" smtClean="0"/>
              <a:t>infarktüsü</a:t>
            </a:r>
            <a:r>
              <a:rPr lang="tr-TR" dirty="0" smtClean="0"/>
              <a:t>, ritim bozuklukları, </a:t>
            </a:r>
            <a:r>
              <a:rPr lang="tr-TR" dirty="0" err="1" smtClean="0"/>
              <a:t>arterioskleroz</a:t>
            </a:r>
            <a:r>
              <a:rPr lang="tr-TR" dirty="0" smtClean="0"/>
              <a:t>, </a:t>
            </a:r>
            <a:r>
              <a:rPr lang="tr-TR" dirty="0" err="1" smtClean="0"/>
              <a:t>tromboz</a:t>
            </a:r>
            <a:r>
              <a:rPr lang="tr-TR" dirty="0" smtClean="0"/>
              <a:t>).</a:t>
            </a:r>
          </a:p>
          <a:p>
            <a:pPr marL="0" indent="0">
              <a:buNone/>
            </a:pPr>
            <a:r>
              <a:rPr lang="tr-TR" dirty="0" smtClean="0"/>
              <a:t> Ağır solunum yetmezliği.</a:t>
            </a:r>
          </a:p>
          <a:p>
            <a:pPr marL="0" indent="0">
              <a:buNone/>
            </a:pPr>
            <a:r>
              <a:rPr lang="tr-TR" dirty="0" smtClean="0"/>
              <a:t> Üremi koması, karaciğer koması gibi </a:t>
            </a:r>
            <a:r>
              <a:rPr lang="tr-TR" dirty="0" err="1" smtClean="0"/>
              <a:t>renal</a:t>
            </a:r>
            <a:r>
              <a:rPr lang="tr-TR" dirty="0" smtClean="0"/>
              <a:t> ve </a:t>
            </a:r>
            <a:r>
              <a:rPr lang="tr-TR" dirty="0" err="1" smtClean="0"/>
              <a:t>hepatik</a:t>
            </a:r>
            <a:r>
              <a:rPr lang="tr-TR" dirty="0" smtClean="0"/>
              <a:t> nedenler.</a:t>
            </a:r>
          </a:p>
          <a:p>
            <a:pPr marL="0" indent="0">
              <a:buNone/>
            </a:pPr>
            <a:r>
              <a:rPr lang="tr-TR" dirty="0" smtClean="0"/>
              <a:t> Endokrin yetmezlik (</a:t>
            </a:r>
            <a:r>
              <a:rPr lang="tr-TR" dirty="0" err="1" smtClean="0"/>
              <a:t>hipo</a:t>
            </a:r>
            <a:r>
              <a:rPr lang="tr-TR" dirty="0" smtClean="0"/>
              <a:t>/</a:t>
            </a:r>
            <a:r>
              <a:rPr lang="tr-TR" dirty="0" err="1" smtClean="0"/>
              <a:t>hiperglisemi</a:t>
            </a:r>
            <a:r>
              <a:rPr lang="tr-TR" dirty="0" smtClean="0"/>
              <a:t>, </a:t>
            </a:r>
            <a:r>
              <a:rPr lang="tr-TR" dirty="0" err="1" smtClean="0"/>
              <a:t>hipo</a:t>
            </a:r>
            <a:r>
              <a:rPr lang="tr-TR" dirty="0" smtClean="0"/>
              <a:t>/</a:t>
            </a:r>
            <a:r>
              <a:rPr lang="tr-TR" dirty="0" err="1" smtClean="0"/>
              <a:t>hipertroidi</a:t>
            </a:r>
            <a:r>
              <a:rPr lang="tr-TR" dirty="0" smtClean="0"/>
              <a:t>, adrenal yetmezlik).</a:t>
            </a:r>
          </a:p>
          <a:p>
            <a:pPr marL="0" indent="0">
              <a:buNone/>
            </a:pPr>
            <a:r>
              <a:rPr lang="tr-TR" dirty="0" smtClean="0"/>
              <a:t> Sıvı elektrolit ve asit baz denge bozuklukları.</a:t>
            </a:r>
          </a:p>
          <a:p>
            <a:pPr marL="0" indent="0">
              <a:buNone/>
            </a:pPr>
            <a:r>
              <a:rPr lang="tr-TR" dirty="0" smtClean="0"/>
              <a:t> İleri derecede B1 vitamin (</a:t>
            </a:r>
            <a:r>
              <a:rPr lang="tr-TR" dirty="0" err="1" smtClean="0"/>
              <a:t>tiamin</a:t>
            </a:r>
            <a:r>
              <a:rPr lang="tr-TR" dirty="0" smtClean="0"/>
              <a:t>) eksikliği.</a:t>
            </a:r>
          </a:p>
          <a:p>
            <a:pPr marL="0" indent="0">
              <a:buNone/>
            </a:pPr>
            <a:r>
              <a:rPr lang="tr-TR" dirty="0" smtClean="0"/>
              <a:t> Akut </a:t>
            </a:r>
            <a:r>
              <a:rPr lang="tr-TR" dirty="0" err="1" smtClean="0"/>
              <a:t>intoksikasyonlar</a:t>
            </a:r>
            <a:r>
              <a:rPr lang="tr-TR" dirty="0" smtClean="0"/>
              <a:t> (alkol, </a:t>
            </a:r>
            <a:r>
              <a:rPr lang="tr-TR" dirty="0" err="1" smtClean="0"/>
              <a:t>opium</a:t>
            </a:r>
            <a:r>
              <a:rPr lang="tr-TR" dirty="0" smtClean="0"/>
              <a:t> </a:t>
            </a:r>
            <a:r>
              <a:rPr lang="tr-TR" dirty="0" err="1" smtClean="0"/>
              <a:t>alkaloidleri</a:t>
            </a:r>
            <a:r>
              <a:rPr lang="tr-TR" dirty="0" smtClean="0"/>
              <a:t>, </a:t>
            </a:r>
            <a:r>
              <a:rPr lang="tr-TR" dirty="0" err="1" smtClean="0"/>
              <a:t>barbitürat</a:t>
            </a:r>
            <a:r>
              <a:rPr lang="tr-TR" dirty="0" smtClean="0"/>
              <a:t>, </a:t>
            </a:r>
            <a:r>
              <a:rPr lang="tr-TR" dirty="0" err="1" smtClean="0"/>
              <a:t>insektisitler</a:t>
            </a:r>
            <a:r>
              <a:rPr lang="tr-TR" dirty="0" smtClean="0"/>
              <a:t>. </a:t>
            </a:r>
            <a:r>
              <a:rPr lang="tr-TR" dirty="0" err="1" smtClean="0"/>
              <a:t>karbonmonoksit</a:t>
            </a:r>
            <a:r>
              <a:rPr lang="tr-TR" dirty="0" smtClean="0"/>
              <a:t>, salisilat, kurşun, arsenik zehirlenmesi </a:t>
            </a:r>
            <a:r>
              <a:rPr lang="tr-TR" dirty="0" err="1" smtClean="0"/>
              <a:t>vb</a:t>
            </a:r>
            <a:r>
              <a:rPr lang="tr-TR" dirty="0" smtClean="0"/>
              <a:t>).</a:t>
            </a:r>
          </a:p>
          <a:p>
            <a:pPr marL="0" indent="0">
              <a:buNone/>
            </a:pPr>
            <a:r>
              <a:rPr lang="tr-TR" dirty="0" smtClean="0"/>
              <a:t> Fiziki etkenler (</a:t>
            </a:r>
            <a:r>
              <a:rPr lang="tr-TR" dirty="0" err="1" smtClean="0"/>
              <a:t>hipotermi</a:t>
            </a:r>
            <a:r>
              <a:rPr lang="tr-TR" dirty="0" smtClean="0"/>
              <a:t>, sıcak çarpması, boğulma).</a:t>
            </a:r>
          </a:p>
          <a:p>
            <a:pPr marL="0" indent="0">
              <a:buNone/>
            </a:pPr>
            <a:endParaRPr lang="tr-TR" dirty="0"/>
          </a:p>
        </p:txBody>
      </p:sp>
    </p:spTree>
    <p:extLst>
      <p:ext uri="{BB962C8B-B14F-4D97-AF65-F5344CB8AC3E}">
        <p14:creationId xmlns:p14="http://schemas.microsoft.com/office/powerpoint/2010/main" val="391995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Komada acil bakım (yetişkinde)</a:t>
            </a:r>
            <a:br>
              <a:rPr lang="tr-TR" dirty="0" smtClean="0"/>
            </a:br>
            <a:endParaRPr lang="tr-TR" dirty="0"/>
          </a:p>
        </p:txBody>
      </p:sp>
      <p:sp>
        <p:nvSpPr>
          <p:cNvPr id="3" name="İçerik Yer Tutucusu 2"/>
          <p:cNvSpPr>
            <a:spLocks noGrp="1"/>
          </p:cNvSpPr>
          <p:nvPr>
            <p:ph idx="1"/>
          </p:nvPr>
        </p:nvSpPr>
        <p:spPr>
          <a:xfrm>
            <a:off x="449179" y="1825624"/>
            <a:ext cx="10904621" cy="5032375"/>
          </a:xfrm>
        </p:spPr>
        <p:txBody>
          <a:bodyPr>
            <a:normAutofit fontScale="70000" lnSpcReduction="20000"/>
          </a:bodyPr>
          <a:lstStyle/>
          <a:p>
            <a:pPr marL="0" indent="0">
              <a:buNone/>
            </a:pPr>
            <a:r>
              <a:rPr lang="tr-TR" dirty="0" smtClean="0"/>
              <a:t> Olay yeri değerlendirilerek gerekli güvenlik önlemleri alınır.</a:t>
            </a:r>
          </a:p>
          <a:p>
            <a:pPr marL="0" indent="0">
              <a:buNone/>
            </a:pPr>
            <a:r>
              <a:rPr lang="tr-TR" dirty="0" smtClean="0"/>
              <a:t> Hastanın bilinci ve </a:t>
            </a:r>
            <a:r>
              <a:rPr lang="tr-TR" dirty="0" err="1" smtClean="0"/>
              <a:t>ABC’si</a:t>
            </a:r>
            <a:r>
              <a:rPr lang="tr-TR" dirty="0" smtClean="0"/>
              <a:t> değerlendirilir.</a:t>
            </a:r>
          </a:p>
          <a:p>
            <a:pPr marL="0" indent="0">
              <a:buNone/>
            </a:pPr>
            <a:r>
              <a:rPr lang="tr-TR" dirty="0" smtClean="0"/>
              <a:t> Travma bulguları değerlendirilerek gerekiyorsa omurga stabilizasyonu sağlanır.</a:t>
            </a:r>
          </a:p>
          <a:p>
            <a:pPr marL="0" indent="0">
              <a:buNone/>
            </a:pPr>
            <a:r>
              <a:rPr lang="tr-TR" dirty="0" smtClean="0"/>
              <a:t> Geri dönüşsüz maske ile 10–15 L/</a:t>
            </a:r>
            <a:r>
              <a:rPr lang="tr-TR" dirty="0" err="1" smtClean="0"/>
              <a:t>dk</a:t>
            </a:r>
            <a:r>
              <a:rPr lang="tr-TR" dirty="0" smtClean="0"/>
              <a:t> oksijen verilir.</a:t>
            </a:r>
          </a:p>
          <a:p>
            <a:pPr marL="0" indent="0">
              <a:buNone/>
            </a:pPr>
            <a:r>
              <a:rPr lang="tr-TR" dirty="0" smtClean="0"/>
              <a:t> Damar yolu açılarak IV % 0,9 </a:t>
            </a:r>
            <a:r>
              <a:rPr lang="tr-TR" dirty="0" err="1" smtClean="0"/>
              <a:t>NaCl</a:t>
            </a:r>
            <a:r>
              <a:rPr lang="tr-TR" dirty="0" smtClean="0"/>
              <a:t> DAKŞ uygulanır.</a:t>
            </a:r>
          </a:p>
          <a:p>
            <a:pPr marL="0" indent="0">
              <a:buNone/>
            </a:pPr>
            <a:r>
              <a:rPr lang="tr-TR" dirty="0" smtClean="0"/>
              <a:t> </a:t>
            </a:r>
            <a:r>
              <a:rPr lang="tr-TR" dirty="0" err="1" smtClean="0"/>
              <a:t>GKS’ye</a:t>
            </a:r>
            <a:r>
              <a:rPr lang="tr-TR" dirty="0" smtClean="0"/>
              <a:t> göre hasta değerlendirilir. GKS≤12 ise komanın nedeni araştırılır. (</a:t>
            </a:r>
            <a:r>
              <a:rPr lang="tr-TR" dirty="0" err="1" smtClean="0"/>
              <a:t>asidoz</a:t>
            </a:r>
            <a:r>
              <a:rPr lang="tr-TR" dirty="0" smtClean="0"/>
              <a:t>, alkol, epilepsi, enfeksiyon, üremi, doz aşımı, travma, tümör, insülin, psikoz ve inme gibi).</a:t>
            </a:r>
          </a:p>
          <a:p>
            <a:pPr marL="0" indent="0">
              <a:buNone/>
            </a:pPr>
            <a:r>
              <a:rPr lang="tr-TR" dirty="0" smtClean="0"/>
              <a:t> Kan şekeri ölçülür:</a:t>
            </a:r>
          </a:p>
          <a:p>
            <a:pPr marL="0" indent="0">
              <a:buNone/>
            </a:pPr>
            <a:r>
              <a:rPr lang="tr-TR" dirty="0" smtClean="0"/>
              <a:t>o Kan şekeri 300 mg/dl’nin üstünde ise </a:t>
            </a:r>
            <a:r>
              <a:rPr lang="tr-TR" dirty="0" err="1" smtClean="0"/>
              <a:t>hiperglisemiye</a:t>
            </a:r>
            <a:r>
              <a:rPr lang="tr-TR" dirty="0" smtClean="0"/>
              <a:t> yönelik acil bakım uygulanır.</a:t>
            </a:r>
          </a:p>
          <a:p>
            <a:pPr marL="0" indent="0">
              <a:buNone/>
            </a:pPr>
            <a:r>
              <a:rPr lang="tr-TR" dirty="0" smtClean="0"/>
              <a:t>o Kan şekeri 60 mg/dl’nin altında ise hipoglisemiye yönelik acil bakım uygulanır.</a:t>
            </a:r>
          </a:p>
          <a:p>
            <a:pPr marL="0" indent="0">
              <a:buNone/>
            </a:pPr>
            <a:r>
              <a:rPr lang="tr-TR" dirty="0" smtClean="0"/>
              <a:t>o Kan şekeri 60–300 mg/dl arasında ise ve solunumu baskılayan </a:t>
            </a:r>
            <a:r>
              <a:rPr lang="tr-TR" dirty="0" err="1" smtClean="0"/>
              <a:t>toksik</a:t>
            </a:r>
            <a:r>
              <a:rPr lang="tr-TR" dirty="0" smtClean="0"/>
              <a:t> madde şüphesi varsa KKM ile temasa geçilerek danışman hekimin onayı ile zehirlenme/doz aşımına yönelik acil bakım uygulanır.</a:t>
            </a:r>
          </a:p>
          <a:p>
            <a:pPr marL="0" indent="0">
              <a:buNone/>
            </a:pPr>
            <a:r>
              <a:rPr lang="tr-TR" dirty="0" smtClean="0"/>
              <a:t> Hastanın </a:t>
            </a:r>
            <a:r>
              <a:rPr lang="tr-TR" dirty="0" err="1" smtClean="0"/>
              <a:t>vital</a:t>
            </a:r>
            <a:r>
              <a:rPr lang="tr-TR" dirty="0" smtClean="0"/>
              <a:t> bulguları takip edilerek </a:t>
            </a:r>
            <a:r>
              <a:rPr lang="tr-TR" dirty="0" err="1" smtClean="0"/>
              <a:t>monitörizasyonu</a:t>
            </a:r>
            <a:r>
              <a:rPr lang="tr-TR" dirty="0" smtClean="0"/>
              <a:t> sağlanır.</a:t>
            </a:r>
          </a:p>
          <a:p>
            <a:pPr marL="0" indent="0">
              <a:buNone/>
            </a:pPr>
            <a:r>
              <a:rPr lang="tr-TR" dirty="0" smtClean="0"/>
              <a:t> Hastanın nakli KKM tarafından bildirilen sağlık kuruluşuna yapılır. </a:t>
            </a:r>
            <a:r>
              <a:rPr lang="tr-TR" dirty="0" err="1" smtClean="0"/>
              <a:t>Vital</a:t>
            </a:r>
            <a:r>
              <a:rPr lang="tr-TR" dirty="0" smtClean="0"/>
              <a:t> bulguları stabil ise ve travma bulgusu/şüphesi yoksa koma pozisyonunda hastanın nakli sağlanır.</a:t>
            </a:r>
          </a:p>
          <a:p>
            <a:pPr marL="0" indent="0">
              <a:buNone/>
            </a:pPr>
            <a:r>
              <a:rPr lang="tr-TR" dirty="0" smtClean="0"/>
              <a:t> Vaka kayıt formu eksiksiz doldurulur.</a:t>
            </a:r>
            <a:endParaRPr lang="tr-TR" dirty="0"/>
          </a:p>
        </p:txBody>
      </p:sp>
    </p:spTree>
    <p:extLst>
      <p:ext uri="{BB962C8B-B14F-4D97-AF65-F5344CB8AC3E}">
        <p14:creationId xmlns:p14="http://schemas.microsoft.com/office/powerpoint/2010/main" val="326764852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3627</Words>
  <Application>Microsoft Office PowerPoint</Application>
  <PresentationFormat>Geniş ekran</PresentationFormat>
  <Paragraphs>267</Paragraphs>
  <Slides>48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48</vt:i4>
      </vt:variant>
    </vt:vector>
  </HeadingPairs>
  <TitlesOfParts>
    <vt:vector size="53" baseType="lpstr">
      <vt:lpstr>Arial</vt:lpstr>
      <vt:lpstr>Calibri</vt:lpstr>
      <vt:lpstr>Calibri Light</vt:lpstr>
      <vt:lpstr>Wingdings</vt:lpstr>
      <vt:lpstr>Office Teması</vt:lpstr>
      <vt:lpstr>SİNİR SİSTEMİ HASTALIKLARINDA ACİL BAKIM</vt:lpstr>
      <vt:lpstr> Senkop (Bayılma) </vt:lpstr>
      <vt:lpstr> Senkop nedenleri </vt:lpstr>
      <vt:lpstr>Senkopta belirti ve bulgular </vt:lpstr>
      <vt:lpstr>Senkopta acil bakım </vt:lpstr>
      <vt:lpstr> Koma </vt:lpstr>
      <vt:lpstr> Koma Nedenleri ve Tipleri </vt:lpstr>
      <vt:lpstr>Koma Nedenleri ve Tipleri</vt:lpstr>
      <vt:lpstr>Komada acil bakım (yetişkinde) </vt:lpstr>
      <vt:lpstr>Komada acil bakım algoritması (yetişkin)</vt:lpstr>
      <vt:lpstr>Komada acil bakım (çocukta) </vt:lpstr>
      <vt:lpstr>Komada acil bakım algoritması (çocuk)</vt:lpstr>
      <vt:lpstr>Epilepsi</vt:lpstr>
      <vt:lpstr>Epilepsi</vt:lpstr>
      <vt:lpstr>Epilepsi</vt:lpstr>
      <vt:lpstr>Jeneralize Nöbetler</vt:lpstr>
      <vt:lpstr> En sık görülen Jeneralize nöbetler şunlardır: </vt:lpstr>
      <vt:lpstr>Febril konvülsiyonlar (febril nöbet)</vt:lpstr>
      <vt:lpstr>Jeneralize nöbetlerde aşağıdaki belirtiler görülür:</vt:lpstr>
      <vt:lpstr> Nöbet sonrasındaki belirtiler şunlardır; </vt:lpstr>
      <vt:lpstr>Parsiyel (fokal) Nöbetler</vt:lpstr>
      <vt:lpstr>Epilepside Acil Bakım </vt:lpstr>
      <vt:lpstr>Epilepside Acil Bakım</vt:lpstr>
      <vt:lpstr>Epilepsi nöbeti acil bakım algoritması (yetişkin)</vt:lpstr>
      <vt:lpstr>Epilepside acil bakım (çocukta)</vt:lpstr>
      <vt:lpstr>Epilepside acil bakım (çocukta)</vt:lpstr>
      <vt:lpstr>Epilepsi nöbeti acil bakım algoritması (çocuk)</vt:lpstr>
      <vt:lpstr>Serebrovasküler Olay</vt:lpstr>
      <vt:lpstr>Serebrovasküler Olay</vt:lpstr>
      <vt:lpstr>SVO Çeşitleri </vt:lpstr>
      <vt:lpstr>İskemik SVO</vt:lpstr>
      <vt:lpstr>Trombotik SVO: </vt:lpstr>
      <vt:lpstr>Embolik SVO: </vt:lpstr>
      <vt:lpstr>İskemik SVO bulguları</vt:lpstr>
      <vt:lpstr>Hemorajik SVO</vt:lpstr>
      <vt:lpstr>Hemorajik SVO</vt:lpstr>
      <vt:lpstr>Hemorajik SVO bulguları </vt:lpstr>
      <vt:lpstr>SVO’da Hasta Değerlendirmesi </vt:lpstr>
      <vt:lpstr>SVO’da Hasta Değerlendirmesi </vt:lpstr>
      <vt:lpstr>SVO’da Hasta Değerlendirmesi </vt:lpstr>
      <vt:lpstr>SVO’da Acil Bakım </vt:lpstr>
      <vt:lpstr>SVO’da Acil Bakım</vt:lpstr>
      <vt:lpstr>SVO acil bakım algoritması</vt:lpstr>
      <vt:lpstr>Kafa İçi Basınç Artışı Sendromu (KİBAS)</vt:lpstr>
      <vt:lpstr>Kafa İçi Basınç Artışı Sendromu (KİBAS)</vt:lpstr>
      <vt:lpstr>Kibas belirti ve bulguları </vt:lpstr>
      <vt:lpstr>Kibas belirti ve bulguları</vt:lpstr>
      <vt:lpstr>KİBAS’da acil bakım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SİNİR SİSTEMİ HASTALIKLARINDA ACİL BAKIM</dc:title>
  <dc:creator>N.Bingöl</dc:creator>
  <cp:lastModifiedBy>Battal</cp:lastModifiedBy>
  <cp:revision>13</cp:revision>
  <dcterms:created xsi:type="dcterms:W3CDTF">2017-12-11T09:48:41Z</dcterms:created>
  <dcterms:modified xsi:type="dcterms:W3CDTF">2017-12-18T21:11:45Z</dcterms:modified>
</cp:coreProperties>
</file>