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7C4D0-104E-47A4-8235-F87025E22FE4}"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tr-TR"/>
        </a:p>
      </dgm:t>
    </dgm:pt>
    <dgm:pt modelId="{75F42E0A-88E4-4279-A0DB-844CB2CF36C6}">
      <dgm:prSet phldrT="[Metin]"/>
      <dgm:spPr>
        <a:solidFill>
          <a:srgbClr val="FFC000"/>
        </a:solidFill>
      </dgm:spPr>
      <dgm:t>
        <a:bodyPr/>
        <a:lstStyle/>
        <a:p>
          <a:r>
            <a:rPr lang="tr-TR" b="1" dirty="0" smtClean="0">
              <a:solidFill>
                <a:schemeClr val="bg1"/>
              </a:solidFill>
            </a:rPr>
            <a:t>Sözcük Bilgisi</a:t>
          </a:r>
          <a:endParaRPr lang="tr-TR" b="1" dirty="0">
            <a:solidFill>
              <a:schemeClr val="bg1"/>
            </a:solidFill>
          </a:endParaRPr>
        </a:p>
      </dgm:t>
    </dgm:pt>
    <dgm:pt modelId="{6CC33156-5E15-4AEB-A9F8-E828FD1CCCEF}" type="parTrans" cxnId="{074303C2-BE93-475E-806E-74E90A85D1EF}">
      <dgm:prSet/>
      <dgm:spPr/>
      <dgm:t>
        <a:bodyPr/>
        <a:lstStyle/>
        <a:p>
          <a:endParaRPr lang="tr-TR"/>
        </a:p>
      </dgm:t>
    </dgm:pt>
    <dgm:pt modelId="{8DC62FCE-A90B-45C1-AC59-284E89250873}" type="sibTrans" cxnId="{074303C2-BE93-475E-806E-74E90A85D1EF}">
      <dgm:prSet/>
      <dgm:spPr/>
      <dgm:t>
        <a:bodyPr/>
        <a:lstStyle/>
        <a:p>
          <a:endParaRPr lang="tr-TR"/>
        </a:p>
      </dgm:t>
    </dgm:pt>
    <dgm:pt modelId="{0B1F885F-2F23-47F1-94C2-789A174519B9}">
      <dgm:prSet phldrT="[Metin]"/>
      <dgm:spPr>
        <a:solidFill>
          <a:schemeClr val="tx2">
            <a:lumMod val="60000"/>
            <a:lumOff val="40000"/>
          </a:schemeClr>
        </a:solidFill>
      </dgm:spPr>
      <dgm:t>
        <a:bodyPr/>
        <a:lstStyle/>
        <a:p>
          <a:r>
            <a:rPr lang="tr-TR" b="1" dirty="0" smtClean="0"/>
            <a:t>Yazı farkındalığı</a:t>
          </a:r>
          <a:endParaRPr lang="tr-TR" b="1" dirty="0"/>
        </a:p>
      </dgm:t>
    </dgm:pt>
    <dgm:pt modelId="{AAAF7242-F351-4DB1-95A4-891CA2F22013}" type="parTrans" cxnId="{A79D0D54-BB6C-4245-B6BD-5038E50D7B27}">
      <dgm:prSet/>
      <dgm:spPr/>
      <dgm:t>
        <a:bodyPr/>
        <a:lstStyle/>
        <a:p>
          <a:endParaRPr lang="tr-TR"/>
        </a:p>
      </dgm:t>
    </dgm:pt>
    <dgm:pt modelId="{CAAAB9DE-35A6-49FC-8520-ED8957FD0AE5}" type="sibTrans" cxnId="{A79D0D54-BB6C-4245-B6BD-5038E50D7B27}">
      <dgm:prSet/>
      <dgm:spPr/>
      <dgm:t>
        <a:bodyPr/>
        <a:lstStyle/>
        <a:p>
          <a:endParaRPr lang="tr-TR"/>
        </a:p>
      </dgm:t>
    </dgm:pt>
    <dgm:pt modelId="{038BB5CD-F128-4899-A87A-65557D26C4B1}">
      <dgm:prSet phldrT="[Metin]"/>
      <dgm:spPr>
        <a:solidFill>
          <a:srgbClr val="FF0000"/>
        </a:solidFill>
      </dgm:spPr>
      <dgm:t>
        <a:bodyPr/>
        <a:lstStyle/>
        <a:p>
          <a:r>
            <a:rPr lang="tr-TR" b="1" dirty="0" smtClean="0"/>
            <a:t>Okumaya karşı olumlu tutum geliştirme</a:t>
          </a:r>
          <a:endParaRPr lang="tr-TR" b="1" dirty="0"/>
        </a:p>
      </dgm:t>
    </dgm:pt>
    <dgm:pt modelId="{19A2023C-443A-4BD1-A183-D0A2FBDBE13B}" type="parTrans" cxnId="{463A728E-01AF-4FC8-A8A0-52A90778BCE3}">
      <dgm:prSet/>
      <dgm:spPr/>
      <dgm:t>
        <a:bodyPr/>
        <a:lstStyle/>
        <a:p>
          <a:endParaRPr lang="tr-TR"/>
        </a:p>
      </dgm:t>
    </dgm:pt>
    <dgm:pt modelId="{85312E1A-E6B3-4E74-AC19-1D87027A167A}" type="sibTrans" cxnId="{463A728E-01AF-4FC8-A8A0-52A90778BCE3}">
      <dgm:prSet/>
      <dgm:spPr/>
      <dgm:t>
        <a:bodyPr/>
        <a:lstStyle/>
        <a:p>
          <a:endParaRPr lang="tr-TR"/>
        </a:p>
      </dgm:t>
    </dgm:pt>
    <dgm:pt modelId="{69A8A4A9-1663-4760-ABE1-0C220BBD7284}">
      <dgm:prSet phldrT="[Metin]"/>
      <dgm:spPr>
        <a:solidFill>
          <a:srgbClr val="92D050"/>
        </a:solidFill>
      </dgm:spPr>
      <dgm:t>
        <a:bodyPr/>
        <a:lstStyle/>
        <a:p>
          <a:r>
            <a:rPr lang="tr-TR" b="1" dirty="0" smtClean="0"/>
            <a:t>Alıcı Dil</a:t>
          </a:r>
        </a:p>
        <a:p>
          <a:r>
            <a:rPr lang="tr-TR" b="1" dirty="0" smtClean="0"/>
            <a:t>İfade Edici Dil</a:t>
          </a:r>
          <a:endParaRPr lang="tr-TR" b="1" dirty="0"/>
        </a:p>
      </dgm:t>
    </dgm:pt>
    <dgm:pt modelId="{5C83AA93-B43B-4F19-B42C-19193749AA1B}" type="parTrans" cxnId="{D5BAFB2A-62BB-4B9B-AAE1-42947E24E817}">
      <dgm:prSet/>
      <dgm:spPr/>
      <dgm:t>
        <a:bodyPr/>
        <a:lstStyle/>
        <a:p>
          <a:endParaRPr lang="tr-TR"/>
        </a:p>
      </dgm:t>
    </dgm:pt>
    <dgm:pt modelId="{BA2369DA-2FFF-4A33-9575-4960AFF6FC11}" type="sibTrans" cxnId="{D5BAFB2A-62BB-4B9B-AAE1-42947E24E817}">
      <dgm:prSet/>
      <dgm:spPr/>
      <dgm:t>
        <a:bodyPr/>
        <a:lstStyle/>
        <a:p>
          <a:endParaRPr lang="tr-TR"/>
        </a:p>
      </dgm:t>
    </dgm:pt>
    <dgm:pt modelId="{5C6F89B7-4AF8-40A5-B11A-02A8E6432FCE}">
      <dgm:prSet phldrT="[Metin]"/>
      <dgm:spPr>
        <a:solidFill>
          <a:srgbClr val="7030A0"/>
        </a:solidFill>
      </dgm:spPr>
      <dgm:t>
        <a:bodyPr/>
        <a:lstStyle/>
        <a:p>
          <a:r>
            <a:rPr lang="tr-TR" b="1" dirty="0" smtClean="0"/>
            <a:t>Sesbilgisel </a:t>
          </a:r>
          <a:r>
            <a:rPr lang="tr-TR" b="1" dirty="0" err="1" smtClean="0"/>
            <a:t>farkındalık</a:t>
          </a:r>
          <a:endParaRPr lang="tr-TR" b="1" dirty="0"/>
        </a:p>
      </dgm:t>
    </dgm:pt>
    <dgm:pt modelId="{5DBDA5F0-0D35-4DFA-B7DC-522CE067CEEE}" type="parTrans" cxnId="{5B8D9C06-D8CC-45D7-902C-B7A2BAE74748}">
      <dgm:prSet/>
      <dgm:spPr/>
      <dgm:t>
        <a:bodyPr/>
        <a:lstStyle/>
        <a:p>
          <a:endParaRPr lang="tr-TR"/>
        </a:p>
      </dgm:t>
    </dgm:pt>
    <dgm:pt modelId="{95914C49-8466-456A-8AA8-947D88CB0D58}" type="sibTrans" cxnId="{5B8D9C06-D8CC-45D7-902C-B7A2BAE74748}">
      <dgm:prSet/>
      <dgm:spPr/>
      <dgm:t>
        <a:bodyPr/>
        <a:lstStyle/>
        <a:p>
          <a:endParaRPr lang="tr-TR"/>
        </a:p>
      </dgm:t>
    </dgm:pt>
    <dgm:pt modelId="{CCF0C19F-826A-4FAF-A975-D07692B49AC6}">
      <dgm:prSet/>
      <dgm:spPr>
        <a:solidFill>
          <a:srgbClr val="FF33CC"/>
        </a:solidFill>
      </dgm:spPr>
      <dgm:t>
        <a:bodyPr/>
        <a:lstStyle/>
        <a:p>
          <a:r>
            <a:rPr lang="tr-TR" b="1" dirty="0" smtClean="0"/>
            <a:t>Okuyan-Çocuk (Anne-Baba,vb…) Etkileşimi</a:t>
          </a:r>
          <a:endParaRPr lang="tr-TR" b="1" dirty="0"/>
        </a:p>
      </dgm:t>
    </dgm:pt>
    <dgm:pt modelId="{7C338533-6028-4070-90B0-10C555933ACF}" type="parTrans" cxnId="{D39FDC91-166D-4CC9-9A80-63CF64739F07}">
      <dgm:prSet/>
      <dgm:spPr/>
      <dgm:t>
        <a:bodyPr/>
        <a:lstStyle/>
        <a:p>
          <a:endParaRPr lang="tr-TR"/>
        </a:p>
      </dgm:t>
    </dgm:pt>
    <dgm:pt modelId="{40DD3E43-E946-48A4-8AB9-CCBF38E00EAE}" type="sibTrans" cxnId="{D39FDC91-166D-4CC9-9A80-63CF64739F07}">
      <dgm:prSet/>
      <dgm:spPr/>
      <dgm:t>
        <a:bodyPr/>
        <a:lstStyle/>
        <a:p>
          <a:endParaRPr lang="tr-TR"/>
        </a:p>
      </dgm:t>
    </dgm:pt>
    <dgm:pt modelId="{033ABC5F-8B34-4CBD-8916-3FC487C13B45}" type="pres">
      <dgm:prSet presAssocID="{5F07C4D0-104E-47A4-8235-F87025E22FE4}" presName="cycle" presStyleCnt="0">
        <dgm:presLayoutVars>
          <dgm:dir/>
          <dgm:resizeHandles val="exact"/>
        </dgm:presLayoutVars>
      </dgm:prSet>
      <dgm:spPr/>
      <dgm:t>
        <a:bodyPr/>
        <a:lstStyle/>
        <a:p>
          <a:endParaRPr lang="tr-TR"/>
        </a:p>
      </dgm:t>
    </dgm:pt>
    <dgm:pt modelId="{1083BC36-6B97-46AD-840E-4761510825E7}" type="pres">
      <dgm:prSet presAssocID="{75F42E0A-88E4-4279-A0DB-844CB2CF36C6}" presName="node" presStyleLbl="node1" presStyleIdx="0" presStyleCnt="6">
        <dgm:presLayoutVars>
          <dgm:bulletEnabled val="1"/>
        </dgm:presLayoutVars>
      </dgm:prSet>
      <dgm:spPr/>
      <dgm:t>
        <a:bodyPr/>
        <a:lstStyle/>
        <a:p>
          <a:endParaRPr lang="tr-TR"/>
        </a:p>
      </dgm:t>
    </dgm:pt>
    <dgm:pt modelId="{19ABD278-8E10-45AE-A0D2-6239117FB819}" type="pres">
      <dgm:prSet presAssocID="{75F42E0A-88E4-4279-A0DB-844CB2CF36C6}" presName="spNode" presStyleCnt="0"/>
      <dgm:spPr/>
    </dgm:pt>
    <dgm:pt modelId="{AA97A9EE-E53E-4A34-8A4F-5BFA75668034}" type="pres">
      <dgm:prSet presAssocID="{8DC62FCE-A90B-45C1-AC59-284E89250873}" presName="sibTrans" presStyleLbl="sibTrans1D1" presStyleIdx="0" presStyleCnt="6"/>
      <dgm:spPr/>
      <dgm:t>
        <a:bodyPr/>
        <a:lstStyle/>
        <a:p>
          <a:endParaRPr lang="tr-TR"/>
        </a:p>
      </dgm:t>
    </dgm:pt>
    <dgm:pt modelId="{2E7FCA7C-338B-4CDA-B547-F1181BA8F6F2}" type="pres">
      <dgm:prSet presAssocID="{0B1F885F-2F23-47F1-94C2-789A174519B9}" presName="node" presStyleLbl="node1" presStyleIdx="1" presStyleCnt="6">
        <dgm:presLayoutVars>
          <dgm:bulletEnabled val="1"/>
        </dgm:presLayoutVars>
      </dgm:prSet>
      <dgm:spPr/>
      <dgm:t>
        <a:bodyPr/>
        <a:lstStyle/>
        <a:p>
          <a:endParaRPr lang="tr-TR"/>
        </a:p>
      </dgm:t>
    </dgm:pt>
    <dgm:pt modelId="{7612157C-28F7-4295-942C-D05E91B1E310}" type="pres">
      <dgm:prSet presAssocID="{0B1F885F-2F23-47F1-94C2-789A174519B9}" presName="spNode" presStyleCnt="0"/>
      <dgm:spPr/>
    </dgm:pt>
    <dgm:pt modelId="{336BD733-F051-4EA0-9D3B-33ECC67CDEDC}" type="pres">
      <dgm:prSet presAssocID="{CAAAB9DE-35A6-49FC-8520-ED8957FD0AE5}" presName="sibTrans" presStyleLbl="sibTrans1D1" presStyleIdx="1" presStyleCnt="6"/>
      <dgm:spPr/>
      <dgm:t>
        <a:bodyPr/>
        <a:lstStyle/>
        <a:p>
          <a:endParaRPr lang="tr-TR"/>
        </a:p>
      </dgm:t>
    </dgm:pt>
    <dgm:pt modelId="{F57BF27F-FBC9-4E18-8376-45121096E0D1}" type="pres">
      <dgm:prSet presAssocID="{038BB5CD-F128-4899-A87A-65557D26C4B1}" presName="node" presStyleLbl="node1" presStyleIdx="2" presStyleCnt="6">
        <dgm:presLayoutVars>
          <dgm:bulletEnabled val="1"/>
        </dgm:presLayoutVars>
      </dgm:prSet>
      <dgm:spPr/>
      <dgm:t>
        <a:bodyPr/>
        <a:lstStyle/>
        <a:p>
          <a:endParaRPr lang="tr-TR"/>
        </a:p>
      </dgm:t>
    </dgm:pt>
    <dgm:pt modelId="{C8699627-996A-4674-BE27-5E37AFDA3730}" type="pres">
      <dgm:prSet presAssocID="{038BB5CD-F128-4899-A87A-65557D26C4B1}" presName="spNode" presStyleCnt="0"/>
      <dgm:spPr/>
    </dgm:pt>
    <dgm:pt modelId="{90CEF8A3-990E-4C60-8EAF-27B81BC4909B}" type="pres">
      <dgm:prSet presAssocID="{85312E1A-E6B3-4E74-AC19-1D87027A167A}" presName="sibTrans" presStyleLbl="sibTrans1D1" presStyleIdx="2" presStyleCnt="6"/>
      <dgm:spPr/>
      <dgm:t>
        <a:bodyPr/>
        <a:lstStyle/>
        <a:p>
          <a:endParaRPr lang="tr-TR"/>
        </a:p>
      </dgm:t>
    </dgm:pt>
    <dgm:pt modelId="{1471B84A-2C6D-4B45-89DB-EF48EF31B52C}" type="pres">
      <dgm:prSet presAssocID="{CCF0C19F-826A-4FAF-A975-D07692B49AC6}" presName="node" presStyleLbl="node1" presStyleIdx="3" presStyleCnt="6">
        <dgm:presLayoutVars>
          <dgm:bulletEnabled val="1"/>
        </dgm:presLayoutVars>
      </dgm:prSet>
      <dgm:spPr/>
      <dgm:t>
        <a:bodyPr/>
        <a:lstStyle/>
        <a:p>
          <a:endParaRPr lang="tr-TR"/>
        </a:p>
      </dgm:t>
    </dgm:pt>
    <dgm:pt modelId="{B83131F8-837B-4396-B625-A608B890277F}" type="pres">
      <dgm:prSet presAssocID="{CCF0C19F-826A-4FAF-A975-D07692B49AC6}" presName="spNode" presStyleCnt="0"/>
      <dgm:spPr/>
    </dgm:pt>
    <dgm:pt modelId="{F36D3D27-B642-4E1C-9ED8-9BE99CA24A22}" type="pres">
      <dgm:prSet presAssocID="{40DD3E43-E946-48A4-8AB9-CCBF38E00EAE}" presName="sibTrans" presStyleLbl="sibTrans1D1" presStyleIdx="3" presStyleCnt="6"/>
      <dgm:spPr/>
      <dgm:t>
        <a:bodyPr/>
        <a:lstStyle/>
        <a:p>
          <a:endParaRPr lang="tr-TR"/>
        </a:p>
      </dgm:t>
    </dgm:pt>
    <dgm:pt modelId="{DA29BFBF-6D68-44B8-BA33-B17CB004F886}" type="pres">
      <dgm:prSet presAssocID="{69A8A4A9-1663-4760-ABE1-0C220BBD7284}" presName="node" presStyleLbl="node1" presStyleIdx="4" presStyleCnt="6">
        <dgm:presLayoutVars>
          <dgm:bulletEnabled val="1"/>
        </dgm:presLayoutVars>
      </dgm:prSet>
      <dgm:spPr/>
      <dgm:t>
        <a:bodyPr/>
        <a:lstStyle/>
        <a:p>
          <a:endParaRPr lang="tr-TR"/>
        </a:p>
      </dgm:t>
    </dgm:pt>
    <dgm:pt modelId="{AF729CEC-76CD-40BC-8419-A8A2699F2C11}" type="pres">
      <dgm:prSet presAssocID="{69A8A4A9-1663-4760-ABE1-0C220BBD7284}" presName="spNode" presStyleCnt="0"/>
      <dgm:spPr/>
    </dgm:pt>
    <dgm:pt modelId="{5DBD861D-AD73-4BEB-81C3-579DF1A1D74F}" type="pres">
      <dgm:prSet presAssocID="{BA2369DA-2FFF-4A33-9575-4960AFF6FC11}" presName="sibTrans" presStyleLbl="sibTrans1D1" presStyleIdx="4" presStyleCnt="6"/>
      <dgm:spPr/>
      <dgm:t>
        <a:bodyPr/>
        <a:lstStyle/>
        <a:p>
          <a:endParaRPr lang="tr-TR"/>
        </a:p>
      </dgm:t>
    </dgm:pt>
    <dgm:pt modelId="{E625E2BB-605B-4109-BDAB-DB24BC52A84C}" type="pres">
      <dgm:prSet presAssocID="{5C6F89B7-4AF8-40A5-B11A-02A8E6432FCE}" presName="node" presStyleLbl="node1" presStyleIdx="5" presStyleCnt="6">
        <dgm:presLayoutVars>
          <dgm:bulletEnabled val="1"/>
        </dgm:presLayoutVars>
      </dgm:prSet>
      <dgm:spPr/>
      <dgm:t>
        <a:bodyPr/>
        <a:lstStyle/>
        <a:p>
          <a:endParaRPr lang="tr-TR"/>
        </a:p>
      </dgm:t>
    </dgm:pt>
    <dgm:pt modelId="{82AA03CE-DD35-4251-840F-2A2B0B22C2F2}" type="pres">
      <dgm:prSet presAssocID="{5C6F89B7-4AF8-40A5-B11A-02A8E6432FCE}" presName="spNode" presStyleCnt="0"/>
      <dgm:spPr/>
    </dgm:pt>
    <dgm:pt modelId="{389F479E-7525-4B31-BB34-FBA381B95C61}" type="pres">
      <dgm:prSet presAssocID="{95914C49-8466-456A-8AA8-947D88CB0D58}" presName="sibTrans" presStyleLbl="sibTrans1D1" presStyleIdx="5" presStyleCnt="6"/>
      <dgm:spPr/>
      <dgm:t>
        <a:bodyPr/>
        <a:lstStyle/>
        <a:p>
          <a:endParaRPr lang="tr-TR"/>
        </a:p>
      </dgm:t>
    </dgm:pt>
  </dgm:ptLst>
  <dgm:cxnLst>
    <dgm:cxn modelId="{FD4CA96E-CAAE-4509-A012-C1F4468DFBD7}" type="presOf" srcId="{40DD3E43-E946-48A4-8AB9-CCBF38E00EAE}" destId="{F36D3D27-B642-4E1C-9ED8-9BE99CA24A22}" srcOrd="0" destOrd="0" presId="urn:microsoft.com/office/officeart/2005/8/layout/cycle6"/>
    <dgm:cxn modelId="{D5BAFB2A-62BB-4B9B-AAE1-42947E24E817}" srcId="{5F07C4D0-104E-47A4-8235-F87025E22FE4}" destId="{69A8A4A9-1663-4760-ABE1-0C220BBD7284}" srcOrd="4" destOrd="0" parTransId="{5C83AA93-B43B-4F19-B42C-19193749AA1B}" sibTransId="{BA2369DA-2FFF-4A33-9575-4960AFF6FC11}"/>
    <dgm:cxn modelId="{D8F950A0-A208-4243-BF9A-720837BAAE8F}" type="presOf" srcId="{CAAAB9DE-35A6-49FC-8520-ED8957FD0AE5}" destId="{336BD733-F051-4EA0-9D3B-33ECC67CDEDC}" srcOrd="0" destOrd="0" presId="urn:microsoft.com/office/officeart/2005/8/layout/cycle6"/>
    <dgm:cxn modelId="{463A728E-01AF-4FC8-A8A0-52A90778BCE3}" srcId="{5F07C4D0-104E-47A4-8235-F87025E22FE4}" destId="{038BB5CD-F128-4899-A87A-65557D26C4B1}" srcOrd="2" destOrd="0" parTransId="{19A2023C-443A-4BD1-A183-D0A2FBDBE13B}" sibTransId="{85312E1A-E6B3-4E74-AC19-1D87027A167A}"/>
    <dgm:cxn modelId="{77FDD8CA-18E9-4B9C-B2B0-F962E8E1C944}" type="presOf" srcId="{75F42E0A-88E4-4279-A0DB-844CB2CF36C6}" destId="{1083BC36-6B97-46AD-840E-4761510825E7}" srcOrd="0" destOrd="0" presId="urn:microsoft.com/office/officeart/2005/8/layout/cycle6"/>
    <dgm:cxn modelId="{245EEDCD-2A25-4A9C-ABB2-B0114AA1D218}" type="presOf" srcId="{8DC62FCE-A90B-45C1-AC59-284E89250873}" destId="{AA97A9EE-E53E-4A34-8A4F-5BFA75668034}" srcOrd="0" destOrd="0" presId="urn:microsoft.com/office/officeart/2005/8/layout/cycle6"/>
    <dgm:cxn modelId="{FBCFE5E1-791E-41C2-B363-2F93EC71DC53}" type="presOf" srcId="{0B1F885F-2F23-47F1-94C2-789A174519B9}" destId="{2E7FCA7C-338B-4CDA-B547-F1181BA8F6F2}" srcOrd="0" destOrd="0" presId="urn:microsoft.com/office/officeart/2005/8/layout/cycle6"/>
    <dgm:cxn modelId="{F2D7E099-8C26-4265-8136-478723FA8BC1}" type="presOf" srcId="{95914C49-8466-456A-8AA8-947D88CB0D58}" destId="{389F479E-7525-4B31-BB34-FBA381B95C61}" srcOrd="0" destOrd="0" presId="urn:microsoft.com/office/officeart/2005/8/layout/cycle6"/>
    <dgm:cxn modelId="{5D9D495A-568E-4DF4-8A34-F5A4806A45E3}" type="presOf" srcId="{5F07C4D0-104E-47A4-8235-F87025E22FE4}" destId="{033ABC5F-8B34-4CBD-8916-3FC487C13B45}" srcOrd="0" destOrd="0" presId="urn:microsoft.com/office/officeart/2005/8/layout/cycle6"/>
    <dgm:cxn modelId="{89BA7E39-50AC-458E-B014-434410F1E49C}" type="presOf" srcId="{5C6F89B7-4AF8-40A5-B11A-02A8E6432FCE}" destId="{E625E2BB-605B-4109-BDAB-DB24BC52A84C}" srcOrd="0" destOrd="0" presId="urn:microsoft.com/office/officeart/2005/8/layout/cycle6"/>
    <dgm:cxn modelId="{A79D0D54-BB6C-4245-B6BD-5038E50D7B27}" srcId="{5F07C4D0-104E-47A4-8235-F87025E22FE4}" destId="{0B1F885F-2F23-47F1-94C2-789A174519B9}" srcOrd="1" destOrd="0" parTransId="{AAAF7242-F351-4DB1-95A4-891CA2F22013}" sibTransId="{CAAAB9DE-35A6-49FC-8520-ED8957FD0AE5}"/>
    <dgm:cxn modelId="{D39FDC91-166D-4CC9-9A80-63CF64739F07}" srcId="{5F07C4D0-104E-47A4-8235-F87025E22FE4}" destId="{CCF0C19F-826A-4FAF-A975-D07692B49AC6}" srcOrd="3" destOrd="0" parTransId="{7C338533-6028-4070-90B0-10C555933ACF}" sibTransId="{40DD3E43-E946-48A4-8AB9-CCBF38E00EAE}"/>
    <dgm:cxn modelId="{BBCCB239-3E7F-420B-8B6B-F827DDEB89CA}" type="presOf" srcId="{BA2369DA-2FFF-4A33-9575-4960AFF6FC11}" destId="{5DBD861D-AD73-4BEB-81C3-579DF1A1D74F}" srcOrd="0" destOrd="0" presId="urn:microsoft.com/office/officeart/2005/8/layout/cycle6"/>
    <dgm:cxn modelId="{A410DAB5-F7E8-4BAA-B504-187682FAC4AD}" type="presOf" srcId="{038BB5CD-F128-4899-A87A-65557D26C4B1}" destId="{F57BF27F-FBC9-4E18-8376-45121096E0D1}" srcOrd="0" destOrd="0" presId="urn:microsoft.com/office/officeart/2005/8/layout/cycle6"/>
    <dgm:cxn modelId="{5B8D9C06-D8CC-45D7-902C-B7A2BAE74748}" srcId="{5F07C4D0-104E-47A4-8235-F87025E22FE4}" destId="{5C6F89B7-4AF8-40A5-B11A-02A8E6432FCE}" srcOrd="5" destOrd="0" parTransId="{5DBDA5F0-0D35-4DFA-B7DC-522CE067CEEE}" sibTransId="{95914C49-8466-456A-8AA8-947D88CB0D58}"/>
    <dgm:cxn modelId="{074303C2-BE93-475E-806E-74E90A85D1EF}" srcId="{5F07C4D0-104E-47A4-8235-F87025E22FE4}" destId="{75F42E0A-88E4-4279-A0DB-844CB2CF36C6}" srcOrd="0" destOrd="0" parTransId="{6CC33156-5E15-4AEB-A9F8-E828FD1CCCEF}" sibTransId="{8DC62FCE-A90B-45C1-AC59-284E89250873}"/>
    <dgm:cxn modelId="{B56023B5-34A5-4D01-92FB-6B074965B6ED}" type="presOf" srcId="{69A8A4A9-1663-4760-ABE1-0C220BBD7284}" destId="{DA29BFBF-6D68-44B8-BA33-B17CB004F886}" srcOrd="0" destOrd="0" presId="urn:microsoft.com/office/officeart/2005/8/layout/cycle6"/>
    <dgm:cxn modelId="{C130A252-8EEA-4A20-B799-7ED0047EBAAC}" type="presOf" srcId="{85312E1A-E6B3-4E74-AC19-1D87027A167A}" destId="{90CEF8A3-990E-4C60-8EAF-27B81BC4909B}" srcOrd="0" destOrd="0" presId="urn:microsoft.com/office/officeart/2005/8/layout/cycle6"/>
    <dgm:cxn modelId="{8674B941-9210-4918-A216-2958775949CE}" type="presOf" srcId="{CCF0C19F-826A-4FAF-A975-D07692B49AC6}" destId="{1471B84A-2C6D-4B45-89DB-EF48EF31B52C}" srcOrd="0" destOrd="0" presId="urn:microsoft.com/office/officeart/2005/8/layout/cycle6"/>
    <dgm:cxn modelId="{4A620B7D-845A-46A8-AE13-6569926F15B3}" type="presParOf" srcId="{033ABC5F-8B34-4CBD-8916-3FC487C13B45}" destId="{1083BC36-6B97-46AD-840E-4761510825E7}" srcOrd="0" destOrd="0" presId="urn:microsoft.com/office/officeart/2005/8/layout/cycle6"/>
    <dgm:cxn modelId="{9F3DCF34-C96B-4512-885D-AACA3F02791D}" type="presParOf" srcId="{033ABC5F-8B34-4CBD-8916-3FC487C13B45}" destId="{19ABD278-8E10-45AE-A0D2-6239117FB819}" srcOrd="1" destOrd="0" presId="urn:microsoft.com/office/officeart/2005/8/layout/cycle6"/>
    <dgm:cxn modelId="{1363F6BE-2F7C-4D5B-9DCB-48B29BB6433E}" type="presParOf" srcId="{033ABC5F-8B34-4CBD-8916-3FC487C13B45}" destId="{AA97A9EE-E53E-4A34-8A4F-5BFA75668034}" srcOrd="2" destOrd="0" presId="urn:microsoft.com/office/officeart/2005/8/layout/cycle6"/>
    <dgm:cxn modelId="{B94BE4E8-D0E7-46CA-AE60-6D367AFA88DD}" type="presParOf" srcId="{033ABC5F-8B34-4CBD-8916-3FC487C13B45}" destId="{2E7FCA7C-338B-4CDA-B547-F1181BA8F6F2}" srcOrd="3" destOrd="0" presId="urn:microsoft.com/office/officeart/2005/8/layout/cycle6"/>
    <dgm:cxn modelId="{EF8CBBFB-38FF-4FD7-997D-7AF047E86645}" type="presParOf" srcId="{033ABC5F-8B34-4CBD-8916-3FC487C13B45}" destId="{7612157C-28F7-4295-942C-D05E91B1E310}" srcOrd="4" destOrd="0" presId="urn:microsoft.com/office/officeart/2005/8/layout/cycle6"/>
    <dgm:cxn modelId="{241332D0-DA83-48D1-9B2F-9EAEC5A47978}" type="presParOf" srcId="{033ABC5F-8B34-4CBD-8916-3FC487C13B45}" destId="{336BD733-F051-4EA0-9D3B-33ECC67CDEDC}" srcOrd="5" destOrd="0" presId="urn:microsoft.com/office/officeart/2005/8/layout/cycle6"/>
    <dgm:cxn modelId="{B429A596-4B26-428F-87EF-76FED0C6878E}" type="presParOf" srcId="{033ABC5F-8B34-4CBD-8916-3FC487C13B45}" destId="{F57BF27F-FBC9-4E18-8376-45121096E0D1}" srcOrd="6" destOrd="0" presId="urn:microsoft.com/office/officeart/2005/8/layout/cycle6"/>
    <dgm:cxn modelId="{5BA32D32-92BF-4B68-AE87-9E656A307DBE}" type="presParOf" srcId="{033ABC5F-8B34-4CBD-8916-3FC487C13B45}" destId="{C8699627-996A-4674-BE27-5E37AFDA3730}" srcOrd="7" destOrd="0" presId="urn:microsoft.com/office/officeart/2005/8/layout/cycle6"/>
    <dgm:cxn modelId="{75107709-F154-4AEA-A508-2B23C5C8BCF9}" type="presParOf" srcId="{033ABC5F-8B34-4CBD-8916-3FC487C13B45}" destId="{90CEF8A3-990E-4C60-8EAF-27B81BC4909B}" srcOrd="8" destOrd="0" presId="urn:microsoft.com/office/officeart/2005/8/layout/cycle6"/>
    <dgm:cxn modelId="{1A1B7E43-2DEF-4CB8-924D-9E8CBB141B50}" type="presParOf" srcId="{033ABC5F-8B34-4CBD-8916-3FC487C13B45}" destId="{1471B84A-2C6D-4B45-89DB-EF48EF31B52C}" srcOrd="9" destOrd="0" presId="urn:microsoft.com/office/officeart/2005/8/layout/cycle6"/>
    <dgm:cxn modelId="{6C44765D-8CDF-4F5F-B20F-73377AF79243}" type="presParOf" srcId="{033ABC5F-8B34-4CBD-8916-3FC487C13B45}" destId="{B83131F8-837B-4396-B625-A608B890277F}" srcOrd="10" destOrd="0" presId="urn:microsoft.com/office/officeart/2005/8/layout/cycle6"/>
    <dgm:cxn modelId="{2FEBE9DE-17E8-403E-B7AB-55A051E9926F}" type="presParOf" srcId="{033ABC5F-8B34-4CBD-8916-3FC487C13B45}" destId="{F36D3D27-B642-4E1C-9ED8-9BE99CA24A22}" srcOrd="11" destOrd="0" presId="urn:microsoft.com/office/officeart/2005/8/layout/cycle6"/>
    <dgm:cxn modelId="{41F7EE0E-BF2B-4207-8832-BA5498B0B93B}" type="presParOf" srcId="{033ABC5F-8B34-4CBD-8916-3FC487C13B45}" destId="{DA29BFBF-6D68-44B8-BA33-B17CB004F886}" srcOrd="12" destOrd="0" presId="urn:microsoft.com/office/officeart/2005/8/layout/cycle6"/>
    <dgm:cxn modelId="{8A2500B5-15D2-43AC-A15D-33D6ED399414}" type="presParOf" srcId="{033ABC5F-8B34-4CBD-8916-3FC487C13B45}" destId="{AF729CEC-76CD-40BC-8419-A8A2699F2C11}" srcOrd="13" destOrd="0" presId="urn:microsoft.com/office/officeart/2005/8/layout/cycle6"/>
    <dgm:cxn modelId="{C8608EFA-4ACA-4EA8-8ED3-EDF2B7FE6FD7}" type="presParOf" srcId="{033ABC5F-8B34-4CBD-8916-3FC487C13B45}" destId="{5DBD861D-AD73-4BEB-81C3-579DF1A1D74F}" srcOrd="14" destOrd="0" presId="urn:microsoft.com/office/officeart/2005/8/layout/cycle6"/>
    <dgm:cxn modelId="{39595C8D-7802-4531-B9F3-9B0C4174DEFD}" type="presParOf" srcId="{033ABC5F-8B34-4CBD-8916-3FC487C13B45}" destId="{E625E2BB-605B-4109-BDAB-DB24BC52A84C}" srcOrd="15" destOrd="0" presId="urn:microsoft.com/office/officeart/2005/8/layout/cycle6"/>
    <dgm:cxn modelId="{CCD72F2A-4CFE-4AC6-9786-2C352B629D69}" type="presParOf" srcId="{033ABC5F-8B34-4CBD-8916-3FC487C13B45}" destId="{82AA03CE-DD35-4251-840F-2A2B0B22C2F2}" srcOrd="16" destOrd="0" presId="urn:microsoft.com/office/officeart/2005/8/layout/cycle6"/>
    <dgm:cxn modelId="{D2B3519F-76A5-4A45-B807-8ED773278E13}" type="presParOf" srcId="{033ABC5F-8B34-4CBD-8916-3FC487C13B45}" destId="{389F479E-7525-4B31-BB34-FBA381B95C61}" srcOrd="17"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10.03.2018</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2800" dirty="0" smtClean="0"/>
              <a:t>Dr. Gökçe Karaman Benli</a:t>
            </a:r>
            <a:endParaRPr lang="tr-TR" sz="2800" dirty="0"/>
          </a:p>
        </p:txBody>
      </p:sp>
      <p:sp>
        <p:nvSpPr>
          <p:cNvPr id="2" name="1 Başlık"/>
          <p:cNvSpPr>
            <a:spLocks noGrp="1"/>
          </p:cNvSpPr>
          <p:nvPr>
            <p:ph type="ctrTitle"/>
          </p:nvPr>
        </p:nvSpPr>
        <p:spPr/>
        <p:txBody>
          <a:bodyPr>
            <a:normAutofit fontScale="90000"/>
          </a:bodyPr>
          <a:lstStyle/>
          <a:p>
            <a:r>
              <a:rPr lang="tr-TR" sz="4000" b="1" dirty="0" smtClean="0"/>
              <a:t>Erken Okuryazarlık Becerileri ve Etkileşimli Kitap Okuma İlişkisi</a:t>
            </a:r>
            <a:endParaRPr lang="tr-TR"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err="1" smtClean="0"/>
              <a:t>Ergül</a:t>
            </a:r>
            <a:r>
              <a:rPr lang="tr-TR" dirty="0" smtClean="0"/>
              <a:t>, C., Sarıca, A. D., &amp; </a:t>
            </a:r>
            <a:r>
              <a:rPr lang="tr-TR" dirty="0" err="1" smtClean="0"/>
              <a:t>Akoğlu</a:t>
            </a:r>
            <a:r>
              <a:rPr lang="tr-TR" dirty="0" smtClean="0"/>
              <a:t>, G. (2016). Etkileşimli kitap okuma: Dil ve erken okuryazarlık becerilerinin geliştirilmesinde etkili bir yöntem. </a:t>
            </a:r>
            <a:r>
              <a:rPr lang="tr-TR" i="1" dirty="0" smtClean="0"/>
              <a:t>Ankara Üniversitesi Eğitim Bilimleri Fakültesi Özel Eğitim Dergisi, 17(2), 193-206</a:t>
            </a:r>
            <a:r>
              <a:rPr lang="tr-TR" i="1" dirty="0" smtClean="0"/>
              <a:t>.</a:t>
            </a:r>
          </a:p>
          <a:p>
            <a:endParaRPr lang="tr-TR" i="1" dirty="0" smtClean="0"/>
          </a:p>
          <a:p>
            <a:r>
              <a:rPr lang="tr-TR" dirty="0" err="1" smtClean="0"/>
              <a:t>Ergül</a:t>
            </a:r>
            <a:r>
              <a:rPr lang="tr-TR" dirty="0" smtClean="0"/>
              <a:t>, C., </a:t>
            </a:r>
            <a:r>
              <a:rPr lang="tr-TR" dirty="0" err="1" smtClean="0"/>
              <a:t>Akoğlu</a:t>
            </a:r>
            <a:r>
              <a:rPr lang="tr-TR" dirty="0" smtClean="0"/>
              <a:t>, G., Sarıca, A.D., Tufan, M., ve Karaman, G. (2015). Ana Sınıflarında Gerçekleştirilen Birlikte Kitap Okuma Etkinliklerinin "Etkileşimli Kitap Okuma” Bağlamında İncelenmesi,  Mersin Üniversitesi Eğitim Fakültesi Dergisi</a:t>
            </a:r>
            <a:r>
              <a:rPr lang="tr-TR" i="1" dirty="0" smtClean="0"/>
              <a:t>, 11(3): 603-619.  </a:t>
            </a:r>
            <a:r>
              <a:rPr lang="tr-TR" dirty="0" smtClean="0"/>
              <a:t>DOI: 10.17860/</a:t>
            </a:r>
            <a:r>
              <a:rPr lang="tr-TR" dirty="0" err="1" smtClean="0"/>
              <a:t>efd</a:t>
            </a:r>
            <a:r>
              <a:rPr lang="tr-TR" dirty="0" smtClean="0"/>
              <a:t>.88429</a:t>
            </a:r>
            <a:endParaRPr lang="tr-TR" i="1" dirty="0" smtClean="0"/>
          </a:p>
          <a:p>
            <a:endParaRPr lang="tr-TR" i="1"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Erken okuryazarlık genel olarak, </a:t>
            </a:r>
            <a:r>
              <a:rPr lang="tr-TR" dirty="0" err="1" smtClean="0"/>
              <a:t>formal</a:t>
            </a:r>
            <a:r>
              <a:rPr lang="tr-TR" dirty="0" smtClean="0"/>
              <a:t> okuma-yazma öğretimine başlamadan önceki dönemde okuma yazmaya ilişkin kazanılması beklenen önkoşul bilgi, beceri ve tutumların tümü olarak ifade edilmektedir (</a:t>
            </a:r>
            <a:r>
              <a:rPr lang="tr-TR" dirty="0" err="1" smtClean="0"/>
              <a:t>Sulzby</a:t>
            </a:r>
            <a:r>
              <a:rPr lang="tr-TR" dirty="0" smtClean="0"/>
              <a:t> ve </a:t>
            </a:r>
            <a:r>
              <a:rPr lang="tr-TR" dirty="0" err="1" smtClean="0"/>
              <a:t>Teale</a:t>
            </a:r>
            <a:r>
              <a:rPr lang="tr-TR" dirty="0" smtClean="0"/>
              <a:t>, 1991; Uzuner, 1997; </a:t>
            </a:r>
            <a:r>
              <a:rPr lang="tr-TR" dirty="0" err="1" smtClean="0"/>
              <a:t>Whitehurst</a:t>
            </a:r>
            <a:r>
              <a:rPr lang="tr-TR" dirty="0" smtClean="0"/>
              <a:t> ve </a:t>
            </a:r>
            <a:r>
              <a:rPr lang="tr-TR" dirty="0" err="1" smtClean="0"/>
              <a:t>Lonigan</a:t>
            </a:r>
            <a:r>
              <a:rPr lang="tr-TR" dirty="0" smtClean="0"/>
              <a:t>, 1998).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Çocukların dil ve erken okuryazarlık gelişimleri ile okul öncesi eğitim programlarındaki birlikte kitap okuma etkinliklerinin sıklığı ve niteliği arasında güçlü bir ilişki bulunmaktadır (</a:t>
            </a:r>
            <a:r>
              <a:rPr lang="tr-TR" dirty="0" err="1" smtClean="0"/>
              <a:t>Justice</a:t>
            </a:r>
            <a:r>
              <a:rPr lang="tr-TR" dirty="0" smtClean="0"/>
              <a:t> ve </a:t>
            </a:r>
            <a:r>
              <a:rPr lang="tr-TR" dirty="0" err="1" smtClean="0"/>
              <a:t>Pullen</a:t>
            </a:r>
            <a:r>
              <a:rPr lang="tr-TR" dirty="0" smtClean="0"/>
              <a:t>, 2003). Özellikle, öğretmenlerin etkileşime dayalı stratejileri kullandıkları, öğretici davranışlar sergiledikleri, bilinmeyen sözcükleri açıkladıkları ve etkinliğin içine öğretimsel amaçlar yerleştirdikleri durumlarda çocukların sözcük bilgileri ile alıcı ve ifade edici dil, öyküleme ve erken okuryazarlık becerilerinin daha hızlı geliştiği ve gelecekteki okuma performanslarının daha yüksek olduğu bildirilmektedir (</a:t>
            </a:r>
            <a:r>
              <a:rPr lang="tr-TR" dirty="0" err="1" smtClean="0"/>
              <a:t>Armbruster</a:t>
            </a:r>
            <a:r>
              <a:rPr lang="tr-TR" dirty="0" smtClean="0"/>
              <a:t> </a:t>
            </a:r>
            <a:r>
              <a:rPr lang="tr-TR" dirty="0" err="1" smtClean="0"/>
              <a:t>vd</a:t>
            </a:r>
            <a:r>
              <a:rPr lang="tr-TR" dirty="0" smtClean="0"/>
              <a:t>., 2003; </a:t>
            </a:r>
            <a:r>
              <a:rPr lang="tr-TR" dirty="0" err="1" smtClean="0"/>
              <a:t>Beck</a:t>
            </a:r>
            <a:r>
              <a:rPr lang="tr-TR" dirty="0" smtClean="0"/>
              <a:t>, </a:t>
            </a:r>
            <a:r>
              <a:rPr lang="tr-TR" dirty="0" err="1" smtClean="0"/>
              <a:t>McKeown</a:t>
            </a:r>
            <a:r>
              <a:rPr lang="tr-TR" dirty="0" smtClean="0"/>
              <a:t> ve </a:t>
            </a:r>
            <a:r>
              <a:rPr lang="tr-TR" dirty="0" err="1" smtClean="0"/>
              <a:t>Kucan</a:t>
            </a:r>
            <a:r>
              <a:rPr lang="tr-TR" dirty="0" smtClean="0"/>
              <a:t>, </a:t>
            </a:r>
            <a:r>
              <a:rPr lang="tr-TR" dirty="0" smtClean="0"/>
              <a:t>2002).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Etkileşimli kitap okuma; öyküyü okuyan öğretmenin ve öyküyü dinleyen çocukların zamanla rolleri değişmelerini sağlayan, öğretmenin etkin bir dinleyici ve soru soran kişi olmasını gerektiren bir seri standart davranışa dayanmaktadır.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Öykü okunması sırasında hatırlatıcı, tamamlamaya ilişkin, 5n1k soruları çocukların sözcük öğrenimini kolaylaştırmaktadır. Sözcük dağarcığı erken okuryazarlık bileşenlerinden biridir.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Okul öncesi dönemdeki çocuklarla yapılan çalışmalarda </a:t>
            </a:r>
            <a:r>
              <a:rPr lang="tr-TR" dirty="0" err="1" smtClean="0"/>
              <a:t>EKO’nun</a:t>
            </a:r>
            <a:r>
              <a:rPr lang="tr-TR" dirty="0" smtClean="0"/>
              <a:t> çocukların yazı ve sesbilgisel </a:t>
            </a:r>
            <a:r>
              <a:rPr lang="tr-TR" dirty="0" err="1" smtClean="0"/>
              <a:t>farkındalıklarını</a:t>
            </a:r>
            <a:r>
              <a:rPr lang="tr-TR" dirty="0" smtClean="0"/>
              <a:t> artırdığını gösteren bulgular da bulunmaktadır. Örneğin, </a:t>
            </a:r>
            <a:r>
              <a:rPr lang="tr-TR" dirty="0" err="1" smtClean="0"/>
              <a:t>Ezell</a:t>
            </a:r>
            <a:r>
              <a:rPr lang="tr-TR" dirty="0" smtClean="0"/>
              <a:t> ve </a:t>
            </a:r>
            <a:r>
              <a:rPr lang="tr-TR" dirty="0" err="1" smtClean="0"/>
              <a:t>Justice</a:t>
            </a:r>
            <a:r>
              <a:rPr lang="tr-TR" dirty="0" smtClean="0"/>
              <a:t> (2000, 2002) yazı </a:t>
            </a:r>
            <a:r>
              <a:rPr lang="tr-TR" dirty="0" err="1" smtClean="0"/>
              <a:t>farkındalığını</a:t>
            </a:r>
            <a:r>
              <a:rPr lang="tr-TR" dirty="0" smtClean="0"/>
              <a:t> artırmaya yönelik çalışmalarında, kitap okuma sırasında yetişkinin yazıya değişik şekillerde işaret etmesini sağlayarak çocukların yazı kavramlarına, harflere, sözcüklere ve yazı ile konuşma arasındaki ilişkiye yönelik </a:t>
            </a:r>
            <a:r>
              <a:rPr lang="tr-TR" dirty="0" err="1" smtClean="0"/>
              <a:t>farkındalıklarının</a:t>
            </a:r>
            <a:r>
              <a:rPr lang="tr-TR" dirty="0" smtClean="0"/>
              <a:t> arttığını bulmuşlardır.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a:pattFill prst="ltUpDiag">
            <a:fgClr>
              <a:schemeClr val="accent2">
                <a:lumMod val="60000"/>
                <a:lumOff val="40000"/>
              </a:schemeClr>
            </a:fgClr>
            <a:bgClr>
              <a:schemeClr val="bg1"/>
            </a:bgClr>
          </a:pattFill>
        </p:spPr>
        <p:txBody>
          <a:bodyPr>
            <a:normAutofit/>
          </a:bodyPr>
          <a:lstStyle/>
          <a:p>
            <a:r>
              <a:rPr lang="tr-TR" sz="2400" b="1" dirty="0" smtClean="0">
                <a:solidFill>
                  <a:schemeClr val="accent5">
                    <a:lumMod val="75000"/>
                  </a:schemeClr>
                </a:solidFill>
              </a:rPr>
              <a:t>Etkileşimli Kitap Okuma Yönteminin Çocukları Desteklediği Düşünülen Beceriler-Tutumlar</a:t>
            </a:r>
            <a:endParaRPr lang="tr-TR" sz="2400" b="1" dirty="0">
              <a:solidFill>
                <a:schemeClr val="accent5">
                  <a:lumMod val="75000"/>
                </a:schemeClr>
              </a:solidFill>
            </a:endParaRPr>
          </a:p>
        </p:txBody>
      </p:sp>
      <p:graphicFrame>
        <p:nvGraphicFramePr>
          <p:cNvPr id="7" name="İçerik Yer Tutucusu 6"/>
          <p:cNvGraphicFramePr>
            <a:graphicFrameLocks noGrp="1"/>
          </p:cNvGraphicFramePr>
          <p:nvPr>
            <p:ph idx="1"/>
            <p:extLst>
              <p:ext uri="{D42A27DB-BD31-4B8C-83A1-F6EECF244321}">
                <p14:modId xmlns="" xmlns:p14="http://schemas.microsoft.com/office/powerpoint/2010/main" val="885903745"/>
              </p:ext>
            </p:extLst>
          </p:nvPr>
        </p:nvGraphicFramePr>
        <p:xfrm>
          <a:off x="179512" y="1340768"/>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 xmlns:p14="http://schemas.microsoft.com/office/powerpoint/2010/main" val="2496865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err="1" smtClean="0"/>
              <a:t>EKO’nun</a:t>
            </a:r>
            <a:r>
              <a:rPr lang="tr-TR" dirty="0" smtClean="0"/>
              <a:t>, çocukların okumaya ilişkin olumlu tutum geliştirmelerinde de etkili olduğu bildirilmektedir (</a:t>
            </a:r>
            <a:r>
              <a:rPr lang="tr-TR" dirty="0" err="1" smtClean="0"/>
              <a:t>Kotaman</a:t>
            </a:r>
            <a:r>
              <a:rPr lang="tr-TR" dirty="0" smtClean="0"/>
              <a:t>, 2008; </a:t>
            </a:r>
            <a:r>
              <a:rPr lang="tr-TR" dirty="0" err="1" smtClean="0"/>
              <a:t>LaCour</a:t>
            </a:r>
            <a:r>
              <a:rPr lang="tr-TR" dirty="0" smtClean="0"/>
              <a:t>, </a:t>
            </a:r>
            <a:r>
              <a:rPr lang="tr-TR" dirty="0" err="1" smtClean="0"/>
              <a:t>McDonald</a:t>
            </a:r>
            <a:r>
              <a:rPr lang="tr-TR" dirty="0" smtClean="0"/>
              <a:t>; </a:t>
            </a:r>
            <a:r>
              <a:rPr lang="tr-TR" dirty="0" err="1" smtClean="0"/>
              <a:t>Tissington</a:t>
            </a:r>
            <a:r>
              <a:rPr lang="tr-TR" dirty="0" smtClean="0"/>
              <a:t> ve </a:t>
            </a:r>
            <a:r>
              <a:rPr lang="tr-TR" dirty="0" err="1" smtClean="0"/>
              <a:t>Thomason</a:t>
            </a:r>
            <a:r>
              <a:rPr lang="tr-TR" dirty="0" smtClean="0"/>
              <a:t>, 2013; </a:t>
            </a:r>
            <a:r>
              <a:rPr lang="tr-TR" dirty="0" err="1" smtClean="0"/>
              <a:t>Lever</a:t>
            </a:r>
            <a:r>
              <a:rPr lang="tr-TR" dirty="0" smtClean="0"/>
              <a:t> ve </a:t>
            </a:r>
            <a:r>
              <a:rPr lang="tr-TR" dirty="0" err="1" smtClean="0"/>
              <a:t>Senechal</a:t>
            </a:r>
            <a:r>
              <a:rPr lang="tr-TR" dirty="0" smtClean="0"/>
              <a:t>, 2011; </a:t>
            </a:r>
            <a:r>
              <a:rPr lang="tr-TR" dirty="0" err="1" smtClean="0"/>
              <a:t>Sperling</a:t>
            </a:r>
            <a:r>
              <a:rPr lang="tr-TR" dirty="0" smtClean="0"/>
              <a:t> ve </a:t>
            </a:r>
            <a:r>
              <a:rPr lang="tr-TR" dirty="0" err="1" smtClean="0"/>
              <a:t>Head</a:t>
            </a:r>
            <a:r>
              <a:rPr lang="tr-TR" dirty="0" smtClean="0"/>
              <a:t>, 2002).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Konuşma fırsatı tanınan, yetişkin tarafından konuşmaları dikkatle dinlenen, etkinliğin liderliğini üstelenen ve yeni şeyler öğrenen çocuklar keyifli vakit geçirmekte ve geliştirdikleri olumlu duyguları kitaplara ve okumaya da yansıtmaktadırlar. Böylece okumaya karşı olumlu tutum geliştiren çocukların, </a:t>
            </a:r>
            <a:r>
              <a:rPr lang="tr-TR" dirty="0" err="1" smtClean="0"/>
              <a:t>alanyazında</a:t>
            </a:r>
            <a:r>
              <a:rPr lang="tr-TR" dirty="0" smtClean="0"/>
              <a:t> bildirilen okuma tutumu ile okul başarısı arasındaki yakın ilişki doğrultusunda (</a:t>
            </a:r>
            <a:r>
              <a:rPr lang="tr-TR" dirty="0" err="1" smtClean="0"/>
              <a:t>Kush</a:t>
            </a:r>
            <a:r>
              <a:rPr lang="tr-TR" dirty="0" smtClean="0"/>
              <a:t>, </a:t>
            </a:r>
            <a:r>
              <a:rPr lang="tr-TR" dirty="0" err="1" smtClean="0"/>
              <a:t>Watkins</a:t>
            </a:r>
            <a:r>
              <a:rPr lang="tr-TR" dirty="0" smtClean="0"/>
              <a:t> ve </a:t>
            </a:r>
            <a:r>
              <a:rPr lang="tr-TR" dirty="0" err="1" smtClean="0"/>
              <a:t>Brookhart</a:t>
            </a:r>
            <a:r>
              <a:rPr lang="tr-TR" dirty="0" smtClean="0"/>
              <a:t>, 2005), okula başladıklarında akademik başarılarının da daha yüksek olması beklenmektedir.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500</Words>
  <PresentationFormat>Ekran Gösterisi (4:3)</PresentationFormat>
  <Paragraphs>22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Kent</vt:lpstr>
      <vt:lpstr>Erken Okuryazarlık Becerileri ve Etkileşimli Kitap Okuma İlişkisi</vt:lpstr>
      <vt:lpstr>Slayt 2</vt:lpstr>
      <vt:lpstr>Slayt 3</vt:lpstr>
      <vt:lpstr>Slayt 4</vt:lpstr>
      <vt:lpstr>Slayt 5</vt:lpstr>
      <vt:lpstr>Slayt 6</vt:lpstr>
      <vt:lpstr>Etkileşimli Kitap Okuma Yönteminin Çocukları Desteklediği Düşünülen Beceriler-Tutumlar</vt:lpstr>
      <vt:lpstr>Slayt 8</vt:lpstr>
      <vt:lpstr>Slayt 9</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Okuryazarlık Becerileri ve Etkileşimli Kitap Okuma İlişkisi</dc:title>
  <dc:creator>Windows 7</dc:creator>
  <cp:lastModifiedBy>Windows 7</cp:lastModifiedBy>
  <cp:revision>7</cp:revision>
  <dcterms:created xsi:type="dcterms:W3CDTF">2018-03-10T09:03:10Z</dcterms:created>
  <dcterms:modified xsi:type="dcterms:W3CDTF">2018-03-10T09:28:20Z</dcterms:modified>
</cp:coreProperties>
</file>