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81" r:id="rId3"/>
    <p:sldId id="285" r:id="rId4"/>
    <p:sldId id="282" r:id="rId5"/>
    <p:sldId id="287" r:id="rId6"/>
    <p:sldId id="286" r:id="rId7"/>
    <p:sldId id="284" r:id="rId8"/>
    <p:sldId id="283" r:id="rId9"/>
    <p:sldId id="28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EE3BAC0-0EBD-4D88-836B-9201C7AA2CED}"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080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29664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8655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896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709878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1911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724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9329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545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404620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2411DB7-BC74-40F1-A1BD-30E81C657DEA}" type="datetimeFigureOut">
              <a:rPr lang="tr-TR" smtClean="0"/>
              <a:t>30.04.2020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18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194553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2411DB7-BC74-40F1-A1BD-30E81C657DEA}" type="datetimeFigureOut">
              <a:rPr lang="tr-TR" smtClean="0"/>
              <a:t>30.04.2020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E3BAC0-0EBD-4D88-836B-9201C7AA2CED}"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289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2411DB7-BC74-40F1-A1BD-30E81C657DEA}" type="datetimeFigureOut">
              <a:rPr lang="tr-TR" smtClean="0"/>
              <a:t>30.04.2020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E3BAC0-0EBD-4D88-836B-9201C7AA2CE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865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11DB7-BC74-40F1-A1BD-30E81C657DEA}" type="datetimeFigureOut">
              <a:rPr lang="tr-TR" smtClean="0"/>
              <a:t>30.04.2020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1074386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186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2411DB7-BC74-40F1-A1BD-30E81C657DEA}" type="datetimeFigureOut">
              <a:rPr lang="tr-TR" smtClean="0"/>
              <a:t>30.04.2020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E3BAC0-0EBD-4D88-836B-9201C7AA2CED}" type="slidenum">
              <a:rPr lang="tr-TR" smtClean="0"/>
              <a:t>‹#›</a:t>
            </a:fld>
            <a:endParaRPr lang="tr-TR"/>
          </a:p>
        </p:txBody>
      </p:sp>
    </p:spTree>
    <p:extLst>
      <p:ext uri="{BB962C8B-B14F-4D97-AF65-F5344CB8AC3E}">
        <p14:creationId xmlns:p14="http://schemas.microsoft.com/office/powerpoint/2010/main" val="398540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411DB7-BC74-40F1-A1BD-30E81C657DEA}" type="datetimeFigureOut">
              <a:rPr lang="tr-TR" smtClean="0"/>
              <a:t>30.04.2020</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E3BAC0-0EBD-4D88-836B-9201C7AA2CED}" type="slidenum">
              <a:rPr lang="tr-TR" smtClean="0"/>
              <a:t>‹#›</a:t>
            </a:fld>
            <a:endParaRPr lang="tr-TR"/>
          </a:p>
        </p:txBody>
      </p:sp>
    </p:spTree>
    <p:extLst>
      <p:ext uri="{BB962C8B-B14F-4D97-AF65-F5344CB8AC3E}">
        <p14:creationId xmlns:p14="http://schemas.microsoft.com/office/powerpoint/2010/main" val="241844743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35726" y="2616591"/>
            <a:ext cx="6920547" cy="1407774"/>
          </a:xfrm>
        </p:spPr>
        <p:txBody>
          <a:bodyPr>
            <a:normAutofit/>
          </a:bodyPr>
          <a:lstStyle/>
          <a:p>
            <a:r>
              <a:rPr lang="tr-TR" sz="2800" b="1" dirty="0"/>
              <a:t>BİLGİ YÖNETİMİ STRAREJİLERİ VE UYGULAMALARI</a:t>
            </a:r>
          </a:p>
        </p:txBody>
      </p:sp>
    </p:spTree>
    <p:extLst>
      <p:ext uri="{BB962C8B-B14F-4D97-AF65-F5344CB8AC3E}">
        <p14:creationId xmlns:p14="http://schemas.microsoft.com/office/powerpoint/2010/main" val="57319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b="1" dirty="0"/>
              <a:t>Bilgi Yönetimi Stratejileri</a:t>
            </a:r>
          </a:p>
        </p:txBody>
      </p:sp>
      <p:sp>
        <p:nvSpPr>
          <p:cNvPr id="3" name="İçerik Yer Tutucusu 2"/>
          <p:cNvSpPr>
            <a:spLocks noGrp="1"/>
          </p:cNvSpPr>
          <p:nvPr>
            <p:ph idx="1"/>
          </p:nvPr>
        </p:nvSpPr>
        <p:spPr>
          <a:xfrm>
            <a:off x="1295401" y="2556932"/>
            <a:ext cx="9601196" cy="3318936"/>
          </a:xfrm>
        </p:spPr>
        <p:txBody>
          <a:bodyPr>
            <a:normAutofit/>
          </a:bodyPr>
          <a:lstStyle/>
          <a:p>
            <a:pPr algn="just"/>
            <a:r>
              <a:rPr lang="tr-TR" b="1" dirty="0">
                <a:solidFill>
                  <a:schemeClr val="tx1">
                    <a:lumMod val="95000"/>
                    <a:lumOff val="5000"/>
                  </a:schemeClr>
                </a:solidFill>
              </a:rPr>
              <a:t>Genel Anlamda Strateji: </a:t>
            </a:r>
            <a:r>
              <a:rPr lang="tr-TR" dirty="0">
                <a:solidFill>
                  <a:schemeClr val="tx1">
                    <a:lumMod val="95000"/>
                    <a:lumOff val="5000"/>
                  </a:schemeClr>
                </a:solidFill>
              </a:rPr>
              <a:t>Bir amaca ulaşmada izlenebilecek ana yoları ifade eder.</a:t>
            </a:r>
          </a:p>
          <a:p>
            <a:pPr algn="just"/>
            <a:r>
              <a:rPr lang="tr-TR" b="1" dirty="0">
                <a:solidFill>
                  <a:schemeClr val="tx1">
                    <a:lumMod val="95000"/>
                    <a:lumOff val="5000"/>
                  </a:schemeClr>
                </a:solidFill>
              </a:rPr>
              <a:t>Bir Organizasyonun Ana Stratejisi:</a:t>
            </a:r>
            <a:r>
              <a:rPr lang="tr-TR" dirty="0">
                <a:solidFill>
                  <a:schemeClr val="tx1">
                    <a:lumMod val="95000"/>
                    <a:lumOff val="5000"/>
                  </a:schemeClr>
                </a:solidFill>
              </a:rPr>
              <a:t> Ürünün Pazar durumu büyüme ve değişme arzuları kullanabileceği rekabet araçları, yeni pazarlara girme yolları, kaynak kullanma biçimi dikkate alınarak yararlanmak isteyeceği güçlü yönlerini ve gidermek isteyeceği zayıf yönlerini belirleyen bir kavramsal çerçevedir.</a:t>
            </a:r>
          </a:p>
          <a:p>
            <a:endParaRPr lang="tr-TR" dirty="0">
              <a:solidFill>
                <a:schemeClr val="tx1">
                  <a:lumMod val="95000"/>
                  <a:lumOff val="5000"/>
                </a:schemeClr>
              </a:solidFill>
            </a:endParaRPr>
          </a:p>
        </p:txBody>
      </p:sp>
      <p:sp>
        <p:nvSpPr>
          <p:cNvPr id="4" name="Slayt Numarası Yer Tutucusu 3"/>
          <p:cNvSpPr>
            <a:spLocks noGrp="1"/>
          </p:cNvSpPr>
          <p:nvPr>
            <p:ph type="sldNum" sz="quarter" idx="12"/>
          </p:nvPr>
        </p:nvSpPr>
        <p:spPr/>
        <p:txBody>
          <a:bodyPr/>
          <a:lstStyle/>
          <a:p>
            <a:fld id="{8D67C3D9-BDDC-49A6-8740-D26893D382FB}" type="slidenum">
              <a:rPr lang="tr-TR" smtClean="0"/>
              <a:t>2</a:t>
            </a:fld>
            <a:endParaRPr lang="tr-TR"/>
          </a:p>
        </p:txBody>
      </p:sp>
    </p:spTree>
    <p:extLst>
      <p:ext uri="{BB962C8B-B14F-4D97-AF65-F5344CB8AC3E}">
        <p14:creationId xmlns:p14="http://schemas.microsoft.com/office/powerpoint/2010/main" val="108030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2955234"/>
            <a:ext cx="9601196" cy="2920633"/>
          </a:xfrm>
        </p:spPr>
        <p:txBody>
          <a:bodyPr>
            <a:normAutofit/>
          </a:bodyPr>
          <a:lstStyle/>
          <a:p>
            <a:pPr algn="just"/>
            <a:r>
              <a:rPr lang="tr-TR" b="1" dirty="0">
                <a:solidFill>
                  <a:schemeClr val="tx1">
                    <a:lumMod val="95000"/>
                    <a:lumOff val="5000"/>
                  </a:schemeClr>
                </a:solidFill>
              </a:rPr>
              <a:t>Bilgi Yönetimi Stratejisi: </a:t>
            </a:r>
            <a:r>
              <a:rPr lang="tr-TR" dirty="0">
                <a:solidFill>
                  <a:schemeClr val="tx1">
                    <a:lumMod val="95000"/>
                    <a:lumOff val="5000"/>
                  </a:schemeClr>
                </a:solidFill>
              </a:rPr>
              <a:t>Bilginin sistematik ve kolektif olarak toplanması, yaratılması, geliştirilmesi, paylaşılması ve kullanılması yoluyla organizasyonun karlı ve sürdürülebilir bir şekilde yürümesi sağlayacak yollar ve yönetim kuralları dizisidir.</a:t>
            </a:r>
          </a:p>
          <a:p>
            <a:endParaRPr lang="tr-TR" dirty="0">
              <a:solidFill>
                <a:schemeClr val="tx1">
                  <a:lumMod val="95000"/>
                  <a:lumOff val="5000"/>
                </a:schemeClr>
              </a:solidFill>
            </a:endParaRPr>
          </a:p>
        </p:txBody>
      </p:sp>
      <p:sp>
        <p:nvSpPr>
          <p:cNvPr id="4" name="Slayt Numarası Yer Tutucusu 3"/>
          <p:cNvSpPr>
            <a:spLocks noGrp="1"/>
          </p:cNvSpPr>
          <p:nvPr>
            <p:ph type="sldNum" sz="quarter" idx="12"/>
          </p:nvPr>
        </p:nvSpPr>
        <p:spPr/>
        <p:txBody>
          <a:bodyPr/>
          <a:lstStyle/>
          <a:p>
            <a:fld id="{8D67C3D9-BDDC-49A6-8740-D26893D382FB}" type="slidenum">
              <a:rPr lang="tr-TR" smtClean="0"/>
              <a:t>3</a:t>
            </a:fld>
            <a:endParaRPr lang="tr-TR"/>
          </a:p>
        </p:txBody>
      </p:sp>
      <p:sp>
        <p:nvSpPr>
          <p:cNvPr id="6" name="Başlık 5">
            <a:extLst>
              <a:ext uri="{FF2B5EF4-FFF2-40B4-BE49-F238E27FC236}">
                <a16:creationId xmlns:a16="http://schemas.microsoft.com/office/drawing/2014/main" id="{D4B26009-8787-4A2F-9C45-324A1F331016}"/>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982708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2663686"/>
            <a:ext cx="9601196" cy="3212181"/>
          </a:xfrm>
        </p:spPr>
        <p:txBody>
          <a:bodyPr>
            <a:normAutofit/>
          </a:bodyPr>
          <a:lstStyle/>
          <a:p>
            <a:pPr algn="just"/>
            <a:r>
              <a:rPr lang="tr-TR" b="1" dirty="0">
                <a:solidFill>
                  <a:schemeClr val="tx1">
                    <a:lumMod val="95000"/>
                    <a:lumOff val="5000"/>
                  </a:schemeClr>
                </a:solidFill>
              </a:rPr>
              <a:t>Saldırgan Strateji:</a:t>
            </a:r>
            <a:r>
              <a:rPr lang="tr-TR" dirty="0">
                <a:solidFill>
                  <a:schemeClr val="tx1">
                    <a:lumMod val="95000"/>
                    <a:lumOff val="5000"/>
                  </a:schemeClr>
                </a:solidFill>
              </a:rPr>
              <a:t> Yeni bir bilgiyi rakiplerinden daha önce elde edip geliştirerek kullanma ve böylece rekabetçi üstünlüğü yada pazar liderliği konumunu ele geçirme amacı taşır.</a:t>
            </a:r>
          </a:p>
          <a:p>
            <a:pPr algn="just"/>
            <a:r>
              <a:rPr lang="tr-TR" b="1" dirty="0">
                <a:solidFill>
                  <a:schemeClr val="tx1">
                    <a:lumMod val="95000"/>
                    <a:lumOff val="5000"/>
                  </a:schemeClr>
                </a:solidFill>
              </a:rPr>
              <a:t>Savunma Stratejisi:</a:t>
            </a:r>
            <a:r>
              <a:rPr lang="tr-TR" dirty="0">
                <a:solidFill>
                  <a:schemeClr val="tx1">
                    <a:lumMod val="95000"/>
                    <a:lumOff val="5000"/>
                  </a:schemeClr>
                </a:solidFill>
              </a:rPr>
              <a:t> Liderlik iddiasında bulunmadan ve risk almadan kazanmayı amaçlayan sistemdir.</a:t>
            </a:r>
          </a:p>
          <a:p>
            <a:endParaRPr lang="tr-TR" dirty="0">
              <a:solidFill>
                <a:schemeClr val="tx1">
                  <a:lumMod val="95000"/>
                  <a:lumOff val="5000"/>
                </a:schemeClr>
              </a:solidFill>
            </a:endParaRPr>
          </a:p>
        </p:txBody>
      </p:sp>
      <p:sp>
        <p:nvSpPr>
          <p:cNvPr id="4" name="Slayt Numarası Yer Tutucusu 3"/>
          <p:cNvSpPr>
            <a:spLocks noGrp="1"/>
          </p:cNvSpPr>
          <p:nvPr>
            <p:ph type="sldNum" sz="quarter" idx="12"/>
          </p:nvPr>
        </p:nvSpPr>
        <p:spPr/>
        <p:txBody>
          <a:bodyPr/>
          <a:lstStyle/>
          <a:p>
            <a:fld id="{8D67C3D9-BDDC-49A6-8740-D26893D382FB}" type="slidenum">
              <a:rPr lang="tr-TR" smtClean="0"/>
              <a:t>4</a:t>
            </a:fld>
            <a:endParaRPr lang="tr-TR"/>
          </a:p>
        </p:txBody>
      </p:sp>
      <p:sp>
        <p:nvSpPr>
          <p:cNvPr id="6" name="Başlık 5">
            <a:extLst>
              <a:ext uri="{FF2B5EF4-FFF2-40B4-BE49-F238E27FC236}">
                <a16:creationId xmlns:a16="http://schemas.microsoft.com/office/drawing/2014/main" id="{FF6C1A98-4A37-40F6-B86E-2BC7532223B8}"/>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167502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b="1" dirty="0">
                <a:solidFill>
                  <a:schemeClr val="tx1">
                    <a:lumMod val="95000"/>
                    <a:lumOff val="5000"/>
                  </a:schemeClr>
                </a:solidFill>
              </a:rPr>
              <a:t>Bağımlı Strateji:</a:t>
            </a:r>
            <a:r>
              <a:rPr lang="tr-TR" dirty="0">
                <a:solidFill>
                  <a:schemeClr val="tx1">
                    <a:lumMod val="95000"/>
                    <a:lumOff val="5000"/>
                  </a:schemeClr>
                </a:solidFill>
              </a:rPr>
              <a:t> Bilgiyi elde etme yaratma ve kullanma açısından güçlü ve iddialı bir organizasyonun alt kuruluşu uydusu ya da bağımlı bir bölümü rolünü üstlenmektir.</a:t>
            </a:r>
          </a:p>
          <a:p>
            <a:pPr algn="just"/>
            <a:r>
              <a:rPr lang="tr-TR" b="1" dirty="0">
                <a:solidFill>
                  <a:schemeClr val="tx1">
                    <a:lumMod val="95000"/>
                    <a:lumOff val="5000"/>
                  </a:schemeClr>
                </a:solidFill>
              </a:rPr>
              <a:t>Saldırgan Strateji:</a:t>
            </a:r>
            <a:r>
              <a:rPr lang="tr-TR" dirty="0">
                <a:solidFill>
                  <a:schemeClr val="tx1">
                    <a:lumMod val="95000"/>
                    <a:lumOff val="5000"/>
                  </a:schemeClr>
                </a:solidFill>
              </a:rPr>
              <a:t> Yeni bir bilgiyi rakiplerinden daha önce elde edip geliştirerek kullanma ve böylece rekabetçi üstünlüğü yada pazar liderliği konumunu ele geçirme amacı taşır.</a:t>
            </a:r>
          </a:p>
          <a:p>
            <a:endParaRPr lang="tr-TR" dirty="0">
              <a:solidFill>
                <a:schemeClr val="tx1">
                  <a:lumMod val="95000"/>
                  <a:lumOff val="5000"/>
                </a:schemeClr>
              </a:solidFill>
            </a:endParaRPr>
          </a:p>
          <a:p>
            <a:endParaRPr lang="tr-TR" dirty="0">
              <a:solidFill>
                <a:schemeClr val="tx1">
                  <a:lumMod val="95000"/>
                  <a:lumOff val="5000"/>
                </a:schemeClr>
              </a:solidFill>
            </a:endParaRPr>
          </a:p>
        </p:txBody>
      </p:sp>
      <p:sp>
        <p:nvSpPr>
          <p:cNvPr id="4" name="Slayt Numarası Yer Tutucusu 3"/>
          <p:cNvSpPr>
            <a:spLocks noGrp="1"/>
          </p:cNvSpPr>
          <p:nvPr>
            <p:ph type="sldNum" sz="quarter" idx="12"/>
          </p:nvPr>
        </p:nvSpPr>
        <p:spPr/>
        <p:txBody>
          <a:bodyPr/>
          <a:lstStyle/>
          <a:p>
            <a:fld id="{8D67C3D9-BDDC-49A6-8740-D26893D382FB}" type="slidenum">
              <a:rPr lang="tr-TR" smtClean="0"/>
              <a:t>5</a:t>
            </a:fld>
            <a:endParaRPr lang="tr-TR"/>
          </a:p>
        </p:txBody>
      </p:sp>
      <p:sp>
        <p:nvSpPr>
          <p:cNvPr id="6" name="Başlık 5">
            <a:extLst>
              <a:ext uri="{FF2B5EF4-FFF2-40B4-BE49-F238E27FC236}">
                <a16:creationId xmlns:a16="http://schemas.microsoft.com/office/drawing/2014/main" id="{FF6C1A98-4A37-40F6-B86E-2BC7532223B8}"/>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1334969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b="1" dirty="0">
                <a:solidFill>
                  <a:schemeClr val="tx1">
                    <a:lumMod val="95000"/>
                    <a:lumOff val="5000"/>
                  </a:schemeClr>
                </a:solidFill>
              </a:rPr>
              <a:t>Savunma Stratejisi:</a:t>
            </a:r>
            <a:r>
              <a:rPr lang="tr-TR" dirty="0">
                <a:solidFill>
                  <a:schemeClr val="tx1">
                    <a:lumMod val="95000"/>
                    <a:lumOff val="5000"/>
                  </a:schemeClr>
                </a:solidFill>
              </a:rPr>
              <a:t> Liderlik iddiasında bulunmadan ve risk almadan kazanmayı amaçlayan sistemdir.</a:t>
            </a:r>
          </a:p>
          <a:p>
            <a:pPr algn="just"/>
            <a:r>
              <a:rPr lang="tr-TR" b="1" dirty="0">
                <a:solidFill>
                  <a:schemeClr val="tx1">
                    <a:lumMod val="95000"/>
                    <a:lumOff val="5000"/>
                  </a:schemeClr>
                </a:solidFill>
              </a:rPr>
              <a:t>Bağımlı Strateji:</a:t>
            </a:r>
            <a:r>
              <a:rPr lang="tr-TR" dirty="0">
                <a:solidFill>
                  <a:schemeClr val="tx1">
                    <a:lumMod val="95000"/>
                    <a:lumOff val="5000"/>
                  </a:schemeClr>
                </a:solidFill>
              </a:rPr>
              <a:t> Bilgiyi elde etme yaratma ve kullanma açısından güçlü ve iddialı bir organizasyonun alt kuruluşu uydusu ya da bağımlı bir bölümü rolünü üstlenmektir.</a:t>
            </a:r>
          </a:p>
          <a:p>
            <a:endParaRPr lang="tr-TR" dirty="0">
              <a:solidFill>
                <a:schemeClr val="tx1">
                  <a:lumMod val="95000"/>
                  <a:lumOff val="5000"/>
                </a:schemeClr>
              </a:solidFill>
            </a:endParaRPr>
          </a:p>
        </p:txBody>
      </p:sp>
      <p:sp>
        <p:nvSpPr>
          <p:cNvPr id="4" name="Slayt Numarası Yer Tutucusu 3"/>
          <p:cNvSpPr>
            <a:spLocks noGrp="1"/>
          </p:cNvSpPr>
          <p:nvPr>
            <p:ph type="sldNum" sz="quarter" idx="12"/>
          </p:nvPr>
        </p:nvSpPr>
        <p:spPr/>
        <p:txBody>
          <a:bodyPr/>
          <a:lstStyle/>
          <a:p>
            <a:fld id="{8D67C3D9-BDDC-49A6-8740-D26893D382FB}" type="slidenum">
              <a:rPr lang="tr-TR" smtClean="0"/>
              <a:t>6</a:t>
            </a:fld>
            <a:endParaRPr lang="tr-TR"/>
          </a:p>
        </p:txBody>
      </p:sp>
      <p:sp>
        <p:nvSpPr>
          <p:cNvPr id="6" name="Başlık 5">
            <a:extLst>
              <a:ext uri="{FF2B5EF4-FFF2-40B4-BE49-F238E27FC236}">
                <a16:creationId xmlns:a16="http://schemas.microsoft.com/office/drawing/2014/main" id="{314205FC-A694-4DF0-B308-7850A9508BC7}"/>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1378713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b="1" dirty="0"/>
            </a:br>
            <a:r>
              <a:rPr lang="tr-TR" b="1" dirty="0"/>
              <a:t>Bilgiye Ulaşma Stratejileri</a:t>
            </a:r>
          </a:p>
        </p:txBody>
      </p:sp>
      <p:sp>
        <p:nvSpPr>
          <p:cNvPr id="3" name="İçerik Yer Tutucusu 2"/>
          <p:cNvSpPr>
            <a:spLocks noGrp="1"/>
          </p:cNvSpPr>
          <p:nvPr>
            <p:ph idx="1"/>
          </p:nvPr>
        </p:nvSpPr>
        <p:spPr/>
        <p:txBody>
          <a:bodyPr>
            <a:normAutofit/>
          </a:bodyPr>
          <a:lstStyle/>
          <a:p>
            <a:pPr algn="just"/>
            <a:r>
              <a:rPr lang="tr-TR" b="1" dirty="0">
                <a:solidFill>
                  <a:schemeClr val="tx1">
                    <a:lumMod val="95000"/>
                    <a:lumOff val="5000"/>
                  </a:schemeClr>
                </a:solidFill>
              </a:rPr>
              <a:t>Kopyalama Stratejisi:</a:t>
            </a:r>
            <a:r>
              <a:rPr lang="tr-TR" dirty="0">
                <a:solidFill>
                  <a:schemeClr val="tx1">
                    <a:lumMod val="95000"/>
                    <a:lumOff val="5000"/>
                  </a:schemeClr>
                </a:solidFill>
              </a:rPr>
              <a:t> Yeni bilgiyi liderin pazarda yarattığı olanaklardan ve bu arada bazı hatalardan yararlanarak elde etmek ve kullanmaktır.</a:t>
            </a:r>
          </a:p>
          <a:p>
            <a:pPr algn="just"/>
            <a:r>
              <a:rPr lang="tr-TR" b="1" dirty="0">
                <a:solidFill>
                  <a:schemeClr val="tx1">
                    <a:lumMod val="95000"/>
                    <a:lumOff val="5000"/>
                  </a:schemeClr>
                </a:solidFill>
              </a:rPr>
              <a:t>Fırsatları İzleme Teknolojisi:</a:t>
            </a:r>
            <a:r>
              <a:rPr lang="tr-TR" dirty="0">
                <a:solidFill>
                  <a:schemeClr val="tx1">
                    <a:lumMod val="95000"/>
                    <a:lumOff val="5000"/>
                  </a:schemeClr>
                </a:solidFill>
              </a:rPr>
              <a:t> Bir bakıma saldırmak için karşısındakinin zayıf noktalarını arayan ya da boş bulunduğu anları bekleyen askeri strateji gibidir.</a:t>
            </a:r>
          </a:p>
          <a:p>
            <a:pPr algn="just"/>
            <a:r>
              <a:rPr lang="tr-TR" b="1" dirty="0">
                <a:solidFill>
                  <a:schemeClr val="tx1">
                    <a:lumMod val="95000"/>
                    <a:lumOff val="5000"/>
                  </a:schemeClr>
                </a:solidFill>
              </a:rPr>
              <a:t>Elde Etme Stratejisi:</a:t>
            </a:r>
            <a:r>
              <a:rPr lang="tr-TR" dirty="0">
                <a:solidFill>
                  <a:schemeClr val="tx1">
                    <a:lumMod val="95000"/>
                    <a:lumOff val="5000"/>
                  </a:schemeClr>
                </a:solidFill>
              </a:rPr>
              <a:t> Bir bilginin o bilgiye sahip bilgi çalışanlarının, bilgi takımlarının ya da bilgi organizasyonlarının ele geçirilmesidir.</a:t>
            </a:r>
          </a:p>
          <a:p>
            <a:endParaRPr lang="tr-TR" dirty="0">
              <a:solidFill>
                <a:schemeClr val="tx1">
                  <a:lumMod val="95000"/>
                  <a:lumOff val="5000"/>
                </a:schemeClr>
              </a:solidFill>
            </a:endParaRPr>
          </a:p>
        </p:txBody>
      </p:sp>
      <p:sp>
        <p:nvSpPr>
          <p:cNvPr id="4" name="Slayt Numarası Yer Tutucusu 3"/>
          <p:cNvSpPr>
            <a:spLocks noGrp="1"/>
          </p:cNvSpPr>
          <p:nvPr>
            <p:ph type="sldNum" sz="quarter" idx="12"/>
          </p:nvPr>
        </p:nvSpPr>
        <p:spPr/>
        <p:txBody>
          <a:bodyPr/>
          <a:lstStyle/>
          <a:p>
            <a:fld id="{8D67C3D9-BDDC-49A6-8740-D26893D382FB}" type="slidenum">
              <a:rPr lang="tr-TR" smtClean="0"/>
              <a:t>7</a:t>
            </a:fld>
            <a:endParaRPr lang="tr-TR"/>
          </a:p>
        </p:txBody>
      </p:sp>
    </p:spTree>
    <p:extLst>
      <p:ext uri="{BB962C8B-B14F-4D97-AF65-F5344CB8AC3E}">
        <p14:creationId xmlns:p14="http://schemas.microsoft.com/office/powerpoint/2010/main" val="251750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br>
              <a:rPr lang="tr-TR" dirty="0"/>
            </a:br>
            <a:r>
              <a:rPr lang="tr-TR" b="1" dirty="0"/>
              <a:t>Bilgi Yönetiminin Uygulanması</a:t>
            </a:r>
          </a:p>
        </p:txBody>
      </p:sp>
      <p:sp>
        <p:nvSpPr>
          <p:cNvPr id="3" name="İçerik Yer Tutucusu 2"/>
          <p:cNvSpPr>
            <a:spLocks noGrp="1"/>
          </p:cNvSpPr>
          <p:nvPr>
            <p:ph idx="1"/>
          </p:nvPr>
        </p:nvSpPr>
        <p:spPr>
          <a:xfrm>
            <a:off x="1295401" y="2756452"/>
            <a:ext cx="9601196" cy="3119416"/>
          </a:xfrm>
        </p:spPr>
        <p:txBody>
          <a:bodyPr>
            <a:normAutofit/>
          </a:bodyPr>
          <a:lstStyle/>
          <a:p>
            <a:r>
              <a:rPr lang="tr-TR" dirty="0">
                <a:solidFill>
                  <a:schemeClr val="tx1">
                    <a:lumMod val="95000"/>
                    <a:lumOff val="5000"/>
                  </a:schemeClr>
                </a:solidFill>
              </a:rPr>
              <a:t>Bilgi yönetimini işletmenin amaçlarıyla ilişkilendirmek;</a:t>
            </a:r>
          </a:p>
          <a:p>
            <a:r>
              <a:rPr lang="tr-TR" dirty="0">
                <a:solidFill>
                  <a:schemeClr val="tx1">
                    <a:lumMod val="95000"/>
                    <a:lumOff val="5000"/>
                  </a:schemeClr>
                </a:solidFill>
              </a:rPr>
              <a:t>Çekirdek bilgi yönetim takımını oluşturmak;</a:t>
            </a:r>
          </a:p>
          <a:p>
            <a:r>
              <a:rPr lang="tr-TR" dirty="0">
                <a:solidFill>
                  <a:schemeClr val="tx1">
                    <a:lumMod val="95000"/>
                    <a:lumOff val="5000"/>
                  </a:schemeClr>
                </a:solidFill>
              </a:rPr>
              <a:t> Kritik bilgi yönetimini ve varlıklarını tanımlamak;</a:t>
            </a:r>
          </a:p>
          <a:p>
            <a:endParaRPr lang="tr-TR" dirty="0">
              <a:solidFill>
                <a:schemeClr val="tx1">
                  <a:lumMod val="95000"/>
                  <a:lumOff val="5000"/>
                </a:schemeClr>
              </a:solidFill>
            </a:endParaRPr>
          </a:p>
        </p:txBody>
      </p:sp>
      <p:sp>
        <p:nvSpPr>
          <p:cNvPr id="4" name="Slayt Numarası Yer Tutucusu 3"/>
          <p:cNvSpPr>
            <a:spLocks noGrp="1"/>
          </p:cNvSpPr>
          <p:nvPr>
            <p:ph type="sldNum" sz="quarter" idx="12"/>
          </p:nvPr>
        </p:nvSpPr>
        <p:spPr/>
        <p:txBody>
          <a:bodyPr/>
          <a:lstStyle/>
          <a:p>
            <a:fld id="{8D67C3D9-BDDC-49A6-8740-D26893D382FB}" type="slidenum">
              <a:rPr lang="tr-TR" smtClean="0"/>
              <a:t>8</a:t>
            </a:fld>
            <a:endParaRPr lang="tr-TR"/>
          </a:p>
        </p:txBody>
      </p:sp>
    </p:spTree>
    <p:extLst>
      <p:ext uri="{BB962C8B-B14F-4D97-AF65-F5344CB8AC3E}">
        <p14:creationId xmlns:p14="http://schemas.microsoft.com/office/powerpoint/2010/main" val="2332090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a:solidFill>
                  <a:schemeClr val="tx1">
                    <a:lumMod val="95000"/>
                    <a:lumOff val="5000"/>
                  </a:schemeClr>
                </a:solidFill>
              </a:rPr>
              <a:t>Bilgi yönetiminin paylaşılan değerlerini vizyonunu amaçlarını geliştirmek;</a:t>
            </a:r>
          </a:p>
          <a:p>
            <a:pPr algn="just"/>
            <a:r>
              <a:rPr lang="tr-TR" dirty="0">
                <a:solidFill>
                  <a:schemeClr val="tx1">
                    <a:lumMod val="95000"/>
                    <a:lumOff val="5000"/>
                  </a:schemeClr>
                </a:solidFill>
              </a:rPr>
              <a:t>Bilgi yönetimi yapısını sistemlerini süreçlerini teknolojilerini rollerini sorumluluklarını ve ödüllerini yaratmak;</a:t>
            </a:r>
          </a:p>
          <a:p>
            <a:pPr algn="just"/>
            <a:r>
              <a:rPr lang="tr-TR" dirty="0">
                <a:solidFill>
                  <a:schemeClr val="tx1">
                    <a:lumMod val="95000"/>
                    <a:lumOff val="5000"/>
                  </a:schemeClr>
                </a:solidFill>
              </a:rPr>
              <a:t>Bilgi yönetimine uygun organizasyonla kültürü oluşturmak ve sürdürmek;</a:t>
            </a:r>
          </a:p>
          <a:p>
            <a:endParaRPr lang="tr-TR" dirty="0">
              <a:solidFill>
                <a:schemeClr val="tx1">
                  <a:lumMod val="95000"/>
                  <a:lumOff val="5000"/>
                </a:schemeClr>
              </a:solidFill>
            </a:endParaRPr>
          </a:p>
        </p:txBody>
      </p:sp>
      <p:sp>
        <p:nvSpPr>
          <p:cNvPr id="4" name="Slayt Numarası Yer Tutucusu 3"/>
          <p:cNvSpPr>
            <a:spLocks noGrp="1"/>
          </p:cNvSpPr>
          <p:nvPr>
            <p:ph type="sldNum" sz="quarter" idx="12"/>
          </p:nvPr>
        </p:nvSpPr>
        <p:spPr/>
        <p:txBody>
          <a:bodyPr/>
          <a:lstStyle/>
          <a:p>
            <a:fld id="{8D67C3D9-BDDC-49A6-8740-D26893D382FB}" type="slidenum">
              <a:rPr lang="tr-TR" smtClean="0"/>
              <a:t>9</a:t>
            </a:fld>
            <a:endParaRPr lang="tr-TR"/>
          </a:p>
        </p:txBody>
      </p:sp>
      <p:sp>
        <p:nvSpPr>
          <p:cNvPr id="6" name="Başlık 5">
            <a:extLst>
              <a:ext uri="{FF2B5EF4-FFF2-40B4-BE49-F238E27FC236}">
                <a16:creationId xmlns:a16="http://schemas.microsoft.com/office/drawing/2014/main" id="{041E6A03-51D9-4BD1-A551-9D42A6EE689B}"/>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18837816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TotalTime>
  <Words>130</Words>
  <Application>Microsoft Office PowerPoint</Application>
  <PresentationFormat>Geniş ekran</PresentationFormat>
  <Paragraphs>30</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9</vt:i4>
      </vt:variant>
    </vt:vector>
  </HeadingPairs>
  <TitlesOfParts>
    <vt:vector size="12" baseType="lpstr">
      <vt:lpstr>Arial</vt:lpstr>
      <vt:lpstr>Garamond</vt:lpstr>
      <vt:lpstr>Organik</vt:lpstr>
      <vt:lpstr>BİLGİ YÖNETİMİ STRAREJİLERİ VE UYGULAMALARI</vt:lpstr>
      <vt:lpstr> Bilgi Yönetimi Stratejileri</vt:lpstr>
      <vt:lpstr>PowerPoint Sunusu</vt:lpstr>
      <vt:lpstr>PowerPoint Sunusu</vt:lpstr>
      <vt:lpstr>PowerPoint Sunusu</vt:lpstr>
      <vt:lpstr>PowerPoint Sunusu</vt:lpstr>
      <vt:lpstr> Bilgiye Ulaşma Stratejileri</vt:lpstr>
      <vt:lpstr> Bilgi Yönetiminin Uygulanması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5</cp:revision>
  <dcterms:created xsi:type="dcterms:W3CDTF">2020-02-22T14:31:07Z</dcterms:created>
  <dcterms:modified xsi:type="dcterms:W3CDTF">2020-04-30T14:19:34Z</dcterms:modified>
</cp:coreProperties>
</file>