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5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0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8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6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2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4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8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5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7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17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Information </a:t>
            </a:r>
            <a:r>
              <a:rPr lang="tr-TR" dirty="0" err="1"/>
              <a:t>Technology</a:t>
            </a:r>
            <a:r>
              <a:rPr lang="tr-TR" dirty="0"/>
              <a:t> in Business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IT </a:t>
            </a:r>
            <a:r>
              <a:rPr lang="tr-TR" dirty="0" err="1"/>
              <a:t>Infrastructure</a:t>
            </a:r>
            <a:r>
              <a:rPr lang="tr-TR" dirty="0"/>
              <a:t>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94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IT </a:t>
            </a:r>
            <a:r>
              <a:rPr lang="tr-TR" b="1" dirty="0" err="1"/>
              <a:t>Infrastructure</a:t>
            </a:r>
            <a:r>
              <a:rPr lang="tr-TR" b="1" dirty="0"/>
              <a:t> Components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</a:t>
            </a:r>
            <a:r>
              <a:rPr lang="en-US" dirty="0" err="1"/>
              <a:t>ptimizing</a:t>
            </a:r>
            <a:r>
              <a:rPr lang="en-US" dirty="0"/>
              <a:t> the business requirements for operational purposes.</a:t>
            </a:r>
            <a:endParaRPr lang="tr-TR" dirty="0"/>
          </a:p>
          <a:p>
            <a:r>
              <a:rPr lang="en-US" dirty="0"/>
              <a:t>Infrastructure includes </a:t>
            </a:r>
            <a:endParaRPr lang="tr-TR" dirty="0"/>
          </a:p>
          <a:p>
            <a:pPr lvl="1"/>
            <a:r>
              <a:rPr lang="en-US" dirty="0"/>
              <a:t>Hardware</a:t>
            </a:r>
            <a:endParaRPr lang="tr-TR" dirty="0"/>
          </a:p>
          <a:p>
            <a:pPr lvl="1"/>
            <a:r>
              <a:rPr lang="en-US" dirty="0"/>
              <a:t>Software</a:t>
            </a:r>
            <a:endParaRPr lang="tr-TR" dirty="0"/>
          </a:p>
          <a:p>
            <a:pPr lvl="1"/>
            <a:r>
              <a:rPr lang="tr-TR" dirty="0"/>
              <a:t>Data </a:t>
            </a:r>
            <a:r>
              <a:rPr lang="tr-TR" dirty="0" err="1"/>
              <a:t>management</a:t>
            </a:r>
            <a:endParaRPr lang="tr-TR" dirty="0"/>
          </a:p>
          <a:p>
            <a:pPr lvl="1"/>
            <a:r>
              <a:rPr lang="tr-TR" dirty="0"/>
              <a:t>Enterprise software </a:t>
            </a:r>
            <a:r>
              <a:rPr lang="tr-TR" dirty="0" err="1"/>
              <a:t>applications</a:t>
            </a:r>
            <a:endParaRPr lang="tr-TR" dirty="0"/>
          </a:p>
          <a:p>
            <a:pPr lvl="1"/>
            <a:r>
              <a:rPr lang="tr-TR" dirty="0"/>
              <a:t>T</a:t>
            </a:r>
            <a:r>
              <a:rPr lang="en-US" dirty="0"/>
              <a:t>he architecture of the networks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187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63B86-0B15-4B12-B821-B119814D2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4. Data Management and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45E78-CAB7-4D2C-97E7-28816135F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D</a:t>
            </a:r>
            <a:r>
              <a:rPr lang="en-US" sz="4000" dirty="0" err="1"/>
              <a:t>ata</a:t>
            </a:r>
            <a:r>
              <a:rPr lang="en-US" sz="4000" dirty="0"/>
              <a:t> and knowledge are essential for both executing business processes and gaining business intelligence.</a:t>
            </a:r>
            <a:endParaRPr lang="tr-TR" sz="4000" dirty="0"/>
          </a:p>
          <a:p>
            <a:r>
              <a:rPr lang="en-US" sz="4000" dirty="0"/>
              <a:t>Enterprise database management software is responsible for organizing and managing the firm’s data so that they can be efficiently accessed and used.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808771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22814-AFD9-472B-B072-140FB357A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4. Data Management and Storage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7CD22-211B-4791-8033-EE2CCA88A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Why is data stored inside a company?</a:t>
            </a:r>
          </a:p>
          <a:p>
            <a:pPr lvl="1"/>
            <a:r>
              <a:rPr lang="tr-TR" sz="3600" dirty="0"/>
              <a:t>3 reasons:</a:t>
            </a:r>
          </a:p>
          <a:p>
            <a:pPr lvl="1"/>
            <a:r>
              <a:rPr lang="en-US" sz="3600" dirty="0"/>
              <a:t>operational, backup, or archival purposes</a:t>
            </a:r>
            <a:endParaRPr lang="tr-TR" sz="3600" dirty="0"/>
          </a:p>
          <a:p>
            <a:r>
              <a:rPr lang="tr-TR" sz="4000" dirty="0"/>
              <a:t>Managers have to make a choice between various storage technologies.</a:t>
            </a:r>
          </a:p>
        </p:txBody>
      </p:sp>
    </p:spTree>
    <p:extLst>
      <p:ext uri="{BB962C8B-B14F-4D97-AF65-F5344CB8AC3E}">
        <p14:creationId xmlns:p14="http://schemas.microsoft.com/office/powerpoint/2010/main" val="209914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0A248-7CDD-4196-899A-2B0432F1A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4. Data Management and Storage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38201-222A-4A96-92D1-FE895C0F3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000" b="1" dirty="0"/>
          </a:p>
          <a:p>
            <a:r>
              <a:rPr lang="en-US" sz="4000" b="1" dirty="0"/>
              <a:t>Databases</a:t>
            </a:r>
            <a:r>
              <a:rPr lang="tr-TR" sz="4000" b="1" dirty="0"/>
              <a:t>: </a:t>
            </a:r>
            <a:r>
              <a:rPr lang="en-US" sz="4000" dirty="0"/>
              <a:t>collections of related data organized in a way that facilitates data searches</a:t>
            </a:r>
            <a:endParaRPr lang="tr-TR" sz="4000" dirty="0"/>
          </a:p>
          <a:p>
            <a:r>
              <a:rPr lang="en-US" sz="4000" b="1" dirty="0"/>
              <a:t>Storage area networks</a:t>
            </a:r>
            <a:r>
              <a:rPr lang="tr-TR" sz="4000" b="1" dirty="0"/>
              <a:t>: </a:t>
            </a:r>
            <a:r>
              <a:rPr lang="en-US" sz="4000" dirty="0"/>
              <a:t>connect multiple storage devices on a separate high-speed network dedicated to storage.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44244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ACA47-662C-4342-801E-9CE53151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5.</a:t>
            </a:r>
            <a:r>
              <a:rPr lang="en-US" b="1" dirty="0"/>
              <a:t> Networking / Telecommunications Platforms</a:t>
            </a:r>
            <a:endParaRPr lang="tr-TR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A8E7A2-4833-4EAD-9D1E-1800E13514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The purpose of a </a:t>
            </a:r>
            <a:r>
              <a:rPr lang="en-US" sz="3600" b="1" dirty="0"/>
              <a:t>computer network</a:t>
            </a:r>
            <a:r>
              <a:rPr lang="en-US" sz="3600" dirty="0"/>
              <a:t> is to transfer data between different computers or hardware devices. </a:t>
            </a:r>
            <a:endParaRPr lang="tr-TR" sz="3600" dirty="0"/>
          </a:p>
          <a:p>
            <a:r>
              <a:rPr lang="en-US" sz="3600" dirty="0"/>
              <a:t>A network consists of three separate components—servers, clients, and peers.</a:t>
            </a:r>
            <a:endParaRPr lang="tr-TR" sz="3600" dirty="0"/>
          </a:p>
        </p:txBody>
      </p:sp>
      <p:pic>
        <p:nvPicPr>
          <p:cNvPr id="6" name="Resim 1">
            <a:extLst>
              <a:ext uri="{FF2B5EF4-FFF2-40B4-BE49-F238E27FC236}">
                <a16:creationId xmlns:a16="http://schemas.microsoft.com/office/drawing/2014/main" id="{1FFF371D-DD07-4E53-BE4C-15758C22ABE9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5624"/>
            <a:ext cx="4826000" cy="3813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4395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1994B-4437-4130-86F0-7836103CD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6. Internet Platforms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F7ABDF-67EA-456A-B0D5-E50CB954A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Internet platforms include </a:t>
            </a:r>
            <a:endParaRPr lang="tr-TR" sz="3600" dirty="0"/>
          </a:p>
          <a:p>
            <a:pPr lvl="1"/>
            <a:r>
              <a:rPr lang="en-US" sz="3200" dirty="0"/>
              <a:t>hardware, </a:t>
            </a:r>
            <a:endParaRPr lang="tr-TR" sz="3200" dirty="0"/>
          </a:p>
          <a:p>
            <a:pPr lvl="1"/>
            <a:r>
              <a:rPr lang="en-US" sz="3200" dirty="0"/>
              <a:t>software, and </a:t>
            </a:r>
            <a:endParaRPr lang="tr-TR" sz="3200" dirty="0"/>
          </a:p>
          <a:p>
            <a:pPr lvl="1"/>
            <a:r>
              <a:rPr lang="en-US" sz="3200" dirty="0"/>
              <a:t>management services </a:t>
            </a:r>
            <a:endParaRPr lang="tr-TR" sz="3200" dirty="0"/>
          </a:p>
          <a:p>
            <a:pPr lvl="1"/>
            <a:r>
              <a:rPr lang="en-US" sz="3200" dirty="0"/>
              <a:t>to support a firm’s website, including web hosting services, routers, and cabling or wireless equipment.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70476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92A12-876C-4ECC-B2DF-D342DF101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IT Infrastructure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E6CBC-EDB0-472A-B1C3-A1466DF4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Selecting the most suitable IT Infrastructure component for an organization is a serious decision.</a:t>
            </a:r>
          </a:p>
          <a:p>
            <a:r>
              <a:rPr lang="en-US" sz="4000" dirty="0"/>
              <a:t>If inappropriate </a:t>
            </a:r>
            <a:r>
              <a:rPr lang="tr-TR" sz="4000" dirty="0"/>
              <a:t>component</a:t>
            </a:r>
            <a:r>
              <a:rPr lang="en-US" sz="4000" dirty="0"/>
              <a:t> is selected then there will be a poor </a:t>
            </a:r>
            <a:r>
              <a:rPr lang="en-US" sz="4000" b="1" dirty="0"/>
              <a:t>return on investment (ROI)</a:t>
            </a:r>
            <a:r>
              <a:rPr lang="en-US" sz="4000" dirty="0"/>
              <a:t>. </a:t>
            </a:r>
            <a:endParaRPr lang="tr-TR" sz="4000" dirty="0"/>
          </a:p>
          <a:p>
            <a:r>
              <a:rPr lang="tr-TR" sz="4000" dirty="0"/>
              <a:t>What is ROI?</a:t>
            </a:r>
          </a:p>
        </p:txBody>
      </p:sp>
    </p:spTree>
    <p:extLst>
      <p:ext uri="{BB962C8B-B14F-4D97-AF65-F5344CB8AC3E}">
        <p14:creationId xmlns:p14="http://schemas.microsoft.com/office/powerpoint/2010/main" val="225673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8A71-0A9C-4A80-912C-665C1AE3E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F23D3-B377-4E79-BC30-946852418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Laudon K. and J. Laudon (2018), Managing Information Systems Managing the Digital Firm, Pearson, 15th Ed.</a:t>
            </a:r>
          </a:p>
          <a:p>
            <a:r>
              <a:rPr lang="tr-TR" altLang="en-US" dirty="0"/>
              <a:t>Laudon K. and J. Laudon (2005), Essentials of Management Information Systems, Pearson, 6ed.</a:t>
            </a:r>
          </a:p>
          <a:p>
            <a:r>
              <a:rPr lang="en-US" dirty="0"/>
              <a:t>Plant </a:t>
            </a:r>
            <a:r>
              <a:rPr lang="tr-TR" dirty="0"/>
              <a:t>R. </a:t>
            </a:r>
            <a:r>
              <a:rPr lang="en-US" dirty="0"/>
              <a:t>and </a:t>
            </a:r>
            <a:r>
              <a:rPr lang="tr-TR" dirty="0"/>
              <a:t>S. </a:t>
            </a:r>
            <a:r>
              <a:rPr lang="en-US" dirty="0"/>
              <a:t>Murrell (2007), An Executive’s Guide to Information Technology</a:t>
            </a:r>
            <a:r>
              <a:rPr lang="tr-TR" dirty="0"/>
              <a:t>, Cambridge University Press.</a:t>
            </a:r>
          </a:p>
          <a:p>
            <a:r>
              <a:rPr lang="tr-TR" dirty="0"/>
              <a:t>Baltzan P. (2018), </a:t>
            </a:r>
            <a:r>
              <a:rPr lang="tr-TR" i="1" dirty="0"/>
              <a:t>Business Driven Information Systems</a:t>
            </a:r>
            <a:r>
              <a:rPr lang="tr-TR" dirty="0"/>
              <a:t>, McGraw Hill Education, 6th Ed.</a:t>
            </a:r>
          </a:p>
        </p:txBody>
      </p:sp>
    </p:spTree>
    <p:extLst>
      <p:ext uri="{BB962C8B-B14F-4D97-AF65-F5344CB8AC3E}">
        <p14:creationId xmlns:p14="http://schemas.microsoft.com/office/powerpoint/2010/main" val="2754114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347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Information Technology in Business and Society II</vt:lpstr>
      <vt:lpstr>IT Infrastructure Components</vt:lpstr>
      <vt:lpstr>4. Data Management and Storage</vt:lpstr>
      <vt:lpstr>4. Data Management and Storage</vt:lpstr>
      <vt:lpstr>4. Data Management and Storage</vt:lpstr>
      <vt:lpstr>5. Networking / Telecommunications Platforms</vt:lpstr>
      <vt:lpstr>6. Internet Platforms</vt:lpstr>
      <vt:lpstr>IT Infrastructure Components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24</cp:revision>
  <dcterms:created xsi:type="dcterms:W3CDTF">2020-01-14T12:45:37Z</dcterms:created>
  <dcterms:modified xsi:type="dcterms:W3CDTF">2020-01-14T19:20:34Z</dcterms:modified>
</cp:coreProperties>
</file>