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8"/>
  </p:notesMasterIdLst>
  <p:sldIdLst>
    <p:sldId id="328" r:id="rId5"/>
    <p:sldId id="318" r:id="rId6"/>
    <p:sldId id="319" r:id="rId7"/>
    <p:sldId id="320" r:id="rId8"/>
    <p:sldId id="321" r:id="rId9"/>
    <p:sldId id="323" r:id="rId10"/>
    <p:sldId id="322" r:id="rId11"/>
    <p:sldId id="325" r:id="rId12"/>
    <p:sldId id="257" r:id="rId13"/>
    <p:sldId id="326" r:id="rId14"/>
    <p:sldId id="275" r:id="rId15"/>
    <p:sldId id="276" r:id="rId16"/>
    <p:sldId id="32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anunlaştırma" id="{934D7657-E094-4404-8FAF-939B5EA436C5}">
          <p14:sldIdLst>
            <p14:sldId id="328"/>
            <p14:sldId id="318"/>
            <p14:sldId id="319"/>
            <p14:sldId id="320"/>
            <p14:sldId id="321"/>
            <p14:sldId id="323"/>
            <p14:sldId id="322"/>
            <p14:sldId id="325"/>
          </p14:sldIdLst>
        </p14:section>
        <p14:section name="Hukuk Kurallarının Çeşitleri" id="{9BDE9509-DF1B-43C3-8582-CB217E243BAE}">
          <p14:sldIdLst>
            <p14:sldId id="257"/>
            <p14:sldId id="326"/>
            <p14:sldId id="275"/>
            <p14:sldId id="276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993A2C-9119-44E3-95D8-726E742478DD}" v="1" dt="2020-05-27T14:28:43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1902957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8539096B-A69E-4A94-BC4D-6E43C381E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Emredici hukuk kurallarının aksine bir hukuki işlem yapılması mümkün değildir. </a:t>
            </a:r>
          </a:p>
          <a:p>
            <a:r>
              <a:rPr lang="tr-TR" dirty="0"/>
              <a:t>Taraflar bu kuralları kendi iradeleriyle değiştiremezler ve bertaraf edemezler. </a:t>
            </a:r>
          </a:p>
          <a:p>
            <a:r>
              <a:rPr lang="tr-TR" dirty="0"/>
              <a:t>Bir kuralın emredici olup olmadığı kuralın yazılış şeklinden veya maddenin amacından anlaşılır. </a:t>
            </a:r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KONULUŞ NEDENLERİ 				</a:t>
            </a:r>
            <a:endParaRPr lang="tr-TR" dirty="0"/>
          </a:p>
          <a:p>
            <a:r>
              <a:rPr lang="tr-TR" dirty="0"/>
              <a:t>Kamu düzenini korumak</a:t>
            </a:r>
          </a:p>
          <a:p>
            <a:r>
              <a:rPr lang="tr-TR" dirty="0"/>
              <a:t>Genel ahlak kurallarını korumak</a:t>
            </a:r>
          </a:p>
          <a:p>
            <a:r>
              <a:rPr lang="tr-TR" dirty="0"/>
              <a:t>Zayıfları korunmak</a:t>
            </a:r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MÜEYYİDELERİ</a:t>
            </a:r>
          </a:p>
          <a:p>
            <a:r>
              <a:rPr lang="tr-TR" dirty="0"/>
              <a:t>Yokluk: Hukukî işlemin meydana gelmemiş sayılması.</a:t>
            </a:r>
          </a:p>
          <a:p>
            <a:r>
              <a:rPr lang="tr-TR" dirty="0"/>
              <a:t>Butlan: Hukukî işlemin geçersizliği, sonuç doğurmaması.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2B476D4-5996-451A-87F5-27333A02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EMREDİCİ HUKUK KURALLARI</a:t>
            </a:r>
          </a:p>
        </p:txBody>
      </p:sp>
    </p:spTree>
    <p:extLst>
      <p:ext uri="{BB962C8B-B14F-4D97-AF65-F5344CB8AC3E}">
        <p14:creationId xmlns:p14="http://schemas.microsoft.com/office/powerpoint/2010/main" val="2368786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1472F856-1D09-419D-9D67-0FE3FB2C2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Taraflar bazen yaptıkları bir sözleşmede birinci derecedeki noktalarda anlaşırlar fakat ikinci derecedeki noktalardan söz etmezler. </a:t>
            </a:r>
          </a:p>
          <a:p>
            <a:r>
              <a:rPr lang="tr-TR" dirty="0"/>
              <a:t>İşte bu ikinci derece noktaları tamamlayan hukuk kuralları tamamlayıcı kurallardır. </a:t>
            </a:r>
          </a:p>
          <a:p>
            <a:endParaRPr lang="tr-TR" i="1" dirty="0">
              <a:solidFill>
                <a:schemeClr val="tx2"/>
              </a:solidFill>
            </a:endParaRPr>
          </a:p>
          <a:p>
            <a:r>
              <a:rPr lang="tr-TR" i="1" dirty="0">
                <a:solidFill>
                  <a:schemeClr val="tx2"/>
                </a:solidFill>
              </a:rPr>
              <a:t>TMK m. 202: Taraflarca başka bir mal rejimi kararlaştırılmadıysa edinilmiş mallara katılma rejimi uygulanır.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7ACF9705-2306-4D7B-9621-6289AE19C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TAMAMLAYICI HUKUK KURALLARI</a:t>
            </a:r>
          </a:p>
        </p:txBody>
      </p:sp>
    </p:spTree>
    <p:extLst>
      <p:ext uri="{BB962C8B-B14F-4D97-AF65-F5344CB8AC3E}">
        <p14:creationId xmlns:p14="http://schemas.microsoft.com/office/powerpoint/2010/main" val="3411615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A05072FE-C216-4EBD-8D74-660D7D4E8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Tarafların, bir hukukî işlemde, ne anlama geldiğini açıklamadan kullandıkları hususlara ilişkin hükümler yorumlayıcı hukuk kurallarıdır. </a:t>
            </a:r>
          </a:p>
          <a:p>
            <a:endParaRPr lang="tr-TR" dirty="0"/>
          </a:p>
          <a:p>
            <a:r>
              <a:rPr lang="tr-TR" i="1" dirty="0">
                <a:solidFill>
                  <a:schemeClr val="tx2"/>
                </a:solidFill>
              </a:rPr>
              <a:t>TBK m. 91: Borcun ifası için sadece ay belirlenmişse, bundan o ayın son günü anlaşılır.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8E1741CE-3D91-45F0-A49D-C4AF9DFC5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YORUMLAYICI HUKUK KURALLARI</a:t>
            </a:r>
          </a:p>
        </p:txBody>
      </p:sp>
    </p:spTree>
    <p:extLst>
      <p:ext uri="{BB962C8B-B14F-4D97-AF65-F5344CB8AC3E}">
        <p14:creationId xmlns:p14="http://schemas.microsoft.com/office/powerpoint/2010/main" val="3639970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81F09C0F-EA12-4297-9326-0C062E09E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Bir hukukî kavramın, kurumun ne anlama geldiğini açıklayan kurallardır. </a:t>
            </a:r>
          </a:p>
          <a:p>
            <a:endParaRPr lang="tr-TR" dirty="0"/>
          </a:p>
          <a:p>
            <a:r>
              <a:rPr lang="tr-TR" i="1" dirty="0">
                <a:solidFill>
                  <a:schemeClr val="tx2"/>
                </a:solidFill>
              </a:rPr>
              <a:t>TMK m. 13: Yaşın küçüklüğü yüzünden veya akıl hastalığı, akıl zayıflığı, sarhoşluk ya da bunlara benzer sebeplerden biriyle akla uygun biçimde davranma yeteneğinden yoksun olmayan herkes, bu Kanuna göre ayırt etme gücüne sahiptir.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F17F104-9CCF-4E0A-8A48-3C4BBF73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TANIMLAYICI HUKUK KURALLARI</a:t>
            </a:r>
          </a:p>
        </p:txBody>
      </p:sp>
    </p:spTree>
    <p:extLst>
      <p:ext uri="{BB962C8B-B14F-4D97-AF65-F5344CB8AC3E}">
        <p14:creationId xmlns:p14="http://schemas.microsoft.com/office/powerpoint/2010/main" val="4209609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EAC2DDF4-833C-471A-9438-3264D0ABE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endParaRPr lang="tr-TR" dirty="0"/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KAVRAMAR: TAKNİN, TEDVİN, İKTİBAS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KANUNLAŞTIRMA SEBEPLERİ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KANUNLAŞTIRMA SAİKLERİ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KANUNLAŞTIRMA METODLARI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Somut Olay Metodu</a:t>
            </a:r>
          </a:p>
          <a:p>
            <a:pPr marL="937260" lvl="1" indent="-571500">
              <a:buFont typeface="+mj-lt"/>
              <a:buAutoNum type="alphaUcPeriod"/>
            </a:pPr>
            <a:r>
              <a:rPr lang="tr-TR" dirty="0"/>
              <a:t>Soyut Kural Metodu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BELLİ BAŞLI KANUNLAŞTIRMA ÖRNEKLERİ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F1F1F96-0B2B-4C91-BC0D-B450350CA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KANUNLAŞTIRMA</a:t>
            </a:r>
          </a:p>
        </p:txBody>
      </p:sp>
    </p:spTree>
    <p:extLst>
      <p:ext uri="{BB962C8B-B14F-4D97-AF65-F5344CB8AC3E}">
        <p14:creationId xmlns:p14="http://schemas.microsoft.com/office/powerpoint/2010/main" val="417215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5FB04974-031C-45A7-A10C-76F9E4451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>
                <a:solidFill>
                  <a:schemeClr val="tx2"/>
                </a:solidFill>
              </a:rPr>
              <a:t>TAKNİN: </a:t>
            </a:r>
            <a:r>
              <a:rPr lang="tr-TR" dirty="0"/>
              <a:t>Genel anlamda kanunlaştırma, kanun yapma demektir.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i="1" dirty="0">
                <a:solidFill>
                  <a:schemeClr val="tx2"/>
                </a:solidFill>
              </a:rPr>
              <a:t>TEDVİN(kodifikasyon): </a:t>
            </a:r>
            <a:r>
              <a:rPr lang="tr-TR" dirty="0"/>
              <a:t>Özel anlamda kanunlaştırma, belirli bir alana ilişkin dağınık haldeki yazılı veya yazısız hukuk kurallarının sistematik halde bir araya getirilmesidir.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i="1" dirty="0">
                <a:solidFill>
                  <a:schemeClr val="tx2"/>
                </a:solidFill>
              </a:rPr>
              <a:t>İKTİBAS: </a:t>
            </a:r>
            <a:r>
              <a:rPr lang="tr-TR" dirty="0"/>
              <a:t>Yabancı bir hukukun veya kanunun, bazı değişikliklerle de olsa kabulüdür.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80C587D7-D4DB-45BA-8F25-1DECB06E0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KAVRAMAR: 	</a:t>
            </a:r>
            <a:br>
              <a:rPr lang="tr-TR" dirty="0"/>
            </a:br>
            <a:r>
              <a:rPr lang="tr-TR" dirty="0"/>
              <a:t>TAKNİN, TEDVİN, İKTİBAS</a:t>
            </a:r>
          </a:p>
        </p:txBody>
      </p:sp>
    </p:spTree>
    <p:extLst>
      <p:ext uri="{BB962C8B-B14F-4D97-AF65-F5344CB8AC3E}">
        <p14:creationId xmlns:p14="http://schemas.microsoft.com/office/powerpoint/2010/main" val="342883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F5A9CB64-5AF0-463F-87FF-6E8D2A9D8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endParaRPr lang="tr-TR" i="1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tr-TR" i="1" dirty="0">
                <a:solidFill>
                  <a:schemeClr val="tx2"/>
                </a:solidFill>
              </a:rPr>
              <a:t>Birleştirme: </a:t>
            </a:r>
            <a:r>
              <a:rPr lang="tr-TR" dirty="0"/>
              <a:t>Şehirden şehire değişen hukuk kuralarını yeknesak hale getirme. </a:t>
            </a:r>
          </a:p>
          <a:p>
            <a:pPr marL="514350" indent="-514350">
              <a:buFont typeface="+mj-lt"/>
              <a:buAutoNum type="alphaUcPeriod"/>
            </a:pPr>
            <a:r>
              <a:rPr lang="tr-TR" i="1" dirty="0">
                <a:solidFill>
                  <a:schemeClr val="tx2"/>
                </a:solidFill>
              </a:rPr>
              <a:t>Hukukun Ulusallaştırılması İsteği: </a:t>
            </a:r>
            <a:r>
              <a:rPr lang="tr-TR" dirty="0"/>
              <a:t>Milli hukukun yabancı kökenli hukuk kurallarından arındırılmak istenmesi.</a:t>
            </a:r>
          </a:p>
          <a:p>
            <a:pPr marL="514350" indent="-514350">
              <a:buFont typeface="+mj-lt"/>
              <a:buAutoNum type="alphaUcPeriod"/>
            </a:pPr>
            <a:r>
              <a:rPr lang="tr-TR" i="1" dirty="0">
                <a:solidFill>
                  <a:schemeClr val="tx2"/>
                </a:solidFill>
              </a:rPr>
              <a:t>Modernleşme: </a:t>
            </a:r>
            <a:r>
              <a:rPr lang="tr-TR" dirty="0"/>
              <a:t>Yeni durum ve ilişkileri düzenleyen hukuk kurallarına ihtiyaç duyulması.</a:t>
            </a:r>
          </a:p>
          <a:p>
            <a:pPr marL="514350" indent="-514350">
              <a:buFont typeface="+mj-lt"/>
              <a:buAutoNum type="alphaUcPeriod"/>
            </a:pPr>
            <a:r>
              <a:rPr lang="tr-TR" i="1" dirty="0">
                <a:solidFill>
                  <a:schemeClr val="tx2"/>
                </a:solidFill>
              </a:rPr>
              <a:t>Rasyonalizm: </a:t>
            </a:r>
            <a:r>
              <a:rPr lang="tr-TR" dirty="0"/>
              <a:t>Bazı tabiî hukuk ilkelerinin kanunlaştırılabileceği fikrinin doğması. </a:t>
            </a:r>
          </a:p>
          <a:p>
            <a:pPr marL="514350" indent="-514350">
              <a:buFont typeface="+mj-lt"/>
              <a:buAutoNum type="alphaUcPeriod"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6536986-E8B1-425B-90E6-BC2260C08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KANUNLAŞTIRMA SEBEPLERİ</a:t>
            </a:r>
          </a:p>
        </p:txBody>
      </p:sp>
    </p:spTree>
    <p:extLst>
      <p:ext uri="{BB962C8B-B14F-4D97-AF65-F5344CB8AC3E}">
        <p14:creationId xmlns:p14="http://schemas.microsoft.com/office/powerpoint/2010/main" val="362152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72B91F6C-92E5-4AD5-AAB7-CC1743BA3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endParaRPr lang="tr-TR" i="1" dirty="0">
              <a:solidFill>
                <a:schemeClr val="tx2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tr-TR" i="1" dirty="0">
                <a:solidFill>
                  <a:schemeClr val="tx2"/>
                </a:solidFill>
              </a:rPr>
              <a:t>Tutucu Saik: </a:t>
            </a:r>
            <a:r>
              <a:rPr lang="tr-TR" dirty="0"/>
              <a:t>Ülkenin çeşitli bölgelerinde dağınık halde bulunan hukuk kurallarının muhafazası için yapılan kanunlaştırmayı ifade eder.</a:t>
            </a:r>
          </a:p>
          <a:p>
            <a:pPr marL="514350" indent="-514350">
              <a:buFont typeface="+mj-lt"/>
              <a:buAutoNum type="alphaUcPeriod"/>
            </a:pPr>
            <a:endParaRPr lang="tr-TR" dirty="0"/>
          </a:p>
          <a:p>
            <a:pPr marL="514350" indent="-514350">
              <a:buFont typeface="+mj-lt"/>
              <a:buAutoNum type="alphaUcPeriod"/>
            </a:pPr>
            <a:endParaRPr lang="tr-TR" dirty="0"/>
          </a:p>
          <a:p>
            <a:pPr marL="514350" indent="-514350">
              <a:buFont typeface="+mj-lt"/>
              <a:buAutoNum type="alphaUcPeriod"/>
            </a:pPr>
            <a:r>
              <a:rPr lang="tr-TR" i="1" dirty="0">
                <a:solidFill>
                  <a:schemeClr val="tx2"/>
                </a:solidFill>
              </a:rPr>
              <a:t>Devrimci Saik: </a:t>
            </a:r>
            <a:r>
              <a:rPr lang="tr-TR" dirty="0"/>
              <a:t>Uygulanmakta olan fakat çağın gerisinde kaldığı düşünülen kuralları değiştirmek için yapılan kanunlaştırmayı ifade eder.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6D02C960-4AC8-41ED-8BC0-94CD05EDA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KANUNLAŞTIRMA SAİKLERİ</a:t>
            </a:r>
          </a:p>
        </p:txBody>
      </p:sp>
    </p:spTree>
    <p:extLst>
      <p:ext uri="{BB962C8B-B14F-4D97-AF65-F5344CB8AC3E}">
        <p14:creationId xmlns:p14="http://schemas.microsoft.com/office/powerpoint/2010/main" val="2787922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BEE6BB78-63C4-4690-934E-E6FDA5128D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Somut Olay Metodu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49645D-566B-4983-A31D-B812573D23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1900" i="1" dirty="0"/>
              <a:t>hadiseci metot/meseleci metot/kübist metot</a:t>
            </a:r>
          </a:p>
          <a:p>
            <a:endParaRPr lang="tr-TR" sz="2000" dirty="0"/>
          </a:p>
          <a:p>
            <a:r>
              <a:rPr lang="tr-TR" sz="2200" dirty="0"/>
              <a:t>Ortaya çıkabilecek her ihtimal düşünülür. </a:t>
            </a:r>
          </a:p>
          <a:p>
            <a:r>
              <a:rPr lang="tr-TR" sz="2200" dirty="0"/>
              <a:t>Hâkim metne sıkı bir şekilde bağlıdır</a:t>
            </a:r>
          </a:p>
          <a:p>
            <a:r>
              <a:rPr lang="tr-TR" sz="2200" dirty="0"/>
              <a:t>Hâkimin takdir yetkisi yoktur. </a:t>
            </a:r>
          </a:p>
          <a:p>
            <a:r>
              <a:rPr lang="tr-TR" sz="2200" dirty="0"/>
              <a:t>Günümüzde terk edilmiş bir metottur.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3309901-67E1-4CE7-A328-304781B477D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1900" i="1" dirty="0"/>
              <a:t>Mücerret metot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sz="2200" dirty="0"/>
              <a:t>Hükümler genel ve soyut ifadelerdir.</a:t>
            </a:r>
          </a:p>
          <a:p>
            <a:r>
              <a:rPr lang="tr-TR" sz="2200" dirty="0"/>
              <a:t>Olayların ayrıntısına girilmez, genel bir çerçeve çizilir.</a:t>
            </a:r>
          </a:p>
          <a:p>
            <a:r>
              <a:rPr lang="tr-TR" sz="2200" dirty="0"/>
              <a:t>Bu sebeple hâkime takdir yetkisi verilmiştir. </a:t>
            </a:r>
          </a:p>
          <a:p>
            <a:r>
              <a:rPr lang="tr-TR" sz="2200" dirty="0"/>
              <a:t>Kanun yapılırken mevcut olmayan sorunlara da çözüm getirebildiğinden somut metottan üstündür.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27C85ED6-08AF-48D0-8DFA-3CDB12A68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KANUNLAŞTIRMA METODLARI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5F29A7F2-1593-4A09-840C-ACE532E7367A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tr-TR" dirty="0"/>
              <a:t>Soyut Kural Metodu</a:t>
            </a:r>
          </a:p>
        </p:txBody>
      </p:sp>
    </p:spTree>
    <p:extLst>
      <p:ext uri="{BB962C8B-B14F-4D97-AF65-F5344CB8AC3E}">
        <p14:creationId xmlns:p14="http://schemas.microsoft.com/office/powerpoint/2010/main" val="3990649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196E3D0A-B97E-4CE8-B89C-1D1C32D67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tr-TR" dirty="0"/>
              <a:t>Doğu Roma’ da: </a:t>
            </a:r>
            <a:r>
              <a:rPr lang="tr-TR" i="1" dirty="0"/>
              <a:t>CORPUS IURIS CIVILIS </a:t>
            </a:r>
            <a:r>
              <a:rPr lang="tr-TR" sz="2000" i="1" dirty="0"/>
              <a:t>(MS. 528-534)</a:t>
            </a:r>
            <a:endParaRPr lang="tr-TR" sz="2000" dirty="0"/>
          </a:p>
          <a:p>
            <a:pPr marL="514350" indent="-514350">
              <a:buFont typeface="+mj-lt"/>
              <a:buAutoNum type="alphaUcPeriod"/>
            </a:pPr>
            <a:r>
              <a:rPr lang="tr-TR" dirty="0"/>
              <a:t>Almanya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/>
              <a:t>Fransa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/>
              <a:t>İsviçre</a:t>
            </a:r>
          </a:p>
          <a:p>
            <a:pPr marL="514350" indent="-514350">
              <a:buFont typeface="+mj-lt"/>
              <a:buAutoNum type="alphaUcPeriod"/>
            </a:pPr>
            <a:r>
              <a:rPr lang="tr-TR" dirty="0"/>
              <a:t>Türkiye</a:t>
            </a:r>
          </a:p>
          <a:p>
            <a:pPr marL="880110" lvl="1" indent="-514350">
              <a:buFont typeface="+mj-lt"/>
              <a:buAutoNum type="arabicPeriod"/>
            </a:pPr>
            <a:r>
              <a:rPr lang="tr-TR" dirty="0"/>
              <a:t>Ceza Hukukunda</a:t>
            </a:r>
          </a:p>
          <a:p>
            <a:pPr marL="880110" lvl="1" indent="-514350">
              <a:buFont typeface="+mj-lt"/>
              <a:buAutoNum type="arabicPeriod"/>
            </a:pPr>
            <a:r>
              <a:rPr lang="tr-TR" dirty="0"/>
              <a:t>Ticaret Hukukunda</a:t>
            </a:r>
          </a:p>
          <a:p>
            <a:pPr marL="880110" lvl="1" indent="-514350">
              <a:buFont typeface="+mj-lt"/>
              <a:buAutoNum type="arabicPeriod"/>
            </a:pPr>
            <a:r>
              <a:rPr lang="tr-TR" dirty="0"/>
              <a:t>Medenî Hukukta </a:t>
            </a:r>
          </a:p>
          <a:p>
            <a:pPr marL="880110" lvl="1" indent="-514350">
              <a:buFont typeface="+mj-lt"/>
              <a:buAutoNum type="arabicPeriod"/>
            </a:pPr>
            <a:r>
              <a:rPr lang="tr-TR" dirty="0"/>
              <a:t>Usul Hukukunda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BEF723AB-9520-44AA-B437-BB55E121E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BELLİ BAŞLI KANUNLAŞTIRMA ÖRNEKLERİ</a:t>
            </a:r>
          </a:p>
        </p:txBody>
      </p:sp>
    </p:spTree>
    <p:extLst>
      <p:ext uri="{BB962C8B-B14F-4D97-AF65-F5344CB8AC3E}">
        <p14:creationId xmlns:p14="http://schemas.microsoft.com/office/powerpoint/2010/main" val="700389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BCEC46E6-6705-49DC-9982-DDB8B4C5A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CEZA HUKUKUNDA</a:t>
            </a:r>
          </a:p>
          <a:p>
            <a:pPr lvl="1"/>
            <a:r>
              <a:rPr lang="tr-TR" dirty="0"/>
              <a:t>1840: </a:t>
            </a:r>
            <a:r>
              <a:rPr lang="tr-TR" i="1" dirty="0"/>
              <a:t>Fransa</a:t>
            </a:r>
          </a:p>
          <a:p>
            <a:pPr lvl="1"/>
            <a:r>
              <a:rPr lang="tr-TR" dirty="0"/>
              <a:t>1851: </a:t>
            </a:r>
            <a:r>
              <a:rPr lang="tr-TR" i="1" dirty="0"/>
              <a:t>Kanunu Cedit</a:t>
            </a:r>
          </a:p>
          <a:p>
            <a:pPr lvl="1"/>
            <a:r>
              <a:rPr lang="tr-TR" dirty="0"/>
              <a:t>1858: </a:t>
            </a:r>
            <a:r>
              <a:rPr lang="tr-TR" i="1" dirty="0"/>
              <a:t>1810 tarihli Fransız Ceza Kanunu</a:t>
            </a:r>
          </a:p>
          <a:p>
            <a:pPr lvl="1"/>
            <a:r>
              <a:rPr lang="tr-TR" dirty="0"/>
              <a:t>1926: </a:t>
            </a:r>
            <a:r>
              <a:rPr lang="tr-TR" i="1" dirty="0"/>
              <a:t>1899 tarihli İtalyan Ceza Kanunu</a:t>
            </a:r>
          </a:p>
          <a:p>
            <a:pPr lvl="1"/>
            <a:r>
              <a:rPr lang="tr-TR" dirty="0"/>
              <a:t>2004: </a:t>
            </a:r>
            <a:r>
              <a:rPr lang="tr-TR" i="1" dirty="0"/>
              <a:t>5237 sayılı Türk Ceza Kanunu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TİCARET HUKUKUNDA</a:t>
            </a:r>
          </a:p>
          <a:p>
            <a:pPr lvl="1"/>
            <a:r>
              <a:rPr lang="tr-TR" dirty="0"/>
              <a:t>1850: </a:t>
            </a:r>
            <a:r>
              <a:rPr lang="tr-TR" i="1" dirty="0"/>
              <a:t>1807 tarihli Fransız Ticaret Kanunu</a:t>
            </a:r>
          </a:p>
          <a:p>
            <a:pPr lvl="1"/>
            <a:r>
              <a:rPr lang="tr-TR" dirty="0"/>
              <a:t>1926: </a:t>
            </a:r>
            <a:r>
              <a:rPr lang="tr-TR" i="1" dirty="0"/>
              <a:t>Alman Ticaret Kanunu</a:t>
            </a:r>
          </a:p>
          <a:p>
            <a:pPr lvl="1"/>
            <a:r>
              <a:rPr lang="tr-TR" dirty="0"/>
              <a:t>1956: </a:t>
            </a:r>
            <a:r>
              <a:rPr lang="tr-TR" i="1" dirty="0"/>
              <a:t>6762 sayılı Türk Ticaret Kanunu </a:t>
            </a:r>
            <a:r>
              <a:rPr lang="tr-TR" sz="1900" i="1" dirty="0"/>
              <a:t>(Prof. Dr. Ernst Hirsch)</a:t>
            </a:r>
          </a:p>
          <a:p>
            <a:pPr lvl="1"/>
            <a:r>
              <a:rPr lang="tr-TR" dirty="0"/>
              <a:t>2011: </a:t>
            </a:r>
            <a:r>
              <a:rPr lang="tr-TR" i="1" dirty="0"/>
              <a:t>6102 sayılı yeni Türk Ticaret Kanunu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MEDENÎ HUKUKTA</a:t>
            </a:r>
          </a:p>
          <a:p>
            <a:pPr lvl="1"/>
            <a:r>
              <a:rPr lang="tr-TR" dirty="0"/>
              <a:t>1876: </a:t>
            </a:r>
            <a:r>
              <a:rPr lang="tr-TR" i="1" dirty="0"/>
              <a:t>Mecelle-i Ahkam-ı Adliye</a:t>
            </a:r>
          </a:p>
          <a:p>
            <a:pPr lvl="1"/>
            <a:r>
              <a:rPr lang="tr-TR" dirty="0"/>
              <a:t>1926: </a:t>
            </a:r>
            <a:r>
              <a:rPr lang="tr-TR" i="1" dirty="0"/>
              <a:t>İsviçre Medenî Kanunu ve Borçlar Kanunu</a:t>
            </a:r>
          </a:p>
          <a:p>
            <a:pPr lvl="1"/>
            <a:r>
              <a:rPr lang="tr-TR" dirty="0"/>
              <a:t>2001: </a:t>
            </a:r>
            <a:r>
              <a:rPr lang="tr-TR" i="1" dirty="0"/>
              <a:t>2001 yeni Türk Medeni Kanunu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USÛL HUKUKUNDA</a:t>
            </a:r>
          </a:p>
          <a:p>
            <a:pPr lvl="1"/>
            <a:r>
              <a:rPr lang="tr-TR" dirty="0"/>
              <a:t>1879: </a:t>
            </a:r>
            <a:r>
              <a:rPr lang="tr-TR" i="1" dirty="0"/>
              <a:t>Fransa</a:t>
            </a:r>
          </a:p>
          <a:p>
            <a:pPr lvl="1"/>
            <a:r>
              <a:rPr lang="tr-TR" dirty="0"/>
              <a:t>1927: </a:t>
            </a:r>
            <a:r>
              <a:rPr lang="tr-TR" i="1" dirty="0"/>
              <a:t>İsviçre Neuchatel Usul Kanunu, İcra İflas Kanunu</a:t>
            </a:r>
          </a:p>
          <a:p>
            <a:pPr lvl="1"/>
            <a:r>
              <a:rPr lang="tr-TR" dirty="0"/>
              <a:t>1929: </a:t>
            </a:r>
            <a:r>
              <a:rPr lang="tr-TR" i="1" dirty="0"/>
              <a:t>Alman Ceza Muhakemeleri Usulü Kanunu</a:t>
            </a:r>
          </a:p>
          <a:p>
            <a:pPr lvl="1"/>
            <a:r>
              <a:rPr lang="tr-TR" dirty="0"/>
              <a:t>2004: </a:t>
            </a:r>
            <a:r>
              <a:rPr lang="tr-TR" i="1" dirty="0"/>
              <a:t>5271 sayılı Ceza Muhakemesi Kanunu</a:t>
            </a:r>
          </a:p>
          <a:p>
            <a:pPr lvl="1"/>
            <a:r>
              <a:rPr lang="tr-TR" dirty="0"/>
              <a:t>2011: </a:t>
            </a:r>
            <a:r>
              <a:rPr lang="tr-TR" i="1" dirty="0"/>
              <a:t>6100 sayılı Hukuk Muhakemeleri Kanunu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4E4C503-DC9A-4CD3-B7E4-22FAF23D1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BELLİ BAŞLI KANUNLAŞTIRMA ÖRNEKLERİ - TÜRKİYE</a:t>
            </a:r>
          </a:p>
        </p:txBody>
      </p:sp>
    </p:spTree>
    <p:extLst>
      <p:ext uri="{BB962C8B-B14F-4D97-AF65-F5344CB8AC3E}">
        <p14:creationId xmlns:p14="http://schemas.microsoft.com/office/powerpoint/2010/main" val="215910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HUKUK KURALLARININ ÇEŞİTLERİ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tr-TR" dirty="0"/>
              <a:t>Emredici Hukuk Kuralları</a:t>
            </a:r>
          </a:p>
          <a:p>
            <a:pPr marL="880110" lvl="1" indent="-514350">
              <a:buFont typeface="+mj-lt"/>
              <a:buAutoNum type="alphaUcPeriod"/>
            </a:pPr>
            <a:r>
              <a:rPr lang="tr-TR" dirty="0"/>
              <a:t>Emredici Hukuk Kurallarının Konuluş Nedenleri</a:t>
            </a:r>
          </a:p>
          <a:p>
            <a:pPr marL="880110" lvl="1" indent="-514350">
              <a:buFont typeface="+mj-lt"/>
              <a:buAutoNum type="alphaUcPeriod"/>
            </a:pPr>
            <a:r>
              <a:rPr lang="tr-TR" dirty="0"/>
              <a:t>Emredici Hukuk Kurallarının Müeyyideleri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Tamamlayıcı Hukuk Kuralları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Yorumlayıcı Hukuk Kuralları</a:t>
            </a:r>
          </a:p>
          <a:p>
            <a:pPr marL="571500" indent="-571500">
              <a:buFont typeface="+mj-lt"/>
              <a:buAutoNum type="romanUcPeriod"/>
            </a:pPr>
            <a:r>
              <a:rPr lang="tr-TR" dirty="0"/>
              <a:t>Tanımlayıcı Hukuk Kuralları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FBD7AD-BDD0-4625-A06A-34AC2B0DBC4B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560ef61b-03e2-46a8-aeae-79f8a710d1e9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E10CEE3-FC13-43A9-8929-51698DAB65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1C1D8E-E4D4-46A3-B1CA-EFACB10D24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605</Words>
  <Application>Microsoft Office PowerPoint</Application>
  <PresentationFormat>Ekran Gösterisi (4:3)</PresentationFormat>
  <Paragraphs>110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Constantia</vt:lpstr>
      <vt:lpstr>Wingdings 2</vt:lpstr>
      <vt:lpstr>Kağıt</vt:lpstr>
      <vt:lpstr>Hukuk Başlangıcı</vt:lpstr>
      <vt:lpstr>KANUNLAŞTIRMA</vt:lpstr>
      <vt:lpstr>KAVRAMAR:   TAKNİN, TEDVİN, İKTİBAS</vt:lpstr>
      <vt:lpstr>KANUNLAŞTIRMA SEBEPLERİ</vt:lpstr>
      <vt:lpstr>KANUNLAŞTIRMA SAİKLERİ</vt:lpstr>
      <vt:lpstr>KANUNLAŞTIRMA METODLARI</vt:lpstr>
      <vt:lpstr>BELLİ BAŞLI KANUNLAŞTIRMA ÖRNEKLERİ</vt:lpstr>
      <vt:lpstr>BELLİ BAŞLI KANUNLAŞTIRMA ÖRNEKLERİ - TÜRKİYE</vt:lpstr>
      <vt:lpstr>HUKUK KURALLARININ ÇEŞİTLERİ</vt:lpstr>
      <vt:lpstr>EMREDİCİ HUKUK KURALLARI</vt:lpstr>
      <vt:lpstr>TAMAMLAYICI HUKUK KURALLARI</vt:lpstr>
      <vt:lpstr>YORUMLAYICI HUKUK KURALLARI</vt:lpstr>
      <vt:lpstr>TANIMLAYICI HUKUK KURALLARI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2020-04-02T11:55:20Z</dcterms:created>
  <dcterms:modified xsi:type="dcterms:W3CDTF">2020-05-27T14:29:11Z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