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259" r:id="rId4"/>
    <p:sldId id="260" r:id="rId5"/>
    <p:sldId id="258" r:id="rId6"/>
    <p:sldId id="257" r:id="rId7"/>
    <p:sldId id="261"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183" autoAdjust="0"/>
  </p:normalViewPr>
  <p:slideViewPr>
    <p:cSldViewPr snapToGrid="0">
      <p:cViewPr varScale="1">
        <p:scale>
          <a:sx n="59" d="100"/>
          <a:sy n="59" d="100"/>
        </p:scale>
        <p:origin x="-111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7DA1-A55E-4783-98D5-B6C26C6882E7}" type="datetimeFigureOut">
              <a:rPr lang="tr-TR" smtClean="0"/>
              <a:pPr/>
              <a:t>25.12.2019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57F54-524C-4CB1-91CC-93F89134ED1D}" type="slidenum">
              <a:rPr lang="tr-TR" smtClean="0"/>
              <a:pPr/>
              <a:t>‹#›</a:t>
            </a:fld>
            <a:endParaRPr lang="tr-TR"/>
          </a:p>
        </p:txBody>
      </p:sp>
    </p:spTree>
    <p:extLst>
      <p:ext uri="{BB962C8B-B14F-4D97-AF65-F5344CB8AC3E}">
        <p14:creationId xmlns:p14="http://schemas.microsoft.com/office/powerpoint/2010/main" xmlns="" val="193776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a:defRPr sz="1200" b="1"/>
            </a:pPr>
            <a:r>
              <a:t>15	OPU</a:t>
            </a:r>
          </a:p>
          <a:p>
            <a:pPr>
              <a:defRPr sz="1200"/>
            </a:pPr>
            <a:r>
              <a:t>Ovum pick up, known as OPU is another technique that we can collect oocyte from slaughtered and live animals.</a:t>
            </a:r>
          </a:p>
          <a:p>
            <a:pPr>
              <a:defRPr sz="1200"/>
            </a:pPr>
            <a:r>
              <a:t>important facts; </a:t>
            </a:r>
          </a:p>
          <a:p>
            <a:pPr>
              <a:defRPr sz="1200"/>
            </a:pPr>
            <a:r>
              <a:t>transport medium, temperature and time</a:t>
            </a:r>
          </a:p>
          <a:p>
            <a:pPr>
              <a:defRPr sz="1200"/>
            </a:pPr>
            <a:r>
              <a:t>collected material should be transferred to the lab less than 4 hours (optimum 2)  and temperature should not  be decrease 25 celsius and medium should be warmed before use.</a:t>
            </a:r>
          </a:p>
          <a:p>
            <a:pPr>
              <a:defRPr sz="1200"/>
            </a:pPr>
            <a:r>
              <a:t>A higher maturation rate observed at 22</a:t>
            </a:r>
            <a:r>
              <a:rPr baseline="31999"/>
              <a:t>o</a:t>
            </a:r>
            <a:r>
              <a:t>C than at 5 or 37</a:t>
            </a:r>
            <a:r>
              <a:rPr baseline="31999"/>
              <a:t>o</a:t>
            </a:r>
            <a:r>
              <a:t>C. Temperature effects were also evident in studies in which oocytes from ovaries held at 20</a:t>
            </a:r>
            <a:r>
              <a:rPr baseline="31999"/>
              <a:t>o</a:t>
            </a:r>
            <a:r>
              <a:t>C during transport showed greater competence than those transported at 30 and 37</a:t>
            </a:r>
            <a:r>
              <a:rPr baseline="31999"/>
              <a:t>o</a:t>
            </a:r>
            <a:r>
              <a:t>C.</a:t>
            </a:r>
          </a:p>
          <a:p>
            <a:pPr>
              <a:defRPr sz="1200"/>
            </a:pPr>
            <a:endParaRPr/>
          </a:p>
          <a:p>
            <a:pPr>
              <a:defRPr sz="1200"/>
            </a:pPr>
            <a:r>
              <a:t>LOPU</a:t>
            </a:r>
          </a:p>
          <a:p>
            <a:pPr>
              <a:defRPr sz="1200"/>
            </a:pPr>
            <a:r>
              <a:t>Hazırlık: Keçiler 24-36 saat aç ve 12-24 saat susuz bıraklılacak,</a:t>
            </a:r>
          </a:p>
          <a:p>
            <a:pPr>
              <a:defRPr sz="1200"/>
            </a:pPr>
            <a:r>
              <a:t>Anestezi: 300 mg Ketamine + 6 mg Xyilazine = 3 ml i.v.</a:t>
            </a:r>
          </a:p>
          <a:p>
            <a:pPr>
              <a:defRPr sz="1200"/>
            </a:pPr>
            <a:r>
              <a:rPr b="1">
                <a:solidFill>
                  <a:srgbClr val="FF2600"/>
                </a:solidFill>
              </a:rPr>
              <a:t>Xylazine</a:t>
            </a:r>
            <a:r>
              <a:t>:     0.1 mg/kg i.m. and 0.05 mg/kg i.v. </a:t>
            </a:r>
            <a:r>
              <a:rPr>
                <a:solidFill>
                  <a:schemeClr val="accent5">
                    <a:hueOff val="457874"/>
                    <a:satOff val="-29218"/>
                    <a:lumOff val="-29125"/>
                  </a:schemeClr>
                </a:solidFill>
              </a:rPr>
              <a:t>40 kg için= 4-5 mg /kg i.m. and 2-3 mg/kg i.v.</a:t>
            </a:r>
          </a:p>
          <a:p>
            <a:pPr>
              <a:defRPr sz="1200"/>
            </a:pPr>
            <a:r>
              <a:rPr b="1">
                <a:solidFill>
                  <a:srgbClr val="FF2600"/>
                </a:solidFill>
              </a:rPr>
              <a:t>Ketamine</a:t>
            </a:r>
            <a:r>
              <a:t>: 10 mg/kg i.m. and 6-7,5 mg/kg i.v.    </a:t>
            </a:r>
            <a:r>
              <a:rPr>
                <a:solidFill>
                  <a:schemeClr val="accent5">
                    <a:hueOff val="457874"/>
                    <a:satOff val="-29218"/>
                    <a:lumOff val="-29125"/>
                  </a:schemeClr>
                </a:solidFill>
              </a:rPr>
              <a:t>40 kg için= 400-500 mg /kg i.m. and 240–300 mg/kg i.v.</a:t>
            </a:r>
          </a:p>
          <a:p>
            <a:pPr>
              <a:defRPr sz="1200"/>
            </a:pPr>
            <a:r>
              <a:rPr b="1">
                <a:solidFill>
                  <a:srgbClr val="FF2600"/>
                </a:solidFill>
              </a:rPr>
              <a:t>Diazem</a:t>
            </a:r>
            <a:r>
              <a:t>:     0.25-0.1 mg/kg i.v.  </a:t>
            </a:r>
            <a:r>
              <a:rPr>
                <a:solidFill>
                  <a:schemeClr val="accent5">
                    <a:hueOff val="457874"/>
                    <a:satOff val="-29218"/>
                    <a:lumOff val="-29125"/>
                  </a:schemeClr>
                </a:solidFill>
              </a:rPr>
              <a:t>40 kg için= 20-30 mg/kg i.v.</a:t>
            </a:r>
          </a:p>
          <a:p>
            <a:pPr>
              <a:defRPr sz="1200"/>
            </a:pPr>
            <a:r>
              <a:rPr>
                <a:solidFill>
                  <a:schemeClr val="accent5">
                    <a:hueOff val="457874"/>
                    <a:satOff val="-29218"/>
                    <a:lumOff val="-29125"/>
                  </a:schemeClr>
                </a:solidFill>
              </a:rPr>
              <a:t>Lidokain   Local</a:t>
            </a:r>
          </a:p>
          <a:p>
            <a:pPr>
              <a:defRPr sz="1200"/>
            </a:pPr>
            <a:r>
              <a:rPr>
                <a:solidFill>
                  <a:schemeClr val="accent5">
                    <a:hueOff val="457874"/>
                    <a:satOff val="-29218"/>
                    <a:lumOff val="-29125"/>
                  </a:schemeClr>
                </a:solidFill>
              </a:rPr>
              <a:t>Diazepam+Ketamine+Butorphanol = </a:t>
            </a:r>
            <a:r>
              <a:rPr>
                <a:solidFill>
                  <a:schemeClr val="accent6">
                    <a:hueOff val="294345"/>
                    <a:satOff val="-13262"/>
                    <a:lumOff val="-45127"/>
                  </a:schemeClr>
                </a:solidFill>
              </a:rPr>
              <a:t>0.2-0.3 mg/kg i.v. Diazem</a:t>
            </a:r>
            <a:r>
              <a:rPr>
                <a:solidFill>
                  <a:schemeClr val="accent5">
                    <a:hueOff val="457874"/>
                    <a:satOff val="-29218"/>
                    <a:lumOff val="-29125"/>
                  </a:schemeClr>
                </a:solidFill>
              </a:rPr>
              <a:t> + </a:t>
            </a:r>
            <a:r>
              <a:rPr>
                <a:solidFill>
                  <a:schemeClr val="accent2">
                    <a:hueOff val="1462849"/>
                    <a:satOff val="-6597"/>
                    <a:lumOff val="-35580"/>
                  </a:schemeClr>
                </a:solidFill>
              </a:rPr>
              <a:t>6-7.5 mg/kg i.v. Ketamine</a:t>
            </a:r>
            <a:r>
              <a:rPr>
                <a:solidFill>
                  <a:schemeClr val="accent5">
                    <a:hueOff val="457874"/>
                    <a:satOff val="-29218"/>
                    <a:lumOff val="-29125"/>
                  </a:schemeClr>
                </a:solidFill>
              </a:rPr>
              <a:t> + </a:t>
            </a:r>
            <a:r>
              <a:rPr>
                <a:solidFill>
                  <a:schemeClr val="accent1">
                    <a:satOff val="18910"/>
                    <a:lumOff val="-23604"/>
                  </a:schemeClr>
                </a:solidFill>
              </a:rPr>
              <a:t>5-7 mg/kg i.v. Propofol</a:t>
            </a:r>
            <a:endParaRPr>
              <a:solidFill>
                <a:schemeClr val="accent5">
                  <a:hueOff val="457874"/>
                  <a:satOff val="-29218"/>
                  <a:lumOff val="-29125"/>
                </a:schemeClr>
              </a:solidFill>
            </a:endParaRPr>
          </a:p>
          <a:p>
            <a:pPr>
              <a:defRPr sz="1200"/>
            </a:pPr>
            <a:endParaRPr>
              <a:solidFill>
                <a:schemeClr val="accent5">
                  <a:hueOff val="457874"/>
                  <a:satOff val="-29218"/>
                  <a:lumOff val="-29125"/>
                </a:schemeClr>
              </a:solidFill>
            </a:endParaRPr>
          </a:p>
          <a:p>
            <a:pPr>
              <a:defRPr sz="1200"/>
            </a:pPr>
            <a:r>
              <a:t>LOPU starts 60 h after last FSH or hCG injection</a:t>
            </a:r>
          </a:p>
          <a:p>
            <a:pPr>
              <a:defRPr sz="1200"/>
            </a:pPr>
            <a:r>
              <a:t>Aspiration pressure: 30-100 mmHg</a:t>
            </a:r>
          </a:p>
          <a:p>
            <a:pPr>
              <a:defRPr sz="1200"/>
            </a:pPr>
            <a:r>
              <a:t>Aspiration flow rate: 7-7,5 mL/min</a:t>
            </a:r>
          </a:p>
        </p:txBody>
      </p:sp>
    </p:spTree>
    <p:extLst>
      <p:ext uri="{BB962C8B-B14F-4D97-AF65-F5344CB8AC3E}">
        <p14:creationId xmlns:p14="http://schemas.microsoft.com/office/powerpoint/2010/main" xmlns="" val="419832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a:defRPr sz="1200" b="1"/>
            </a:pPr>
            <a:r>
              <a:t>15	OPU</a:t>
            </a:r>
          </a:p>
          <a:p>
            <a:pPr>
              <a:defRPr sz="1200"/>
            </a:pPr>
            <a:r>
              <a:t>Ovum pick up, known as OPU is another technique that we can collect oocyte from slaughtered and live animals.</a:t>
            </a:r>
          </a:p>
          <a:p>
            <a:pPr>
              <a:defRPr sz="1200"/>
            </a:pPr>
            <a:r>
              <a:t>important facts; </a:t>
            </a:r>
          </a:p>
          <a:p>
            <a:pPr>
              <a:defRPr sz="1200"/>
            </a:pPr>
            <a:r>
              <a:t>transport medium, temperature and time</a:t>
            </a:r>
          </a:p>
          <a:p>
            <a:pPr>
              <a:defRPr sz="1200"/>
            </a:pPr>
            <a:r>
              <a:t>collected material should be transferred to the lab less than 4 hours (optimum 2)  and temperature should not  be decrease 25 celsius and medium should be warmed before use.</a:t>
            </a:r>
          </a:p>
          <a:p>
            <a:pPr>
              <a:defRPr sz="1200"/>
            </a:pPr>
            <a:r>
              <a:t>A higher maturation rate observed at 22</a:t>
            </a:r>
            <a:r>
              <a:rPr baseline="31999"/>
              <a:t>o</a:t>
            </a:r>
            <a:r>
              <a:t>C than at 5 or 37</a:t>
            </a:r>
            <a:r>
              <a:rPr baseline="31999"/>
              <a:t>o</a:t>
            </a:r>
            <a:r>
              <a:t>C. Temperature effects were also evident in studies in which oocytes from ovaries held at 20</a:t>
            </a:r>
            <a:r>
              <a:rPr baseline="31999"/>
              <a:t>o</a:t>
            </a:r>
            <a:r>
              <a:t>C during transport showed greater competence than those transported at 30 and 37</a:t>
            </a:r>
            <a:r>
              <a:rPr baseline="31999"/>
              <a:t>o</a:t>
            </a:r>
            <a:r>
              <a:t>C.</a:t>
            </a:r>
          </a:p>
          <a:p>
            <a:pPr>
              <a:defRPr sz="1200"/>
            </a:pPr>
            <a:endParaRPr/>
          </a:p>
          <a:p>
            <a:pPr>
              <a:defRPr sz="1200"/>
            </a:pPr>
            <a:r>
              <a:t>LOPU</a:t>
            </a:r>
          </a:p>
          <a:p>
            <a:pPr>
              <a:defRPr sz="1200"/>
            </a:pPr>
            <a:r>
              <a:t>Hazırlık: Keçiler 24-36 saat aç ve 12-24 saat susuz bıraklılacak,</a:t>
            </a:r>
          </a:p>
          <a:p>
            <a:pPr>
              <a:defRPr sz="1200"/>
            </a:pPr>
            <a:r>
              <a:t>Anestezi: 300 mg Ketamine + 6 mg Xyilazine = 3 ml i.v.</a:t>
            </a:r>
          </a:p>
          <a:p>
            <a:pPr>
              <a:defRPr sz="1200"/>
            </a:pPr>
            <a:r>
              <a:rPr b="1">
                <a:solidFill>
                  <a:srgbClr val="FF2600"/>
                </a:solidFill>
              </a:rPr>
              <a:t>Xylazine</a:t>
            </a:r>
            <a:r>
              <a:t>:     0.1 mg/kg i.m. and 0.05 mg/kg i.v. </a:t>
            </a:r>
            <a:r>
              <a:rPr>
                <a:solidFill>
                  <a:schemeClr val="accent5">
                    <a:hueOff val="457874"/>
                    <a:satOff val="-29218"/>
                    <a:lumOff val="-29125"/>
                  </a:schemeClr>
                </a:solidFill>
              </a:rPr>
              <a:t>40 kg için= 4-5 mg /kg i.m. and 2-3 mg/kg i.v.</a:t>
            </a:r>
          </a:p>
          <a:p>
            <a:pPr>
              <a:defRPr sz="1200"/>
            </a:pPr>
            <a:r>
              <a:rPr b="1">
                <a:solidFill>
                  <a:srgbClr val="FF2600"/>
                </a:solidFill>
              </a:rPr>
              <a:t>Ketamine</a:t>
            </a:r>
            <a:r>
              <a:t>: 10 mg/kg i.m. and 6-7,5 mg/kg i.v.    </a:t>
            </a:r>
            <a:r>
              <a:rPr>
                <a:solidFill>
                  <a:schemeClr val="accent5">
                    <a:hueOff val="457874"/>
                    <a:satOff val="-29218"/>
                    <a:lumOff val="-29125"/>
                  </a:schemeClr>
                </a:solidFill>
              </a:rPr>
              <a:t>40 kg için= 400-500 mg /kg i.m. and 240–300 mg/kg i.v.</a:t>
            </a:r>
          </a:p>
          <a:p>
            <a:pPr>
              <a:defRPr sz="1200"/>
            </a:pPr>
            <a:r>
              <a:rPr b="1">
                <a:solidFill>
                  <a:srgbClr val="FF2600"/>
                </a:solidFill>
              </a:rPr>
              <a:t>Diazem</a:t>
            </a:r>
            <a:r>
              <a:t>:     0.25-0.1 mg/kg i.v.  </a:t>
            </a:r>
            <a:r>
              <a:rPr>
                <a:solidFill>
                  <a:schemeClr val="accent5">
                    <a:hueOff val="457874"/>
                    <a:satOff val="-29218"/>
                    <a:lumOff val="-29125"/>
                  </a:schemeClr>
                </a:solidFill>
              </a:rPr>
              <a:t>40 kg için= 20-30 mg/kg i.v.</a:t>
            </a:r>
          </a:p>
          <a:p>
            <a:pPr>
              <a:defRPr sz="1200"/>
            </a:pPr>
            <a:r>
              <a:rPr>
                <a:solidFill>
                  <a:schemeClr val="accent5">
                    <a:hueOff val="457874"/>
                    <a:satOff val="-29218"/>
                    <a:lumOff val="-29125"/>
                  </a:schemeClr>
                </a:solidFill>
              </a:rPr>
              <a:t>Lidokain   Local</a:t>
            </a:r>
          </a:p>
          <a:p>
            <a:pPr>
              <a:defRPr sz="1200"/>
            </a:pPr>
            <a:r>
              <a:rPr>
                <a:solidFill>
                  <a:schemeClr val="accent5">
                    <a:hueOff val="457874"/>
                    <a:satOff val="-29218"/>
                    <a:lumOff val="-29125"/>
                  </a:schemeClr>
                </a:solidFill>
              </a:rPr>
              <a:t>Diazepam+Ketamine+Butorphanol = </a:t>
            </a:r>
            <a:r>
              <a:rPr>
                <a:solidFill>
                  <a:schemeClr val="accent6">
                    <a:hueOff val="294345"/>
                    <a:satOff val="-13262"/>
                    <a:lumOff val="-45127"/>
                  </a:schemeClr>
                </a:solidFill>
              </a:rPr>
              <a:t>0.2-0.3 mg/kg i.v. Diazem</a:t>
            </a:r>
            <a:r>
              <a:rPr>
                <a:solidFill>
                  <a:schemeClr val="accent5">
                    <a:hueOff val="457874"/>
                    <a:satOff val="-29218"/>
                    <a:lumOff val="-29125"/>
                  </a:schemeClr>
                </a:solidFill>
              </a:rPr>
              <a:t> + </a:t>
            </a:r>
            <a:r>
              <a:rPr>
                <a:solidFill>
                  <a:schemeClr val="accent2">
                    <a:hueOff val="1462849"/>
                    <a:satOff val="-6597"/>
                    <a:lumOff val="-35580"/>
                  </a:schemeClr>
                </a:solidFill>
              </a:rPr>
              <a:t>6-7.5 mg/kg i.v. Ketamine</a:t>
            </a:r>
            <a:r>
              <a:rPr>
                <a:solidFill>
                  <a:schemeClr val="accent5">
                    <a:hueOff val="457874"/>
                    <a:satOff val="-29218"/>
                    <a:lumOff val="-29125"/>
                  </a:schemeClr>
                </a:solidFill>
              </a:rPr>
              <a:t> + </a:t>
            </a:r>
            <a:r>
              <a:rPr>
                <a:solidFill>
                  <a:schemeClr val="accent1">
                    <a:satOff val="18910"/>
                    <a:lumOff val="-23604"/>
                  </a:schemeClr>
                </a:solidFill>
              </a:rPr>
              <a:t>5-7 mg/kg i.v. Propofol</a:t>
            </a:r>
            <a:endParaRPr>
              <a:solidFill>
                <a:schemeClr val="accent5">
                  <a:hueOff val="457874"/>
                  <a:satOff val="-29218"/>
                  <a:lumOff val="-29125"/>
                </a:schemeClr>
              </a:solidFill>
            </a:endParaRPr>
          </a:p>
          <a:p>
            <a:pPr>
              <a:defRPr sz="1200"/>
            </a:pPr>
            <a:endParaRPr>
              <a:solidFill>
                <a:schemeClr val="accent5">
                  <a:hueOff val="457874"/>
                  <a:satOff val="-29218"/>
                  <a:lumOff val="-29125"/>
                </a:schemeClr>
              </a:solidFill>
            </a:endParaRPr>
          </a:p>
          <a:p>
            <a:pPr>
              <a:defRPr sz="1200"/>
            </a:pPr>
            <a:r>
              <a:t>LOPU starts 60 h after last FSH or hCG injection</a:t>
            </a:r>
          </a:p>
          <a:p>
            <a:pPr>
              <a:defRPr sz="1200"/>
            </a:pPr>
            <a:r>
              <a:t>Aspiration pressure: 30-100 mmHg</a:t>
            </a:r>
          </a:p>
          <a:p>
            <a:pPr>
              <a:defRPr sz="1200"/>
            </a:pPr>
            <a:r>
              <a:t>Aspiration flow rate: 7-7,5 mL/min</a:t>
            </a:r>
          </a:p>
        </p:txBody>
      </p:sp>
    </p:spTree>
    <p:extLst>
      <p:ext uri="{BB962C8B-B14F-4D97-AF65-F5344CB8AC3E}">
        <p14:creationId xmlns:p14="http://schemas.microsoft.com/office/powerpoint/2010/main" xmlns="" val="419832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a:defRPr sz="1200" b="1"/>
            </a:pPr>
            <a:r>
              <a:t>15	OPU</a:t>
            </a:r>
          </a:p>
          <a:p>
            <a:pPr>
              <a:defRPr sz="1200"/>
            </a:pPr>
            <a:r>
              <a:t>Ovum pick up, known as OPU is another technique that we can collect oocyte from slaughtered and live animals.</a:t>
            </a:r>
          </a:p>
          <a:p>
            <a:pPr>
              <a:defRPr sz="1200"/>
            </a:pPr>
            <a:r>
              <a:t>important facts; </a:t>
            </a:r>
          </a:p>
          <a:p>
            <a:pPr>
              <a:defRPr sz="1200"/>
            </a:pPr>
            <a:r>
              <a:t>transport medium, temperature and time</a:t>
            </a:r>
          </a:p>
          <a:p>
            <a:pPr>
              <a:defRPr sz="1200"/>
            </a:pPr>
            <a:r>
              <a:t>collected material should be transferred to the lab less than 4 hours (optimum 2)  and temperature should not  be decrease 25 celsius and medium should be warmed before use.</a:t>
            </a:r>
          </a:p>
          <a:p>
            <a:pPr>
              <a:defRPr sz="1200"/>
            </a:pPr>
            <a:r>
              <a:t>A higher maturation rate observed at 22</a:t>
            </a:r>
            <a:r>
              <a:rPr baseline="31999"/>
              <a:t>o</a:t>
            </a:r>
            <a:r>
              <a:t>C than at 5 or 37</a:t>
            </a:r>
            <a:r>
              <a:rPr baseline="31999"/>
              <a:t>o</a:t>
            </a:r>
            <a:r>
              <a:t>C. Temperature effects were also evident in studies in which oocytes from ovaries held at 20</a:t>
            </a:r>
            <a:r>
              <a:rPr baseline="31999"/>
              <a:t>o</a:t>
            </a:r>
            <a:r>
              <a:t>C during transport showed greater competence than those transported at 30 and 37</a:t>
            </a:r>
            <a:r>
              <a:rPr baseline="31999"/>
              <a:t>o</a:t>
            </a:r>
            <a:r>
              <a:t>C.</a:t>
            </a:r>
          </a:p>
          <a:p>
            <a:pPr>
              <a:defRPr sz="1200"/>
            </a:pPr>
            <a:endParaRPr/>
          </a:p>
          <a:p>
            <a:pPr>
              <a:defRPr sz="1200"/>
            </a:pPr>
            <a:r>
              <a:t>LOPU</a:t>
            </a:r>
          </a:p>
          <a:p>
            <a:pPr>
              <a:defRPr sz="1200"/>
            </a:pPr>
            <a:r>
              <a:t>Hazırlık: Keçiler 24-36 saat aç ve 12-24 saat susuz bıraklılacak,</a:t>
            </a:r>
          </a:p>
          <a:p>
            <a:pPr>
              <a:defRPr sz="1200"/>
            </a:pPr>
            <a:r>
              <a:t>Anestezi: 300 mg Ketamine + 6 mg Xyilazine = 3 ml i.v.</a:t>
            </a:r>
          </a:p>
          <a:p>
            <a:pPr>
              <a:defRPr sz="1200"/>
            </a:pPr>
            <a:r>
              <a:rPr b="1">
                <a:solidFill>
                  <a:srgbClr val="FF2600"/>
                </a:solidFill>
              </a:rPr>
              <a:t>Xylazine</a:t>
            </a:r>
            <a:r>
              <a:t>:     0.1 mg/kg i.m. and 0.05 mg/kg i.v. </a:t>
            </a:r>
            <a:r>
              <a:rPr>
                <a:solidFill>
                  <a:schemeClr val="accent5">
                    <a:hueOff val="457874"/>
                    <a:satOff val="-29218"/>
                    <a:lumOff val="-29125"/>
                  </a:schemeClr>
                </a:solidFill>
              </a:rPr>
              <a:t>40 kg için= 4-5 mg /kg i.m. and 2-3 mg/kg i.v.</a:t>
            </a:r>
          </a:p>
          <a:p>
            <a:pPr>
              <a:defRPr sz="1200"/>
            </a:pPr>
            <a:r>
              <a:rPr b="1">
                <a:solidFill>
                  <a:srgbClr val="FF2600"/>
                </a:solidFill>
              </a:rPr>
              <a:t>Ketamine</a:t>
            </a:r>
            <a:r>
              <a:t>: 10 mg/kg i.m. and 6-7,5 mg/kg i.v.    </a:t>
            </a:r>
            <a:r>
              <a:rPr>
                <a:solidFill>
                  <a:schemeClr val="accent5">
                    <a:hueOff val="457874"/>
                    <a:satOff val="-29218"/>
                    <a:lumOff val="-29125"/>
                  </a:schemeClr>
                </a:solidFill>
              </a:rPr>
              <a:t>40 kg için= 400-500 mg /kg i.m. and 240–300 mg/kg i.v.</a:t>
            </a:r>
          </a:p>
          <a:p>
            <a:pPr>
              <a:defRPr sz="1200"/>
            </a:pPr>
            <a:r>
              <a:rPr b="1">
                <a:solidFill>
                  <a:srgbClr val="FF2600"/>
                </a:solidFill>
              </a:rPr>
              <a:t>Diazem</a:t>
            </a:r>
            <a:r>
              <a:t>:     0.25-0.1 mg/kg i.v.  </a:t>
            </a:r>
            <a:r>
              <a:rPr>
                <a:solidFill>
                  <a:schemeClr val="accent5">
                    <a:hueOff val="457874"/>
                    <a:satOff val="-29218"/>
                    <a:lumOff val="-29125"/>
                  </a:schemeClr>
                </a:solidFill>
              </a:rPr>
              <a:t>40 kg için= 20-30 mg/kg i.v.</a:t>
            </a:r>
          </a:p>
          <a:p>
            <a:pPr>
              <a:defRPr sz="1200"/>
            </a:pPr>
            <a:r>
              <a:rPr>
                <a:solidFill>
                  <a:schemeClr val="accent5">
                    <a:hueOff val="457874"/>
                    <a:satOff val="-29218"/>
                    <a:lumOff val="-29125"/>
                  </a:schemeClr>
                </a:solidFill>
              </a:rPr>
              <a:t>Lidokain   Local</a:t>
            </a:r>
          </a:p>
          <a:p>
            <a:pPr>
              <a:defRPr sz="1200"/>
            </a:pPr>
            <a:r>
              <a:rPr>
                <a:solidFill>
                  <a:schemeClr val="accent5">
                    <a:hueOff val="457874"/>
                    <a:satOff val="-29218"/>
                    <a:lumOff val="-29125"/>
                  </a:schemeClr>
                </a:solidFill>
              </a:rPr>
              <a:t>Diazepam+Ketamine+Butorphanol = </a:t>
            </a:r>
            <a:r>
              <a:rPr>
                <a:solidFill>
                  <a:schemeClr val="accent6">
                    <a:hueOff val="294345"/>
                    <a:satOff val="-13262"/>
                    <a:lumOff val="-45127"/>
                  </a:schemeClr>
                </a:solidFill>
              </a:rPr>
              <a:t>0.2-0.3 mg/kg i.v. Diazem</a:t>
            </a:r>
            <a:r>
              <a:rPr>
                <a:solidFill>
                  <a:schemeClr val="accent5">
                    <a:hueOff val="457874"/>
                    <a:satOff val="-29218"/>
                    <a:lumOff val="-29125"/>
                  </a:schemeClr>
                </a:solidFill>
              </a:rPr>
              <a:t> + </a:t>
            </a:r>
            <a:r>
              <a:rPr>
                <a:solidFill>
                  <a:schemeClr val="accent2">
                    <a:hueOff val="1462849"/>
                    <a:satOff val="-6597"/>
                    <a:lumOff val="-35580"/>
                  </a:schemeClr>
                </a:solidFill>
              </a:rPr>
              <a:t>6-7.5 mg/kg i.v. Ketamine</a:t>
            </a:r>
            <a:r>
              <a:rPr>
                <a:solidFill>
                  <a:schemeClr val="accent5">
                    <a:hueOff val="457874"/>
                    <a:satOff val="-29218"/>
                    <a:lumOff val="-29125"/>
                  </a:schemeClr>
                </a:solidFill>
              </a:rPr>
              <a:t> + </a:t>
            </a:r>
            <a:r>
              <a:rPr>
                <a:solidFill>
                  <a:schemeClr val="accent1">
                    <a:satOff val="18910"/>
                    <a:lumOff val="-23604"/>
                  </a:schemeClr>
                </a:solidFill>
              </a:rPr>
              <a:t>5-7 mg/kg i.v. Propofol</a:t>
            </a:r>
            <a:endParaRPr>
              <a:solidFill>
                <a:schemeClr val="accent5">
                  <a:hueOff val="457874"/>
                  <a:satOff val="-29218"/>
                  <a:lumOff val="-29125"/>
                </a:schemeClr>
              </a:solidFill>
            </a:endParaRPr>
          </a:p>
          <a:p>
            <a:pPr>
              <a:defRPr sz="1200"/>
            </a:pPr>
            <a:endParaRPr>
              <a:solidFill>
                <a:schemeClr val="accent5">
                  <a:hueOff val="457874"/>
                  <a:satOff val="-29218"/>
                  <a:lumOff val="-29125"/>
                </a:schemeClr>
              </a:solidFill>
            </a:endParaRPr>
          </a:p>
          <a:p>
            <a:pPr>
              <a:defRPr sz="1200"/>
            </a:pPr>
            <a:r>
              <a:t>LOPU starts 60 h after last FSH or hCG injection</a:t>
            </a:r>
          </a:p>
          <a:p>
            <a:pPr>
              <a:defRPr sz="1200"/>
            </a:pPr>
            <a:r>
              <a:t>Aspiration pressure: 30-100 mmHg</a:t>
            </a:r>
          </a:p>
          <a:p>
            <a:pPr>
              <a:defRPr sz="1200"/>
            </a:pPr>
            <a:r>
              <a:t>Aspiration flow rate: 7-7,5 mL/min</a:t>
            </a:r>
          </a:p>
        </p:txBody>
      </p:sp>
    </p:spTree>
    <p:extLst>
      <p:ext uri="{BB962C8B-B14F-4D97-AF65-F5344CB8AC3E}">
        <p14:creationId xmlns:p14="http://schemas.microsoft.com/office/powerpoint/2010/main" xmlns="" val="419832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a:defRPr sz="1200" b="1"/>
            </a:pPr>
            <a:r>
              <a:t>15	OPU</a:t>
            </a:r>
          </a:p>
          <a:p>
            <a:pPr>
              <a:defRPr sz="1200"/>
            </a:pPr>
            <a:r>
              <a:t>Ovum pick up, known as OPU is another technique that we can collect oocyte from slaughtered and live animals.</a:t>
            </a:r>
          </a:p>
          <a:p>
            <a:pPr>
              <a:defRPr sz="1200"/>
            </a:pPr>
            <a:r>
              <a:t>important facts; </a:t>
            </a:r>
          </a:p>
          <a:p>
            <a:pPr>
              <a:defRPr sz="1200"/>
            </a:pPr>
            <a:r>
              <a:t>transport medium, temperature and time</a:t>
            </a:r>
          </a:p>
          <a:p>
            <a:pPr>
              <a:defRPr sz="1200"/>
            </a:pPr>
            <a:r>
              <a:t>collected material should be transferred to the lab less than 4 hours (optimum 2)  and temperature should not  be decrease 25 celsius and medium should be warmed before use.</a:t>
            </a:r>
          </a:p>
          <a:p>
            <a:pPr>
              <a:defRPr sz="1200"/>
            </a:pPr>
            <a:r>
              <a:t>A higher maturation rate observed at 22</a:t>
            </a:r>
            <a:r>
              <a:rPr baseline="31999"/>
              <a:t>o</a:t>
            </a:r>
            <a:r>
              <a:t>C than at 5 or 37</a:t>
            </a:r>
            <a:r>
              <a:rPr baseline="31999"/>
              <a:t>o</a:t>
            </a:r>
            <a:r>
              <a:t>C. Temperature effects were also evident in studies in which oocytes from ovaries held at 20</a:t>
            </a:r>
            <a:r>
              <a:rPr baseline="31999"/>
              <a:t>o</a:t>
            </a:r>
            <a:r>
              <a:t>C during transport showed greater competence than those transported at 30 and 37</a:t>
            </a:r>
            <a:r>
              <a:rPr baseline="31999"/>
              <a:t>o</a:t>
            </a:r>
            <a:r>
              <a:t>C.</a:t>
            </a:r>
          </a:p>
          <a:p>
            <a:pPr>
              <a:defRPr sz="1200"/>
            </a:pPr>
            <a:endParaRPr/>
          </a:p>
          <a:p>
            <a:pPr>
              <a:defRPr sz="1200"/>
            </a:pPr>
            <a:r>
              <a:t>LOPU</a:t>
            </a:r>
          </a:p>
          <a:p>
            <a:pPr>
              <a:defRPr sz="1200"/>
            </a:pPr>
            <a:r>
              <a:t>Hazırlık: Keçiler 24-36 saat aç ve 12-24 saat susuz bıraklılacak,</a:t>
            </a:r>
          </a:p>
          <a:p>
            <a:pPr>
              <a:defRPr sz="1200"/>
            </a:pPr>
            <a:r>
              <a:t>Anestezi: 300 mg Ketamine + 6 mg Xyilazine = 3 ml i.v.</a:t>
            </a:r>
          </a:p>
          <a:p>
            <a:pPr>
              <a:defRPr sz="1200"/>
            </a:pPr>
            <a:r>
              <a:rPr b="1">
                <a:solidFill>
                  <a:srgbClr val="FF2600"/>
                </a:solidFill>
              </a:rPr>
              <a:t>Xylazine</a:t>
            </a:r>
            <a:r>
              <a:t>:     0.1 mg/kg i.m. and 0.05 mg/kg i.v. </a:t>
            </a:r>
            <a:r>
              <a:rPr>
                <a:solidFill>
                  <a:schemeClr val="accent5">
                    <a:hueOff val="457874"/>
                    <a:satOff val="-29218"/>
                    <a:lumOff val="-29125"/>
                  </a:schemeClr>
                </a:solidFill>
              </a:rPr>
              <a:t>40 kg için= 4-5 mg /kg i.m. and 2-3 mg/kg i.v.</a:t>
            </a:r>
          </a:p>
          <a:p>
            <a:pPr>
              <a:defRPr sz="1200"/>
            </a:pPr>
            <a:r>
              <a:rPr b="1">
                <a:solidFill>
                  <a:srgbClr val="FF2600"/>
                </a:solidFill>
              </a:rPr>
              <a:t>Ketamine</a:t>
            </a:r>
            <a:r>
              <a:t>: 10 mg/kg i.m. and 6-7,5 mg/kg i.v.    </a:t>
            </a:r>
            <a:r>
              <a:rPr>
                <a:solidFill>
                  <a:schemeClr val="accent5">
                    <a:hueOff val="457874"/>
                    <a:satOff val="-29218"/>
                    <a:lumOff val="-29125"/>
                  </a:schemeClr>
                </a:solidFill>
              </a:rPr>
              <a:t>40 kg için= 400-500 mg /kg i.m. and 240–300 mg/kg i.v.</a:t>
            </a:r>
          </a:p>
          <a:p>
            <a:pPr>
              <a:defRPr sz="1200"/>
            </a:pPr>
            <a:r>
              <a:rPr b="1">
                <a:solidFill>
                  <a:srgbClr val="FF2600"/>
                </a:solidFill>
              </a:rPr>
              <a:t>Diazem</a:t>
            </a:r>
            <a:r>
              <a:t>:     0.25-0.1 mg/kg i.v.  </a:t>
            </a:r>
            <a:r>
              <a:rPr>
                <a:solidFill>
                  <a:schemeClr val="accent5">
                    <a:hueOff val="457874"/>
                    <a:satOff val="-29218"/>
                    <a:lumOff val="-29125"/>
                  </a:schemeClr>
                </a:solidFill>
              </a:rPr>
              <a:t>40 kg için= 20-30 mg/kg i.v.</a:t>
            </a:r>
          </a:p>
          <a:p>
            <a:pPr>
              <a:defRPr sz="1200"/>
            </a:pPr>
            <a:r>
              <a:rPr>
                <a:solidFill>
                  <a:schemeClr val="accent5">
                    <a:hueOff val="457874"/>
                    <a:satOff val="-29218"/>
                    <a:lumOff val="-29125"/>
                  </a:schemeClr>
                </a:solidFill>
              </a:rPr>
              <a:t>Lidokain   Local</a:t>
            </a:r>
          </a:p>
          <a:p>
            <a:pPr>
              <a:defRPr sz="1200"/>
            </a:pPr>
            <a:r>
              <a:rPr>
                <a:solidFill>
                  <a:schemeClr val="accent5">
                    <a:hueOff val="457874"/>
                    <a:satOff val="-29218"/>
                    <a:lumOff val="-29125"/>
                  </a:schemeClr>
                </a:solidFill>
              </a:rPr>
              <a:t>Diazepam+Ketamine+Butorphanol = </a:t>
            </a:r>
            <a:r>
              <a:rPr>
                <a:solidFill>
                  <a:schemeClr val="accent6">
                    <a:hueOff val="294345"/>
                    <a:satOff val="-13262"/>
                    <a:lumOff val="-45127"/>
                  </a:schemeClr>
                </a:solidFill>
              </a:rPr>
              <a:t>0.2-0.3 mg/kg i.v. Diazem</a:t>
            </a:r>
            <a:r>
              <a:rPr>
                <a:solidFill>
                  <a:schemeClr val="accent5">
                    <a:hueOff val="457874"/>
                    <a:satOff val="-29218"/>
                    <a:lumOff val="-29125"/>
                  </a:schemeClr>
                </a:solidFill>
              </a:rPr>
              <a:t> + </a:t>
            </a:r>
            <a:r>
              <a:rPr>
                <a:solidFill>
                  <a:schemeClr val="accent2">
                    <a:hueOff val="1462849"/>
                    <a:satOff val="-6597"/>
                    <a:lumOff val="-35580"/>
                  </a:schemeClr>
                </a:solidFill>
              </a:rPr>
              <a:t>6-7.5 mg/kg i.v. Ketamine</a:t>
            </a:r>
            <a:r>
              <a:rPr>
                <a:solidFill>
                  <a:schemeClr val="accent5">
                    <a:hueOff val="457874"/>
                    <a:satOff val="-29218"/>
                    <a:lumOff val="-29125"/>
                  </a:schemeClr>
                </a:solidFill>
              </a:rPr>
              <a:t> + </a:t>
            </a:r>
            <a:r>
              <a:rPr>
                <a:solidFill>
                  <a:schemeClr val="accent1">
                    <a:satOff val="18910"/>
                    <a:lumOff val="-23604"/>
                  </a:schemeClr>
                </a:solidFill>
              </a:rPr>
              <a:t>5-7 mg/kg i.v. Propofol</a:t>
            </a:r>
            <a:endParaRPr>
              <a:solidFill>
                <a:schemeClr val="accent5">
                  <a:hueOff val="457874"/>
                  <a:satOff val="-29218"/>
                  <a:lumOff val="-29125"/>
                </a:schemeClr>
              </a:solidFill>
            </a:endParaRPr>
          </a:p>
          <a:p>
            <a:pPr>
              <a:defRPr sz="1200"/>
            </a:pPr>
            <a:endParaRPr>
              <a:solidFill>
                <a:schemeClr val="accent5">
                  <a:hueOff val="457874"/>
                  <a:satOff val="-29218"/>
                  <a:lumOff val="-29125"/>
                </a:schemeClr>
              </a:solidFill>
            </a:endParaRPr>
          </a:p>
          <a:p>
            <a:pPr>
              <a:defRPr sz="1200"/>
            </a:pPr>
            <a:r>
              <a:t>LOPU starts 60 h after last FSH or hCG injection</a:t>
            </a:r>
          </a:p>
          <a:p>
            <a:pPr>
              <a:defRPr sz="1200"/>
            </a:pPr>
            <a:r>
              <a:t>Aspiration pressure: 30-100 mmHg</a:t>
            </a:r>
          </a:p>
          <a:p>
            <a:pPr>
              <a:defRPr sz="1200"/>
            </a:pPr>
            <a:r>
              <a:t>Aspiration flow rate: 7-7,5 mL/min</a:t>
            </a:r>
          </a:p>
        </p:txBody>
      </p:sp>
    </p:spTree>
    <p:extLst>
      <p:ext uri="{BB962C8B-B14F-4D97-AF65-F5344CB8AC3E}">
        <p14:creationId xmlns:p14="http://schemas.microsoft.com/office/powerpoint/2010/main" xmlns="" val="419832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prstGeom prst="rect">
            <a:avLst/>
          </a:prstGeom>
        </p:spPr>
        <p:txBody>
          <a:bodyPr/>
          <a:lstStyle/>
          <a:p>
            <a:endParaRPr/>
          </a:p>
        </p:txBody>
      </p:sp>
      <p:sp>
        <p:nvSpPr>
          <p:cNvPr id="378" name="Shape 378"/>
          <p:cNvSpPr>
            <a:spLocks noGrp="1"/>
          </p:cNvSpPr>
          <p:nvPr>
            <p:ph type="body" sz="quarter" idx="1"/>
          </p:nvPr>
        </p:nvSpPr>
        <p:spPr>
          <a:prstGeom prst="rect">
            <a:avLst/>
          </a:prstGeom>
        </p:spPr>
        <p:txBody>
          <a:bodyPr/>
          <a:lstStyle/>
          <a:p>
            <a:pPr>
              <a:defRPr sz="1200" b="1"/>
            </a:pPr>
            <a:r>
              <a:t>16	Intracytoplasmic sperm injection ICSI</a:t>
            </a:r>
          </a:p>
          <a:p>
            <a:pPr>
              <a:defRPr sz="1200"/>
            </a:pPr>
            <a:r>
              <a:t>Intracytoplasmic sperm injection (ICSI) is another technique for producing in vitro embryos, consisting of the microinjection of a single sperm across the membrane of a oocyte leading to fertilization. This technique bypasses the normal sperm selection and oocyte–sperm interaction during fertilization. Normally this procedure is only used for patients that have poor sperm quality and where we suspect that sperm may not be able to fertilize eggs on their own. </a:t>
            </a:r>
          </a:p>
          <a:p>
            <a:pPr>
              <a:defRPr sz="1200"/>
            </a:pPr>
            <a:r>
              <a:rPr b="1"/>
              <a:t>A major application</a:t>
            </a:r>
            <a:r>
              <a:t> of this technique for animal production includes use of genetically important male gametes for procreating wild and domestic animals. There are only a few studies on ICSI as a method of fertilization in goats and there is only one report of live offspring.</a:t>
            </a:r>
          </a:p>
        </p:txBody>
      </p:sp>
    </p:spTree>
    <p:extLst>
      <p:ext uri="{BB962C8B-B14F-4D97-AF65-F5344CB8AC3E}">
        <p14:creationId xmlns:p14="http://schemas.microsoft.com/office/powerpoint/2010/main" xmlns="" val="235875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prstGeom prst="rect">
            <a:avLst/>
          </a:prstGeom>
        </p:spPr>
        <p:txBody>
          <a:bodyPr/>
          <a:lstStyle/>
          <a:p>
            <a:endParaRPr/>
          </a:p>
        </p:txBody>
      </p:sp>
      <p:sp>
        <p:nvSpPr>
          <p:cNvPr id="378" name="Shape 378"/>
          <p:cNvSpPr>
            <a:spLocks noGrp="1"/>
          </p:cNvSpPr>
          <p:nvPr>
            <p:ph type="body" sz="quarter" idx="1"/>
          </p:nvPr>
        </p:nvSpPr>
        <p:spPr>
          <a:prstGeom prst="rect">
            <a:avLst/>
          </a:prstGeom>
        </p:spPr>
        <p:txBody>
          <a:bodyPr/>
          <a:lstStyle/>
          <a:p>
            <a:pPr>
              <a:defRPr sz="1200" b="1"/>
            </a:pPr>
            <a:r>
              <a:t>16	Intracytoplasmic sperm injection ICSI</a:t>
            </a:r>
          </a:p>
          <a:p>
            <a:pPr>
              <a:defRPr sz="1200"/>
            </a:pPr>
            <a:r>
              <a:t>Intracytoplasmic sperm injection (ICSI) is another technique for producing in vitro embryos, consisting of the microinjection of a single sperm across the membrane of a oocyte leading to fertilization. This technique bypasses the normal sperm selection and oocyte–sperm interaction during fertilization. Normally this procedure is only used for patients that have poor sperm quality and where we suspect that sperm may not be able to fertilize eggs on their own. </a:t>
            </a:r>
          </a:p>
          <a:p>
            <a:pPr>
              <a:defRPr sz="1200"/>
            </a:pPr>
            <a:r>
              <a:rPr b="1"/>
              <a:t>A major application</a:t>
            </a:r>
            <a:r>
              <a:t> of this technique for animal production includes use of genetically important male gametes for procreating wild and domestic animals. There are only a few studies on ICSI as a method of fertilization in goats and there is only one report of live offspring.</a:t>
            </a:r>
          </a:p>
        </p:txBody>
      </p:sp>
    </p:spTree>
    <p:extLst>
      <p:ext uri="{BB962C8B-B14F-4D97-AF65-F5344CB8AC3E}">
        <p14:creationId xmlns:p14="http://schemas.microsoft.com/office/powerpoint/2010/main" xmlns="" val="235875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6567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690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5957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839515"/>
            <a:ext cx="9810750" cy="1785938"/>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661172"/>
            <a:ext cx="9810750" cy="1169789"/>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20968013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273969" y="-803672"/>
            <a:ext cx="13751719" cy="7072313"/>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07281" y="4777383"/>
            <a:ext cx="9977438" cy="1062633"/>
          </a:xfrm>
          <a:prstGeom prst="rect">
            <a:avLst/>
          </a:prstGeom>
        </p:spPr>
        <p:txBody>
          <a:bodyPr/>
          <a:lstStyle/>
          <a:p>
            <a:r>
              <a:t>Title Text</a:t>
            </a:r>
          </a:p>
        </p:txBody>
      </p:sp>
      <p:sp>
        <p:nvSpPr>
          <p:cNvPr id="22" name="Body Level One…"/>
          <p:cNvSpPr txBox="1">
            <a:spLocks noGrp="1"/>
          </p:cNvSpPr>
          <p:nvPr>
            <p:ph type="body" sz="quarter" idx="1"/>
          </p:nvPr>
        </p:nvSpPr>
        <p:spPr>
          <a:xfrm>
            <a:off x="1107281" y="5893594"/>
            <a:ext cx="9977438" cy="660797"/>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65767908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536031"/>
            <a:ext cx="9810750" cy="17859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5111737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1916907" y="-17859"/>
            <a:ext cx="11751470" cy="608111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571500" y="812602"/>
            <a:ext cx="5619750" cy="2509242"/>
          </a:xfrm>
          <a:prstGeom prst="rect">
            <a:avLst/>
          </a:prstGeom>
        </p:spPr>
        <p:txBody>
          <a:bodyPr anchor="b"/>
          <a:lstStyle>
            <a:lvl1pPr>
              <a:defRPr sz="4078"/>
            </a:lvl1pPr>
          </a:lstStyle>
          <a:p>
            <a:r>
              <a:t>Title Text</a:t>
            </a:r>
          </a:p>
        </p:txBody>
      </p:sp>
      <p:sp>
        <p:nvSpPr>
          <p:cNvPr id="40" name="Body Level One…"/>
          <p:cNvSpPr txBox="1">
            <a:spLocks noGrp="1"/>
          </p:cNvSpPr>
          <p:nvPr>
            <p:ph type="body" sz="quarter" idx="1"/>
          </p:nvPr>
        </p:nvSpPr>
        <p:spPr>
          <a:xfrm>
            <a:off x="571500" y="3348633"/>
            <a:ext cx="5619750" cy="2509242"/>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0788702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2819706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90625" y="1946672"/>
            <a:ext cx="9810750" cy="403621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84077591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321844" y="1419560"/>
            <a:ext cx="9655969" cy="5000626"/>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190625" y="2071688"/>
            <a:ext cx="4941094" cy="4286250"/>
          </a:xfrm>
          <a:prstGeom prst="rect">
            <a:avLst/>
          </a:prstGeom>
        </p:spPr>
        <p:txBody>
          <a:bodyPr/>
          <a:lstStyle>
            <a:lvl1pPr marL="339316" indent="-339316">
              <a:spcBef>
                <a:spcPts val="2250"/>
              </a:spcBef>
              <a:buFont typeface="Gill Sans"/>
              <a:buBlip>
                <a:blip r:embed="rId2"/>
              </a:buBlip>
              <a:defRPr sz="2250"/>
            </a:lvl1pPr>
            <a:lvl2pPr marL="678632" indent="-339316">
              <a:spcBef>
                <a:spcPts val="2250"/>
              </a:spcBef>
              <a:buFont typeface="Gill Sans"/>
              <a:buBlip>
                <a:blip r:embed="rId2"/>
              </a:buBlip>
              <a:defRPr sz="2250"/>
            </a:lvl2pPr>
            <a:lvl3pPr marL="1017948" indent="-339316">
              <a:spcBef>
                <a:spcPts val="2250"/>
              </a:spcBef>
              <a:buFont typeface="Gill Sans"/>
              <a:buBlip>
                <a:blip r:embed="rId2"/>
              </a:buBlip>
              <a:defRPr sz="2250"/>
            </a:lvl3pPr>
            <a:lvl4pPr marL="1357264" indent="-339316">
              <a:spcBef>
                <a:spcPts val="2250"/>
              </a:spcBef>
              <a:buFont typeface="Gill Sans"/>
              <a:buBlip>
                <a:blip r:embed="rId2"/>
              </a:buBlip>
              <a:defRPr sz="2250"/>
            </a:lvl4pPr>
            <a:lvl5pPr marL="1696580" indent="-339316">
              <a:spcBef>
                <a:spcPts val="2250"/>
              </a:spcBef>
              <a:buFont typeface="Gill Sans"/>
              <a:buBlip>
                <a:blip r:embed="rId2"/>
              </a:buBlip>
              <a:defRPr sz="225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8537" y="6465094"/>
            <a:ext cx="301365" cy="297389"/>
          </a:xfrm>
          <a:prstGeom prst="rect">
            <a:avLst/>
          </a:prstGeom>
        </p:spPr>
        <p:txBody>
          <a:bodyPr/>
          <a:lstStyle>
            <a:lvl1pPr algn="r"/>
          </a:lstStyle>
          <a:p>
            <a:fld id="{86CB4B4D-7CA3-9044-876B-883B54F8677D}" type="slidenum">
              <a:rPr/>
              <a:pPr/>
              <a:t>‹#›</a:t>
            </a:fld>
            <a:endParaRPr/>
          </a:p>
        </p:txBody>
      </p:sp>
    </p:spTree>
    <p:extLst>
      <p:ext uri="{BB962C8B-B14F-4D97-AF65-F5344CB8AC3E}">
        <p14:creationId xmlns:p14="http://schemas.microsoft.com/office/powerpoint/2010/main" xmlns="" val="338278326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0445434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11943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13"/>
          </p:nvPr>
        </p:nvSpPr>
        <p:spPr>
          <a:xfrm>
            <a:off x="4409928" y="2382904"/>
            <a:ext cx="9036845" cy="4501237"/>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rot="21600000">
            <a:off x="6826664" y="-935425"/>
            <a:ext cx="4667251" cy="4452557"/>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rot="21600000">
            <a:off x="-3012281" y="535781"/>
            <a:ext cx="11513344" cy="5973962"/>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2873188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Type a quote here.”"/>
          <p:cNvSpPr>
            <a:spLocks noGrp="1"/>
          </p:cNvSpPr>
          <p:nvPr>
            <p:ph type="body" sz="quarter" idx="14"/>
          </p:nvPr>
        </p:nvSpPr>
        <p:spPr>
          <a:xfrm>
            <a:off x="1190625" y="3172103"/>
            <a:ext cx="9810750" cy="513795"/>
          </a:xfrm>
          <a:prstGeom prst="rect">
            <a:avLst/>
          </a:prstGeom>
        </p:spPr>
        <p:txBody>
          <a:bodyPr>
            <a:spAutoFit/>
          </a:bodyPr>
          <a:lstStyle>
            <a:lvl1pPr marL="0" indent="0" algn="ctr">
              <a:spcBef>
                <a:spcPts val="1687"/>
              </a:spcBef>
              <a:buSzTx/>
              <a:buNone/>
              <a:defRPr sz="2672"/>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0939204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21663" y="-152389"/>
            <a:ext cx="14025563" cy="7233048"/>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65363700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5512577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69385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917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7318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99823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9410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735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24758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20F6-7B4C-4FB4-964D-2C5CC392414C}" type="datetimeFigureOut">
              <a:rPr lang="tr-TR" smtClean="0"/>
              <a:pPr/>
              <a:t>25.12.2019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80551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90625" y="750094"/>
            <a:ext cx="9810750" cy="5357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90625" y="142875"/>
            <a:ext cx="9810750"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44877" y="6465094"/>
            <a:ext cx="301366" cy="297389"/>
          </a:xfrm>
          <a:prstGeom prst="rect">
            <a:avLst/>
          </a:prstGeom>
          <a:ln w="12700">
            <a:miter lim="400000"/>
          </a:ln>
        </p:spPr>
        <p:txBody>
          <a:bodyPr wrap="none" lIns="50800" tIns="50800" rIns="50800" bIns="50800">
            <a:spAutoFit/>
          </a:bodyPr>
          <a:lstStyle>
            <a:lvl1pPr>
              <a:defRPr sz="1266"/>
            </a:lvl1pPr>
          </a:lstStyle>
          <a:p>
            <a:pPr algn="ctr" defTabSz="321457" hangingPunct="0"/>
            <a:fld id="{86CB4B4D-7CA3-9044-876B-883B54F8677D}" type="slidenum">
              <a:rPr lang="tr-TR" kern="0" smtClean="0">
                <a:solidFill>
                  <a:srgbClr val="FFFFFF"/>
                </a:solidFill>
                <a:sym typeface="Chalkduster"/>
              </a:rPr>
              <a:pPr algn="ctr" defTabSz="321457" hangingPunct="0"/>
              <a:t>‹#›</a:t>
            </a:fld>
            <a:endParaRPr lang="tr-TR" kern="0">
              <a:solidFill>
                <a:srgbClr val="FFFFFF"/>
              </a:solidFill>
              <a:sym typeface="Chalkduster"/>
            </a:endParaRPr>
          </a:p>
        </p:txBody>
      </p:sp>
    </p:spTree>
    <p:extLst>
      <p:ext uri="{BB962C8B-B14F-4D97-AF65-F5344CB8AC3E}">
        <p14:creationId xmlns:p14="http://schemas.microsoft.com/office/powerpoint/2010/main" xmlns="" val="30995017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9pPr>
    </p:titleStyle>
    <p:bodyStyle>
      <a:lvl1pPr marL="40182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1pPr>
      <a:lvl2pPr marL="80364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2pPr>
      <a:lvl3pPr marL="120546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3pPr>
      <a:lvl4pPr marL="1607287"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4pPr>
      <a:lvl5pPr marL="2009108"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5pPr>
      <a:lvl6pPr marL="2410930"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6pPr>
      <a:lvl7pPr marL="281275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7pPr>
      <a:lvl8pPr marL="321457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8pPr>
      <a:lvl9pPr marL="361639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9pPr>
    </p:bodyStyle>
    <p:otherStyle>
      <a:lvl1pPr marL="0" marR="0" indent="0"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http://videocirurgiavet.blogspot.com.tr/p/videocirurgia-em-animais-de-companhia.html"/>
          <p:cNvSpPr txBox="1"/>
          <p:nvPr/>
        </p:nvSpPr>
        <p:spPr>
          <a:xfrm>
            <a:off x="7817135" y="6697398"/>
            <a:ext cx="3246373" cy="174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lnSpc>
                <a:spcPct val="117999"/>
              </a:lnSpc>
              <a:defRPr sz="800">
                <a:latin typeface="Helvetica Neue"/>
                <a:ea typeface="Helvetica Neue"/>
                <a:cs typeface="Helvetica Neue"/>
                <a:sym typeface="Helvetica Neue"/>
              </a:defRPr>
            </a:lvl1pPr>
          </a:lstStyle>
          <a:p>
            <a:pPr defTabSz="321457" hangingPunct="0"/>
            <a:r>
              <a:rPr sz="562" kern="0">
                <a:solidFill>
                  <a:srgbClr val="FFFFFF"/>
                </a:solidFill>
              </a:rPr>
              <a:t>http://videocirurgiavet.blogspot.com.tr/p/videocirurgia-em-animais-de-companhia.html</a:t>
            </a:r>
          </a:p>
        </p:txBody>
      </p:sp>
      <p:sp>
        <p:nvSpPr>
          <p:cNvPr id="344" name="OPU"/>
          <p:cNvSpPr txBox="1">
            <a:spLocks noGrp="1"/>
          </p:cNvSpPr>
          <p:nvPr>
            <p:ph type="title"/>
          </p:nvPr>
        </p:nvSpPr>
        <p:spPr>
          <a:xfrm>
            <a:off x="4538266" y="248903"/>
            <a:ext cx="2750856" cy="810323"/>
          </a:xfrm>
          <a:prstGeom prst="rect">
            <a:avLst/>
          </a:prstGeom>
        </p:spPr>
        <p:txBody>
          <a:bodyPr/>
          <a:lstStyle>
            <a:lvl1pPr>
              <a:defRPr sz="4400">
                <a:solidFill>
                  <a:schemeClr val="accent3">
                    <a:satOff val="-19059"/>
                    <a:lumOff val="-22550"/>
                  </a:schemeClr>
                </a:solidFill>
              </a:defRPr>
            </a:lvl1pPr>
          </a:lstStyle>
          <a:p>
            <a:r>
              <a:rPr dirty="0"/>
              <a:t>OPU</a:t>
            </a:r>
          </a:p>
        </p:txBody>
      </p:sp>
      <p:sp>
        <p:nvSpPr>
          <p:cNvPr id="345" name="Live Animals"/>
          <p:cNvSpPr txBox="1">
            <a:spLocks noGrp="1"/>
          </p:cNvSpPr>
          <p:nvPr>
            <p:ph type="body" sz="quarter" idx="1"/>
          </p:nvPr>
        </p:nvSpPr>
        <p:spPr>
          <a:xfrm>
            <a:off x="7401342" y="1753695"/>
            <a:ext cx="3705821" cy="453089"/>
          </a:xfrm>
          <a:prstGeom prst="rect">
            <a:avLst/>
          </a:prstGeom>
        </p:spPr>
        <p:txBody>
          <a:bodyPr>
            <a:normAutofit fontScale="92500" lnSpcReduction="20000"/>
          </a:bodyPr>
          <a:lstStyle>
            <a:lvl1pPr marL="434340" indent="-434340" defTabSz="411479">
              <a:spcBef>
                <a:spcPts val="2800"/>
              </a:spcBef>
              <a:buBlip>
                <a:blip r:embed="rId3"/>
              </a:buBlip>
              <a:defRPr sz="2880"/>
            </a:lvl1pPr>
          </a:lstStyle>
          <a:p>
            <a:r>
              <a:rPr lang="tr-TR" dirty="0" smtClean="0"/>
              <a:t>Canlı Hayvanlar</a:t>
            </a:r>
            <a:endParaRPr dirty="0"/>
          </a:p>
        </p:txBody>
      </p:sp>
      <p:sp>
        <p:nvSpPr>
          <p:cNvPr id="346" name="Slaughtered Animals"/>
          <p:cNvSpPr txBox="1"/>
          <p:nvPr/>
        </p:nvSpPr>
        <p:spPr>
          <a:xfrm>
            <a:off x="1487182" y="1871964"/>
            <a:ext cx="3705820" cy="45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Autofit/>
          </a:bodyPr>
          <a:lstStyle>
            <a:lvl1pPr marL="434340" indent="-434340" algn="l" defTabSz="411479">
              <a:spcBef>
                <a:spcPts val="2800"/>
              </a:spcBef>
              <a:buSzPct val="43000"/>
              <a:buFont typeface="Gill Sans"/>
              <a:buBlip>
                <a:blip r:embed="rId3"/>
              </a:buBlip>
              <a:defRPr sz="2880"/>
            </a:lvl1pPr>
          </a:lstStyle>
          <a:p>
            <a:pPr hangingPunct="0"/>
            <a:r>
              <a:rPr lang="tr-TR" sz="2400" kern="0" dirty="0">
                <a:solidFill>
                  <a:srgbClr val="FFFFFF"/>
                </a:solidFill>
                <a:sym typeface="Chalkduster"/>
              </a:rPr>
              <a:t>Mezbahada Kesilen Hayvanlar</a:t>
            </a:r>
            <a:endParaRPr sz="2400" kern="0" dirty="0">
              <a:solidFill>
                <a:srgbClr val="FFFFFF"/>
              </a:solidFill>
              <a:sym typeface="Chalkduster"/>
            </a:endParaRPr>
          </a:p>
        </p:txBody>
      </p:sp>
      <p:pic>
        <p:nvPicPr>
          <p:cNvPr id="347" name="Line Line" descr="Line Line"/>
          <p:cNvPicPr>
            <a:picLocks/>
          </p:cNvPicPr>
          <p:nvPr/>
        </p:nvPicPr>
        <p:blipFill>
          <a:blip r:embed="rId4"/>
          <a:stretch>
            <a:fillRect/>
          </a:stretch>
        </p:blipFill>
        <p:spPr>
          <a:xfrm rot="8764816">
            <a:off x="3804150" y="1174660"/>
            <a:ext cx="1325357" cy="284815"/>
          </a:xfrm>
          <a:prstGeom prst="rect">
            <a:avLst/>
          </a:prstGeom>
        </p:spPr>
      </p:pic>
      <p:pic>
        <p:nvPicPr>
          <p:cNvPr id="349" name="Line Line" descr="Line Line"/>
          <p:cNvPicPr>
            <a:picLocks/>
          </p:cNvPicPr>
          <p:nvPr/>
        </p:nvPicPr>
        <p:blipFill>
          <a:blip r:embed="rId5"/>
          <a:stretch>
            <a:fillRect/>
          </a:stretch>
        </p:blipFill>
        <p:spPr>
          <a:xfrm rot="2175339">
            <a:off x="6794742" y="1185346"/>
            <a:ext cx="1325357" cy="284814"/>
          </a:xfrm>
          <a:prstGeom prst="rect">
            <a:avLst/>
          </a:prstGeom>
        </p:spPr>
      </p:pic>
      <p:sp>
        <p:nvSpPr>
          <p:cNvPr id="351" name="FAPU- Follicle aspiration ovum pick-up"/>
          <p:cNvSpPr txBox="1"/>
          <p:nvPr/>
        </p:nvSpPr>
        <p:spPr>
          <a:xfrm>
            <a:off x="1586828" y="3028502"/>
            <a:ext cx="3231655" cy="504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a:lvl1pPr>
          </a:lstStyle>
          <a:p>
            <a:pPr algn="ctr" defTabSz="321457" hangingPunct="0"/>
            <a:r>
              <a:rPr sz="1406" kern="0" dirty="0">
                <a:solidFill>
                  <a:srgbClr val="FFFFFF"/>
                </a:solidFill>
                <a:sym typeface="Chalkduster"/>
              </a:rPr>
              <a:t>FAPU- </a:t>
            </a:r>
            <a:r>
              <a:rPr sz="1406" kern="0" dirty="0" err="1">
                <a:solidFill>
                  <a:srgbClr val="FFFFFF"/>
                </a:solidFill>
                <a:sym typeface="Chalkduster"/>
              </a:rPr>
              <a:t>Fol</a:t>
            </a:r>
            <a:r>
              <a:rPr lang="tr-TR" sz="1406" kern="0" dirty="0" err="1">
                <a:solidFill>
                  <a:srgbClr val="FFFFFF"/>
                </a:solidFill>
                <a:sym typeface="Chalkduster"/>
              </a:rPr>
              <a:t>licle</a:t>
            </a:r>
            <a:r>
              <a:rPr sz="1406" kern="0" dirty="0">
                <a:solidFill>
                  <a:srgbClr val="FFFFFF"/>
                </a:solidFill>
                <a:sym typeface="Chalkduster"/>
              </a:rPr>
              <a:t> </a:t>
            </a:r>
            <a:r>
              <a:rPr sz="1406" kern="0" dirty="0" err="1">
                <a:solidFill>
                  <a:srgbClr val="FFFFFF"/>
                </a:solidFill>
                <a:sym typeface="Chalkduster"/>
              </a:rPr>
              <a:t>aspira</a:t>
            </a:r>
            <a:r>
              <a:rPr lang="tr-TR" sz="1406" kern="0" dirty="0">
                <a:solidFill>
                  <a:srgbClr val="FFFFFF"/>
                </a:solidFill>
                <a:sym typeface="Chalkduster"/>
              </a:rPr>
              <a:t>ti</a:t>
            </a:r>
            <a:r>
              <a:rPr sz="1406" kern="0" dirty="0">
                <a:solidFill>
                  <a:srgbClr val="FFFFFF"/>
                </a:solidFill>
                <a:sym typeface="Chalkduster"/>
              </a:rPr>
              <a:t>on ovum pick-up</a:t>
            </a:r>
            <a:r>
              <a:rPr lang="tr-TR" sz="1406" kern="0" dirty="0">
                <a:solidFill>
                  <a:srgbClr val="FFFFFF"/>
                </a:solidFill>
                <a:sym typeface="Chalkduster"/>
              </a:rPr>
              <a:t> </a:t>
            </a:r>
          </a:p>
          <a:p>
            <a:pPr algn="ctr" defTabSz="321457" hangingPunct="0"/>
            <a:r>
              <a:rPr lang="tr-TR" sz="1406" kern="0" dirty="0">
                <a:solidFill>
                  <a:srgbClr val="FFFFFF"/>
                </a:solidFill>
                <a:sym typeface="Chalkduster"/>
              </a:rPr>
              <a:t>(</a:t>
            </a:r>
            <a:r>
              <a:rPr lang="tr-TR" sz="1406" kern="0" dirty="0" err="1">
                <a:solidFill>
                  <a:srgbClr val="FFFFFF"/>
                </a:solidFill>
                <a:sym typeface="Chalkduster"/>
              </a:rPr>
              <a:t>aspirasyon</a:t>
            </a:r>
            <a:r>
              <a:rPr lang="tr-TR" sz="1406" kern="0" dirty="0">
                <a:solidFill>
                  <a:srgbClr val="FFFFFF"/>
                </a:solidFill>
                <a:sym typeface="Chalkduster"/>
              </a:rPr>
              <a:t> yöntemiyle </a:t>
            </a:r>
            <a:r>
              <a:rPr lang="tr-TR" sz="1406" kern="0" dirty="0" err="1">
                <a:solidFill>
                  <a:srgbClr val="FFFFFF"/>
                </a:solidFill>
                <a:sym typeface="Chalkduster"/>
              </a:rPr>
              <a:t>ovum</a:t>
            </a:r>
            <a:r>
              <a:rPr lang="tr-TR" sz="1406" kern="0" dirty="0">
                <a:solidFill>
                  <a:srgbClr val="FFFFFF"/>
                </a:solidFill>
                <a:sym typeface="Chalkduster"/>
              </a:rPr>
              <a:t> </a:t>
            </a:r>
            <a:r>
              <a:rPr lang="tr-TR" sz="1406" kern="0" dirty="0" err="1">
                <a:solidFill>
                  <a:srgbClr val="FFFFFF"/>
                </a:solidFill>
                <a:sym typeface="Chalkduster"/>
              </a:rPr>
              <a:t>eldesi</a:t>
            </a:r>
            <a:r>
              <a:rPr lang="tr-TR" sz="1406" kern="0" dirty="0">
                <a:solidFill>
                  <a:srgbClr val="FFFFFF"/>
                </a:solidFill>
                <a:sym typeface="Chalkduster"/>
              </a:rPr>
              <a:t>)</a:t>
            </a:r>
            <a:endParaRPr sz="1406" kern="0" dirty="0">
              <a:solidFill>
                <a:srgbClr val="FFFFFF"/>
              </a:solidFill>
              <a:sym typeface="Chalkduster"/>
            </a:endParaRPr>
          </a:p>
        </p:txBody>
      </p:sp>
      <p:sp>
        <p:nvSpPr>
          <p:cNvPr id="352" name="SOPU- Slicing ovum pick-up"/>
          <p:cNvSpPr txBox="1"/>
          <p:nvPr/>
        </p:nvSpPr>
        <p:spPr>
          <a:xfrm>
            <a:off x="1214153" y="4031038"/>
            <a:ext cx="3568863" cy="504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000"/>
            </a:lvl1pPr>
          </a:lstStyle>
          <a:p>
            <a:pPr algn="ctr" defTabSz="321457" hangingPunct="0"/>
            <a:r>
              <a:rPr sz="1406" kern="0" dirty="0">
                <a:solidFill>
                  <a:srgbClr val="FFFFFF"/>
                </a:solidFill>
                <a:sym typeface="Chalkduster"/>
              </a:rPr>
              <a:t>SOPU- Slicing ovum pick-up</a:t>
            </a:r>
            <a:endParaRPr lang="tr-TR" sz="1406" kern="0" dirty="0">
              <a:solidFill>
                <a:srgbClr val="FFFFFF"/>
              </a:solidFill>
              <a:sym typeface="Chalkduster"/>
            </a:endParaRPr>
          </a:p>
          <a:p>
            <a:pPr algn="ctr" defTabSz="321457" hangingPunct="0"/>
            <a:r>
              <a:rPr lang="tr-TR" sz="1406" kern="0" dirty="0">
                <a:solidFill>
                  <a:srgbClr val="FFFFFF"/>
                </a:solidFill>
                <a:sym typeface="Chalkduster"/>
              </a:rPr>
              <a:t>(dilimleme yöntemiyle </a:t>
            </a:r>
            <a:r>
              <a:rPr lang="tr-TR" sz="1406" kern="0" dirty="0" err="1">
                <a:solidFill>
                  <a:srgbClr val="FFFFFF"/>
                </a:solidFill>
                <a:sym typeface="Chalkduster"/>
              </a:rPr>
              <a:t>ovum</a:t>
            </a:r>
            <a:r>
              <a:rPr lang="tr-TR" sz="1406" kern="0" dirty="0">
                <a:solidFill>
                  <a:srgbClr val="FFFFFF"/>
                </a:solidFill>
                <a:sym typeface="Chalkduster"/>
              </a:rPr>
              <a:t> </a:t>
            </a:r>
            <a:r>
              <a:rPr lang="tr-TR" sz="1406" kern="0" dirty="0" err="1">
                <a:solidFill>
                  <a:srgbClr val="FFFFFF"/>
                </a:solidFill>
                <a:sym typeface="Chalkduster"/>
              </a:rPr>
              <a:t>eldesi</a:t>
            </a:r>
            <a:r>
              <a:rPr lang="tr-TR" sz="1406" kern="0" dirty="0">
                <a:solidFill>
                  <a:srgbClr val="FFFFFF"/>
                </a:solidFill>
                <a:sym typeface="Chalkduster"/>
              </a:rPr>
              <a:t>)</a:t>
            </a:r>
            <a:endParaRPr sz="1406" kern="0" dirty="0">
              <a:solidFill>
                <a:srgbClr val="FFFFFF"/>
              </a:solidFill>
              <a:sym typeface="Chalkduster"/>
            </a:endParaRPr>
          </a:p>
        </p:txBody>
      </p:sp>
      <p:sp>
        <p:nvSpPr>
          <p:cNvPr id="353" name="LAPU-Laparotomic ovum pick-up"/>
          <p:cNvSpPr txBox="1"/>
          <p:nvPr/>
        </p:nvSpPr>
        <p:spPr>
          <a:xfrm>
            <a:off x="7514136" y="2421105"/>
            <a:ext cx="2721900" cy="504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a:lvl1pPr>
          </a:lstStyle>
          <a:p>
            <a:pPr algn="ctr" defTabSz="321457" hangingPunct="0"/>
            <a:r>
              <a:rPr sz="1406" kern="0" dirty="0">
                <a:solidFill>
                  <a:srgbClr val="FFFFFF"/>
                </a:solidFill>
                <a:sym typeface="Chalkduster"/>
              </a:rPr>
              <a:t>LAPU-</a:t>
            </a:r>
            <a:r>
              <a:rPr sz="1406" kern="0" dirty="0" err="1">
                <a:solidFill>
                  <a:srgbClr val="FFFFFF"/>
                </a:solidFill>
                <a:sym typeface="Chalkduster"/>
              </a:rPr>
              <a:t>Laparotomic</a:t>
            </a:r>
            <a:r>
              <a:rPr sz="1406" kern="0" dirty="0">
                <a:solidFill>
                  <a:srgbClr val="FFFFFF"/>
                </a:solidFill>
                <a:sym typeface="Chalkduster"/>
              </a:rPr>
              <a:t> ovum pick-up</a:t>
            </a:r>
            <a:endParaRPr lang="tr-TR" sz="1406" kern="0" dirty="0">
              <a:solidFill>
                <a:srgbClr val="FFFFFF"/>
              </a:solidFill>
              <a:sym typeface="Chalkduster"/>
            </a:endParaRPr>
          </a:p>
          <a:p>
            <a:pPr algn="ctr" defTabSz="321457" hangingPunct="0"/>
            <a:r>
              <a:rPr lang="tr-TR" sz="1406" kern="0" dirty="0">
                <a:solidFill>
                  <a:srgbClr val="FFFFFF"/>
                </a:solidFill>
                <a:sym typeface="Chalkduster"/>
              </a:rPr>
              <a:t>(</a:t>
            </a:r>
            <a:r>
              <a:rPr lang="tr-TR" sz="1406" kern="0" dirty="0" err="1">
                <a:solidFill>
                  <a:srgbClr val="FFFFFF"/>
                </a:solidFill>
                <a:sym typeface="Chalkduster"/>
              </a:rPr>
              <a:t>Laparatomik</a:t>
            </a:r>
            <a:r>
              <a:rPr lang="tr-TR" sz="1406" kern="0" dirty="0">
                <a:solidFill>
                  <a:srgbClr val="FFFFFF"/>
                </a:solidFill>
                <a:sym typeface="Chalkduster"/>
              </a:rPr>
              <a:t> </a:t>
            </a:r>
            <a:r>
              <a:rPr lang="tr-TR" sz="1406" kern="0" dirty="0" err="1">
                <a:solidFill>
                  <a:srgbClr val="FFFFFF"/>
                </a:solidFill>
                <a:sym typeface="Chalkduster"/>
              </a:rPr>
              <a:t>ovum</a:t>
            </a:r>
            <a:r>
              <a:rPr lang="tr-TR" sz="1406" kern="0" dirty="0">
                <a:solidFill>
                  <a:srgbClr val="FFFFFF"/>
                </a:solidFill>
                <a:sym typeface="Chalkduster"/>
              </a:rPr>
              <a:t> </a:t>
            </a:r>
            <a:r>
              <a:rPr lang="tr-TR" sz="1406" kern="0" dirty="0" err="1">
                <a:solidFill>
                  <a:srgbClr val="FFFFFF"/>
                </a:solidFill>
                <a:sym typeface="Chalkduster"/>
              </a:rPr>
              <a:t>eldesi</a:t>
            </a:r>
            <a:r>
              <a:rPr lang="tr-TR" sz="1406" kern="0" dirty="0">
                <a:solidFill>
                  <a:srgbClr val="FFFFFF"/>
                </a:solidFill>
                <a:sym typeface="Chalkduster"/>
              </a:rPr>
              <a:t>)</a:t>
            </a:r>
            <a:endParaRPr sz="1406" kern="0" dirty="0">
              <a:solidFill>
                <a:srgbClr val="FFFFFF"/>
              </a:solidFill>
              <a:sym typeface="Chalkduster"/>
            </a:endParaRPr>
          </a:p>
        </p:txBody>
      </p:sp>
      <p:sp>
        <p:nvSpPr>
          <p:cNvPr id="354" name="LOPU-Laparoscopic ovum pick-up"/>
          <p:cNvSpPr txBox="1"/>
          <p:nvPr/>
        </p:nvSpPr>
        <p:spPr>
          <a:xfrm>
            <a:off x="7439595" y="3393921"/>
            <a:ext cx="2870980" cy="504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a:lvl1pPr>
          </a:lstStyle>
          <a:p>
            <a:pPr algn="ctr" defTabSz="321457" hangingPunct="0"/>
            <a:r>
              <a:rPr sz="1406" kern="0" dirty="0">
                <a:solidFill>
                  <a:srgbClr val="FFFFFF"/>
                </a:solidFill>
                <a:sym typeface="Chalkduster"/>
              </a:rPr>
              <a:t> LOPU-Laparoscopic ovum pick-up</a:t>
            </a:r>
            <a:endParaRPr lang="tr-TR" sz="1406" kern="0" dirty="0">
              <a:solidFill>
                <a:srgbClr val="FFFFFF"/>
              </a:solidFill>
              <a:sym typeface="Chalkduster"/>
            </a:endParaRPr>
          </a:p>
          <a:p>
            <a:pPr algn="ctr" defTabSz="321457" hangingPunct="0"/>
            <a:r>
              <a:rPr lang="tr-TR" sz="1406" kern="0" dirty="0">
                <a:solidFill>
                  <a:srgbClr val="FFFFFF"/>
                </a:solidFill>
                <a:sym typeface="Chalkduster"/>
              </a:rPr>
              <a:t>(</a:t>
            </a:r>
            <a:r>
              <a:rPr lang="tr-TR" sz="1406" kern="0" dirty="0" err="1">
                <a:solidFill>
                  <a:srgbClr val="FFFFFF"/>
                </a:solidFill>
                <a:sym typeface="Chalkduster"/>
              </a:rPr>
              <a:t>laparoskopik</a:t>
            </a:r>
            <a:r>
              <a:rPr lang="tr-TR" sz="1406" kern="0" dirty="0">
                <a:solidFill>
                  <a:srgbClr val="FFFFFF"/>
                </a:solidFill>
                <a:sym typeface="Chalkduster"/>
              </a:rPr>
              <a:t> </a:t>
            </a:r>
            <a:r>
              <a:rPr lang="tr-TR" sz="1406" kern="0" dirty="0" err="1">
                <a:solidFill>
                  <a:srgbClr val="FFFFFF"/>
                </a:solidFill>
                <a:sym typeface="Chalkduster"/>
              </a:rPr>
              <a:t>ovum</a:t>
            </a:r>
            <a:r>
              <a:rPr lang="tr-TR" sz="1406" kern="0" dirty="0">
                <a:solidFill>
                  <a:srgbClr val="FFFFFF"/>
                </a:solidFill>
                <a:sym typeface="Chalkduster"/>
              </a:rPr>
              <a:t> </a:t>
            </a:r>
            <a:r>
              <a:rPr lang="tr-TR" sz="1406" kern="0" dirty="0" err="1">
                <a:solidFill>
                  <a:srgbClr val="FFFFFF"/>
                </a:solidFill>
                <a:sym typeface="Chalkduster"/>
              </a:rPr>
              <a:t>eldesi</a:t>
            </a:r>
            <a:r>
              <a:rPr lang="tr-TR" sz="1406" kern="0" dirty="0">
                <a:solidFill>
                  <a:srgbClr val="FFFFFF"/>
                </a:solidFill>
                <a:sym typeface="Chalkduster"/>
              </a:rPr>
              <a:t>)</a:t>
            </a:r>
            <a:endParaRPr sz="1406" kern="0" dirty="0">
              <a:solidFill>
                <a:srgbClr val="FFFFFF"/>
              </a:solidFill>
              <a:sym typeface="Chalkduster"/>
            </a:endParaRPr>
          </a:p>
        </p:txBody>
      </p:sp>
      <p:sp>
        <p:nvSpPr>
          <p:cNvPr id="355" name="TVOR- Transservical ovum recovery"/>
          <p:cNvSpPr txBox="1"/>
          <p:nvPr/>
        </p:nvSpPr>
        <p:spPr>
          <a:xfrm>
            <a:off x="7353945" y="4503922"/>
            <a:ext cx="3036089" cy="504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000"/>
            </a:lvl1pPr>
          </a:lstStyle>
          <a:p>
            <a:pPr algn="ctr" defTabSz="321457" hangingPunct="0"/>
            <a:r>
              <a:rPr sz="1406" kern="0" dirty="0">
                <a:solidFill>
                  <a:srgbClr val="FFFFFF"/>
                </a:solidFill>
                <a:sym typeface="Chalkduster"/>
              </a:rPr>
              <a:t> TVOR- </a:t>
            </a:r>
            <a:r>
              <a:rPr sz="1406" kern="0" dirty="0" err="1">
                <a:solidFill>
                  <a:srgbClr val="FFFFFF"/>
                </a:solidFill>
                <a:sym typeface="Chalkduster"/>
              </a:rPr>
              <a:t>Transservi</a:t>
            </a:r>
            <a:r>
              <a:rPr lang="tr-TR" sz="1406" kern="0" dirty="0">
                <a:solidFill>
                  <a:srgbClr val="FFFFFF"/>
                </a:solidFill>
                <a:sym typeface="Chalkduster"/>
              </a:rPr>
              <a:t>c</a:t>
            </a:r>
            <a:r>
              <a:rPr sz="1406" kern="0" dirty="0">
                <a:solidFill>
                  <a:srgbClr val="FFFFFF"/>
                </a:solidFill>
                <a:sym typeface="Chalkduster"/>
              </a:rPr>
              <a:t>al ovum recovery</a:t>
            </a:r>
            <a:endParaRPr lang="tr-TR" sz="1406" kern="0" dirty="0">
              <a:solidFill>
                <a:srgbClr val="FFFFFF"/>
              </a:solidFill>
              <a:sym typeface="Chalkduster"/>
            </a:endParaRPr>
          </a:p>
          <a:p>
            <a:pPr algn="ctr" defTabSz="321457" hangingPunct="0"/>
            <a:r>
              <a:rPr lang="tr-TR" sz="1406" kern="0" dirty="0">
                <a:solidFill>
                  <a:srgbClr val="FFFFFF"/>
                </a:solidFill>
                <a:sym typeface="Chalkduster"/>
              </a:rPr>
              <a:t>(</a:t>
            </a:r>
            <a:r>
              <a:rPr lang="tr-TR" sz="1406" kern="0" dirty="0" err="1">
                <a:solidFill>
                  <a:srgbClr val="FFFFFF"/>
                </a:solidFill>
                <a:sym typeface="Chalkduster"/>
              </a:rPr>
              <a:t>transservikal</a:t>
            </a:r>
            <a:r>
              <a:rPr lang="tr-TR" sz="1406" kern="0" dirty="0">
                <a:solidFill>
                  <a:srgbClr val="FFFFFF"/>
                </a:solidFill>
                <a:sym typeface="Chalkduster"/>
              </a:rPr>
              <a:t> </a:t>
            </a:r>
            <a:r>
              <a:rPr lang="tr-TR" sz="1406" kern="0" dirty="0" err="1">
                <a:solidFill>
                  <a:srgbClr val="FFFFFF"/>
                </a:solidFill>
                <a:sym typeface="Chalkduster"/>
              </a:rPr>
              <a:t>ovum</a:t>
            </a:r>
            <a:r>
              <a:rPr lang="tr-TR" sz="1406" kern="0" dirty="0">
                <a:solidFill>
                  <a:srgbClr val="FFFFFF"/>
                </a:solidFill>
                <a:sym typeface="Chalkduster"/>
              </a:rPr>
              <a:t> </a:t>
            </a:r>
            <a:r>
              <a:rPr lang="tr-TR" sz="1406" kern="0" dirty="0" err="1">
                <a:solidFill>
                  <a:srgbClr val="FFFFFF"/>
                </a:solidFill>
                <a:sym typeface="Chalkduster"/>
              </a:rPr>
              <a:t>eldesi</a:t>
            </a:r>
            <a:r>
              <a:rPr lang="tr-TR" sz="1406" kern="0" dirty="0">
                <a:solidFill>
                  <a:srgbClr val="FFFFFF"/>
                </a:solidFill>
                <a:sym typeface="Chalkduster"/>
              </a:rPr>
              <a:t>)</a:t>
            </a:r>
            <a:endParaRPr sz="1406" kern="0" dirty="0">
              <a:solidFill>
                <a:srgbClr val="FFFFFF"/>
              </a:solidFill>
              <a:sym typeface="Chalkduster"/>
            </a:endParaRPr>
          </a:p>
        </p:txBody>
      </p:sp>
      <p:sp>
        <p:nvSpPr>
          <p:cNvPr id="368" name="http://videocirurgiavet.blogspot.com.tr/p/videocirurgia-em-animais-de-companhia.htmlhttp://www.ansci.wisc.edu/jjp1/ansci_repro/misc/project_websites_fa06/tues06/oocyte/TVOR.htm"/>
          <p:cNvSpPr txBox="1"/>
          <p:nvPr/>
        </p:nvSpPr>
        <p:spPr>
          <a:xfrm>
            <a:off x="1582471" y="6697398"/>
            <a:ext cx="6794558" cy="174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lnSpc>
                <a:spcPct val="117999"/>
              </a:lnSpc>
              <a:defRPr sz="800">
                <a:latin typeface="Helvetica Neue"/>
                <a:ea typeface="Helvetica Neue"/>
                <a:cs typeface="Helvetica Neue"/>
                <a:sym typeface="Helvetica Neue"/>
              </a:defRPr>
            </a:lvl1pPr>
          </a:lstStyle>
          <a:p>
            <a:pPr defTabSz="321457" hangingPunct="0"/>
            <a:r>
              <a:rPr sz="562" kern="0">
                <a:solidFill>
                  <a:srgbClr val="FFFFFF"/>
                </a:solidFill>
              </a:rPr>
              <a:t>http://videocirurgiavet.blogspot.com.tr/p/videocirurgia-em-animais-de-companhia.htmlhttp://www.ansci.wisc.edu/jjp1/ansci_repro/misc/project_websites_fa06/tues06/oocyte/TVOR.htm</a:t>
            </a:r>
          </a:p>
        </p:txBody>
      </p:sp>
    </p:spTree>
    <p:extLst>
      <p:ext uri="{BB962C8B-B14F-4D97-AF65-F5344CB8AC3E}">
        <p14:creationId xmlns:p14="http://schemas.microsoft.com/office/powerpoint/2010/main" xmlns="" val="244245430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347"/>
                                        </p:tgtEl>
                                        <p:attrNameLst>
                                          <p:attrName>style.visibility</p:attrName>
                                        </p:attrNameLst>
                                      </p:cBhvr>
                                      <p:to>
                                        <p:strVal val="visible"/>
                                      </p:to>
                                    </p:set>
                                    <p:anim calcmode="lin" valueType="num">
                                      <p:cBhvr>
                                        <p:cTn id="7" dur="2000" fill="hold"/>
                                        <p:tgtEl>
                                          <p:spTgt spid="347"/>
                                        </p:tgtEl>
                                        <p:attrNameLst>
                                          <p:attrName>ppt_w</p:attrName>
                                        </p:attrNameLst>
                                      </p:cBhvr>
                                      <p:tavLst>
                                        <p:tav tm="0">
                                          <p:val>
                                            <p:strVal val="4*#ppt_w"/>
                                          </p:val>
                                        </p:tav>
                                        <p:tav tm="100000">
                                          <p:val>
                                            <p:strVal val="#ppt_w"/>
                                          </p:val>
                                        </p:tav>
                                      </p:tavLst>
                                    </p:anim>
                                    <p:anim calcmode="lin" valueType="num">
                                      <p:cBhvr>
                                        <p:cTn id="8" dur="2000" fill="hold"/>
                                        <p:tgtEl>
                                          <p:spTgt spid="347"/>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23" presetClass="entr" presetSubtype="32" fill="hold" grpId="0" nodeType="afterEffect">
                                  <p:stCondLst>
                                    <p:cond delay="0"/>
                                  </p:stCondLst>
                                  <p:iterate>
                                    <p:tmAbs val="0"/>
                                  </p:iterate>
                                  <p:childTnLst>
                                    <p:set>
                                      <p:cBhvr>
                                        <p:cTn id="11" fill="hold"/>
                                        <p:tgtEl>
                                          <p:spTgt spid="346"/>
                                        </p:tgtEl>
                                        <p:attrNameLst>
                                          <p:attrName>style.visibility</p:attrName>
                                        </p:attrNameLst>
                                      </p:cBhvr>
                                      <p:to>
                                        <p:strVal val="visible"/>
                                      </p:to>
                                    </p:set>
                                    <p:anim calcmode="lin" valueType="num">
                                      <p:cBhvr>
                                        <p:cTn id="12" dur="1500" fill="hold"/>
                                        <p:tgtEl>
                                          <p:spTgt spid="346"/>
                                        </p:tgtEl>
                                        <p:attrNameLst>
                                          <p:attrName>ppt_w</p:attrName>
                                        </p:attrNameLst>
                                      </p:cBhvr>
                                      <p:tavLst>
                                        <p:tav tm="0">
                                          <p:val>
                                            <p:strVal val="4*#ppt_w"/>
                                          </p:val>
                                        </p:tav>
                                        <p:tav tm="100000">
                                          <p:val>
                                            <p:strVal val="#ppt_w"/>
                                          </p:val>
                                        </p:tav>
                                      </p:tavLst>
                                    </p:anim>
                                    <p:anim calcmode="lin" valueType="num">
                                      <p:cBhvr>
                                        <p:cTn id="13" dur="1500" fill="hold"/>
                                        <p:tgtEl>
                                          <p:spTgt spid="346"/>
                                        </p:tgtEl>
                                        <p:attrNameLst>
                                          <p:attrName>ppt_h</p:attrName>
                                        </p:attrNameLst>
                                      </p:cBhvr>
                                      <p:tavLst>
                                        <p:tav tm="0">
                                          <p:val>
                                            <p:strVal val="4*#ppt_h"/>
                                          </p:val>
                                        </p:tav>
                                        <p:tav tm="100000">
                                          <p:val>
                                            <p:strVal val="#ppt_h"/>
                                          </p:val>
                                        </p:tav>
                                      </p:tavLst>
                                    </p:anim>
                                  </p:childTnLst>
                                </p:cTn>
                              </p:par>
                            </p:childTnLst>
                          </p:cTn>
                        </p:par>
                        <p:par>
                          <p:cTn id="14" fill="hold">
                            <p:stCondLst>
                              <p:cond delay="3500"/>
                            </p:stCondLst>
                            <p:childTnLst>
                              <p:par>
                                <p:cTn id="15" presetID="23" presetClass="entr" presetSubtype="32" fill="hold" grpId="0" nodeType="afterEffect">
                                  <p:stCondLst>
                                    <p:cond delay="0"/>
                                  </p:stCondLst>
                                  <p:iterate>
                                    <p:tmAbs val="0"/>
                                  </p:iterate>
                                  <p:childTnLst>
                                    <p:set>
                                      <p:cBhvr>
                                        <p:cTn id="16" fill="hold"/>
                                        <p:tgtEl>
                                          <p:spTgt spid="349"/>
                                        </p:tgtEl>
                                        <p:attrNameLst>
                                          <p:attrName>style.visibility</p:attrName>
                                        </p:attrNameLst>
                                      </p:cBhvr>
                                      <p:to>
                                        <p:strVal val="visible"/>
                                      </p:to>
                                    </p:set>
                                    <p:anim calcmode="lin" valueType="num">
                                      <p:cBhvr>
                                        <p:cTn id="17" dur="2000" fill="hold"/>
                                        <p:tgtEl>
                                          <p:spTgt spid="349"/>
                                        </p:tgtEl>
                                        <p:attrNameLst>
                                          <p:attrName>ppt_w</p:attrName>
                                        </p:attrNameLst>
                                      </p:cBhvr>
                                      <p:tavLst>
                                        <p:tav tm="0">
                                          <p:val>
                                            <p:strVal val="4*#ppt_w"/>
                                          </p:val>
                                        </p:tav>
                                        <p:tav tm="100000">
                                          <p:val>
                                            <p:strVal val="#ppt_w"/>
                                          </p:val>
                                        </p:tav>
                                      </p:tavLst>
                                    </p:anim>
                                    <p:anim calcmode="lin" valueType="num">
                                      <p:cBhvr>
                                        <p:cTn id="18" dur="2000" fill="hold"/>
                                        <p:tgtEl>
                                          <p:spTgt spid="349"/>
                                        </p:tgtEl>
                                        <p:attrNameLst>
                                          <p:attrName>ppt_h</p:attrName>
                                        </p:attrNameLst>
                                      </p:cBhvr>
                                      <p:tavLst>
                                        <p:tav tm="0">
                                          <p:val>
                                            <p:strVal val="4*#ppt_h"/>
                                          </p:val>
                                        </p:tav>
                                        <p:tav tm="100000">
                                          <p:val>
                                            <p:strVal val="#ppt_h"/>
                                          </p:val>
                                        </p:tav>
                                      </p:tavLst>
                                    </p:anim>
                                  </p:childTnLst>
                                </p:cTn>
                              </p:par>
                            </p:childTnLst>
                          </p:cTn>
                        </p:par>
                        <p:par>
                          <p:cTn id="19" fill="hold">
                            <p:stCondLst>
                              <p:cond delay="5500"/>
                            </p:stCondLst>
                            <p:childTnLst>
                              <p:par>
                                <p:cTn id="20" presetID="23" presetClass="entr" presetSubtype="32" fill="hold" grpId="0" nodeType="afterEffect">
                                  <p:stCondLst>
                                    <p:cond delay="0"/>
                                  </p:stCondLst>
                                  <p:iterate>
                                    <p:tmAbs val="0"/>
                                  </p:iterate>
                                  <p:childTnLst>
                                    <p:set>
                                      <p:cBhvr>
                                        <p:cTn id="21" fill="hold"/>
                                        <p:tgtEl>
                                          <p:spTgt spid="345"/>
                                        </p:tgtEl>
                                        <p:attrNameLst>
                                          <p:attrName>style.visibility</p:attrName>
                                        </p:attrNameLst>
                                      </p:cBhvr>
                                      <p:to>
                                        <p:strVal val="visible"/>
                                      </p:to>
                                    </p:set>
                                    <p:anim calcmode="lin" valueType="num">
                                      <p:cBhvr>
                                        <p:cTn id="22" dur="1500" fill="hold"/>
                                        <p:tgtEl>
                                          <p:spTgt spid="345"/>
                                        </p:tgtEl>
                                        <p:attrNameLst>
                                          <p:attrName>ppt_w</p:attrName>
                                        </p:attrNameLst>
                                      </p:cBhvr>
                                      <p:tavLst>
                                        <p:tav tm="0">
                                          <p:val>
                                            <p:strVal val="4*#ppt_w"/>
                                          </p:val>
                                        </p:tav>
                                        <p:tav tm="100000">
                                          <p:val>
                                            <p:strVal val="#ppt_w"/>
                                          </p:val>
                                        </p:tav>
                                      </p:tavLst>
                                    </p:anim>
                                    <p:anim calcmode="lin" valueType="num">
                                      <p:cBhvr>
                                        <p:cTn id="23" dur="1500" fill="hold"/>
                                        <p:tgtEl>
                                          <p:spTgt spid="345"/>
                                        </p:tgtEl>
                                        <p:attrNameLst>
                                          <p:attrName>ppt_h</p:attrName>
                                        </p:attrNameLst>
                                      </p:cBhvr>
                                      <p:tavLst>
                                        <p:tav tm="0">
                                          <p:val>
                                            <p:strVal val="4*#ppt_h"/>
                                          </p:val>
                                        </p:tav>
                                        <p:tav tm="100000">
                                          <p:val>
                                            <p:strVal val="#ppt_h"/>
                                          </p:val>
                                        </p:tav>
                                      </p:tavLst>
                                    </p:anim>
                                  </p:childTnLst>
                                </p:cTn>
                              </p:par>
                            </p:childTnLst>
                          </p:cTn>
                        </p:par>
                        <p:par>
                          <p:cTn id="24" fill="hold">
                            <p:stCondLst>
                              <p:cond delay="7000"/>
                            </p:stCondLst>
                            <p:childTnLst>
                              <p:par>
                                <p:cTn id="25" presetID="1" presetClass="entr" presetSubtype="0" fill="hold" grpId="0" nodeType="afterEffect">
                                  <p:stCondLst>
                                    <p:cond delay="0"/>
                                  </p:stCondLst>
                                  <p:iterate type="lt">
                                    <p:tmAbs val="100"/>
                                  </p:iterate>
                                  <p:childTnLst>
                                    <p:set>
                                      <p:cBhvr>
                                        <p:cTn id="26" fill="hold"/>
                                        <p:tgtEl>
                                          <p:spTgt spid="351"/>
                                        </p:tgtEl>
                                        <p:attrNameLst>
                                          <p:attrName>style.visibility</p:attrName>
                                        </p:attrNameLst>
                                      </p:cBhvr>
                                      <p:to>
                                        <p:strVal val="visible"/>
                                      </p:to>
                                    </p:set>
                                  </p:childTnLst>
                                </p:cTn>
                              </p:par>
                            </p:childTnLst>
                          </p:cTn>
                        </p:par>
                        <p:par>
                          <p:cTn id="27" fill="hold">
                            <p:stCondLst>
                              <p:cond delay="13500"/>
                            </p:stCondLst>
                            <p:childTnLst>
                              <p:par>
                                <p:cTn id="28" presetID="1" presetClass="entr" presetSubtype="0" fill="hold" grpId="0" nodeType="afterEffect">
                                  <p:stCondLst>
                                    <p:cond delay="0"/>
                                  </p:stCondLst>
                                  <p:iterate type="lt">
                                    <p:tmAbs val="100"/>
                                  </p:iterate>
                                  <p:childTnLst>
                                    <p:set>
                                      <p:cBhvr>
                                        <p:cTn id="29" fill="hold"/>
                                        <p:tgtEl>
                                          <p:spTgt spid="352"/>
                                        </p:tgtEl>
                                        <p:attrNameLst>
                                          <p:attrName>style.visibility</p:attrName>
                                        </p:attrNameLst>
                                      </p:cBhvr>
                                      <p:to>
                                        <p:strVal val="visible"/>
                                      </p:to>
                                    </p:set>
                                  </p:childTnLst>
                                </p:cTn>
                              </p:par>
                            </p:childTnLst>
                          </p:cTn>
                        </p:par>
                        <p:par>
                          <p:cTn id="30" fill="hold">
                            <p:stCondLst>
                              <p:cond delay="18800"/>
                            </p:stCondLst>
                            <p:childTnLst>
                              <p:par>
                                <p:cTn id="31" presetID="1" presetClass="entr" presetSubtype="0" fill="hold" grpId="0" nodeType="afterEffect">
                                  <p:stCondLst>
                                    <p:cond delay="0"/>
                                  </p:stCondLst>
                                  <p:iterate type="lt">
                                    <p:tmAbs val="100"/>
                                  </p:iterate>
                                  <p:childTnLst>
                                    <p:set>
                                      <p:cBhvr>
                                        <p:cTn id="32" fill="hold"/>
                                        <p:tgtEl>
                                          <p:spTgt spid="353"/>
                                        </p:tgtEl>
                                        <p:attrNameLst>
                                          <p:attrName>style.visibility</p:attrName>
                                        </p:attrNameLst>
                                      </p:cBhvr>
                                      <p:to>
                                        <p:strVal val="visible"/>
                                      </p:to>
                                    </p:set>
                                  </p:childTnLst>
                                </p:cTn>
                              </p:par>
                            </p:childTnLst>
                          </p:cTn>
                        </p:par>
                        <p:par>
                          <p:cTn id="33" fill="hold">
                            <p:stCondLst>
                              <p:cond delay="23700"/>
                            </p:stCondLst>
                            <p:childTnLst>
                              <p:par>
                                <p:cTn id="34" presetID="1" presetClass="entr" presetSubtype="0" fill="hold" grpId="0" nodeType="afterEffect">
                                  <p:stCondLst>
                                    <p:cond delay="0"/>
                                  </p:stCondLst>
                                  <p:iterate type="lt">
                                    <p:tmAbs val="100"/>
                                  </p:iterate>
                                  <p:childTnLst>
                                    <p:set>
                                      <p:cBhvr>
                                        <p:cTn id="35" fill="hold"/>
                                        <p:tgtEl>
                                          <p:spTgt spid="354"/>
                                        </p:tgtEl>
                                        <p:attrNameLst>
                                          <p:attrName>style.visibility</p:attrName>
                                        </p:attrNameLst>
                                      </p:cBhvr>
                                      <p:to>
                                        <p:strVal val="visible"/>
                                      </p:to>
                                    </p:set>
                                  </p:childTnLst>
                                </p:cTn>
                              </p:par>
                            </p:childTnLst>
                          </p:cTn>
                        </p:par>
                        <p:par>
                          <p:cTn id="36" fill="hold">
                            <p:stCondLst>
                              <p:cond delay="28800"/>
                            </p:stCondLst>
                            <p:childTnLst>
                              <p:par>
                                <p:cTn id="37" presetID="1" presetClass="entr" presetSubtype="0" fill="hold" grpId="0" nodeType="afterEffect">
                                  <p:stCondLst>
                                    <p:cond delay="0"/>
                                  </p:stCondLst>
                                  <p:iterate type="lt">
                                    <p:tmAbs val="100"/>
                                  </p:iterate>
                                  <p:childTnLst>
                                    <p:set>
                                      <p:cBhvr>
                                        <p:cTn id="38" fill="hold"/>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animBg="1" advAuto="0"/>
      <p:bldP spid="346" grpId="0" animBg="1" advAuto="0"/>
      <p:bldP spid="347" grpId="0" animBg="1" advAuto="0"/>
      <p:bldP spid="349" grpId="0" animBg="1" advAuto="0"/>
      <p:bldP spid="351" grpId="0" animBg="1" advAuto="0"/>
      <p:bldP spid="352" grpId="0" animBg="1" advAuto="0"/>
      <p:bldP spid="353" grpId="0" animBg="1" advAuto="0"/>
      <p:bldP spid="354" grpId="0" animBg="1" advAuto="0"/>
      <p:bldP spid="355"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http://videocirurgiavet.blogspot.com.tr/p/videocirurgia-em-animais-de-companhia.html"/>
          <p:cNvSpPr txBox="1"/>
          <p:nvPr/>
        </p:nvSpPr>
        <p:spPr>
          <a:xfrm>
            <a:off x="7817135" y="6697398"/>
            <a:ext cx="3246373" cy="174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lnSpc>
                <a:spcPct val="117999"/>
              </a:lnSpc>
              <a:defRPr sz="800">
                <a:latin typeface="Helvetica Neue"/>
                <a:ea typeface="Helvetica Neue"/>
                <a:cs typeface="Helvetica Neue"/>
                <a:sym typeface="Helvetica Neue"/>
              </a:defRPr>
            </a:lvl1pPr>
          </a:lstStyle>
          <a:p>
            <a:pPr defTabSz="321457" hangingPunct="0"/>
            <a:r>
              <a:rPr sz="562" kern="0">
                <a:solidFill>
                  <a:srgbClr val="FFFFFF"/>
                </a:solidFill>
              </a:rPr>
              <a:t>http://videocirurgiavet.blogspot.com.tr/p/videocirurgia-em-animais-de-companhia.html</a:t>
            </a:r>
          </a:p>
        </p:txBody>
      </p:sp>
      <p:grpSp>
        <p:nvGrpSpPr>
          <p:cNvPr id="3" name="Group"/>
          <p:cNvGrpSpPr/>
          <p:nvPr/>
        </p:nvGrpSpPr>
        <p:grpSpPr>
          <a:xfrm>
            <a:off x="3232617" y="1301024"/>
            <a:ext cx="5927426" cy="3912659"/>
            <a:chOff x="-44450" y="-44450"/>
            <a:chExt cx="5968582" cy="3618937"/>
          </a:xfrm>
        </p:grpSpPr>
        <p:grpSp>
          <p:nvGrpSpPr>
            <p:cNvPr id="4" name="tvor.png"/>
            <p:cNvGrpSpPr/>
            <p:nvPr/>
          </p:nvGrpSpPr>
          <p:grpSpPr>
            <a:xfrm>
              <a:off x="-44450" y="-44450"/>
              <a:ext cx="5968583" cy="3618938"/>
              <a:chOff x="0" y="0"/>
              <a:chExt cx="5968582" cy="3618937"/>
            </a:xfrm>
          </p:grpSpPr>
          <p:pic>
            <p:nvPicPr>
              <p:cNvPr id="364" name="tvor.png" descr="tvor.png"/>
              <p:cNvPicPr>
                <a:picLocks noChangeAspect="1"/>
              </p:cNvPicPr>
              <p:nvPr/>
            </p:nvPicPr>
            <p:blipFill>
              <a:blip r:embed="rId3" cstate="print"/>
              <a:stretch>
                <a:fillRect/>
              </a:stretch>
            </p:blipFill>
            <p:spPr>
              <a:xfrm>
                <a:off x="44450" y="44450"/>
                <a:ext cx="5879683" cy="3530038"/>
              </a:xfrm>
              <a:prstGeom prst="rect">
                <a:avLst/>
              </a:prstGeom>
              <a:ln>
                <a:noFill/>
              </a:ln>
              <a:effectLst/>
            </p:spPr>
          </p:pic>
          <p:pic>
            <p:nvPicPr>
              <p:cNvPr id="363" name="tvor.png" descr="tvor.png"/>
              <p:cNvPicPr>
                <a:picLocks/>
              </p:cNvPicPr>
              <p:nvPr/>
            </p:nvPicPr>
            <p:blipFill>
              <a:blip r:embed="rId4"/>
              <a:stretch>
                <a:fillRect/>
              </a:stretch>
            </p:blipFill>
            <p:spPr>
              <a:xfrm>
                <a:off x="0" y="0"/>
                <a:ext cx="5968583" cy="3618938"/>
              </a:xfrm>
              <a:prstGeom prst="rect">
                <a:avLst/>
              </a:prstGeom>
              <a:effectLst/>
            </p:spPr>
          </p:pic>
        </p:grpSp>
        <p:sp>
          <p:nvSpPr>
            <p:cNvPr id="366" name="Graff et al., 1998"/>
            <p:cNvSpPr txBox="1"/>
            <p:nvPr/>
          </p:nvSpPr>
          <p:spPr>
            <a:xfrm>
              <a:off x="892786" y="3257297"/>
              <a:ext cx="1286786" cy="286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spcBef>
                  <a:spcPts val="2400"/>
                </a:spcBef>
                <a:defRPr sz="1300">
                  <a:solidFill>
                    <a:srgbClr val="000000"/>
                  </a:solidFill>
                  <a:latin typeface="Calisto MT"/>
                  <a:ea typeface="Calisto MT"/>
                  <a:cs typeface="Calisto MT"/>
                  <a:sym typeface="Calisto MT"/>
                </a:defRPr>
              </a:lvl1pPr>
            </a:lstStyle>
            <a:p>
              <a:pPr algn="ctr" defTabSz="321457" hangingPunct="0"/>
              <a:r>
                <a:rPr sz="914" kern="0"/>
                <a:t>Graff et al., 1998</a:t>
              </a:r>
            </a:p>
          </p:txBody>
        </p:sp>
      </p:grpSp>
      <p:sp>
        <p:nvSpPr>
          <p:cNvPr id="368" name="http://videocirurgiavet.blogspot.com.tr/p/videocirurgia-em-animais-de-companhia.htmlhttp://www.ansci.wisc.edu/jjp1/ansci_repro/misc/project_websites_fa06/tues06/oocyte/TVOR.htm"/>
          <p:cNvSpPr txBox="1"/>
          <p:nvPr/>
        </p:nvSpPr>
        <p:spPr>
          <a:xfrm>
            <a:off x="1582471" y="6697398"/>
            <a:ext cx="6794558" cy="174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lnSpc>
                <a:spcPct val="117999"/>
              </a:lnSpc>
              <a:defRPr sz="800">
                <a:latin typeface="Helvetica Neue"/>
                <a:ea typeface="Helvetica Neue"/>
                <a:cs typeface="Helvetica Neue"/>
                <a:sym typeface="Helvetica Neue"/>
              </a:defRPr>
            </a:lvl1pPr>
          </a:lstStyle>
          <a:p>
            <a:pPr defTabSz="321457" hangingPunct="0"/>
            <a:r>
              <a:rPr sz="562" kern="0">
                <a:solidFill>
                  <a:srgbClr val="FFFFFF"/>
                </a:solidFill>
              </a:rPr>
              <a:t>http://videocirurgiavet.blogspot.com.tr/p/videocirurgia-em-animais-de-companhia.htmlhttp://www.ansci.wisc.edu/jjp1/ansci_repro/misc/project_websites_fa06/tues06/oocyte/TVOR.htm</a:t>
            </a:r>
          </a:p>
        </p:txBody>
      </p:sp>
    </p:spTree>
    <p:extLst>
      <p:ext uri="{BB962C8B-B14F-4D97-AF65-F5344CB8AC3E}">
        <p14:creationId xmlns:p14="http://schemas.microsoft.com/office/powerpoint/2010/main" xmlns="" val="244245430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http://videocirurgiavet.blogspot.com.tr/p/videocirurgia-em-animais-de-companhia.html"/>
          <p:cNvSpPr txBox="1"/>
          <p:nvPr/>
        </p:nvSpPr>
        <p:spPr>
          <a:xfrm>
            <a:off x="7817135" y="6697398"/>
            <a:ext cx="3246373" cy="174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lnSpc>
                <a:spcPct val="117999"/>
              </a:lnSpc>
              <a:defRPr sz="800">
                <a:latin typeface="Helvetica Neue"/>
                <a:ea typeface="Helvetica Neue"/>
                <a:cs typeface="Helvetica Neue"/>
                <a:sym typeface="Helvetica Neue"/>
              </a:defRPr>
            </a:lvl1pPr>
          </a:lstStyle>
          <a:p>
            <a:pPr defTabSz="321457" hangingPunct="0"/>
            <a:r>
              <a:rPr sz="562" kern="0">
                <a:solidFill>
                  <a:srgbClr val="FFFFFF"/>
                </a:solidFill>
              </a:rPr>
              <a:t>http://videocirurgiavet.blogspot.com.tr/p/videocirurgia-em-animais-de-companhia.html</a:t>
            </a:r>
          </a:p>
        </p:txBody>
      </p:sp>
      <p:pic>
        <p:nvPicPr>
          <p:cNvPr id="360" name="1477-7827-12-11-1-l.jpg" descr="1477-7827-12-11-1-l.jpg"/>
          <p:cNvPicPr>
            <a:picLocks noChangeAspect="1"/>
          </p:cNvPicPr>
          <p:nvPr/>
        </p:nvPicPr>
        <p:blipFill>
          <a:blip r:embed="rId3" cstate="print"/>
          <a:srcRect r="49368"/>
          <a:stretch>
            <a:fillRect/>
          </a:stretch>
        </p:blipFill>
        <p:spPr>
          <a:xfrm>
            <a:off x="7392517" y="1485795"/>
            <a:ext cx="3381717" cy="3691116"/>
          </a:xfrm>
          <a:prstGeom prst="rect">
            <a:avLst/>
          </a:prstGeom>
          <a:ln w="88900">
            <a:miter lim="400000"/>
          </a:ln>
        </p:spPr>
      </p:pic>
      <p:pic>
        <p:nvPicPr>
          <p:cNvPr id="362" name="Fig.3.jpg" descr="Fig.3.jpg"/>
          <p:cNvPicPr>
            <a:picLocks noChangeAspect="1"/>
          </p:cNvPicPr>
          <p:nvPr/>
        </p:nvPicPr>
        <p:blipFill>
          <a:blip r:embed="rId4"/>
          <a:stretch>
            <a:fillRect/>
          </a:stretch>
        </p:blipFill>
        <p:spPr>
          <a:xfrm>
            <a:off x="859138" y="1474952"/>
            <a:ext cx="5874183" cy="3701959"/>
          </a:xfrm>
          <a:prstGeom prst="rect">
            <a:avLst/>
          </a:prstGeom>
          <a:ln w="88900">
            <a:miter lim="400000"/>
          </a:ln>
        </p:spPr>
      </p:pic>
      <p:sp>
        <p:nvSpPr>
          <p:cNvPr id="368" name="http://videocirurgiavet.blogspot.com.tr/p/videocirurgia-em-animais-de-companhia.htmlhttp://www.ansci.wisc.edu/jjp1/ansci_repro/misc/project_websites_fa06/tues06/oocyte/TVOR.htm"/>
          <p:cNvSpPr txBox="1"/>
          <p:nvPr/>
        </p:nvSpPr>
        <p:spPr>
          <a:xfrm>
            <a:off x="1582471" y="6697398"/>
            <a:ext cx="6794558" cy="174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lnSpc>
                <a:spcPct val="117999"/>
              </a:lnSpc>
              <a:defRPr sz="800">
                <a:latin typeface="Helvetica Neue"/>
                <a:ea typeface="Helvetica Neue"/>
                <a:cs typeface="Helvetica Neue"/>
                <a:sym typeface="Helvetica Neue"/>
              </a:defRPr>
            </a:lvl1pPr>
          </a:lstStyle>
          <a:p>
            <a:pPr defTabSz="321457" hangingPunct="0"/>
            <a:r>
              <a:rPr sz="562" kern="0">
                <a:solidFill>
                  <a:srgbClr val="FFFFFF"/>
                </a:solidFill>
              </a:rPr>
              <a:t>http://videocirurgiavet.blogspot.com.tr/p/videocirurgia-em-animais-de-companhia.htmlhttp://www.ansci.wisc.edu/jjp1/ansci_repro/misc/project_websites_fa06/tues06/oocyte/TVOR.htm</a:t>
            </a:r>
          </a:p>
        </p:txBody>
      </p:sp>
    </p:spTree>
    <p:extLst>
      <p:ext uri="{BB962C8B-B14F-4D97-AF65-F5344CB8AC3E}">
        <p14:creationId xmlns:p14="http://schemas.microsoft.com/office/powerpoint/2010/main" xmlns="" val="244245430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grpId="1" nodeType="clickEffect">
                                  <p:stCondLst>
                                    <p:cond delay="0"/>
                                  </p:stCondLst>
                                  <p:iterate>
                                    <p:tmAbs val="0"/>
                                  </p:iterate>
                                  <p:childTnLst>
                                    <p:anim calcmode="lin" valueType="num">
                                      <p:cBhvr>
                                        <p:cTn id="10" dur="1000" fill="hold"/>
                                        <p:tgtEl>
                                          <p:spTgt spid="360"/>
                                        </p:tgtEl>
                                        <p:attrNameLst>
                                          <p:attrName>ppt_x</p:attrName>
                                        </p:attrNameLst>
                                      </p:cBhvr>
                                      <p:tavLst>
                                        <p:tav tm="0">
                                          <p:val>
                                            <p:strVal val="ppt_x"/>
                                          </p:val>
                                        </p:tav>
                                        <p:tav tm="100000">
                                          <p:val>
                                            <p:strVal val="1+ppt_w/2"/>
                                          </p:val>
                                        </p:tav>
                                      </p:tavLst>
                                    </p:anim>
                                    <p:anim calcmode="lin" valueType="num">
                                      <p:cBhvr>
                                        <p:cTn id="11" dur="1000" fill="hold"/>
                                        <p:tgtEl>
                                          <p:spTgt spid="360"/>
                                        </p:tgtEl>
                                        <p:attrNameLst>
                                          <p:attrName>ppt_y</p:attrName>
                                        </p:attrNameLst>
                                      </p:cBhvr>
                                      <p:tavLst>
                                        <p:tav tm="0">
                                          <p:val>
                                            <p:strVal val="ppt_y"/>
                                          </p:val>
                                        </p:tav>
                                        <p:tav tm="100000">
                                          <p:val>
                                            <p:strVal val="ppt_y"/>
                                          </p:val>
                                        </p:tav>
                                      </p:tavLst>
                                    </p:anim>
                                    <p:set>
                                      <p:cBhvr>
                                        <p:cTn id="12" fill="hold">
                                          <p:stCondLst>
                                            <p:cond delay="999"/>
                                          </p:stCondLst>
                                        </p:cTn>
                                        <p:tgtEl>
                                          <p:spTgt spid="360"/>
                                        </p:tgtEl>
                                        <p:attrNameLst>
                                          <p:attrName>style.visibility</p:attrName>
                                        </p:attrNameLst>
                                      </p:cBhvr>
                                      <p:to>
                                        <p:strVal val="hidden"/>
                                      </p:to>
                                    </p:set>
                                  </p:childTnLst>
                                </p:cTn>
                              </p:par>
                            </p:childTnLst>
                          </p:cTn>
                        </p:par>
                        <p:par>
                          <p:cTn id="13" fill="hold">
                            <p:stCondLst>
                              <p:cond delay="1000"/>
                            </p:stCondLst>
                            <p:childTnLst>
                              <p:par>
                                <p:cTn id="14" presetID="1" presetClass="entr" presetSubtype="0" fill="hold" grpId="0" nodeType="afterEffect">
                                  <p:stCondLst>
                                    <p:cond delay="0"/>
                                  </p:stCondLst>
                                  <p:iterate>
                                    <p:tmAbs val="0"/>
                                  </p:iterate>
                                  <p:childTnLst>
                                    <p:set>
                                      <p:cBhvr>
                                        <p:cTn id="15" fill="hold"/>
                                        <p:tgtEl>
                                          <p:spTgt spid="3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2" fill="hold" grpId="1" nodeType="clickEffect">
                                  <p:stCondLst>
                                    <p:cond delay="0"/>
                                  </p:stCondLst>
                                  <p:iterate>
                                    <p:tmAbs val="0"/>
                                  </p:iterate>
                                  <p:childTnLst>
                                    <p:anim calcmode="lin" valueType="num">
                                      <p:cBhvr>
                                        <p:cTn id="19" dur="1000" fill="hold"/>
                                        <p:tgtEl>
                                          <p:spTgt spid="362"/>
                                        </p:tgtEl>
                                        <p:attrNameLst>
                                          <p:attrName>ppt_x</p:attrName>
                                        </p:attrNameLst>
                                      </p:cBhvr>
                                      <p:tavLst>
                                        <p:tav tm="0">
                                          <p:val>
                                            <p:strVal val="ppt_x"/>
                                          </p:val>
                                        </p:tav>
                                        <p:tav tm="100000">
                                          <p:val>
                                            <p:strVal val="1+ppt_w/2"/>
                                          </p:val>
                                        </p:tav>
                                      </p:tavLst>
                                    </p:anim>
                                    <p:anim calcmode="lin" valueType="num">
                                      <p:cBhvr>
                                        <p:cTn id="20" dur="1000" fill="hold"/>
                                        <p:tgtEl>
                                          <p:spTgt spid="362"/>
                                        </p:tgtEl>
                                        <p:attrNameLst>
                                          <p:attrName>ppt_y</p:attrName>
                                        </p:attrNameLst>
                                      </p:cBhvr>
                                      <p:tavLst>
                                        <p:tav tm="0">
                                          <p:val>
                                            <p:strVal val="ppt_y"/>
                                          </p:val>
                                        </p:tav>
                                        <p:tav tm="100000">
                                          <p:val>
                                            <p:strVal val="ppt_y"/>
                                          </p:val>
                                        </p:tav>
                                      </p:tavLst>
                                    </p:anim>
                                    <p:set>
                                      <p:cBhvr>
                                        <p:cTn id="21" fill="hold">
                                          <p:stCondLst>
                                            <p:cond delay="999"/>
                                          </p:stCondLst>
                                        </p:cTn>
                                        <p:tgtEl>
                                          <p:spTgt spid="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animBg="1" advAuto="0"/>
      <p:bldP spid="360" grpId="1" animBg="1" advAuto="0"/>
      <p:bldP spid="362" grpId="0" animBg="1" advAuto="0"/>
      <p:bldP spid="362"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1675063" y="403951"/>
            <a:ext cx="4866413" cy="4660417"/>
            <a:chOff x="-232034" y="117805"/>
            <a:chExt cx="4345315" cy="3499502"/>
          </a:xfrm>
        </p:grpSpPr>
        <p:pic>
          <p:nvPicPr>
            <p:cNvPr id="340" name="5a7740ec9e83a2838e3515bd22ec93fb.jpg.resized.jpg" descr="5a7740ec9e83a2838e3515bd22ec93fb.jpg.resized.jpg"/>
            <p:cNvPicPr>
              <a:picLocks noChangeAspect="1"/>
            </p:cNvPicPr>
            <p:nvPr/>
          </p:nvPicPr>
          <p:blipFill>
            <a:blip r:embed="rId3"/>
            <a:srcRect l="5523" t="31311" r="13061"/>
            <a:stretch>
              <a:fillRect/>
            </a:stretch>
          </p:blipFill>
          <p:spPr>
            <a:xfrm>
              <a:off x="-232034" y="117805"/>
              <a:ext cx="3623101" cy="2818359"/>
            </a:xfrm>
            <a:prstGeom prst="rect">
              <a:avLst/>
            </a:prstGeom>
            <a:ln w="88900" cap="flat">
              <a:noFill/>
              <a:miter lim="400000"/>
            </a:ln>
            <a:effectLst/>
          </p:spPr>
        </p:pic>
        <p:sp>
          <p:nvSpPr>
            <p:cNvPr id="341" name="Paulista et. al. 2011"/>
            <p:cNvSpPr txBox="1"/>
            <p:nvPr/>
          </p:nvSpPr>
          <p:spPr>
            <a:xfrm>
              <a:off x="2264371" y="3263299"/>
              <a:ext cx="1848910" cy="3540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defRPr sz="1600">
                  <a:solidFill>
                    <a:srgbClr val="000000"/>
                  </a:solidFill>
                  <a:latin typeface="Calisto MT"/>
                  <a:ea typeface="Calisto MT"/>
                  <a:cs typeface="Calisto MT"/>
                  <a:sym typeface="Calisto MT"/>
                </a:defRPr>
              </a:lvl1pPr>
            </a:lstStyle>
            <a:p>
              <a:pPr algn="ctr" defTabSz="321457" hangingPunct="0"/>
              <a:r>
                <a:rPr sz="1125" kern="0" dirty="0" err="1"/>
                <a:t>Paulista</a:t>
              </a:r>
              <a:r>
                <a:rPr sz="1125" kern="0" dirty="0"/>
                <a:t> et. al. 2011</a:t>
              </a:r>
            </a:p>
          </p:txBody>
        </p:sp>
      </p:grpSp>
      <p:sp>
        <p:nvSpPr>
          <p:cNvPr id="343" name="http://videocirurgiavet.blogspot.com.tr/p/videocirurgia-em-animais-de-companhia.html"/>
          <p:cNvSpPr txBox="1"/>
          <p:nvPr/>
        </p:nvSpPr>
        <p:spPr>
          <a:xfrm>
            <a:off x="7817135" y="6697398"/>
            <a:ext cx="3246373" cy="174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lnSpc>
                <a:spcPct val="117999"/>
              </a:lnSpc>
              <a:defRPr sz="800">
                <a:latin typeface="Helvetica Neue"/>
                <a:ea typeface="Helvetica Neue"/>
                <a:cs typeface="Helvetica Neue"/>
                <a:sym typeface="Helvetica Neue"/>
              </a:defRPr>
            </a:lvl1pPr>
          </a:lstStyle>
          <a:p>
            <a:pPr defTabSz="321457" hangingPunct="0"/>
            <a:r>
              <a:rPr sz="562" kern="0">
                <a:solidFill>
                  <a:srgbClr val="FFFFFF"/>
                </a:solidFill>
              </a:rPr>
              <a:t>http://videocirurgiavet.blogspot.com.tr/p/videocirurgia-em-animais-de-companhia.html</a:t>
            </a:r>
          </a:p>
        </p:txBody>
      </p:sp>
      <p:pic>
        <p:nvPicPr>
          <p:cNvPr id="361" name="Fig.1.jpg" descr="Fig.1.jpg"/>
          <p:cNvPicPr>
            <a:picLocks noChangeAspect="1"/>
          </p:cNvPicPr>
          <p:nvPr/>
        </p:nvPicPr>
        <p:blipFill>
          <a:blip r:embed="rId4"/>
          <a:stretch>
            <a:fillRect/>
          </a:stretch>
        </p:blipFill>
        <p:spPr>
          <a:xfrm>
            <a:off x="2135263" y="4466469"/>
            <a:ext cx="7107211" cy="1863992"/>
          </a:xfrm>
          <a:prstGeom prst="rect">
            <a:avLst/>
          </a:prstGeom>
          <a:ln w="88900">
            <a:miter lim="400000"/>
          </a:ln>
        </p:spPr>
      </p:pic>
      <p:grpSp>
        <p:nvGrpSpPr>
          <p:cNvPr id="3" name="Group"/>
          <p:cNvGrpSpPr/>
          <p:nvPr/>
        </p:nvGrpSpPr>
        <p:grpSpPr>
          <a:xfrm>
            <a:off x="6064911" y="1112715"/>
            <a:ext cx="3430781" cy="2671493"/>
            <a:chOff x="-44450" y="-44450"/>
            <a:chExt cx="5968582" cy="3618937"/>
          </a:xfrm>
        </p:grpSpPr>
        <p:grpSp>
          <p:nvGrpSpPr>
            <p:cNvPr id="4" name="tvor.png"/>
            <p:cNvGrpSpPr/>
            <p:nvPr/>
          </p:nvGrpSpPr>
          <p:grpSpPr>
            <a:xfrm>
              <a:off x="-44450" y="-44450"/>
              <a:ext cx="5968583" cy="3618938"/>
              <a:chOff x="0" y="0"/>
              <a:chExt cx="5968582" cy="3618937"/>
            </a:xfrm>
          </p:grpSpPr>
          <p:pic>
            <p:nvPicPr>
              <p:cNvPr id="364" name="tvor.png" descr="tvor.png"/>
              <p:cNvPicPr>
                <a:picLocks noChangeAspect="1"/>
              </p:cNvPicPr>
              <p:nvPr/>
            </p:nvPicPr>
            <p:blipFill>
              <a:blip r:embed="rId5" cstate="print"/>
              <a:stretch>
                <a:fillRect/>
              </a:stretch>
            </p:blipFill>
            <p:spPr>
              <a:xfrm>
                <a:off x="44450" y="44450"/>
                <a:ext cx="5879683" cy="3530038"/>
              </a:xfrm>
              <a:prstGeom prst="rect">
                <a:avLst/>
              </a:prstGeom>
              <a:ln>
                <a:noFill/>
              </a:ln>
              <a:effectLst/>
            </p:spPr>
          </p:pic>
          <p:pic>
            <p:nvPicPr>
              <p:cNvPr id="363" name="tvor.png" descr="tvor.png"/>
              <p:cNvPicPr>
                <a:picLocks/>
              </p:cNvPicPr>
              <p:nvPr/>
            </p:nvPicPr>
            <p:blipFill>
              <a:blip r:embed="rId6"/>
              <a:stretch>
                <a:fillRect/>
              </a:stretch>
            </p:blipFill>
            <p:spPr>
              <a:xfrm>
                <a:off x="0" y="0"/>
                <a:ext cx="5968583" cy="3618938"/>
              </a:xfrm>
              <a:prstGeom prst="rect">
                <a:avLst/>
              </a:prstGeom>
              <a:effectLst/>
            </p:spPr>
          </p:pic>
        </p:grpSp>
        <p:sp>
          <p:nvSpPr>
            <p:cNvPr id="366" name="Graff et al., 1998"/>
            <p:cNvSpPr txBox="1"/>
            <p:nvPr/>
          </p:nvSpPr>
          <p:spPr>
            <a:xfrm>
              <a:off x="892786" y="3257297"/>
              <a:ext cx="1286786" cy="286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spcBef>
                  <a:spcPts val="2400"/>
                </a:spcBef>
                <a:defRPr sz="1300">
                  <a:solidFill>
                    <a:srgbClr val="000000"/>
                  </a:solidFill>
                  <a:latin typeface="Calisto MT"/>
                  <a:ea typeface="Calisto MT"/>
                  <a:cs typeface="Calisto MT"/>
                  <a:sym typeface="Calisto MT"/>
                </a:defRPr>
              </a:lvl1pPr>
            </a:lstStyle>
            <a:p>
              <a:pPr algn="ctr" defTabSz="321457" hangingPunct="0"/>
              <a:r>
                <a:rPr sz="914" kern="0"/>
                <a:t>Graff et al., 1998</a:t>
              </a:r>
            </a:p>
          </p:txBody>
        </p:sp>
      </p:grpSp>
      <p:sp>
        <p:nvSpPr>
          <p:cNvPr id="368" name="http://videocirurgiavet.blogspot.com.tr/p/videocirurgia-em-animais-de-companhia.htmlhttp://www.ansci.wisc.edu/jjp1/ansci_repro/misc/project_websites_fa06/tues06/oocyte/TVOR.htm"/>
          <p:cNvSpPr txBox="1"/>
          <p:nvPr/>
        </p:nvSpPr>
        <p:spPr>
          <a:xfrm>
            <a:off x="1582471" y="6697398"/>
            <a:ext cx="6794558" cy="174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lnSpc>
                <a:spcPct val="117999"/>
              </a:lnSpc>
              <a:defRPr sz="800">
                <a:latin typeface="Helvetica Neue"/>
                <a:ea typeface="Helvetica Neue"/>
                <a:cs typeface="Helvetica Neue"/>
                <a:sym typeface="Helvetica Neue"/>
              </a:defRPr>
            </a:lvl1pPr>
          </a:lstStyle>
          <a:p>
            <a:pPr defTabSz="321457" hangingPunct="0"/>
            <a:r>
              <a:rPr sz="562" kern="0">
                <a:solidFill>
                  <a:srgbClr val="FFFFFF"/>
                </a:solidFill>
              </a:rPr>
              <a:t>http://videocirurgiavet.blogspot.com.tr/p/videocirurgia-em-animais-de-companhia.htmlhttp://www.ansci.wisc.edu/jjp1/ansci_repro/misc/project_websites_fa06/tues06/oocyte/TVOR.htm</a:t>
            </a:r>
          </a:p>
        </p:txBody>
      </p:sp>
    </p:spTree>
    <p:extLst>
      <p:ext uri="{BB962C8B-B14F-4D97-AF65-F5344CB8AC3E}">
        <p14:creationId xmlns:p14="http://schemas.microsoft.com/office/powerpoint/2010/main" xmlns="" val="244245430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iterate>
                                    <p:tmAbs val="0"/>
                                  </p:iterate>
                                  <p:childTnLst>
                                    <p:set>
                                      <p:cBhvr>
                                        <p:cTn id="10"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36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grpId="1" nodeType="clickEffect">
                                  <p:stCondLst>
                                    <p:cond delay="0"/>
                                  </p:stCondLst>
                                  <p:iterate>
                                    <p:tmAbs val="0"/>
                                  </p:iterate>
                                  <p:childTnLst>
                                    <p:anim calcmode="lin" valueType="num">
                                      <p:cBhvr>
                                        <p:cTn id="17" dur="1000" fill="hold"/>
                                        <p:tgtEl>
                                          <p:spTgt spid="361"/>
                                        </p:tgtEl>
                                        <p:attrNameLst>
                                          <p:attrName>ppt_x</p:attrName>
                                        </p:attrNameLst>
                                      </p:cBhvr>
                                      <p:tavLst>
                                        <p:tav tm="0">
                                          <p:val>
                                            <p:strVal val="ppt_x"/>
                                          </p:val>
                                        </p:tav>
                                        <p:tav tm="100000">
                                          <p:val>
                                            <p:strVal val="1+ppt_w/2"/>
                                          </p:val>
                                        </p:tav>
                                      </p:tavLst>
                                    </p:anim>
                                    <p:anim calcmode="lin" valueType="num">
                                      <p:cBhvr>
                                        <p:cTn id="18" dur="1000" fill="hold"/>
                                        <p:tgtEl>
                                          <p:spTgt spid="361"/>
                                        </p:tgtEl>
                                        <p:attrNameLst>
                                          <p:attrName>ppt_y</p:attrName>
                                        </p:attrNameLst>
                                      </p:cBhvr>
                                      <p:tavLst>
                                        <p:tav tm="0">
                                          <p:val>
                                            <p:strVal val="ppt_y"/>
                                          </p:val>
                                        </p:tav>
                                        <p:tav tm="100000">
                                          <p:val>
                                            <p:strVal val="ppt_y"/>
                                          </p:val>
                                        </p:tav>
                                      </p:tavLst>
                                    </p:anim>
                                    <p:set>
                                      <p:cBhvr>
                                        <p:cTn id="19" fill="hold">
                                          <p:stCondLst>
                                            <p:cond delay="999"/>
                                          </p:stCondLst>
                                        </p:cTn>
                                        <p:tgtEl>
                                          <p:spTgt spid="361"/>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grpId="0" nodeType="afterEffect">
                                  <p:stCondLst>
                                    <p:cond delay="0"/>
                                  </p:stCondLst>
                                  <p:iterate>
                                    <p:tmAbs val="0"/>
                                  </p:iterate>
                                  <p:childTnLst>
                                    <p:set>
                                      <p:cBhvr>
                                        <p:cTn id="22" fill="hold"/>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2" grpId="1" animBg="1" advAuto="0"/>
      <p:bldP spid="361" grpId="0" animBg="1" advAuto="0"/>
      <p:bldP spid="361" grpId="1" animBg="1" advAuto="0"/>
      <p:bldP spid="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3497943" y="1901371"/>
            <a:ext cx="5747657"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tr-TR" sz="4200" b="0" i="0" u="none" strike="noStrike" cap="none" spc="0" normalizeH="0" baseline="0" dirty="0" smtClean="0">
                <a:ln>
                  <a:noFill/>
                </a:ln>
                <a:solidFill>
                  <a:srgbClr val="FFFFFF"/>
                </a:solidFill>
                <a:effectLst/>
                <a:uFillTx/>
                <a:latin typeface="+mn-lt"/>
                <a:ea typeface="+mn-ea"/>
                <a:cs typeface="+mn-cs"/>
                <a:sym typeface="Chalkduster"/>
              </a:rPr>
              <a:t> </a:t>
            </a:r>
            <a:endParaRPr kumimoji="0" lang="tr-TR" sz="4200" b="0" i="0" u="none" strike="noStrike" cap="none" spc="0" normalizeH="0" baseline="0" dirty="0">
              <a:ln>
                <a:noFill/>
              </a:ln>
              <a:solidFill>
                <a:srgbClr val="FFFFFF"/>
              </a:solidFill>
              <a:effectLst/>
              <a:uFillTx/>
              <a:latin typeface="+mn-lt"/>
              <a:ea typeface="+mn-ea"/>
              <a:cs typeface="+mn-cs"/>
              <a:sym typeface="Chalkduster"/>
            </a:endParaRPr>
          </a:p>
        </p:txBody>
      </p:sp>
      <p:sp>
        <p:nvSpPr>
          <p:cNvPr id="11" name="10 Metin kutusu"/>
          <p:cNvSpPr txBox="1"/>
          <p:nvPr/>
        </p:nvSpPr>
        <p:spPr>
          <a:xfrm>
            <a:off x="914400" y="1155032"/>
            <a:ext cx="10090484" cy="3949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tr-TR" sz="3200" dirty="0" err="1" smtClean="0"/>
              <a:t>İntrasitoplazmik</a:t>
            </a:r>
            <a:r>
              <a:rPr lang="tr-TR" sz="3200" dirty="0" smtClean="0"/>
              <a:t> </a:t>
            </a:r>
            <a:r>
              <a:rPr lang="tr-TR" sz="3200" dirty="0" smtClean="0"/>
              <a:t>Sperm Enjeksiyonu (ICSI)</a:t>
            </a:r>
          </a:p>
          <a:p>
            <a:pPr algn="ctr"/>
            <a:r>
              <a:rPr lang="tr-TR" sz="3200" dirty="0" smtClean="0"/>
              <a:t> </a:t>
            </a:r>
          </a:p>
          <a:p>
            <a:r>
              <a:rPr lang="tr-TR" dirty="0" err="1" smtClean="0"/>
              <a:t>İntrasitoplazmik</a:t>
            </a:r>
            <a:r>
              <a:rPr lang="tr-TR" dirty="0" smtClean="0"/>
              <a:t> </a:t>
            </a:r>
            <a:r>
              <a:rPr lang="tr-TR" dirty="0" smtClean="0"/>
              <a:t>sperm enjeksiyonu (ICSI), in </a:t>
            </a:r>
            <a:r>
              <a:rPr lang="tr-TR" dirty="0" err="1" smtClean="0"/>
              <a:t>vitro</a:t>
            </a:r>
            <a:r>
              <a:rPr lang="tr-TR" dirty="0" smtClean="0"/>
              <a:t> embriyoların üretilmesi için başka bir tekniktir ve tek bir </a:t>
            </a:r>
            <a:r>
              <a:rPr lang="tr-TR" dirty="0" smtClean="0"/>
              <a:t>spermin, oosit </a:t>
            </a:r>
            <a:r>
              <a:rPr lang="tr-TR" dirty="0" smtClean="0"/>
              <a:t>zarına </a:t>
            </a:r>
            <a:r>
              <a:rPr lang="tr-TR" dirty="0" smtClean="0"/>
              <a:t>mikroenjeksiyonundan oluşur</a:t>
            </a:r>
            <a:r>
              <a:rPr lang="tr-TR" dirty="0" smtClean="0"/>
              <a:t>. </a:t>
            </a:r>
            <a:endParaRPr lang="tr-TR" dirty="0" smtClean="0"/>
          </a:p>
          <a:p>
            <a:r>
              <a:rPr lang="tr-TR" dirty="0" smtClean="0"/>
              <a:t>Bu </a:t>
            </a:r>
            <a:r>
              <a:rPr lang="tr-TR" dirty="0" smtClean="0"/>
              <a:t>teknik döllenme sırasında normal sperm seçimini ve oosit-sperm etkileşimini atlar. </a:t>
            </a:r>
            <a:endParaRPr lang="tr-TR" dirty="0" smtClean="0"/>
          </a:p>
          <a:p>
            <a:r>
              <a:rPr lang="tr-TR" dirty="0" smtClean="0"/>
              <a:t>Normalde </a:t>
            </a:r>
            <a:r>
              <a:rPr lang="tr-TR" dirty="0" smtClean="0"/>
              <a:t>bu prosedür sadece düşük sperm kalitesine sahip olan ve spermin yumurtaları kendi kendine dölleyemeyeceğinden şüphelendiğimiz hastalar için kullanılır. </a:t>
            </a:r>
            <a:endParaRPr lang="tr-TR" dirty="0" smtClean="0"/>
          </a:p>
          <a:p>
            <a:r>
              <a:rPr lang="tr-TR" dirty="0" smtClean="0"/>
              <a:t>Bu teknik, </a:t>
            </a:r>
            <a:r>
              <a:rPr lang="tr-TR" dirty="0" smtClean="0"/>
              <a:t>yabani ve evcil hayvanların üretilmesi için genetik açıdan önemli erkek gametlerin kullanımını içerir. </a:t>
            </a:r>
            <a:endParaRPr lang="tr-TR" dirty="0" smtClean="0"/>
          </a:p>
          <a:p>
            <a:r>
              <a:rPr lang="tr-TR" dirty="0" smtClean="0"/>
              <a:t>Keçilerde </a:t>
            </a:r>
            <a:r>
              <a:rPr lang="tr-TR" dirty="0" smtClean="0"/>
              <a:t>döllenme yöntemi olarak ICSI üzerinde sadece birkaç çalışma </a:t>
            </a:r>
            <a:r>
              <a:rPr lang="tr-TR" dirty="0" smtClean="0"/>
              <a:t>vardır.</a:t>
            </a:r>
            <a:r>
              <a:rPr lang="tr-TR" sz="4400" dirty="0" smtClean="0"/>
              <a:t/>
            </a:r>
            <a:br>
              <a:rPr lang="tr-TR" sz="4400" dirty="0" smtClean="0"/>
            </a:br>
            <a:endParaRPr kumimoji="0" lang="tr-TR" sz="4200" b="0" i="0" u="none" strike="noStrike" cap="none" spc="0" normalizeH="0" baseline="0" dirty="0">
              <a:ln>
                <a:noFill/>
              </a:ln>
              <a:solidFill>
                <a:srgbClr val="FFFFFF"/>
              </a:solidFill>
              <a:effectLst/>
              <a:uFillTx/>
              <a:latin typeface="+mn-lt"/>
              <a:ea typeface="+mn-ea"/>
              <a:cs typeface="+mn-cs"/>
              <a:sym typeface="Chalkduster"/>
            </a:endParaRPr>
          </a:p>
        </p:txBody>
      </p:sp>
    </p:spTree>
    <p:extLst>
      <p:ext uri="{BB962C8B-B14F-4D97-AF65-F5344CB8AC3E}">
        <p14:creationId xmlns:p14="http://schemas.microsoft.com/office/powerpoint/2010/main" xmlns="" val="24236711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F1.large.jpg" descr="F1.large.jpg"/>
          <p:cNvPicPr>
            <a:picLocks/>
          </p:cNvPicPr>
          <p:nvPr/>
        </p:nvPicPr>
        <p:blipFill>
          <a:blip r:embed="rId3"/>
          <a:stretch>
            <a:fillRect/>
          </a:stretch>
        </p:blipFill>
        <p:spPr>
          <a:xfrm>
            <a:off x="1259609" y="-119063"/>
            <a:ext cx="10158436" cy="7113504"/>
          </a:xfrm>
          <a:prstGeom prst="rect">
            <a:avLst/>
          </a:prstGeom>
        </p:spPr>
      </p:pic>
      <p:grpSp>
        <p:nvGrpSpPr>
          <p:cNvPr id="2" name="genetically valuable…"/>
          <p:cNvGrpSpPr/>
          <p:nvPr/>
        </p:nvGrpSpPr>
        <p:grpSpPr>
          <a:xfrm rot="19981395">
            <a:off x="7205556" y="4872737"/>
            <a:ext cx="3797473" cy="725711"/>
            <a:chOff x="-79419" y="-559475"/>
            <a:chExt cx="5400848" cy="1032120"/>
          </a:xfrm>
        </p:grpSpPr>
        <p:sp>
          <p:nvSpPr>
            <p:cNvPr id="374" name="genetically valuable…"/>
            <p:cNvSpPr/>
            <p:nvPr/>
          </p:nvSpPr>
          <p:spPr>
            <a:xfrm>
              <a:off x="-32271" y="-360542"/>
              <a:ext cx="5268677" cy="53357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p>
              <a:pPr>
                <a:defRPr sz="2800">
                  <a:solidFill>
                    <a:srgbClr val="FFFB00"/>
                  </a:solidFill>
                  <a:effectLst>
                    <a:outerShdw blurRad="63500" dist="25400" dir="2700000" rotWithShape="0">
                      <a:srgbClr val="000000">
                        <a:alpha val="70000"/>
                      </a:srgbClr>
                    </a:outerShdw>
                  </a:effectLst>
                </a:defRPr>
              </a:pPr>
              <a:r>
                <a:rPr lang="tr-TR" sz="1969" dirty="0"/>
                <a:t>Genetik olarak değerli hayvanlar</a:t>
              </a:r>
              <a:endParaRPr sz="1969" dirty="0"/>
            </a:p>
          </p:txBody>
        </p:sp>
        <p:pic>
          <p:nvPicPr>
            <p:cNvPr id="373" name="genetically valuable… genetically valuable&#10; animals" descr="genetically valuable… genetically valuable animals"/>
            <p:cNvPicPr>
              <a:picLocks/>
            </p:cNvPicPr>
            <p:nvPr/>
          </p:nvPicPr>
          <p:blipFill>
            <a:blip r:embed="rId4"/>
            <a:stretch>
              <a:fillRect/>
            </a:stretch>
          </p:blipFill>
          <p:spPr>
            <a:xfrm>
              <a:off x="-79419" y="-559475"/>
              <a:ext cx="5400848" cy="1032120"/>
            </a:xfrm>
            <a:prstGeom prst="rect">
              <a:avLst/>
            </a:prstGeom>
            <a:effectLst/>
          </p:spPr>
        </p:pic>
      </p:grpSp>
      <p:sp>
        <p:nvSpPr>
          <p:cNvPr id="376" name="ICSI"/>
          <p:cNvSpPr txBox="1">
            <a:spLocks noGrp="1"/>
          </p:cNvSpPr>
          <p:nvPr>
            <p:ph type="title"/>
          </p:nvPr>
        </p:nvSpPr>
        <p:spPr>
          <a:xfrm>
            <a:off x="2416969" y="-119063"/>
            <a:ext cx="7358063" cy="1785938"/>
          </a:xfrm>
          <a:prstGeom prst="rect">
            <a:avLst/>
          </a:prstGeom>
        </p:spPr>
        <p:txBody>
          <a:bodyPr/>
          <a:lstStyle>
            <a:lvl1pPr>
              <a:defRPr>
                <a:solidFill>
                  <a:srgbClr val="7A81FF"/>
                </a:solidFill>
              </a:defRPr>
            </a:lvl1pPr>
          </a:lstStyle>
          <a:p>
            <a:r>
              <a:t>ICSI</a:t>
            </a:r>
          </a:p>
        </p:txBody>
      </p:sp>
    </p:spTree>
    <p:extLst>
      <p:ext uri="{BB962C8B-B14F-4D97-AF65-F5344CB8AC3E}">
        <p14:creationId xmlns:p14="http://schemas.microsoft.com/office/powerpoint/2010/main" xmlns="" val="2423671164"/>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210</Words>
  <Application>Microsoft Office PowerPoint</Application>
  <PresentationFormat>Özel</PresentationFormat>
  <Paragraphs>116</Paragraphs>
  <Slides>6</Slides>
  <Notes>6</Notes>
  <HiddenSlides>0</HiddenSlides>
  <MMClips>0</MMClips>
  <ScaleCrop>false</ScaleCrop>
  <HeadingPairs>
    <vt:vector size="4" baseType="variant">
      <vt:variant>
        <vt:lpstr>Tema</vt:lpstr>
      </vt:variant>
      <vt:variant>
        <vt:i4>2</vt:i4>
      </vt:variant>
      <vt:variant>
        <vt:lpstr>Slayt Başlıkları</vt:lpstr>
      </vt:variant>
      <vt:variant>
        <vt:i4>6</vt:i4>
      </vt:variant>
    </vt:vector>
  </HeadingPairs>
  <TitlesOfParts>
    <vt:vector size="8" baseType="lpstr">
      <vt:lpstr>Office Teması</vt:lpstr>
      <vt:lpstr>Chalkboard</vt:lpstr>
      <vt:lpstr>OPU</vt:lpstr>
      <vt:lpstr>Slayt 2</vt:lpstr>
      <vt:lpstr>Slayt 3</vt:lpstr>
      <vt:lpstr>Slayt 4</vt:lpstr>
      <vt:lpstr>Slayt 5</vt:lpstr>
      <vt:lpstr>ICSI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Koyun ve Keçilerde İleri Üreme Teknikleri</dc:title>
  <dc:creator>Toprak</dc:creator>
  <cp:lastModifiedBy>SONY</cp:lastModifiedBy>
  <cp:revision>11</cp:revision>
  <dcterms:created xsi:type="dcterms:W3CDTF">2019-12-20T10:40:14Z</dcterms:created>
  <dcterms:modified xsi:type="dcterms:W3CDTF">2019-12-24T21:52:42Z</dcterms:modified>
</cp:coreProperties>
</file>