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handoutMasterIdLst>
    <p:handoutMasterId r:id="rId22"/>
  </p:handoutMasterIdLst>
  <p:sldIdLst>
    <p:sldId id="256" r:id="rId2"/>
    <p:sldId id="299" r:id="rId3"/>
    <p:sldId id="307" r:id="rId4"/>
    <p:sldId id="306" r:id="rId5"/>
    <p:sldId id="305" r:id="rId6"/>
    <p:sldId id="304" r:id="rId7"/>
    <p:sldId id="303" r:id="rId8"/>
    <p:sldId id="302" r:id="rId9"/>
    <p:sldId id="301" r:id="rId10"/>
    <p:sldId id="300" r:id="rId11"/>
    <p:sldId id="308" r:id="rId12"/>
    <p:sldId id="309" r:id="rId13"/>
    <p:sldId id="310" r:id="rId14"/>
    <p:sldId id="311" r:id="rId15"/>
    <p:sldId id="312" r:id="rId16"/>
    <p:sldId id="313" r:id="rId17"/>
    <p:sldId id="314" r:id="rId18"/>
    <p:sldId id="315" r:id="rId19"/>
    <p:sldId id="316"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677550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183304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26928730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144464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14</a:t>
            </a:fld>
            <a:endParaRPr lang="en-US"/>
          </a:p>
        </p:txBody>
      </p:sp>
    </p:spTree>
    <p:extLst>
      <p:ext uri="{BB962C8B-B14F-4D97-AF65-F5344CB8AC3E}">
        <p14:creationId xmlns:p14="http://schemas.microsoft.com/office/powerpoint/2010/main" val="2842470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15</a:t>
            </a:fld>
            <a:endParaRPr lang="en-US"/>
          </a:p>
        </p:txBody>
      </p:sp>
    </p:spTree>
    <p:extLst>
      <p:ext uri="{BB962C8B-B14F-4D97-AF65-F5344CB8AC3E}">
        <p14:creationId xmlns:p14="http://schemas.microsoft.com/office/powerpoint/2010/main" val="632389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16</a:t>
            </a:fld>
            <a:endParaRPr lang="en-US"/>
          </a:p>
        </p:txBody>
      </p:sp>
    </p:spTree>
    <p:extLst>
      <p:ext uri="{BB962C8B-B14F-4D97-AF65-F5344CB8AC3E}">
        <p14:creationId xmlns:p14="http://schemas.microsoft.com/office/powerpoint/2010/main" val="13219844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17</a:t>
            </a:fld>
            <a:endParaRPr lang="en-US"/>
          </a:p>
        </p:txBody>
      </p:sp>
    </p:spTree>
    <p:extLst>
      <p:ext uri="{BB962C8B-B14F-4D97-AF65-F5344CB8AC3E}">
        <p14:creationId xmlns:p14="http://schemas.microsoft.com/office/powerpoint/2010/main" val="12586933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18</a:t>
            </a:fld>
            <a:endParaRPr lang="en-US"/>
          </a:p>
        </p:txBody>
      </p:sp>
    </p:spTree>
    <p:extLst>
      <p:ext uri="{BB962C8B-B14F-4D97-AF65-F5344CB8AC3E}">
        <p14:creationId xmlns:p14="http://schemas.microsoft.com/office/powerpoint/2010/main" val="40751730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19</a:t>
            </a:fld>
            <a:endParaRPr lang="en-US"/>
          </a:p>
        </p:txBody>
      </p:sp>
    </p:spTree>
    <p:extLst>
      <p:ext uri="{BB962C8B-B14F-4D97-AF65-F5344CB8AC3E}">
        <p14:creationId xmlns:p14="http://schemas.microsoft.com/office/powerpoint/2010/main" val="3545298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872943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12006576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310919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984232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3331591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1491061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1187374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Indus%20Valley%20Civilisation%20-%20Ancient%20History%20(CGLSSC%20CHSLCLATIASRailwaysCDSNDA)%20General%20studies.mp4"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7.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Vadisi Medeniyeti Kültürü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ıı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a:t>
            </a:r>
            <a:r>
              <a:rPr lang="tr-TR">
                <a:solidFill>
                  <a:schemeClr val="tx1"/>
                </a:solidFill>
                <a:effectLst>
                  <a:outerShdw blurRad="38100" dist="38100" dir="2700000" algn="tl">
                    <a:srgbClr val="000000">
                      <a:alpha val="43137"/>
                    </a:srgbClr>
                  </a:outerShdw>
                </a:effectLst>
                <a:latin typeface="Comic Sans MS" pitchFamily="66" charset="0"/>
              </a:rPr>
              <a:t>Dr. </a:t>
            </a:r>
            <a:r>
              <a:rPr lang="tr-TR" dirty="0">
                <a:solidFill>
                  <a:schemeClr val="tx1"/>
                </a:solidFill>
                <a:effectLst>
                  <a:outerShdw blurRad="38100" dist="38100" dir="2700000" algn="tl">
                    <a:srgbClr val="000000">
                      <a:alpha val="43137"/>
                    </a:srgbClr>
                  </a:outerShdw>
                </a:effectLst>
                <a:latin typeface="Comic Sans MS" pitchFamily="66" charset="0"/>
              </a:rPr>
              <a:t>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Pişirilmiş topraktan yapılan toprak oyuncaklar, adak hayvanlarına ve diğer bir takım nesnelere ait heykelcikler ise çok daha ilgi çekicidir. Bu ürünleri ortaya koyan sanatkârlar daha rahat bir anlayışla ve kendiliğinden, biraz da mizahi bir anlayışla geliştirdikleri bir takım hayvan figürleri yapmışlardır. Bu figürler ilgili dönem mühürleri üzerindeki tasvirleri anımsatmaktadır.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751613781"/>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effectLst>
                  <a:outerShdw blurRad="38100" dist="38100" dir="2700000" algn="tl">
                    <a:srgbClr val="000000">
                      <a:alpha val="43137"/>
                    </a:srgbClr>
                  </a:outerShdw>
                </a:effectLst>
              </a:rPr>
              <a:t>Terra</a:t>
            </a:r>
            <a:r>
              <a:rPr lang="tr-TR" dirty="0">
                <a:effectLst>
                  <a:outerShdw blurRad="38100" dist="38100" dir="2700000" algn="tl">
                    <a:srgbClr val="000000">
                      <a:alpha val="43137"/>
                    </a:srgbClr>
                  </a:outerShdw>
                </a:effectLst>
              </a:rPr>
              <a:t> kotalardan, diğer erken dönem kültürlerinde de bulunan, çok sayıda ana tanrıça figürü yapılmıştır.  Ağır mücevherlerle süslenmiş, geniş kalçalı ve büyük göğüslü bu kadın figürü, sonraki dönemlerde de tekrar tekrar denenecek olup, Hint idealizmindeki kadın görüntüsünün ilk örneklerinden sayılmaktadır. Bazı durumlarda, başlarının üzerine adak lambalarını koymak için tasarlanmış, bir giysi daha tasvir edilmiştir. </a:t>
            </a: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04046901"/>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Daha da etkileyici olan, belki de dansçı bir kızı tasvir eden,  </a:t>
            </a:r>
            <a:r>
              <a:rPr lang="tr-TR" dirty="0" err="1">
                <a:effectLst>
                  <a:outerShdw blurRad="38100" dist="38100" dir="2700000" algn="tl">
                    <a:srgbClr val="000000">
                      <a:alpha val="43137"/>
                    </a:srgbClr>
                  </a:outerShdw>
                </a:effectLst>
              </a:rPr>
              <a:t>Mohenjo</a:t>
            </a:r>
            <a:r>
              <a:rPr lang="tr-TR" dirty="0">
                <a:effectLst>
                  <a:outerShdw blurRad="38100" dist="38100" dir="2700000" algn="tl">
                    <a:srgbClr val="000000">
                      <a:alpha val="43137"/>
                    </a:srgbClr>
                  </a:outerShdw>
                </a:effectLst>
              </a:rPr>
              <a:t> </a:t>
            </a:r>
            <a:r>
              <a:rPr lang="tr-TR" dirty="0" err="1">
                <a:effectLst>
                  <a:outerShdw blurRad="38100" dist="38100" dir="2700000" algn="tl">
                    <a:srgbClr val="000000">
                      <a:alpha val="43137"/>
                    </a:srgbClr>
                  </a:outerShdw>
                </a:effectLst>
              </a:rPr>
              <a:t>Daro'daki</a:t>
            </a:r>
            <a:r>
              <a:rPr lang="tr-TR" dirty="0">
                <a:effectLst>
                  <a:outerShdw blurRad="38100" dist="38100" dir="2700000" algn="tl">
                    <a:srgbClr val="000000">
                      <a:alpha val="43137"/>
                    </a:srgbClr>
                  </a:outerShdw>
                </a:effectLst>
              </a:rPr>
              <a:t> genç bir kadının benzersiz küçük bakır heykelidir. Bu heykeldeki paha biçilmez gerçeklik, açık bir şekilde kent yaşamının izlerini taşımaktadır. Boynunda kısa bir kolye vardır, sağ kolu ise tamamen bileziklerle doludur. Çıplak bir vaziyette ve rahat bir biçimde ayakta dururken, bir eli sağ kalçasının üzerinde diğeri ise sol bacağının üzerindedir.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685612434"/>
      </p:ext>
    </p:extLst>
  </p:cSld>
  <p:clrMapOvr>
    <a:masterClrMapping/>
  </p:clrMapOvr>
  <p:transition>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pic>
        <p:nvPicPr>
          <p:cNvPr id="1026" name="Picture 2" descr="indus valley civilization dancing girl statue ile ilgili gÃ¶rsel sonucu"/>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2915816" y="1988840"/>
            <a:ext cx="2592288"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822287"/>
      </p:ext>
    </p:extLst>
  </p:cSld>
  <p:clrMapOvr>
    <a:masterClrMapping/>
  </p:clrMapOvr>
  <p:transition>
    <p:wheel spokes="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Onun koyu ten rengi, </a:t>
            </a:r>
            <a:r>
              <a:rPr lang="tr-TR" dirty="0" err="1">
                <a:effectLst>
                  <a:outerShdw blurRad="38100" dist="38100" dir="2700000" algn="tl">
                    <a:srgbClr val="000000">
                      <a:alpha val="43137"/>
                    </a:srgbClr>
                  </a:outerShdw>
                </a:effectLst>
              </a:rPr>
              <a:t>Rigveda’da</a:t>
            </a:r>
            <a:r>
              <a:rPr lang="tr-TR" dirty="0">
                <a:effectLst>
                  <a:outerShdw blurRad="38100" dist="38100" dir="2700000" algn="tl">
                    <a:srgbClr val="000000">
                      <a:alpha val="43137"/>
                    </a:srgbClr>
                  </a:outerShdw>
                </a:effectLst>
              </a:rPr>
              <a:t> tanımlanan toplumu hatırlatmaktadır. Ayrıca, şu ana kadar ulaşılabilen, </a:t>
            </a:r>
            <a:r>
              <a:rPr lang="tr-TR" dirty="0" err="1">
                <a:effectLst>
                  <a:outerShdw blurRad="38100" dist="38100" dir="2700000" algn="tl">
                    <a:srgbClr val="000000">
                      <a:alpha val="43137"/>
                    </a:srgbClr>
                  </a:outerShdw>
                </a:effectLst>
              </a:rPr>
              <a:t>Harappa</a:t>
            </a:r>
            <a:r>
              <a:rPr lang="tr-TR" dirty="0">
                <a:effectLst>
                  <a:outerShdw blurRad="38100" dist="38100" dir="2700000" algn="tl">
                    <a:srgbClr val="000000">
                      <a:alpha val="43137"/>
                    </a:srgbClr>
                  </a:outerShdw>
                </a:effectLst>
              </a:rPr>
              <a:t> bölgesine ait tek büyük metal heykel olma özelliği taşımaktadır. Bilinen diğer bakır ve bronz öğeler, tanımlanamayacak kadar aşınmış birkaç minyatür hayvan figürü, balta taşı ve çatal iğneleridir.</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794459093"/>
      </p:ext>
    </p:extLst>
  </p:cSld>
  <p:clrMapOvr>
    <a:masterClrMapping/>
  </p:clrMapOvr>
  <p:transition>
    <p:wheel spokes="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İlk dönem köşeli ve arma şeklindeki İndus mühürlerinde dikkati çeken diğer bir unsur ise, Hint’e özgü </a:t>
            </a:r>
            <a:r>
              <a:rPr lang="tr-TR" dirty="0" err="1">
                <a:effectLst>
                  <a:outerShdw blurRad="38100" dist="38100" dir="2700000" algn="tl">
                    <a:srgbClr val="000000">
                      <a:alpha val="43137"/>
                    </a:srgbClr>
                  </a:outerShdw>
                </a:effectLst>
              </a:rPr>
              <a:t>svastika</a:t>
            </a:r>
            <a:r>
              <a:rPr lang="tr-TR" dirty="0">
                <a:effectLst>
                  <a:outerShdw blurRad="38100" dist="38100" dir="2700000" algn="tl">
                    <a:srgbClr val="000000">
                      <a:alpha val="43137"/>
                    </a:srgbClr>
                  </a:outerShdw>
                </a:effectLst>
              </a:rPr>
              <a:t> sembolüdür. Kökeni İndus kültürüne dayandırılan bu sembol bugün hala şansın bir simgesi olarak Hint toplumunda oldukça önemli yere sahip bir işarettir. Ancak bu motifin ilk önce Hint’te ortaya çıktığını söylemek çok da mümkün değildir. Zira erken dönem Elam toplumu kültüründe de kullanıldığı bilinmektedir. </a:t>
            </a:r>
            <a:endParaRPr lang="tr-TR" b="1" dirty="0">
              <a:effectLst>
                <a:outerShdw blurRad="38100" dist="38100" dir="2700000" algn="tl">
                  <a:srgbClr val="000000">
                    <a:alpha val="43137"/>
                  </a:srgbClr>
                </a:outerShdw>
              </a:effectLst>
            </a:endParaRP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310257165"/>
      </p:ext>
    </p:extLst>
  </p:cSld>
  <p:clrMapOvr>
    <a:masterClrMapping/>
  </p:clrMapOvr>
  <p:transition>
    <p:wheel spokes="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Genel kanı güneş inancına ait kültün sembolü olduğu yönündedir ve manevi </a:t>
            </a:r>
            <a:r>
              <a:rPr lang="tr-TR" dirty="0" err="1">
                <a:effectLst>
                  <a:outerShdw blurRad="38100" dist="38100" dir="2700000" algn="tl">
                    <a:srgbClr val="000000">
                      <a:alpha val="43137"/>
                    </a:srgbClr>
                  </a:outerShdw>
                </a:effectLst>
              </a:rPr>
              <a:t>olumlamanın</a:t>
            </a:r>
            <a:r>
              <a:rPr lang="tr-TR" dirty="0">
                <a:effectLst>
                  <a:outerShdw blurRad="38100" dist="38100" dir="2700000" algn="tl">
                    <a:srgbClr val="000000">
                      <a:alpha val="43137"/>
                    </a:srgbClr>
                  </a:outerShdw>
                </a:effectLst>
              </a:rPr>
              <a:t> bir aracı olarak görülmektedir. </a:t>
            </a:r>
            <a:r>
              <a:rPr lang="tr-TR" dirty="0" err="1">
                <a:effectLst>
                  <a:outerShdw blurRad="38100" dist="38100" dir="2700000" algn="tl">
                    <a:srgbClr val="000000">
                      <a:alpha val="43137"/>
                    </a:srgbClr>
                  </a:outerShdw>
                </a:effectLst>
              </a:rPr>
              <a:t>Mohenco-daro’da</a:t>
            </a:r>
            <a:r>
              <a:rPr lang="tr-TR" dirty="0">
                <a:effectLst>
                  <a:outerShdw blurRad="38100" dist="38100" dir="2700000" algn="tl">
                    <a:srgbClr val="000000">
                      <a:alpha val="43137"/>
                    </a:srgbClr>
                  </a:outerShdw>
                </a:effectLst>
              </a:rPr>
              <a:t> sistematik ya da ilgili kültüre ait izler ya da belirgin farklılıklar taşıyan herhangi bir mezara da rastlanılmamıştır. Ele geçirilen ölü bedenler ise, toprak altında kalmış ve gelişi güzel olarak gömülmüş olduklarını göstermektedir.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2209390"/>
      </p:ext>
    </p:extLst>
  </p:cSld>
  <p:clrMapOvr>
    <a:masterClrMapping/>
  </p:clrMapOvr>
  <p:transition>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effectLst>
                  <a:outerShdw blurRad="38100" dist="38100" dir="2700000" algn="tl">
                    <a:srgbClr val="000000">
                      <a:alpha val="43137"/>
                    </a:srgbClr>
                  </a:outerShdw>
                </a:effectLst>
              </a:rPr>
              <a:t>Kish</a:t>
            </a:r>
            <a:r>
              <a:rPr lang="tr-TR" dirty="0">
                <a:effectLst>
                  <a:outerShdw blurRad="38100" dist="38100" dir="2700000" algn="tl">
                    <a:srgbClr val="000000">
                      <a:alpha val="43137"/>
                    </a:srgbClr>
                  </a:outerShdw>
                </a:effectLst>
              </a:rPr>
              <a:t> ve Ur’da yapılan son kazılarda, Sümer ölü gömme töreni geleneğinin izlerini taşıyan bir takım benzer izlere rastlanılmıştır. Ölü beden, kefen benzeri ağaç kabuklarından yapılmış hasır bir malzemenin içine konulmuş ve ağaç bir tabut içerisinde yatar bir şekilde yanında bir takım eşyalarla birlikte gömülmüştür. Ancak bu kalıntıların doğrudan İndus halkına ait kişilere mi yoksa bölgeye dışarıdan gelmiş olan yabancılara mı ait olduğu bilinememektedir.</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870785666"/>
      </p:ext>
    </p:extLst>
  </p:cSld>
  <p:clrMapOvr>
    <a:masterClrMapping/>
  </p:clrMapOvr>
  <p:transition>
    <p:wheel spokes="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İndus Medeniyeti şehirlerinin MÖ 1900’ler civarında yıkılışı ve ortadan kayboluşu da tıpkı tarihi ile ilgili diğer sırlar gibi gizemini korumaya devam etmektedir. Yok oluşu ile ilgili ortaya atılan varsayımlara bakacak olursak; ilk olarak Hint-İran istilası üzerinde durulmuştur.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54694224"/>
      </p:ext>
    </p:extLst>
  </p:cSld>
  <p:clrMapOvr>
    <a:masterClrMapping/>
  </p:clrMapOvr>
  <p:transition>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1619672"/>
            <a:ext cx="7467600" cy="4873752"/>
          </a:xfrm>
        </p:spPr>
        <p:txBody>
          <a:bodyPr>
            <a:normAutofit/>
          </a:bodyPr>
          <a:lstStyle/>
          <a:p>
            <a:pPr algn="ctr"/>
            <a:r>
              <a:rPr lang="tr-TR" dirty="0">
                <a:effectLst>
                  <a:outerShdw blurRad="38100" dist="38100" dir="2700000" algn="tl">
                    <a:srgbClr val="000000">
                      <a:alpha val="43137"/>
                    </a:srgbClr>
                  </a:outerShdw>
                </a:effectLst>
              </a:rPr>
              <a:t>Ancak kalıntılarda istila ile ilgili herhangi bir izin olmayışı bu tezi çürütmüştür. George F. </a:t>
            </a:r>
            <a:r>
              <a:rPr lang="tr-TR" dirty="0" err="1">
                <a:effectLst>
                  <a:outerShdw blurRad="38100" dist="38100" dir="2700000" algn="tl">
                    <a:srgbClr val="000000">
                      <a:alpha val="43137"/>
                    </a:srgbClr>
                  </a:outerShdw>
                </a:effectLst>
              </a:rPr>
              <a:t>Dales</a:t>
            </a:r>
            <a:r>
              <a:rPr lang="tr-TR" dirty="0">
                <a:effectLst>
                  <a:outerShdw blurRad="38100" dist="38100" dir="2700000" algn="tl">
                    <a:srgbClr val="000000">
                      <a:alpha val="43137"/>
                    </a:srgbClr>
                  </a:outerShdw>
                </a:effectLst>
              </a:rPr>
              <a:t>, su bilimcisi </a:t>
            </a:r>
            <a:r>
              <a:rPr lang="tr-TR" dirty="0" err="1">
                <a:effectLst>
                  <a:outerShdw blurRad="38100" dist="38100" dir="2700000" algn="tl">
                    <a:srgbClr val="000000">
                      <a:alpha val="43137"/>
                    </a:srgbClr>
                  </a:outerShdw>
                </a:effectLst>
              </a:rPr>
              <a:t>Jr</a:t>
            </a:r>
            <a:r>
              <a:rPr lang="tr-TR" dirty="0">
                <a:effectLst>
                  <a:outerShdw blurRad="38100" dist="38100" dir="2700000" algn="tl">
                    <a:srgbClr val="000000">
                      <a:alpha val="43137"/>
                    </a:srgbClr>
                  </a:outerShdw>
                </a:effectLst>
              </a:rPr>
              <a:t>. Robert L. </a:t>
            </a:r>
            <a:r>
              <a:rPr lang="tr-TR" dirty="0" err="1">
                <a:effectLst>
                  <a:outerShdw blurRad="38100" dist="38100" dir="2700000" algn="tl">
                    <a:srgbClr val="000000">
                      <a:alpha val="43137"/>
                    </a:srgbClr>
                  </a:outerShdw>
                </a:effectLst>
              </a:rPr>
              <a:t>Raikes</a:t>
            </a:r>
            <a:r>
              <a:rPr lang="tr-TR" dirty="0">
                <a:effectLst>
                  <a:outerShdw blurRad="38100" dist="38100" dir="2700000" algn="tl">
                    <a:srgbClr val="000000">
                      <a:alpha val="43137"/>
                    </a:srgbClr>
                  </a:outerShdw>
                </a:effectLst>
              </a:rPr>
              <a:t> ve Pakistanlı arkeolog M.R. </a:t>
            </a:r>
            <a:r>
              <a:rPr lang="tr-TR" dirty="0" err="1">
                <a:effectLst>
                  <a:outerShdw blurRad="38100" dist="38100" dir="2700000" algn="tl">
                    <a:srgbClr val="000000">
                      <a:alpha val="43137"/>
                    </a:srgbClr>
                  </a:outerShdw>
                </a:effectLst>
              </a:rPr>
              <a:t>Mughal</a:t>
            </a:r>
            <a:r>
              <a:rPr lang="tr-TR" dirty="0">
                <a:effectLst>
                  <a:outerShdw blurRad="38100" dist="38100" dir="2700000" algn="tl">
                    <a:srgbClr val="000000">
                      <a:alpha val="43137"/>
                    </a:srgbClr>
                  </a:outerShdw>
                </a:effectLst>
              </a:rPr>
              <a:t> tarafından ortaya konulan teorilerde ise, nehirlerin yön değiştirmesi sonucunda sel suları altında kalan İndus şehirlerinin yok olup gittiği ileri </a:t>
            </a:r>
            <a:r>
              <a:rPr lang="tr-TR" dirty="0">
                <a:effectLst>
                  <a:outerShdw blurRad="38100" dist="38100" dir="2700000" algn="tl">
                    <a:srgbClr val="000000">
                      <a:alpha val="43137"/>
                    </a:srgbClr>
                  </a:outerShdw>
                </a:effectLst>
                <a:hlinkClick r:id="rId3" action="ppaction://hlinkfile"/>
              </a:rPr>
              <a:t>sürülmektedir.   </a:t>
            </a:r>
            <a:endParaRPr lang="tr-TR" dirty="0">
              <a:effectLst>
                <a:outerShdw blurRad="38100" dist="38100" dir="2700000" algn="tl">
                  <a:srgbClr val="000000">
                    <a:alpha val="43137"/>
                  </a:srgbClr>
                </a:outerShdw>
              </a:effectLst>
            </a:endParaRPr>
          </a:p>
          <a:p>
            <a:pPr algn="ct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56008467"/>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effectLst>
                  <a:outerShdw blurRad="38100" dist="38100" dir="2700000" algn="tl">
                    <a:srgbClr val="000000">
                      <a:alpha val="43137"/>
                    </a:srgbClr>
                  </a:outerShdw>
                </a:effectLst>
              </a:rPr>
              <a:t>Mohenco-daro’daki</a:t>
            </a:r>
            <a:r>
              <a:rPr lang="tr-TR" dirty="0">
                <a:effectLst>
                  <a:outerShdw blurRad="38100" dist="38100" dir="2700000" algn="tl">
                    <a:srgbClr val="000000">
                      <a:alpha val="43137"/>
                    </a:srgbClr>
                  </a:outerShdw>
                </a:effectLst>
              </a:rPr>
              <a:t> bir grup mühürde ise, insanlara saldıran ve sonrasında adeta kurbanlarının üzerinde kazandığı zaferi temsilen bir görüntü sergileyen sığır tasvirlerine rastlanılmıştır. Bu sığır figürü, muhtemelen düşmanlarını yenen bir tanrının simgesidir ve bu büyük sığır türü, Hindistan’daki en tehlikeli hayvanlardan biri olarak bilinmektedir.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Ayrıca bu figür, sonraki dönem Hint mitolojisinde, ölüm tanrısı </a:t>
            </a:r>
            <a:r>
              <a:rPr lang="tr-TR" dirty="0" err="1">
                <a:effectLst>
                  <a:outerShdw blurRad="38100" dist="38100" dir="2700000" algn="tl">
                    <a:srgbClr val="000000">
                      <a:alpha val="43137"/>
                    </a:srgbClr>
                  </a:outerShdw>
                </a:effectLst>
              </a:rPr>
              <a:t>Yama’nın</a:t>
            </a:r>
            <a:r>
              <a:rPr lang="tr-TR" dirty="0">
                <a:effectLst>
                  <a:outerShdw blurRad="38100" dist="38100" dir="2700000" algn="tl">
                    <a:srgbClr val="000000">
                      <a:alpha val="43137"/>
                    </a:srgbClr>
                  </a:outerShdw>
                </a:effectLst>
              </a:rPr>
              <a:t> binek hayvanı olarak gösterilmiştir. Çok sayıdaki mühürde yer alan keçi figürü de oldukça dikkat çekicidir. Bu figürün de kurbanla ilişkilendirilen ikincil önemdeki bir tanrı olabileceğini düşündürtmektedir. Hint kültüründe keçi, her zaman gözde bir hayvan olmuştur, onun üzeri su ile ıslatıldığındaki ilginç titreme hareketi, her nedense, kurban töreninin başlaması için olumlu bir işaret olarak algılanmıştır.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163053726"/>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İlgili medeniyete adını veren İndus nehrinin, İndus toplumu tarafından herhangi bir kutsal öneme sahip olup olmadığı hakkında ise somut bir kanıtımız bulunmamaktadır. Ancak </a:t>
            </a:r>
            <a:r>
              <a:rPr lang="tr-TR" dirty="0" err="1">
                <a:effectLst>
                  <a:outerShdw blurRad="38100" dist="38100" dir="2700000" algn="tl">
                    <a:srgbClr val="000000">
                      <a:alpha val="43137"/>
                    </a:srgbClr>
                  </a:outerShdw>
                </a:effectLst>
              </a:rPr>
              <a:t>Harappa</a:t>
            </a:r>
            <a:r>
              <a:rPr lang="tr-TR" dirty="0">
                <a:effectLst>
                  <a:outerShdw blurRad="38100" dist="38100" dir="2700000" algn="tl">
                    <a:srgbClr val="000000">
                      <a:alpha val="43137"/>
                    </a:srgbClr>
                  </a:outerShdw>
                </a:effectLst>
              </a:rPr>
              <a:t> halkının çeşitli kutlamalar ve vesileler aracılığıyla nehre sıkça girdikleri; şehrin mimarı yapılanmasında yer alan büyük banyo-hamamlardan kolayca anlaşılabilmektedir.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69731395"/>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Sonraki dönem </a:t>
            </a:r>
            <a:r>
              <a:rPr lang="tr-TR" dirty="0" err="1">
                <a:effectLst>
                  <a:outerShdw blurRad="38100" dist="38100" dir="2700000" algn="tl">
                    <a:srgbClr val="000000">
                      <a:alpha val="43137"/>
                    </a:srgbClr>
                  </a:outerShdw>
                </a:effectLst>
              </a:rPr>
              <a:t>Mohenco-daro</a:t>
            </a:r>
            <a:r>
              <a:rPr lang="tr-TR" dirty="0">
                <a:effectLst>
                  <a:outerShdw blurRad="38100" dist="38100" dir="2700000" algn="tl">
                    <a:srgbClr val="000000">
                      <a:alpha val="43137"/>
                    </a:srgbClr>
                  </a:outerShdw>
                </a:effectLst>
              </a:rPr>
              <a:t> evlerinin hemen hemen hepsinde yer alan banyoların, suyun arındırması gerçeğini dini bir anlayışın gereği olarak mı; yoksa medeni bir toplum olmaları sebebiyle, suyun temizleme özelliğini yeterince kullanabilmek için mi sosyal hayatlarına dâhil ettikleri de bilinmemektedir.</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298659497"/>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Geç </a:t>
            </a:r>
            <a:r>
              <a:rPr lang="tr-TR" dirty="0" err="1">
                <a:effectLst>
                  <a:outerShdw blurRad="38100" dist="38100" dir="2700000" algn="tl">
                    <a:srgbClr val="000000">
                      <a:alpha val="43137"/>
                    </a:srgbClr>
                  </a:outerShdw>
                </a:effectLst>
              </a:rPr>
              <a:t>Harappa</a:t>
            </a:r>
            <a:r>
              <a:rPr lang="tr-TR" dirty="0">
                <a:effectLst>
                  <a:outerShdw blurRad="38100" dist="38100" dir="2700000" algn="tl">
                    <a:srgbClr val="000000">
                      <a:alpha val="43137"/>
                    </a:srgbClr>
                  </a:outerShdw>
                </a:effectLst>
              </a:rPr>
              <a:t> döneminin çanak çömlek yapısı, İndus kentlerinin etkili şehir planlaması ve drenaj sistemlerini oluşturan gelişmiş bir zihniyetin izlerini taşımaktadır. Geniş çaptaki bir tekerliğin dönmesi esasına dayanan tezgâhlar, seramik üretiminde izlenilen yüksek standartları olan düzenli bir imalat sisteminin varlığını göstermektedir.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2675391"/>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Ortaya koyulan çeşitli malzemeler arasında, süslemeli ve büyük boy saklama kapları, kavanozlar, süzgeçler ve bir kaidenin üzerinde duran kaseler (tüm antik Asya kültürlerinde var olan), uzun kadehler (İndus sahasında görülen), birçok birbirinden farklı şekillere sahip kullanışlı kap-kacak yer almaktadır.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980731419"/>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Pembe renkli gövde malzemesi, kırmızı çamurla kaplanıp ve siyah çizgilerle boyanarak estetik bir görünüme kavuşturulmuştur. Seramik ürünler üzerindeki birbirinden faklı süslemeler, genel olarak, üst üste çizilen yatay şeritlerin oluşturduğu çemberler ve çemberlerin altına ya da üstüne eklenen estetik görünümlü bazı şekil ve betimleyici unsurlardan meydana gelmektedir.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842366262"/>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Bu unsuzlar, bazen boğalar, tavus kuşları, </a:t>
            </a:r>
            <a:r>
              <a:rPr lang="tr-TR" dirty="0" err="1">
                <a:effectLst>
                  <a:outerShdw blurRad="38100" dist="38100" dir="2700000" algn="tl">
                    <a:srgbClr val="000000">
                      <a:alpha val="43137"/>
                    </a:srgbClr>
                  </a:outerShdw>
                </a:effectLst>
              </a:rPr>
              <a:t>pipal</a:t>
            </a:r>
            <a:r>
              <a:rPr lang="tr-TR" dirty="0">
                <a:effectLst>
                  <a:outerShdw blurRad="38100" dist="38100" dir="2700000" algn="tl">
                    <a:srgbClr val="000000">
                      <a:alpha val="43137"/>
                    </a:srgbClr>
                  </a:outerShdw>
                </a:effectLst>
              </a:rPr>
              <a:t> yaprakları, balıklar ya da nadiren, kabaca çizilmiş insan figürleridir. Bu motiflerin bazıları, </a:t>
            </a:r>
            <a:r>
              <a:rPr lang="tr-TR" dirty="0" err="1">
                <a:effectLst>
                  <a:outerShdw blurRad="38100" dist="38100" dir="2700000" algn="tl">
                    <a:srgbClr val="000000">
                      <a:alpha val="43137"/>
                    </a:srgbClr>
                  </a:outerShdw>
                </a:effectLst>
              </a:rPr>
              <a:t>Belucistan’ın</a:t>
            </a:r>
            <a:r>
              <a:rPr lang="tr-TR" dirty="0">
                <a:effectLst>
                  <a:outerShdw blurRad="38100" dist="38100" dir="2700000" algn="tl">
                    <a:srgbClr val="000000">
                      <a:alpha val="43137"/>
                    </a:srgbClr>
                  </a:outerShdw>
                </a:effectLst>
              </a:rPr>
              <a:t> kuzeyindeki eski </a:t>
            </a:r>
            <a:r>
              <a:rPr lang="tr-TR" dirty="0" err="1">
                <a:effectLst>
                  <a:outerShdw blurRad="38100" dist="38100" dir="2700000" algn="tl">
                    <a:srgbClr val="000000">
                      <a:alpha val="43137"/>
                    </a:srgbClr>
                  </a:outerShdw>
                </a:effectLst>
              </a:rPr>
              <a:t>Harappa</a:t>
            </a:r>
            <a:r>
              <a:rPr lang="tr-TR" dirty="0">
                <a:effectLst>
                  <a:outerShdw blurRad="38100" dist="38100" dir="2700000" algn="tl">
                    <a:srgbClr val="000000">
                      <a:alpha val="43137"/>
                    </a:srgbClr>
                  </a:outerShdw>
                </a:effectLst>
              </a:rPr>
              <a:t> yerleşmelerinin ve özellikle Afganistan'daki </a:t>
            </a:r>
            <a:r>
              <a:rPr lang="tr-TR" dirty="0" err="1">
                <a:effectLst>
                  <a:outerShdw blurRad="38100" dist="38100" dir="2700000" algn="tl">
                    <a:srgbClr val="000000">
                      <a:alpha val="43137"/>
                    </a:srgbClr>
                  </a:outerShdw>
                </a:effectLst>
              </a:rPr>
              <a:t>Mundigak'taki</a:t>
            </a:r>
            <a:r>
              <a:rPr lang="tr-TR" dirty="0">
                <a:effectLst>
                  <a:outerShdw blurRad="38100" dist="38100" dir="2700000" algn="tl">
                    <a:srgbClr val="000000">
                      <a:alpha val="43137"/>
                    </a:srgbClr>
                  </a:outerShdw>
                </a:effectLst>
              </a:rPr>
              <a:t> çanak çömleklerde de görülmektedir. G. F. </a:t>
            </a:r>
            <a:r>
              <a:rPr lang="tr-TR" dirty="0" err="1">
                <a:effectLst>
                  <a:outerShdw blurRad="38100" dist="38100" dir="2700000" algn="tl">
                    <a:srgbClr val="000000">
                      <a:alpha val="43137"/>
                    </a:srgbClr>
                  </a:outerShdw>
                </a:effectLst>
              </a:rPr>
              <a:t>Dales’in</a:t>
            </a:r>
            <a:r>
              <a:rPr lang="tr-TR" dirty="0">
                <a:effectLst>
                  <a:outerShdw blurRad="38100" dist="38100" dir="2700000" algn="tl">
                    <a:srgbClr val="000000">
                      <a:alpha val="43137"/>
                    </a:srgbClr>
                  </a:outerShdw>
                </a:effectLst>
              </a:rPr>
              <a:t> öne sürdüğü gibi, büyük bir olasılıkla bu yerliler, İndus vadisindeki ilk </a:t>
            </a:r>
            <a:r>
              <a:rPr lang="tr-TR" dirty="0" err="1">
                <a:effectLst>
                  <a:outerShdw blurRad="38100" dist="38100" dir="2700000" algn="tl">
                    <a:srgbClr val="000000">
                      <a:alpha val="43137"/>
                    </a:srgbClr>
                  </a:outerShdw>
                </a:effectLst>
              </a:rPr>
              <a:t>Harappa</a:t>
            </a:r>
            <a:r>
              <a:rPr lang="tr-TR" dirty="0">
                <a:effectLst>
                  <a:outerShdw blurRad="38100" dist="38100" dir="2700000" algn="tl">
                    <a:srgbClr val="000000">
                      <a:alpha val="43137"/>
                    </a:srgbClr>
                  </a:outerShdw>
                </a:effectLst>
              </a:rPr>
              <a:t> yerleşim bölgesine ulaşmadan önce </a:t>
            </a:r>
            <a:r>
              <a:rPr lang="tr-TR" dirty="0" err="1">
                <a:effectLst>
                  <a:outerShdw blurRad="38100" dist="38100" dir="2700000" algn="tl">
                    <a:srgbClr val="000000">
                      <a:alpha val="43137"/>
                    </a:srgbClr>
                  </a:outerShdw>
                </a:effectLst>
              </a:rPr>
              <a:t>Amri</a:t>
            </a:r>
            <a:r>
              <a:rPr lang="tr-TR" dirty="0">
                <a:effectLst>
                  <a:outerShdw blurRad="38100" dist="38100" dir="2700000" algn="tl">
                    <a:srgbClr val="000000">
                      <a:alpha val="43137"/>
                    </a:srgbClr>
                  </a:outerShdw>
                </a:effectLst>
              </a:rPr>
              <a:t> gibi daha kuzeyde yer alan bölgelerde yaşamaktaydılar ve oradan aşağı doğru inmişlerdir.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75450423"/>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1224</TotalTime>
  <Words>1121</Words>
  <Application>Microsoft Office PowerPoint</Application>
  <PresentationFormat>Ekran Gösterisi (4:3)</PresentationFormat>
  <Paragraphs>61</Paragraphs>
  <Slides>19</Slides>
  <Notes>19</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Calibri</vt:lpstr>
      <vt:lpstr>Century Schoolbook</vt:lpstr>
      <vt:lpstr>Comic Sans MS</vt:lpstr>
      <vt:lpstr>Wingdings</vt:lpstr>
      <vt:lpstr>Wingdings 2</vt:lpstr>
      <vt:lpstr>Oriel</vt:lpstr>
      <vt:lpstr>                     HİN 203 Eskiçağ Hint tarihi  7. hafta  İndus Vadisi Medeniyeti Kültürü ıı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110</cp:revision>
  <dcterms:created xsi:type="dcterms:W3CDTF">2014-11-21T09:52:05Z</dcterms:created>
  <dcterms:modified xsi:type="dcterms:W3CDTF">2020-02-26T17:20:46Z</dcterms:modified>
</cp:coreProperties>
</file>