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9"/>
  </p:notesMasterIdLst>
  <p:handoutMasterIdLst>
    <p:handoutMasterId r:id="rId20"/>
  </p:handoutMasterIdLst>
  <p:sldIdLst>
    <p:sldId id="668" r:id="rId4"/>
    <p:sldId id="715" r:id="rId5"/>
    <p:sldId id="716" r:id="rId6"/>
    <p:sldId id="718" r:id="rId7"/>
    <p:sldId id="719" r:id="rId8"/>
    <p:sldId id="723" r:id="rId9"/>
    <p:sldId id="724" r:id="rId10"/>
    <p:sldId id="725" r:id="rId11"/>
    <p:sldId id="726" r:id="rId12"/>
    <p:sldId id="735" r:id="rId13"/>
    <p:sldId id="709" r:id="rId14"/>
    <p:sldId id="710" r:id="rId15"/>
    <p:sldId id="711" r:id="rId16"/>
    <p:sldId id="712" r:id="rId17"/>
    <p:sldId id="713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92" y="96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466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Proje Geliştirme ve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Finansmanı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2-2)3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Harun 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TANRIVERMİŞ 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Doç.Dr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Yeşim TANRIVERMİŞ</a:t>
            </a:r>
          </a:p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Dr. </a:t>
            </a:r>
            <a:r>
              <a:rPr lang="tr-TR" sz="16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Erol DEMİR</a:t>
            </a:r>
          </a:p>
          <a:p>
            <a:pPr algn="ctr">
              <a:spcAft>
                <a:spcPts val="0"/>
              </a:spcAft>
            </a:pPr>
            <a:r>
              <a:rPr lang="tr-TR" sz="16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</a:t>
            </a: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80" y="1249356"/>
            <a:ext cx="8517837" cy="4387260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 Projenin </a:t>
            </a:r>
            <a:r>
              <a:rPr lang="tr-TR" dirty="0"/>
              <a:t>hedeflerini, risklerini ve kısıtlamalarını </a:t>
            </a:r>
            <a:r>
              <a:rPr lang="tr-TR" dirty="0" smtClean="0"/>
              <a:t>planlamada, </a:t>
            </a:r>
            <a:r>
              <a:rPr lang="tr-TR" b="1" dirty="0" smtClean="0"/>
              <a:t>dokümantasyon</a:t>
            </a:r>
            <a:r>
              <a:rPr lang="tr-TR" dirty="0" smtClean="0"/>
              <a:t> </a:t>
            </a:r>
            <a:r>
              <a:rPr lang="tr-TR" b="1" dirty="0" smtClean="0"/>
              <a:t>eleştirel </a:t>
            </a:r>
            <a:r>
              <a:rPr lang="tr-TR" b="1" dirty="0"/>
              <a:t>düşünmeyi teşvik eder ve yapılandırır</a:t>
            </a:r>
            <a:r>
              <a:rPr lang="tr-TR" dirty="0"/>
              <a:t>. </a:t>
            </a:r>
            <a:r>
              <a:rPr lang="tr-TR" dirty="0" smtClean="0"/>
              <a:t>Doküman, </a:t>
            </a:r>
            <a:r>
              <a:rPr lang="tr-TR" dirty="0"/>
              <a:t>bu eleştirel düşüncenin kanıtı ve tarihidir</a:t>
            </a:r>
            <a:r>
              <a:rPr lang="tr-TR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tr-TR" dirty="0" smtClean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b="1" dirty="0" smtClean="0"/>
              <a:t>Dokümantasyon</a:t>
            </a:r>
            <a:r>
              <a:rPr lang="tr-TR" dirty="0" smtClean="0"/>
              <a:t>, insanların hafızalarında tutamadığı </a:t>
            </a:r>
            <a:r>
              <a:rPr lang="tr-TR" b="1" dirty="0" smtClean="0"/>
              <a:t>proje </a:t>
            </a:r>
            <a:r>
              <a:rPr lang="tr-TR" b="1" dirty="0"/>
              <a:t>ayrıntılarını muhafaza eder</a:t>
            </a:r>
            <a:r>
              <a:rPr lang="tr-TR" dirty="0"/>
              <a:t>. </a:t>
            </a:r>
            <a:r>
              <a:rPr lang="tr-TR" dirty="0" smtClean="0"/>
              <a:t>Günlük </a:t>
            </a:r>
            <a:r>
              <a:rPr lang="tr-TR" dirty="0"/>
              <a:t>proje çalışması sırasında kolayca gözden kaçan küçük ayrıntıların yanı sıra, bugün kolayca hatırlanan ancak zamanın geçmesi veya kritik personel değişiklikleri nedeniyle potansiyel olarak kaybolan veya unutulan daha büyük şeyleri içerir</a:t>
            </a:r>
            <a:r>
              <a:rPr lang="tr-TR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tr-TR" dirty="0" smtClean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b="1" dirty="0" smtClean="0"/>
              <a:t>Ekibi </a:t>
            </a:r>
            <a:r>
              <a:rPr lang="tr-TR" b="1" dirty="0"/>
              <a:t>ve diğer paydaşları</a:t>
            </a:r>
            <a:r>
              <a:rPr lang="tr-TR" dirty="0"/>
              <a:t> proje değişiklikleri, sorunları ve ilerlemesi hakkında </a:t>
            </a:r>
            <a:r>
              <a:rPr lang="tr-TR" b="1" dirty="0"/>
              <a:t>senkronize </a:t>
            </a:r>
            <a:r>
              <a:rPr lang="tr-TR" b="1" dirty="0" smtClean="0"/>
              <a:t>eder ve </a:t>
            </a:r>
            <a:r>
              <a:rPr lang="tr-TR" b="1" dirty="0"/>
              <a:t>bilgilendirir</a:t>
            </a:r>
            <a:r>
              <a:rPr lang="tr-TR" dirty="0"/>
              <a:t>.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 Dokümantasyonu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93239"/>
            <a:ext cx="8517837" cy="4387260"/>
          </a:xfrm>
        </p:spPr>
        <p:txBody>
          <a:bodyPr anchor="t">
            <a:noAutofit/>
          </a:bodyPr>
          <a:lstStyle/>
          <a:p>
            <a:pPr lvl="1" algn="just">
              <a:lnSpc>
                <a:spcPct val="100000"/>
              </a:lnSpc>
            </a:pPr>
            <a:r>
              <a:rPr lang="tr-TR" dirty="0"/>
              <a:t>Anonim, 2013. Proje Finansmanı Kapsamında Proje Bankacılığı ve Türkiye Üzerine Öneriler Araştırma Raporu, TASAM</a:t>
            </a:r>
            <a:r>
              <a:rPr lang="tr-TR" dirty="0" smtClean="0"/>
              <a:t>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Arabacı, H. 2018. Türkiye’de Bankacılık Sektörünün Gelişimi. Meriç Uluslararası Sosyal ve Stratejik Araştırmalar Dergisi, 2(3), 25-42.</a:t>
            </a:r>
          </a:p>
          <a:p>
            <a:pPr lvl="1" algn="just">
              <a:lnSpc>
                <a:spcPct val="100000"/>
              </a:lnSpc>
            </a:pPr>
            <a:r>
              <a:rPr lang="tr-TR" dirty="0" smtClean="0"/>
              <a:t>Anonim</a:t>
            </a:r>
            <a:r>
              <a:rPr lang="tr-TR" dirty="0"/>
              <a:t>. 2019a. Web Sitesi: https://www.kobirate.com.tr/Proje-Finansman-Derecelendirme. Erişim Tarihi: </a:t>
            </a:r>
            <a:r>
              <a:rPr lang="tr-TR" dirty="0" smtClean="0"/>
              <a:t>19.02.2020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Anonim. </a:t>
            </a:r>
            <a:r>
              <a:rPr lang="tr-TR" dirty="0" smtClean="0"/>
              <a:t>2019b. </a:t>
            </a:r>
            <a:r>
              <a:rPr lang="tr-TR" dirty="0"/>
              <a:t>Kamu Özel İşbirliği Raporu. Sektörler ve Kamu Yatırımları Genel Müdürlüğü. T.C. Cumhurbaşkanlığı, strateji ve Bütçe Başkanlığı, Y. No:0005. </a:t>
            </a:r>
          </a:p>
          <a:p>
            <a:pPr lvl="1" algn="just">
              <a:lnSpc>
                <a:spcPct val="100000"/>
              </a:lnSpc>
            </a:pPr>
            <a:r>
              <a:rPr lang="tr-TR" dirty="0" smtClean="0"/>
              <a:t>Anonim</a:t>
            </a:r>
            <a:r>
              <a:rPr lang="tr-TR" dirty="0"/>
              <a:t>. 2020a. Web Sitesi: </a:t>
            </a:r>
            <a:r>
              <a:rPr lang="en-US" dirty="0"/>
              <a:t>https://www.projectconnections.com/</a:t>
            </a:r>
            <a:r>
              <a:rPr lang="tr-TR" dirty="0"/>
              <a:t> </a:t>
            </a:r>
            <a:r>
              <a:rPr lang="en-US" dirty="0"/>
              <a:t>knowhow/burning-questions/what-is-project-documentation.html</a:t>
            </a:r>
            <a:r>
              <a:rPr lang="tr-TR" dirty="0"/>
              <a:t>, Erişim Tarihi: </a:t>
            </a:r>
            <a:r>
              <a:rPr lang="tr-TR" dirty="0" smtClean="0"/>
              <a:t>20.02.2020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Kaynakça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93239"/>
            <a:ext cx="8517837" cy="4387260"/>
          </a:xfrm>
        </p:spPr>
        <p:txBody>
          <a:bodyPr anchor="t">
            <a:noAutofit/>
          </a:bodyPr>
          <a:lstStyle/>
          <a:p>
            <a:pPr lvl="1" algn="just">
              <a:lnSpc>
                <a:spcPct val="100000"/>
              </a:lnSpc>
            </a:pPr>
            <a:r>
              <a:rPr lang="tr-TR" dirty="0" smtClean="0"/>
              <a:t>Arabacı</a:t>
            </a:r>
            <a:r>
              <a:rPr lang="tr-TR" dirty="0"/>
              <a:t>, H. 2018. Türkiye’de Bankacılık Sektörünün Gelişimi. Meriç Uluslararası Sosyal ve Stratejik Araştırmalar Dergisi, 2(3), 25-42.</a:t>
            </a:r>
          </a:p>
          <a:p>
            <a:pPr lvl="1" algn="just">
              <a:lnSpc>
                <a:spcPct val="100000"/>
              </a:lnSpc>
            </a:pPr>
            <a:r>
              <a:rPr lang="tr-TR" dirty="0" smtClean="0"/>
              <a:t>Akar</a:t>
            </a:r>
            <a:r>
              <a:rPr lang="tr-TR" dirty="0"/>
              <a:t>, T. 2011. </a:t>
            </a:r>
            <a:r>
              <a:rPr lang="en-US" dirty="0" err="1"/>
              <a:t>Vakıflar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Müdürlüğü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Vakıf</a:t>
            </a:r>
            <a:r>
              <a:rPr lang="en-US" dirty="0"/>
              <a:t> </a:t>
            </a:r>
            <a:r>
              <a:rPr lang="en-US" dirty="0" err="1"/>
              <a:t>Kültür</a:t>
            </a:r>
            <a:r>
              <a:rPr lang="en-US" dirty="0"/>
              <a:t> </a:t>
            </a:r>
            <a:r>
              <a:rPr lang="en-US" dirty="0" err="1"/>
              <a:t>Varlıklarının</a:t>
            </a:r>
            <a:r>
              <a:rPr lang="en-US" dirty="0"/>
              <a:t> </a:t>
            </a:r>
            <a:r>
              <a:rPr lang="en-US" dirty="0" err="1"/>
              <a:t>Korunması</a:t>
            </a:r>
            <a:r>
              <a:rPr lang="tr-TR" dirty="0"/>
              <a:t>. </a:t>
            </a:r>
            <a:r>
              <a:rPr lang="tr-TR" dirty="0" err="1"/>
              <a:t>Dergipark</a:t>
            </a:r>
            <a:r>
              <a:rPr lang="tr-TR" dirty="0"/>
              <a:t>. Web Sitesi: </a:t>
            </a:r>
            <a:r>
              <a:rPr lang="en-US" dirty="0"/>
              <a:t>https://dergipark.org.tr/tr/</a:t>
            </a:r>
            <a:r>
              <a:rPr lang="tr-TR" dirty="0"/>
              <a:t> </a:t>
            </a:r>
            <a:r>
              <a:rPr lang="en-US" dirty="0"/>
              <a:t>download/article-file/669576</a:t>
            </a:r>
            <a:r>
              <a:rPr lang="tr-TR" dirty="0"/>
              <a:t>. Erişim Tarihi:20.02.2020.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 Aydın vd. 2004. Uluslararası İşletmecilik. Anadolu üniversitesi. Eskişehir</a:t>
            </a:r>
            <a:r>
              <a:rPr lang="tr-TR" dirty="0" smtClean="0"/>
              <a:t>.</a:t>
            </a:r>
          </a:p>
          <a:p>
            <a:pPr lvl="1" algn="just">
              <a:lnSpc>
                <a:spcPct val="100000"/>
              </a:lnSpc>
            </a:pPr>
            <a:r>
              <a:rPr lang="en-US" dirty="0"/>
              <a:t>Bernanke, B. S. 1995</a:t>
            </a:r>
            <a:r>
              <a:rPr lang="tr-TR" dirty="0"/>
              <a:t>.</a:t>
            </a:r>
            <a:r>
              <a:rPr lang="en-US" dirty="0"/>
              <a:t> “A Conference Panel Discussion: What Do We Know About How</a:t>
            </a:r>
            <a:r>
              <a:rPr lang="tr-TR" dirty="0"/>
              <a:t> </a:t>
            </a:r>
            <a:r>
              <a:rPr lang="en-US" dirty="0"/>
              <a:t>Monetary Policy Effects The Economy”, Federal Reserve Bank of St. Louis Review,</a:t>
            </a:r>
            <a:r>
              <a:rPr lang="tr-TR" dirty="0"/>
              <a:t> </a:t>
            </a:r>
            <a:r>
              <a:rPr lang="en-US" dirty="0"/>
              <a:t>77(3): 127-30. </a:t>
            </a:r>
            <a:endParaRPr lang="tr-TR" dirty="0"/>
          </a:p>
          <a:p>
            <a:pPr lvl="1" algn="just">
              <a:lnSpc>
                <a:spcPct val="100000"/>
              </a:lnSpc>
            </a:pPr>
            <a:endParaRPr lang="tr-TR" dirty="0"/>
          </a:p>
          <a:p>
            <a:pPr marL="0" indent="0" algn="just">
              <a:lnSpc>
                <a:spcPct val="100000"/>
              </a:lnSpc>
              <a:buNone/>
            </a:pPr>
            <a:endParaRPr lang="tr-TR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tr-TR" dirty="0" smtClean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Kaynakça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80" y="1249357"/>
            <a:ext cx="8517837" cy="4387260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</a:pPr>
            <a:endParaRPr lang="tr-TR" dirty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425165" y="1344572"/>
            <a:ext cx="8517837" cy="4387260"/>
          </a:xfrm>
          <a:prstGeom prst="rect">
            <a:avLst/>
          </a:prstGeom>
        </p:spPr>
        <p:txBody>
          <a:bodyPr anchor="t">
            <a:noAutofit/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dirty="0" err="1" smtClean="0"/>
              <a:t>Cecchetti</a:t>
            </a:r>
            <a:r>
              <a:rPr lang="en-US" dirty="0" smtClean="0"/>
              <a:t>, </a:t>
            </a:r>
            <a:r>
              <a:rPr lang="en-US" dirty="0"/>
              <a:t>S. G. </a:t>
            </a:r>
            <a:r>
              <a:rPr lang="en-US" dirty="0" smtClean="0"/>
              <a:t>1999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  <a:r>
              <a:rPr lang="en-US" dirty="0"/>
              <a:t>“Legal Structure, Financial Structure, and Monetary </a:t>
            </a:r>
            <a:r>
              <a:rPr lang="en-US" dirty="0" smtClean="0"/>
              <a:t>Policy</a:t>
            </a:r>
            <a:r>
              <a:rPr lang="tr-TR" dirty="0" smtClean="0"/>
              <a:t> </a:t>
            </a:r>
            <a:r>
              <a:rPr lang="en-US" dirty="0" smtClean="0"/>
              <a:t>Transmission </a:t>
            </a:r>
            <a:r>
              <a:rPr lang="en-US" dirty="0"/>
              <a:t>Mechanism”, FRBNY Economic Policy Review, 5(2): </a:t>
            </a:r>
            <a:r>
              <a:rPr lang="en-US" dirty="0" smtClean="0"/>
              <a:t>9-28</a:t>
            </a:r>
            <a:endParaRPr lang="tr-TR" dirty="0" smtClean="0"/>
          </a:p>
          <a:p>
            <a:pPr algn="just">
              <a:lnSpc>
                <a:spcPct val="100000"/>
              </a:lnSpc>
            </a:pPr>
            <a:r>
              <a:rPr lang="tr-TR" dirty="0" smtClean="0"/>
              <a:t>Coşar</a:t>
            </a:r>
            <a:r>
              <a:rPr lang="tr-TR" dirty="0"/>
              <a:t>, N. </a:t>
            </a:r>
            <a:r>
              <a:rPr lang="tr-TR" dirty="0" smtClean="0"/>
              <a:t>2009. </a:t>
            </a:r>
            <a:r>
              <a:rPr lang="tr-TR" dirty="0"/>
              <a:t>Türkiye'de Bankacılığın Tarihsel Gelişimi (</a:t>
            </a:r>
            <a:r>
              <a:rPr lang="tr-TR" dirty="0" err="1"/>
              <a:t>Historical</a:t>
            </a:r>
            <a:r>
              <a:rPr lang="tr-TR" dirty="0"/>
              <a:t> Development of </a:t>
            </a:r>
            <a:r>
              <a:rPr lang="tr-TR" dirty="0" err="1"/>
              <a:t>Banking</a:t>
            </a:r>
            <a:r>
              <a:rPr lang="tr-TR" dirty="0"/>
              <a:t> </a:t>
            </a:r>
            <a:r>
              <a:rPr lang="tr-TR" dirty="0" err="1"/>
              <a:t>Sector</a:t>
            </a:r>
            <a:r>
              <a:rPr lang="tr-TR" dirty="0"/>
              <a:t> in </a:t>
            </a:r>
            <a:r>
              <a:rPr lang="tr-TR" dirty="0" err="1"/>
              <a:t>Turkey</a:t>
            </a:r>
            <a:r>
              <a:rPr lang="tr-TR" dirty="0"/>
              <a:t>) (No. 0017</a:t>
            </a:r>
            <a:r>
              <a:rPr lang="tr-TR" dirty="0" smtClean="0"/>
              <a:t>).</a:t>
            </a:r>
          </a:p>
          <a:p>
            <a:pPr algn="just">
              <a:lnSpc>
                <a:spcPct val="100000"/>
              </a:lnSpc>
            </a:pPr>
            <a:r>
              <a:rPr lang="tr-TR" dirty="0"/>
              <a:t>Çağlar İ., İşletmelerde Yatırım Projelerinin Hazırlanması ve Değerlendirilmesi Teknikleri. Çorum Meslek Yüksek Okulu Koruma Derneği Yayınları Yayın No: 1</a:t>
            </a:r>
            <a:r>
              <a:rPr lang="tr-TR" dirty="0" smtClean="0"/>
              <a:t>.</a:t>
            </a:r>
          </a:p>
          <a:p>
            <a:pPr algn="just">
              <a:lnSpc>
                <a:spcPct val="100000"/>
              </a:lnSpc>
            </a:pPr>
            <a:r>
              <a:rPr lang="tr-TR" dirty="0" smtClean="0"/>
              <a:t>Erkuş A. Ve Rehber E. 1993. Proje Hazırlama Tekniği.</a:t>
            </a:r>
            <a:r>
              <a:rPr lang="tr-TR" dirty="0"/>
              <a:t> III. Baskı, A.Ü.Z.F. Yayınları No:1302, Ders Kitabı:377, </a:t>
            </a:r>
            <a:r>
              <a:rPr lang="tr-TR" dirty="0" smtClean="0"/>
              <a:t>Ankara.</a:t>
            </a:r>
          </a:p>
          <a:p>
            <a:pPr algn="just">
              <a:lnSpc>
                <a:spcPct val="100000"/>
              </a:lnSpc>
            </a:pPr>
            <a:r>
              <a:rPr lang="tr-TR" dirty="0"/>
              <a:t>Gedik T., Akyüz K. C., Akyüz İ. 2005. Yatırım Projelerinin Hazırlanması ve değerlendirilmesi (İç Karlılık Oranı ve Net Bugünkü Değer Yöntemlerinin İncelenmesi) ZKÜ Bartın Orman Fakültesi Dergisi </a:t>
            </a:r>
          </a:p>
          <a:p>
            <a:pPr algn="just">
              <a:lnSpc>
                <a:spcPct val="100000"/>
              </a:lnSpc>
            </a:pP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Kaynakça</a:t>
            </a:r>
          </a:p>
        </p:txBody>
      </p:sp>
    </p:spTree>
    <p:extLst>
      <p:ext uri="{BB962C8B-B14F-4D97-AF65-F5344CB8AC3E}">
        <p14:creationId xmlns:p14="http://schemas.microsoft.com/office/powerpoint/2010/main" val="3145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68115" y="356723"/>
            <a:ext cx="7425865" cy="513071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 smtClean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Kaynakça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391562" y="966860"/>
            <a:ext cx="8517837" cy="4387260"/>
          </a:xfrm>
          <a:prstGeom prst="rect">
            <a:avLst/>
          </a:prstGeom>
        </p:spPr>
        <p:txBody>
          <a:bodyPr anchor="t">
            <a:noAutofit/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tr-TR" dirty="0" smtClean="0"/>
          </a:p>
          <a:p>
            <a:pPr marL="171450" lvl="1" algn="just">
              <a:lnSpc>
                <a:spcPct val="100000"/>
              </a:lnSpc>
              <a:spcBef>
                <a:spcPts val="750"/>
              </a:spcBef>
            </a:pPr>
            <a:r>
              <a:rPr lang="tr-TR" dirty="0" err="1" smtClean="0"/>
              <a:t>Güvemli</a:t>
            </a:r>
            <a:r>
              <a:rPr lang="tr-TR" dirty="0" smtClean="0"/>
              <a:t> O. 2001. </a:t>
            </a:r>
            <a:r>
              <a:rPr lang="tr-TR" dirty="0"/>
              <a:t>Yatırım Projelerinin Düzenlenmesi Değerlendirilmesi ve </a:t>
            </a:r>
            <a:r>
              <a:rPr lang="tr-TR" dirty="0" smtClean="0"/>
              <a:t>İzlenmesi. </a:t>
            </a:r>
            <a:r>
              <a:rPr lang="tr-TR" dirty="0"/>
              <a:t>Atlas Yayın Dağıtım Yayın No:7, </a:t>
            </a:r>
            <a:r>
              <a:rPr lang="tr-TR" dirty="0" smtClean="0"/>
              <a:t>İstanbul.</a:t>
            </a:r>
          </a:p>
          <a:p>
            <a:pPr marL="171450" lvl="1" algn="just">
              <a:lnSpc>
                <a:spcPct val="100000"/>
              </a:lnSpc>
              <a:spcBef>
                <a:spcPts val="750"/>
              </a:spcBef>
            </a:pPr>
            <a:r>
              <a:rPr lang="tr-TR" dirty="0" smtClean="0"/>
              <a:t>Kahya</a:t>
            </a:r>
            <a:r>
              <a:rPr lang="tr-TR" dirty="0"/>
              <a:t>, E. H.  2004. Vadeli İşlem ve Opsiyon Piyasalarında Uygulanan Takas Sistemleri, Yurt Dışı Uygulamaları ve Vadeli İşlem ve Opsiyon Borsası A.Ş. için Öneriler. Sermaye Piyasası Kurulu Denetleme Dairesi; </a:t>
            </a:r>
            <a:r>
              <a:rPr lang="tr-TR" dirty="0" smtClean="0"/>
              <a:t>İstanbul.</a:t>
            </a:r>
          </a:p>
          <a:p>
            <a:pPr marL="171450" lvl="1" algn="just">
              <a:lnSpc>
                <a:spcPct val="100000"/>
              </a:lnSpc>
              <a:spcBef>
                <a:spcPts val="750"/>
              </a:spcBef>
            </a:pPr>
            <a:r>
              <a:rPr lang="tr-TR" dirty="0" err="1" smtClean="0"/>
              <a:t>Kelly</a:t>
            </a:r>
            <a:r>
              <a:rPr lang="tr-TR" dirty="0" smtClean="0"/>
              <a:t> W. K. 1989. </a:t>
            </a:r>
            <a:r>
              <a:rPr lang="en-US" dirty="0"/>
              <a:t>Real Estate Investment Trusts </a:t>
            </a:r>
            <a:r>
              <a:rPr lang="en-US" dirty="0" smtClean="0"/>
              <a:t>Handbook</a:t>
            </a:r>
            <a:r>
              <a:rPr lang="tr-TR" dirty="0" smtClean="0"/>
              <a:t>. </a:t>
            </a:r>
            <a:r>
              <a:rPr lang="tr-TR" dirty="0" err="1"/>
              <a:t>American</a:t>
            </a:r>
            <a:r>
              <a:rPr lang="tr-TR" dirty="0"/>
              <a:t> </a:t>
            </a:r>
            <a:r>
              <a:rPr lang="tr-TR" dirty="0" err="1"/>
              <a:t>Law</a:t>
            </a:r>
            <a:r>
              <a:rPr lang="tr-TR" dirty="0"/>
              <a:t> </a:t>
            </a:r>
            <a:r>
              <a:rPr lang="tr-TR" dirty="0" err="1"/>
              <a:t>Institute</a:t>
            </a:r>
            <a:r>
              <a:rPr lang="tr-TR" dirty="0"/>
              <a:t>, </a:t>
            </a:r>
            <a:r>
              <a:rPr lang="tr-TR" dirty="0" smtClean="0"/>
              <a:t>USA.</a:t>
            </a:r>
          </a:p>
          <a:p>
            <a:pPr marL="171450" lvl="1" algn="just">
              <a:lnSpc>
                <a:spcPct val="100000"/>
              </a:lnSpc>
              <a:spcBef>
                <a:spcPts val="750"/>
              </a:spcBef>
            </a:pPr>
            <a:r>
              <a:rPr lang="tr-TR" dirty="0" smtClean="0"/>
              <a:t>Sayılgan G. Finansal Piyasalar ve Finansman Teknikleri. 2004. Turhan Kitabevi. Ankara.</a:t>
            </a:r>
          </a:p>
          <a:p>
            <a:pPr marL="171450" lvl="1" algn="just">
              <a:lnSpc>
                <a:spcPct val="100000"/>
              </a:lnSpc>
              <a:spcBef>
                <a:spcPts val="750"/>
              </a:spcBef>
            </a:pPr>
            <a:r>
              <a:rPr lang="tr-TR" dirty="0"/>
              <a:t>Sayılgan G. </a:t>
            </a:r>
            <a:r>
              <a:rPr lang="tr-TR" dirty="0" smtClean="0"/>
              <a:t>Hisse Senetleri Piyasası Endeksleri. 2005. </a:t>
            </a:r>
            <a:r>
              <a:rPr lang="tr-TR" dirty="0"/>
              <a:t>Turhan Kitabevi. Ankara.</a:t>
            </a:r>
          </a:p>
          <a:p>
            <a:pPr marL="171450" lvl="1" algn="just">
              <a:lnSpc>
                <a:spcPct val="100000"/>
              </a:lnSpc>
              <a:spcBef>
                <a:spcPts val="750"/>
              </a:spcBef>
            </a:pPr>
            <a:endParaRPr lang="tr-TR" dirty="0" smtClean="0"/>
          </a:p>
          <a:p>
            <a:pPr marL="171450" lvl="1" algn="just">
              <a:lnSpc>
                <a:spcPct val="100000"/>
              </a:lnSpc>
              <a:spcBef>
                <a:spcPts val="750"/>
              </a:spcBef>
            </a:pPr>
            <a:endParaRPr lang="tr-TR" dirty="0" smtClean="0"/>
          </a:p>
          <a:p>
            <a:pPr marL="171450" lvl="1" algn="just">
              <a:lnSpc>
                <a:spcPct val="100000"/>
              </a:lnSpc>
              <a:spcBef>
                <a:spcPts val="750"/>
              </a:spcBef>
            </a:pPr>
            <a:endParaRPr lang="tr-TR" dirty="0" smtClean="0"/>
          </a:p>
          <a:p>
            <a:pPr algn="just">
              <a:lnSpc>
                <a:spcPct val="100000"/>
              </a:lnSpc>
            </a:pPr>
            <a:endParaRPr lang="tr-TR" dirty="0" smtClean="0"/>
          </a:p>
          <a:p>
            <a:pPr algn="just">
              <a:lnSpc>
                <a:spcPct val="100000"/>
              </a:lnSpc>
            </a:pPr>
            <a:endParaRPr lang="tr-TR" dirty="0" smtClean="0"/>
          </a:p>
          <a:p>
            <a:pPr algn="just">
              <a:lnSpc>
                <a:spcPct val="100000"/>
              </a:lnSpc>
            </a:pPr>
            <a:endParaRPr lang="tr-TR" dirty="0"/>
          </a:p>
          <a:p>
            <a:pPr algn="just">
              <a:lnSpc>
                <a:spcPct val="100000"/>
              </a:lnSpc>
            </a:pPr>
            <a:endParaRPr lang="tr-TR" dirty="0"/>
          </a:p>
          <a:p>
            <a:pPr algn="just">
              <a:lnSpc>
                <a:spcPct val="100000"/>
              </a:lnSpc>
            </a:pPr>
            <a:endParaRPr lang="tr-TR" dirty="0" smtClean="0"/>
          </a:p>
          <a:p>
            <a:pPr algn="just">
              <a:lnSpc>
                <a:spcPct val="100000"/>
              </a:lnSpc>
            </a:pPr>
            <a:endParaRPr lang="tr-TR" dirty="0" smtClean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43025" y="3711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68115" y="356723"/>
            <a:ext cx="7425865" cy="513071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 smtClean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Kaynakça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391562" y="966860"/>
            <a:ext cx="8517837" cy="4387260"/>
          </a:xfrm>
          <a:prstGeom prst="rect">
            <a:avLst/>
          </a:prstGeom>
        </p:spPr>
        <p:txBody>
          <a:bodyPr anchor="t">
            <a:noAutofit/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tr-TR" dirty="0" smtClean="0"/>
          </a:p>
          <a:p>
            <a:pPr algn="just">
              <a:lnSpc>
                <a:spcPct val="100000"/>
              </a:lnSpc>
            </a:pPr>
            <a:r>
              <a:rPr lang="tr-TR" dirty="0" smtClean="0"/>
              <a:t>Şenel M. 1983. Mali Matematik. Bilim ve Teknik Kitabevi Yayınları. Eskişehir.</a:t>
            </a:r>
            <a:endParaRPr lang="tr-TR" dirty="0"/>
          </a:p>
          <a:p>
            <a:pPr algn="just">
              <a:lnSpc>
                <a:spcPct val="100000"/>
              </a:lnSpc>
            </a:pPr>
            <a:r>
              <a:rPr lang="tr-TR" dirty="0" smtClean="0"/>
              <a:t>Uluslararası </a:t>
            </a:r>
            <a:r>
              <a:rPr lang="tr-TR" dirty="0"/>
              <a:t>Finansal Kuruluşlar Ders Notu, </a:t>
            </a:r>
            <a:r>
              <a:rPr lang="tr-TR" dirty="0" err="1"/>
              <a:t>Öğr</a:t>
            </a:r>
            <a:r>
              <a:rPr lang="tr-TR" dirty="0"/>
              <a:t>. Gör. Umut </a:t>
            </a:r>
            <a:r>
              <a:rPr lang="tr-TR" dirty="0" err="1" smtClean="0"/>
              <a:t>Akduğan</a:t>
            </a:r>
            <a:endParaRPr lang="tr-TR" dirty="0" smtClean="0"/>
          </a:p>
          <a:p>
            <a:pPr algn="just">
              <a:lnSpc>
                <a:spcPct val="100000"/>
              </a:lnSpc>
            </a:pPr>
            <a:r>
              <a:rPr lang="tr-TR" dirty="0"/>
              <a:t>Yalçın, F. C. 2013. Proje finansmanı ihracat kredi kurumlarının proje finansmanındaki rolü. İstanbul Ticaret Üniversitesi Sosyal Bilileri Dergisi, 23. s: 237-261</a:t>
            </a:r>
            <a:r>
              <a:rPr lang="tr-TR" dirty="0" smtClean="0"/>
              <a:t>.</a:t>
            </a:r>
          </a:p>
          <a:p>
            <a:pPr algn="just">
              <a:lnSpc>
                <a:spcPct val="100000"/>
              </a:lnSpc>
            </a:pPr>
            <a:r>
              <a:rPr lang="tr-TR" dirty="0" smtClean="0"/>
              <a:t>Yozgat O. 1986. Finans Matematiği Marmara Üniversitesi Yayın </a:t>
            </a:r>
            <a:r>
              <a:rPr lang="tr-TR" dirty="0" err="1" smtClean="0"/>
              <a:t>no</a:t>
            </a:r>
            <a:r>
              <a:rPr lang="tr-TR" dirty="0" smtClean="0"/>
              <a:t>: 436. İstanbul</a:t>
            </a:r>
          </a:p>
          <a:p>
            <a:pPr algn="just">
              <a:lnSpc>
                <a:spcPct val="100000"/>
              </a:lnSpc>
            </a:pPr>
            <a:endParaRPr lang="tr-TR" dirty="0" smtClean="0"/>
          </a:p>
          <a:p>
            <a:pPr algn="just">
              <a:lnSpc>
                <a:spcPct val="100000"/>
              </a:lnSpc>
            </a:pPr>
            <a:endParaRPr lang="tr-TR" dirty="0" smtClean="0"/>
          </a:p>
          <a:p>
            <a:pPr algn="just">
              <a:lnSpc>
                <a:spcPct val="100000"/>
              </a:lnSpc>
            </a:pPr>
            <a:endParaRPr lang="tr-TR" dirty="0"/>
          </a:p>
          <a:p>
            <a:pPr algn="just">
              <a:lnSpc>
                <a:spcPct val="100000"/>
              </a:lnSpc>
            </a:pPr>
            <a:endParaRPr lang="tr-TR" dirty="0"/>
          </a:p>
          <a:p>
            <a:pPr algn="just">
              <a:lnSpc>
                <a:spcPct val="100000"/>
              </a:lnSpc>
            </a:pPr>
            <a:endParaRPr lang="tr-TR" dirty="0" smtClean="0"/>
          </a:p>
          <a:p>
            <a:pPr algn="just">
              <a:lnSpc>
                <a:spcPct val="100000"/>
              </a:lnSpc>
            </a:pPr>
            <a:endParaRPr lang="tr-TR" dirty="0" smtClean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43025" y="3711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80" y="1249357"/>
            <a:ext cx="8517837" cy="4387260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</a:pPr>
            <a:endParaRPr lang="tr-TR" dirty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68115" y="1490967"/>
            <a:ext cx="8517837" cy="4387260"/>
          </a:xfrm>
          <a:prstGeom prst="rect">
            <a:avLst/>
          </a:prstGeom>
        </p:spPr>
        <p:txBody>
          <a:bodyPr anchor="t">
            <a:noAutofit/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tr-TR" dirty="0" smtClean="0"/>
              <a:t> Riskin </a:t>
            </a:r>
            <a:r>
              <a:rPr lang="tr-TR" dirty="0"/>
              <a:t>farklı insanlar için farklı anlamları vardır ve risk kavramı bakış açısına, tutumlara ve deneyime göre değişir</a:t>
            </a:r>
            <a:r>
              <a:rPr lang="tr-TR" dirty="0" smtClean="0"/>
              <a:t>.</a:t>
            </a:r>
          </a:p>
          <a:p>
            <a:pPr algn="just">
              <a:lnSpc>
                <a:spcPct val="100000"/>
              </a:lnSpc>
            </a:pPr>
            <a:r>
              <a:rPr lang="tr-TR" dirty="0" smtClean="0"/>
              <a:t> Mühendisler</a:t>
            </a:r>
            <a:r>
              <a:rPr lang="tr-TR" dirty="0"/>
              <a:t>, tasarımcılar ve yükleniciler genellikle riski teknik bir perspektiften incelerken, </a:t>
            </a:r>
            <a:r>
              <a:rPr lang="tr-TR" dirty="0" smtClean="0"/>
              <a:t>mülk sahipleri </a:t>
            </a:r>
            <a:r>
              <a:rPr lang="tr-TR" dirty="0"/>
              <a:t>ve geliştiriciler bunu ekonomik ve finansal açıdan görme eğilimindedir.</a:t>
            </a:r>
          </a:p>
          <a:p>
            <a:pPr algn="just">
              <a:lnSpc>
                <a:spcPct val="100000"/>
              </a:lnSpc>
            </a:pPr>
            <a:r>
              <a:rPr lang="tr-TR" dirty="0" smtClean="0"/>
              <a:t>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Risk Nedir?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61340" y="3220108"/>
            <a:ext cx="8224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Benzer şekilde, güvenlik ve sağlık profesyonelleri daha fazla tehlike etkisi / hafifletme perspektifi almaktadır. Bu nedenle risk genellikle ölçümün çok zor olduğu soyut bir kavram olarak görülür.</a:t>
            </a:r>
          </a:p>
        </p:txBody>
      </p:sp>
    </p:spTree>
    <p:extLst>
      <p:ext uri="{BB962C8B-B14F-4D97-AF65-F5344CB8AC3E}">
        <p14:creationId xmlns:p14="http://schemas.microsoft.com/office/powerpoint/2010/main" val="29423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80" y="1249357"/>
            <a:ext cx="8517837" cy="4387260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</a:pPr>
            <a:endParaRPr lang="tr-TR" dirty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68115" y="1490967"/>
            <a:ext cx="8517837" cy="4387260"/>
          </a:xfrm>
          <a:prstGeom prst="rect">
            <a:avLst/>
          </a:prstGeom>
        </p:spPr>
        <p:txBody>
          <a:bodyPr anchor="t">
            <a:noAutofit/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tr-TR" dirty="0" smtClean="0"/>
              <a:t> </a:t>
            </a:r>
            <a:r>
              <a:rPr lang="en-US" dirty="0" err="1" smtClean="0"/>
              <a:t>İnşaat</a:t>
            </a:r>
            <a:r>
              <a:rPr lang="en-US" dirty="0" smtClean="0"/>
              <a:t> </a:t>
            </a:r>
            <a:r>
              <a:rPr lang="en-US" dirty="0" err="1"/>
              <a:t>projelerinin</a:t>
            </a:r>
            <a:r>
              <a:rPr lang="en-US" dirty="0"/>
              <a:t> </a:t>
            </a:r>
            <a:r>
              <a:rPr lang="en-US" dirty="0" err="1"/>
              <a:t>amaçları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fonksiyon</a:t>
            </a:r>
            <a:r>
              <a:rPr lang="en-US" dirty="0"/>
              <a:t>, </a:t>
            </a:r>
            <a:r>
              <a:rPr lang="en-US" dirty="0" err="1"/>
              <a:t>maliyet</a:t>
            </a:r>
            <a:r>
              <a:rPr lang="en-US" dirty="0"/>
              <a:t>, zaman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kalite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belirlenen</a:t>
            </a:r>
            <a:r>
              <a:rPr lang="en-US" dirty="0"/>
              <a:t> </a:t>
            </a:r>
            <a:r>
              <a:rPr lang="en-US" dirty="0" err="1"/>
              <a:t>hedefler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belirtildiğinden</a:t>
            </a:r>
            <a:r>
              <a:rPr lang="en-US" dirty="0"/>
              <a:t>, </a:t>
            </a:r>
            <a:r>
              <a:rPr lang="en-US" dirty="0" err="1"/>
              <a:t>inşaattaki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riskler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hedeflere</a:t>
            </a:r>
            <a:r>
              <a:rPr lang="en-US" dirty="0"/>
              <a:t> </a:t>
            </a:r>
            <a:r>
              <a:rPr lang="en-US" dirty="0" err="1"/>
              <a:t>ulaşamamaktır</a:t>
            </a:r>
            <a:r>
              <a:rPr lang="en-US" dirty="0"/>
              <a:t>.</a:t>
            </a:r>
            <a:r>
              <a:rPr lang="tr-TR" dirty="0" smtClean="0"/>
              <a:t> </a:t>
            </a:r>
          </a:p>
          <a:p>
            <a:pPr algn="just">
              <a:lnSpc>
                <a:spcPct val="100000"/>
              </a:lnSpc>
            </a:pPr>
            <a:r>
              <a:rPr lang="tr-TR" dirty="0" smtClean="0"/>
              <a:t> Bununla </a:t>
            </a:r>
            <a:r>
              <a:rPr lang="tr-TR" dirty="0"/>
              <a:t>birlikte, inşaat projelerine sayısız risk ve riskle ilgili tanımlar uygulanır ve bir risk değerlendirmesini oluşturan şey için standart olmayan tanımlar veya prosedürler </a:t>
            </a:r>
            <a:r>
              <a:rPr lang="tr-TR" dirty="0" smtClean="0"/>
              <a:t>mevcuttur.</a:t>
            </a:r>
          </a:p>
          <a:p>
            <a:pPr algn="just">
              <a:lnSpc>
                <a:spcPct val="100000"/>
              </a:lnSpc>
            </a:pPr>
            <a:r>
              <a:rPr lang="tr-TR" dirty="0" smtClean="0"/>
              <a:t> </a:t>
            </a:r>
            <a:r>
              <a:rPr lang="tr-TR" dirty="0" err="1" smtClean="0"/>
              <a:t>Dias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 smtClean="0"/>
              <a:t>Ioannou</a:t>
            </a:r>
            <a:r>
              <a:rPr lang="tr-TR" dirty="0" smtClean="0"/>
              <a:t> (1995</a:t>
            </a:r>
            <a:r>
              <a:rPr lang="tr-TR" dirty="0"/>
              <a:t>) iki tür proje riski olduğu sonucuna varmışlardır: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Mali </a:t>
            </a:r>
            <a:r>
              <a:rPr lang="tr-TR" dirty="0"/>
              <a:t>kayıp </a:t>
            </a:r>
            <a:r>
              <a:rPr lang="tr-TR" dirty="0" smtClean="0"/>
              <a:t>olasılığı olup mali </a:t>
            </a:r>
            <a:r>
              <a:rPr lang="tr-TR" dirty="0"/>
              <a:t>kazanç olasılığı </a:t>
            </a:r>
            <a:r>
              <a:rPr lang="tr-TR" dirty="0" smtClean="0"/>
              <a:t>olmadığı durumda </a:t>
            </a:r>
            <a:r>
              <a:rPr lang="tr-TR" b="1" dirty="0" smtClean="0"/>
              <a:t>saf risk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Hem </a:t>
            </a:r>
            <a:r>
              <a:rPr lang="tr-TR" dirty="0"/>
              <a:t>kazanç hem de kayıp olasılığını içeren </a:t>
            </a:r>
            <a:r>
              <a:rPr lang="tr-TR" b="1" dirty="0"/>
              <a:t>spekülatif </a:t>
            </a:r>
            <a:r>
              <a:rPr lang="tr-TR" b="1" dirty="0" smtClean="0"/>
              <a:t>risk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Risk Nedir?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80" y="1249357"/>
            <a:ext cx="8517837" cy="4387260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tr-TR" dirty="0"/>
              <a:t> </a:t>
            </a:r>
            <a:r>
              <a:rPr lang="en-US" dirty="0" err="1"/>
              <a:t>İnşaat</a:t>
            </a:r>
            <a:r>
              <a:rPr lang="en-US" dirty="0"/>
              <a:t> </a:t>
            </a:r>
            <a:r>
              <a:rPr lang="en-US" dirty="0" err="1"/>
              <a:t>firmaları</a:t>
            </a:r>
            <a:r>
              <a:rPr lang="en-US" dirty="0"/>
              <a:t>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pazara</a:t>
            </a:r>
            <a:r>
              <a:rPr lang="en-US" dirty="0"/>
              <a:t> </a:t>
            </a:r>
            <a:r>
              <a:rPr lang="en-US" dirty="0" err="1"/>
              <a:t>girebilmek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rekabet</a:t>
            </a:r>
            <a:r>
              <a:rPr lang="en-US" dirty="0"/>
              <a:t> </a:t>
            </a:r>
            <a:r>
              <a:rPr lang="en-US" dirty="0" err="1"/>
              <a:t>üstünlüğü</a:t>
            </a:r>
            <a:r>
              <a:rPr lang="en-US" dirty="0"/>
              <a:t> </a:t>
            </a:r>
            <a:r>
              <a:rPr lang="en-US" dirty="0" err="1"/>
              <a:t>kazanabilmek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gelişmiş</a:t>
            </a:r>
            <a:r>
              <a:rPr lang="en-US" dirty="0"/>
              <a:t> </a:t>
            </a:r>
            <a:r>
              <a:rPr lang="en-US" dirty="0" err="1"/>
              <a:t>ülkelerdeki</a:t>
            </a:r>
            <a:r>
              <a:rPr lang="en-US" dirty="0"/>
              <a:t> </a:t>
            </a:r>
            <a:r>
              <a:rPr lang="en-US" dirty="0" err="1"/>
              <a:t>projelere</a:t>
            </a:r>
            <a:r>
              <a:rPr lang="en-US" dirty="0"/>
              <a:t> </a:t>
            </a:r>
            <a:r>
              <a:rPr lang="en-US" dirty="0" err="1"/>
              <a:t>teklif</a:t>
            </a:r>
            <a:r>
              <a:rPr lang="en-US" dirty="0"/>
              <a:t> </a:t>
            </a:r>
            <a:r>
              <a:rPr lang="en-US" dirty="0" err="1"/>
              <a:t>verdikleri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ülke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firmaların</a:t>
            </a:r>
            <a:r>
              <a:rPr lang="en-US" dirty="0"/>
              <a:t> </a:t>
            </a:r>
            <a:r>
              <a:rPr lang="en-US" dirty="0" err="1"/>
              <a:t>uluslararasılaşma</a:t>
            </a:r>
            <a:r>
              <a:rPr lang="en-US" dirty="0"/>
              <a:t> </a:t>
            </a:r>
            <a:r>
              <a:rPr lang="en-US" dirty="0" err="1"/>
              <a:t>sürecinin</a:t>
            </a:r>
            <a:r>
              <a:rPr lang="en-US" dirty="0"/>
              <a:t> her </a:t>
            </a:r>
            <a:r>
              <a:rPr lang="en-US" dirty="0" err="1"/>
              <a:t>aşamasında</a:t>
            </a:r>
            <a:r>
              <a:rPr lang="en-US" dirty="0"/>
              <a:t> </a:t>
            </a:r>
            <a:r>
              <a:rPr lang="en-US" dirty="0" err="1"/>
              <a:t>etkilidir</a:t>
            </a:r>
            <a:r>
              <a:rPr lang="en-US" dirty="0"/>
              <a:t>. </a:t>
            </a:r>
            <a:r>
              <a:rPr lang="en-US" dirty="0" err="1"/>
              <a:t>Çünkü</a:t>
            </a:r>
            <a:r>
              <a:rPr lang="en-US" dirty="0"/>
              <a:t>, </a:t>
            </a:r>
            <a:r>
              <a:rPr lang="en-US" dirty="0" err="1"/>
              <a:t>belirsizlik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gelişmiş</a:t>
            </a:r>
            <a:r>
              <a:rPr lang="en-US" dirty="0"/>
              <a:t> </a:t>
            </a:r>
            <a:r>
              <a:rPr lang="en-US" dirty="0" err="1"/>
              <a:t>ülkelerin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 smtClean="0"/>
              <a:t>özelliğidir</a:t>
            </a:r>
            <a:r>
              <a:rPr lang="tr-TR" dirty="0" smtClean="0"/>
              <a:t>.</a:t>
            </a:r>
          </a:p>
          <a:p>
            <a:pPr algn="just">
              <a:lnSpc>
                <a:spcPct val="100000"/>
              </a:lnSpc>
            </a:pPr>
            <a:r>
              <a:rPr lang="tr-TR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/>
              <a:t>gelişmiş</a:t>
            </a:r>
            <a:r>
              <a:rPr lang="en-US" dirty="0"/>
              <a:t> </a:t>
            </a:r>
            <a:r>
              <a:rPr lang="en-US" dirty="0" err="1"/>
              <a:t>ülkelerdeki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/>
              <a:t>belirsizlikler</a:t>
            </a:r>
            <a:r>
              <a:rPr lang="en-US" dirty="0"/>
              <a:t> </a:t>
            </a:r>
            <a:r>
              <a:rPr lang="en-US" dirty="0" err="1"/>
              <a:t>karşısında</a:t>
            </a:r>
            <a:r>
              <a:rPr lang="en-US" dirty="0"/>
              <a:t>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yükleniciler</a:t>
            </a:r>
            <a:r>
              <a:rPr lang="en-US" dirty="0"/>
              <a:t> </a:t>
            </a:r>
            <a:r>
              <a:rPr lang="en-US" dirty="0" err="1"/>
              <a:t>çoğu</a:t>
            </a:r>
            <a:r>
              <a:rPr lang="en-US" dirty="0"/>
              <a:t> zaman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ülkelerde</a:t>
            </a:r>
            <a:r>
              <a:rPr lang="en-US" dirty="0"/>
              <a:t> </a:t>
            </a:r>
            <a:r>
              <a:rPr lang="en-US" dirty="0" err="1"/>
              <a:t>yerel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firma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işbirliği</a:t>
            </a:r>
            <a:r>
              <a:rPr lang="en-US" dirty="0"/>
              <a:t> </a:t>
            </a:r>
            <a:r>
              <a:rPr lang="en-US" dirty="0" err="1"/>
              <a:t>kurarak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risklerin</a:t>
            </a:r>
            <a:r>
              <a:rPr lang="en-US" dirty="0"/>
              <a:t> </a:t>
            </a:r>
            <a:r>
              <a:rPr lang="en-US" dirty="0" err="1"/>
              <a:t>etkisini</a:t>
            </a:r>
            <a:r>
              <a:rPr lang="en-US" dirty="0"/>
              <a:t> </a:t>
            </a:r>
            <a:r>
              <a:rPr lang="en-US" dirty="0" err="1"/>
              <a:t>azaltmayı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etmektedir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Risk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80" y="1211256"/>
            <a:ext cx="8517837" cy="4387260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tr-TR" dirty="0" smtClean="0"/>
              <a:t> </a:t>
            </a:r>
            <a:r>
              <a:rPr lang="en-US" dirty="0" err="1" smtClean="0"/>
              <a:t>Uluslararası</a:t>
            </a:r>
            <a:r>
              <a:rPr lang="en-US" dirty="0" smtClean="0"/>
              <a:t> </a:t>
            </a:r>
            <a:r>
              <a:rPr lang="en-US" dirty="0" err="1"/>
              <a:t>yüklenicilerin</a:t>
            </a:r>
            <a:r>
              <a:rPr lang="en-US" dirty="0"/>
              <a:t> </a:t>
            </a:r>
            <a:r>
              <a:rPr lang="en-US" dirty="0" err="1"/>
              <a:t>küreselleşme</a:t>
            </a:r>
            <a:r>
              <a:rPr lang="en-US" dirty="0"/>
              <a:t> </a:t>
            </a:r>
            <a:r>
              <a:rPr lang="en-US" dirty="0" err="1" smtClean="0"/>
              <a:t>sürecinde</a:t>
            </a:r>
            <a:r>
              <a:rPr lang="en-US" dirty="0" smtClean="0"/>
              <a:t>;</a:t>
            </a:r>
            <a:endParaRPr lang="tr-TR" dirty="0" smtClean="0"/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 err="1" smtClean="0"/>
              <a:t>Ülke</a:t>
            </a:r>
            <a:r>
              <a:rPr lang="en-US" dirty="0" smtClean="0"/>
              <a:t> </a:t>
            </a:r>
            <a:r>
              <a:rPr lang="en-US" dirty="0" err="1" smtClean="0"/>
              <a:t>belirleme</a:t>
            </a:r>
            <a:r>
              <a:rPr lang="en-US" dirty="0" smtClean="0"/>
              <a:t>,</a:t>
            </a:r>
            <a:endParaRPr lang="tr-TR" dirty="0" smtClean="0"/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 err="1" smtClean="0"/>
              <a:t>Belirlenen</a:t>
            </a:r>
            <a:r>
              <a:rPr lang="en-US" dirty="0" smtClean="0"/>
              <a:t> </a:t>
            </a:r>
            <a:r>
              <a:rPr lang="en-US" dirty="0" err="1" smtClean="0"/>
              <a:t>ülkeye</a:t>
            </a:r>
            <a:r>
              <a:rPr lang="en-US" dirty="0" smtClean="0"/>
              <a:t> </a:t>
            </a:r>
            <a:r>
              <a:rPr lang="en-US" dirty="0" err="1" smtClean="0"/>
              <a:t>girme</a:t>
            </a:r>
            <a:r>
              <a:rPr lang="en-US" dirty="0" smtClean="0"/>
              <a:t> </a:t>
            </a:r>
            <a:r>
              <a:rPr lang="en-US" dirty="0" err="1" smtClean="0"/>
              <a:t>stratejisi</a:t>
            </a:r>
            <a:r>
              <a:rPr lang="en-US" dirty="0" smtClean="0"/>
              <a:t>,</a:t>
            </a:r>
            <a:endParaRPr lang="tr-TR" dirty="0" smtClean="0"/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tr-TR" dirty="0"/>
              <a:t>İ</a:t>
            </a:r>
            <a:r>
              <a:rPr lang="en-US" dirty="0" err="1" smtClean="0"/>
              <a:t>şbirliği</a:t>
            </a:r>
            <a:r>
              <a:rPr lang="en-US" dirty="0" smtClean="0"/>
              <a:t> </a:t>
            </a:r>
            <a:r>
              <a:rPr lang="en-US" dirty="0" err="1" smtClean="0"/>
              <a:t>yapılacak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ortak</a:t>
            </a:r>
            <a:r>
              <a:rPr lang="en-US" dirty="0" smtClean="0"/>
              <a:t> </a:t>
            </a:r>
            <a:r>
              <a:rPr lang="en-US" dirty="0" err="1" smtClean="0"/>
              <a:t>seçimi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endParaRPr lang="tr-TR" dirty="0" smtClean="0"/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 err="1" smtClean="0"/>
              <a:t>Projenin</a:t>
            </a:r>
            <a:r>
              <a:rPr lang="en-US" dirty="0" smtClean="0"/>
              <a:t> </a:t>
            </a:r>
            <a:r>
              <a:rPr lang="en-US" dirty="0" err="1" smtClean="0"/>
              <a:t>gerçekleştirilme</a:t>
            </a:r>
            <a:r>
              <a:rPr lang="en-US" dirty="0" smtClean="0"/>
              <a:t> </a:t>
            </a:r>
            <a:r>
              <a:rPr lang="en-US" dirty="0" err="1" smtClean="0"/>
              <a:t>süreci</a:t>
            </a:r>
            <a:r>
              <a:rPr lang="tr-TR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/>
              <a:t>ülkeye</a:t>
            </a:r>
            <a:r>
              <a:rPr lang="en-US" dirty="0"/>
              <a:t> </a:t>
            </a:r>
            <a:r>
              <a:rPr lang="en-US" dirty="0" err="1"/>
              <a:t>özgü</a:t>
            </a:r>
            <a:r>
              <a:rPr lang="en-US" dirty="0"/>
              <a:t> </a:t>
            </a:r>
            <a:r>
              <a:rPr lang="en-US" dirty="0" err="1"/>
              <a:t>risklerin</a:t>
            </a:r>
            <a:r>
              <a:rPr lang="en-US" dirty="0"/>
              <a:t> </a:t>
            </a:r>
            <a:r>
              <a:rPr lang="en-US" dirty="0" err="1"/>
              <a:t>etkisi</a:t>
            </a:r>
            <a:r>
              <a:rPr lang="en-US" dirty="0"/>
              <a:t> </a:t>
            </a:r>
            <a:r>
              <a:rPr lang="en-US" dirty="0" err="1"/>
              <a:t>söz</a:t>
            </a:r>
            <a:r>
              <a:rPr lang="en-US" dirty="0"/>
              <a:t> </a:t>
            </a:r>
            <a:r>
              <a:rPr lang="en-US" dirty="0" err="1"/>
              <a:t>konusudur</a:t>
            </a:r>
            <a:r>
              <a:rPr lang="en-US" dirty="0"/>
              <a:t>. </a:t>
            </a:r>
            <a:endParaRPr lang="tr-TR" dirty="0" smtClean="0"/>
          </a:p>
          <a:p>
            <a:pPr algn="just">
              <a:lnSpc>
                <a:spcPct val="100000"/>
              </a:lnSpc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Risk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47700" y="3404887"/>
            <a:ext cx="80725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Belirtilen her aşama için risk analizlerinin ve risk değerlendirme modellerinin oluşturulması firmaların sürdürülebilir rekabet avantajı elde etmeleri için gereklidir.</a:t>
            </a:r>
          </a:p>
        </p:txBody>
      </p:sp>
    </p:spTree>
    <p:extLst>
      <p:ext uri="{BB962C8B-B14F-4D97-AF65-F5344CB8AC3E}">
        <p14:creationId xmlns:p14="http://schemas.microsoft.com/office/powerpoint/2010/main" val="23562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80" y="1096956"/>
            <a:ext cx="8517837" cy="4387260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tr-TR" dirty="0" smtClean="0"/>
              <a:t> </a:t>
            </a:r>
            <a:r>
              <a:rPr lang="en-US" dirty="0" err="1"/>
              <a:t>Uluslarasılaşma</a:t>
            </a:r>
            <a:r>
              <a:rPr lang="en-US" dirty="0"/>
              <a:t> </a:t>
            </a:r>
            <a:r>
              <a:rPr lang="en-US" dirty="0" err="1"/>
              <a:t>sürecinde</a:t>
            </a:r>
            <a:r>
              <a:rPr lang="en-US" dirty="0"/>
              <a:t> </a:t>
            </a:r>
            <a:r>
              <a:rPr lang="en-US" dirty="0" err="1"/>
              <a:t>küresel</a:t>
            </a:r>
            <a:r>
              <a:rPr lang="en-US" dirty="0"/>
              <a:t> </a:t>
            </a:r>
            <a:r>
              <a:rPr lang="en-US" dirty="0" err="1"/>
              <a:t>düşünmenin</a:t>
            </a:r>
            <a:r>
              <a:rPr lang="en-US" dirty="0"/>
              <a:t> </a:t>
            </a:r>
            <a:r>
              <a:rPr lang="en-US" dirty="0" err="1"/>
              <a:t>firmalar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başarı</a:t>
            </a:r>
            <a:r>
              <a:rPr lang="en-US" dirty="0"/>
              <a:t> </a:t>
            </a:r>
            <a:r>
              <a:rPr lang="en-US" dirty="0" err="1"/>
              <a:t>kaynağı</a:t>
            </a:r>
            <a:r>
              <a:rPr lang="en-US" dirty="0"/>
              <a:t> </a:t>
            </a:r>
            <a:r>
              <a:rPr lang="en-US" dirty="0" err="1"/>
              <a:t>olmasının</a:t>
            </a:r>
            <a:r>
              <a:rPr lang="en-US" dirty="0"/>
              <a:t> </a:t>
            </a:r>
            <a:r>
              <a:rPr lang="en-US" dirty="0" err="1"/>
              <a:t>yanı</a:t>
            </a:r>
            <a:r>
              <a:rPr lang="en-US" dirty="0"/>
              <a:t> </a:t>
            </a:r>
            <a:r>
              <a:rPr lang="en-US" dirty="0" err="1"/>
              <a:t>sıra</a:t>
            </a:r>
            <a:r>
              <a:rPr lang="en-US" dirty="0"/>
              <a:t> </a:t>
            </a:r>
            <a:r>
              <a:rPr lang="en-US" dirty="0" err="1"/>
              <a:t>yerel</a:t>
            </a:r>
            <a:r>
              <a:rPr lang="en-US" dirty="0"/>
              <a:t> </a:t>
            </a:r>
            <a:r>
              <a:rPr lang="en-US" dirty="0" err="1"/>
              <a:t>kültüre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yaklaşımları</a:t>
            </a:r>
            <a:r>
              <a:rPr lang="en-US" dirty="0"/>
              <a:t> da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oynamaktadır</a:t>
            </a:r>
            <a:r>
              <a:rPr lang="en-US" dirty="0"/>
              <a:t>. </a:t>
            </a:r>
            <a:r>
              <a:rPr lang="en-US" dirty="0" err="1"/>
              <a:t>Gidilen</a:t>
            </a:r>
            <a:r>
              <a:rPr lang="en-US" dirty="0"/>
              <a:t> </a:t>
            </a:r>
            <a:r>
              <a:rPr lang="en-US" dirty="0" err="1"/>
              <a:t>ülkede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yapma</a:t>
            </a:r>
            <a:r>
              <a:rPr lang="en-US" dirty="0"/>
              <a:t> </a:t>
            </a:r>
            <a:r>
              <a:rPr lang="en-US" dirty="0" err="1"/>
              <a:t>biçimini</a:t>
            </a:r>
            <a:r>
              <a:rPr lang="en-US" dirty="0"/>
              <a:t>, </a:t>
            </a:r>
            <a:r>
              <a:rPr lang="en-US" dirty="0" err="1"/>
              <a:t>firmalardaki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 </a:t>
            </a:r>
            <a:r>
              <a:rPr lang="en-US" dirty="0" err="1"/>
              <a:t>biçimini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anlamak</a:t>
            </a:r>
            <a:r>
              <a:rPr lang="en-US" dirty="0"/>
              <a:t>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yüklenicilerin</a:t>
            </a:r>
            <a:r>
              <a:rPr lang="en-US" dirty="0"/>
              <a:t> </a:t>
            </a:r>
            <a:r>
              <a:rPr lang="en-US" dirty="0" err="1"/>
              <a:t>küresel</a:t>
            </a:r>
            <a:r>
              <a:rPr lang="en-US" dirty="0"/>
              <a:t> </a:t>
            </a:r>
            <a:r>
              <a:rPr lang="en-US" dirty="0" err="1"/>
              <a:t>pazarda</a:t>
            </a:r>
            <a:r>
              <a:rPr lang="en-US" dirty="0"/>
              <a:t> </a:t>
            </a:r>
            <a:r>
              <a:rPr lang="en-US" dirty="0" err="1"/>
              <a:t>rekabet</a:t>
            </a:r>
            <a:r>
              <a:rPr lang="en-US" dirty="0"/>
              <a:t> </a:t>
            </a:r>
            <a:r>
              <a:rPr lang="en-US" dirty="0" err="1" smtClean="0"/>
              <a:t>avant</a:t>
            </a:r>
            <a:r>
              <a:rPr lang="tr-TR" dirty="0" smtClean="0"/>
              <a:t>a</a:t>
            </a:r>
            <a:r>
              <a:rPr lang="en-US" dirty="0" err="1" smtClean="0"/>
              <a:t>jı</a:t>
            </a:r>
            <a:r>
              <a:rPr lang="en-US" dirty="0" smtClean="0"/>
              <a:t> </a:t>
            </a:r>
            <a:r>
              <a:rPr lang="en-US" dirty="0" err="1" smtClean="0"/>
              <a:t>kazanmalarını</a:t>
            </a:r>
            <a:r>
              <a:rPr lang="en-US" dirty="0" smtClean="0"/>
              <a:t> </a:t>
            </a:r>
            <a:r>
              <a:rPr lang="en-US" dirty="0" err="1" smtClean="0"/>
              <a:t>sağlamaktadır</a:t>
            </a:r>
            <a:r>
              <a:rPr lang="tr-TR" dirty="0" smtClean="0"/>
              <a:t>.</a:t>
            </a:r>
          </a:p>
          <a:p>
            <a:pPr algn="just">
              <a:lnSpc>
                <a:spcPct val="100000"/>
              </a:lnSpc>
            </a:pPr>
            <a:r>
              <a:rPr lang="en-US" dirty="0" err="1"/>
              <a:t>İş</a:t>
            </a:r>
            <a:r>
              <a:rPr lang="en-US" dirty="0"/>
              <a:t> </a:t>
            </a:r>
            <a:r>
              <a:rPr lang="en-US" dirty="0" err="1"/>
              <a:t>yapmak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gidilen</a:t>
            </a:r>
            <a:r>
              <a:rPr lang="en-US" dirty="0"/>
              <a:t> </a:t>
            </a:r>
            <a:r>
              <a:rPr lang="en-US" dirty="0" err="1"/>
              <a:t>ülkedeki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stabilite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</a:t>
            </a:r>
            <a:r>
              <a:rPr lang="en-US" dirty="0" err="1"/>
              <a:t>düzeyi</a:t>
            </a:r>
            <a:r>
              <a:rPr lang="en-US" dirty="0"/>
              <a:t> o </a:t>
            </a:r>
            <a:r>
              <a:rPr lang="en-US" dirty="0" err="1"/>
              <a:t>ülkenin</a:t>
            </a:r>
            <a:r>
              <a:rPr lang="en-US" dirty="0"/>
              <a:t> </a:t>
            </a:r>
            <a:r>
              <a:rPr lang="en-US" dirty="0" err="1"/>
              <a:t>sosyokültürel</a:t>
            </a:r>
            <a:r>
              <a:rPr lang="en-US" dirty="0"/>
              <a:t> </a:t>
            </a:r>
            <a:r>
              <a:rPr lang="en-US" dirty="0" err="1"/>
              <a:t>koşullarını</a:t>
            </a:r>
            <a:r>
              <a:rPr lang="en-US" dirty="0"/>
              <a:t> </a:t>
            </a:r>
            <a:r>
              <a:rPr lang="en-US" dirty="0" err="1"/>
              <a:t>belirleyen</a:t>
            </a:r>
            <a:r>
              <a:rPr lang="en-US" dirty="0"/>
              <a:t> 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 smtClean="0"/>
              <a:t>kriterlerdir</a:t>
            </a:r>
            <a:r>
              <a:rPr lang="en-US" dirty="0" smtClean="0"/>
              <a:t>.</a:t>
            </a:r>
            <a:endParaRPr lang="tr-TR" dirty="0" smtClean="0"/>
          </a:p>
          <a:p>
            <a:pPr algn="just">
              <a:lnSpc>
                <a:spcPct val="100000"/>
              </a:lnSpc>
            </a:pPr>
            <a:r>
              <a:rPr lang="en-US" dirty="0" err="1" smtClean="0"/>
              <a:t>Ulusal</a:t>
            </a:r>
            <a:r>
              <a:rPr lang="en-US" dirty="0" smtClean="0"/>
              <a:t> </a:t>
            </a:r>
            <a:r>
              <a:rPr lang="en-US" dirty="0" err="1"/>
              <a:t>ideoloji</a:t>
            </a:r>
            <a:r>
              <a:rPr lang="en-US" dirty="0"/>
              <a:t>,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sınıf</a:t>
            </a:r>
            <a:r>
              <a:rPr lang="en-US" dirty="0"/>
              <a:t> </a:t>
            </a:r>
            <a:r>
              <a:rPr lang="en-US" dirty="0" err="1"/>
              <a:t>yapısı</a:t>
            </a:r>
            <a:r>
              <a:rPr lang="en-US" dirty="0"/>
              <a:t>, </a:t>
            </a:r>
            <a:r>
              <a:rPr lang="en-US" dirty="0" err="1"/>
              <a:t>milliyetçilik</a:t>
            </a:r>
            <a:r>
              <a:rPr lang="en-US" dirty="0"/>
              <a:t>, </a:t>
            </a:r>
            <a:r>
              <a:rPr lang="en-US" dirty="0" err="1"/>
              <a:t>yolsuzluk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rüşvet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sosyo-kültürel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oluşturan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 smtClean="0"/>
              <a:t>kriterleridir</a:t>
            </a:r>
            <a:r>
              <a:rPr lang="tr-TR" dirty="0" smtClean="0"/>
              <a:t>.</a:t>
            </a:r>
          </a:p>
          <a:p>
            <a:pPr algn="just">
              <a:lnSpc>
                <a:spcPct val="100000"/>
              </a:lnSpc>
            </a:pPr>
            <a:r>
              <a:rPr lang="tr-TR" dirty="0" err="1" smtClean="0"/>
              <a:t>K</a:t>
            </a:r>
            <a:r>
              <a:rPr lang="en-US" dirty="0" err="1" smtClean="0"/>
              <a:t>ültürel</a:t>
            </a:r>
            <a:r>
              <a:rPr lang="en-US" dirty="0" smtClean="0"/>
              <a:t> </a:t>
            </a:r>
            <a:r>
              <a:rPr lang="en-US" dirty="0" err="1"/>
              <a:t>farklılıklar</a:t>
            </a:r>
            <a:r>
              <a:rPr lang="en-US" dirty="0"/>
              <a:t>, </a:t>
            </a:r>
            <a:r>
              <a:rPr lang="en-US" dirty="0" err="1"/>
              <a:t>dil</a:t>
            </a:r>
            <a:r>
              <a:rPr lang="en-US" dirty="0"/>
              <a:t> </a:t>
            </a:r>
            <a:r>
              <a:rPr lang="en-US" dirty="0" err="1"/>
              <a:t>farklılığı</a:t>
            </a:r>
            <a:r>
              <a:rPr lang="en-US" dirty="0"/>
              <a:t>,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stabilite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rüşvet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yolsuzluklar</a:t>
            </a:r>
            <a:r>
              <a:rPr lang="en-US" dirty="0"/>
              <a:t> </a:t>
            </a:r>
            <a:r>
              <a:rPr lang="en-US" dirty="0" err="1"/>
              <a:t>ülkeye</a:t>
            </a:r>
            <a:r>
              <a:rPr lang="en-US" dirty="0"/>
              <a:t> </a:t>
            </a:r>
            <a:r>
              <a:rPr lang="en-US" dirty="0" err="1"/>
              <a:t>özgü</a:t>
            </a:r>
            <a:r>
              <a:rPr lang="en-US" dirty="0"/>
              <a:t> </a:t>
            </a:r>
            <a:r>
              <a:rPr lang="en-US" dirty="0" err="1"/>
              <a:t>sosyo-kültürel</a:t>
            </a:r>
            <a:r>
              <a:rPr lang="en-US" dirty="0"/>
              <a:t> risk </a:t>
            </a:r>
            <a:r>
              <a:rPr lang="en-US" dirty="0" err="1" smtClean="0"/>
              <a:t>kriterleri</a:t>
            </a:r>
            <a:r>
              <a:rPr lang="tr-TR" dirty="0" err="1" smtClean="0"/>
              <a:t>dir</a:t>
            </a:r>
            <a:r>
              <a:rPr lang="tr-TR" dirty="0"/>
              <a:t> </a:t>
            </a:r>
            <a:r>
              <a:rPr lang="tr-TR" sz="1100" dirty="0" smtClean="0"/>
              <a:t>(Aydoğan ve Köksal 2014).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Ülke Riski Kriterlerinin Belirlenmesi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966" y="1185862"/>
            <a:ext cx="6864064" cy="4643437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Ülke Riski Kriterlerinin Belirlenmesi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 rot="16200000">
            <a:off x="-1539882" y="3184414"/>
            <a:ext cx="5180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u="sng" dirty="0" smtClean="0"/>
              <a:t>Yapım yönetimi literatüründe ülke riski kriterleri</a:t>
            </a:r>
          </a:p>
          <a:p>
            <a:endParaRPr lang="tr-TR" u="sng" dirty="0"/>
          </a:p>
        </p:txBody>
      </p:sp>
      <p:sp>
        <p:nvSpPr>
          <p:cNvPr id="6" name="Dikdörtgen 5"/>
          <p:cNvSpPr/>
          <p:nvPr/>
        </p:nvSpPr>
        <p:spPr>
          <a:xfrm rot="16200000">
            <a:off x="7376615" y="4947968"/>
            <a:ext cx="15087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50" dirty="0" smtClean="0"/>
              <a:t>Aydoğan ve Köksal 2014</a:t>
            </a:r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29682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Ülke Riski Kriterlerinin Belirlenmesi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 rot="16200000">
            <a:off x="-991647" y="3184416"/>
            <a:ext cx="5180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u="sng" dirty="0" smtClean="0"/>
              <a:t>Yönetim bilimleri literatüründe ülke riski kriterleri</a:t>
            </a:r>
          </a:p>
          <a:p>
            <a:endParaRPr lang="tr-TR" u="sng" dirty="0"/>
          </a:p>
        </p:txBody>
      </p:sp>
      <p:grpSp>
        <p:nvGrpSpPr>
          <p:cNvPr id="9" name="Grup 8"/>
          <p:cNvGrpSpPr/>
          <p:nvPr/>
        </p:nvGrpSpPr>
        <p:grpSpPr>
          <a:xfrm>
            <a:off x="1693860" y="1160463"/>
            <a:ext cx="5756275" cy="4711701"/>
            <a:chOff x="1155699" y="1160463"/>
            <a:chExt cx="5756275" cy="4711701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5699" y="1160463"/>
              <a:ext cx="5756275" cy="2829252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 rotWithShape="1">
            <a:blip r:embed="rId3"/>
            <a:srcRect r="410" b="1683"/>
            <a:stretch/>
          </p:blipFill>
          <p:spPr>
            <a:xfrm>
              <a:off x="1155699" y="3989716"/>
              <a:ext cx="5756275" cy="1882448"/>
            </a:xfrm>
            <a:prstGeom prst="rect">
              <a:avLst/>
            </a:prstGeom>
          </p:spPr>
        </p:pic>
      </p:grpSp>
      <p:sp>
        <p:nvSpPr>
          <p:cNvPr id="10" name="Dikdörtgen 9"/>
          <p:cNvSpPr/>
          <p:nvPr/>
        </p:nvSpPr>
        <p:spPr>
          <a:xfrm rot="16200000">
            <a:off x="6822720" y="4990833"/>
            <a:ext cx="15087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50" dirty="0" smtClean="0"/>
              <a:t>Aydoğan ve Köksal 2014</a:t>
            </a:r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27831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80" y="1096956"/>
            <a:ext cx="8517837" cy="4387260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tr-TR" dirty="0" smtClean="0"/>
              <a:t> </a:t>
            </a:r>
            <a:r>
              <a:rPr lang="en-US" dirty="0"/>
              <a:t>Takas </a:t>
            </a:r>
            <a:r>
              <a:rPr lang="en-US" dirty="0" err="1"/>
              <a:t>merkezleri</a:t>
            </a:r>
            <a:r>
              <a:rPr lang="en-US" dirty="0"/>
              <a:t> takas </a:t>
            </a:r>
            <a:r>
              <a:rPr lang="en-US" dirty="0" err="1"/>
              <a:t>üyelerinin</a:t>
            </a:r>
            <a:r>
              <a:rPr lang="en-US" dirty="0"/>
              <a:t> </a:t>
            </a:r>
            <a:r>
              <a:rPr lang="en-US" dirty="0" err="1"/>
              <a:t>etkin</a:t>
            </a:r>
            <a:r>
              <a:rPr lang="en-US" dirty="0"/>
              <a:t>,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güvenli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işlem</a:t>
            </a:r>
            <a:r>
              <a:rPr lang="en-US" dirty="0"/>
              <a:t> </a:t>
            </a:r>
            <a:r>
              <a:rPr lang="en-US" dirty="0" err="1"/>
              <a:t>yapabilmeleri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oluşabilecek</a:t>
            </a:r>
            <a:r>
              <a:rPr lang="en-US" dirty="0"/>
              <a:t> </a:t>
            </a:r>
            <a:r>
              <a:rPr lang="en-US" dirty="0" err="1"/>
              <a:t>riskleri</a:t>
            </a:r>
            <a:r>
              <a:rPr lang="en-US" dirty="0"/>
              <a:t> </a:t>
            </a:r>
            <a:r>
              <a:rPr lang="en-US" dirty="0" err="1"/>
              <a:t>önlemek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üyelik</a:t>
            </a:r>
            <a:r>
              <a:rPr lang="en-US" dirty="0"/>
              <a:t> </a:t>
            </a:r>
            <a:r>
              <a:rPr lang="en-US" dirty="0" err="1"/>
              <a:t>koşulları</a:t>
            </a:r>
            <a:r>
              <a:rPr lang="en-US" dirty="0"/>
              <a:t>, </a:t>
            </a:r>
            <a:r>
              <a:rPr lang="en-US" dirty="0" err="1"/>
              <a:t>teminatlandırma</a:t>
            </a:r>
            <a:r>
              <a:rPr lang="en-US" dirty="0"/>
              <a:t>, </a:t>
            </a:r>
            <a:r>
              <a:rPr lang="en-US" dirty="0" err="1"/>
              <a:t>sigorta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garanti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araçlar</a:t>
            </a:r>
            <a:r>
              <a:rPr lang="en-US" dirty="0"/>
              <a:t> </a:t>
            </a:r>
            <a:r>
              <a:rPr lang="en-US" dirty="0" err="1"/>
              <a:t>kullanmaktadırlar</a:t>
            </a:r>
            <a:r>
              <a:rPr lang="en-US" dirty="0"/>
              <a:t>. Takas </a:t>
            </a:r>
            <a:r>
              <a:rPr lang="en-US" dirty="0" err="1"/>
              <a:t>kurumlarının</a:t>
            </a:r>
            <a:r>
              <a:rPr lang="en-US" dirty="0"/>
              <a:t> takas </a:t>
            </a:r>
            <a:r>
              <a:rPr lang="en-US" dirty="0" err="1"/>
              <a:t>işlemlerinden</a:t>
            </a:r>
            <a:r>
              <a:rPr lang="en-US" dirty="0"/>
              <a:t> </a:t>
            </a:r>
            <a:r>
              <a:rPr lang="en-US" dirty="0" err="1"/>
              <a:t>dolayı</a:t>
            </a:r>
            <a:r>
              <a:rPr lang="en-US" dirty="0"/>
              <a:t> </a:t>
            </a:r>
            <a:r>
              <a:rPr lang="en-US" dirty="0" err="1"/>
              <a:t>oluşabilecek</a:t>
            </a:r>
            <a:r>
              <a:rPr lang="en-US" dirty="0"/>
              <a:t> </a:t>
            </a:r>
            <a:r>
              <a:rPr lang="en-US" dirty="0" err="1"/>
              <a:t>riskleri</a:t>
            </a:r>
            <a:r>
              <a:rPr lang="en-US" dirty="0"/>
              <a:t> </a:t>
            </a:r>
            <a:r>
              <a:rPr lang="en-US" dirty="0" err="1"/>
              <a:t>önlemek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kullandıkları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etkili</a:t>
            </a:r>
            <a:r>
              <a:rPr lang="en-US" dirty="0"/>
              <a:t> </a:t>
            </a:r>
            <a:r>
              <a:rPr lang="en-US" dirty="0" err="1"/>
              <a:t>aracı</a:t>
            </a:r>
            <a:r>
              <a:rPr lang="en-US" dirty="0"/>
              <a:t> </a:t>
            </a:r>
            <a:r>
              <a:rPr lang="en-US" b="1" dirty="0" err="1" smtClean="0"/>
              <a:t>teminatlandırma</a:t>
            </a:r>
            <a:r>
              <a:rPr lang="en-US" dirty="0" err="1" smtClean="0"/>
              <a:t>’dır</a:t>
            </a:r>
            <a:r>
              <a:rPr lang="tr-TR" dirty="0" smtClean="0"/>
              <a:t>.</a:t>
            </a:r>
          </a:p>
          <a:p>
            <a:pPr algn="just">
              <a:lnSpc>
                <a:spcPct val="100000"/>
              </a:lnSpc>
            </a:pPr>
            <a:r>
              <a:rPr lang="tr-TR" dirty="0" smtClean="0"/>
              <a:t> </a:t>
            </a:r>
            <a:r>
              <a:rPr lang="en-US" dirty="0" err="1" smtClean="0"/>
              <a:t>Borsalar</a:t>
            </a:r>
            <a:r>
              <a:rPr lang="en-US" dirty="0" smtClean="0"/>
              <a:t> </a:t>
            </a:r>
            <a:r>
              <a:rPr lang="en-US" dirty="0" err="1"/>
              <a:t>alınacak</a:t>
            </a:r>
            <a:r>
              <a:rPr lang="en-US" dirty="0"/>
              <a:t> </a:t>
            </a:r>
            <a:r>
              <a:rPr lang="en-US" dirty="0" err="1"/>
              <a:t>başlangıç</a:t>
            </a:r>
            <a:r>
              <a:rPr lang="en-US" dirty="0"/>
              <a:t> </a:t>
            </a:r>
            <a:r>
              <a:rPr lang="en-US" dirty="0" err="1"/>
              <a:t>teminat</a:t>
            </a:r>
            <a:r>
              <a:rPr lang="en-US" dirty="0"/>
              <a:t> </a:t>
            </a:r>
            <a:r>
              <a:rPr lang="en-US" dirty="0" err="1"/>
              <a:t>tutarlarını</a:t>
            </a:r>
            <a:r>
              <a:rPr lang="en-US" dirty="0"/>
              <a:t> </a:t>
            </a:r>
            <a:r>
              <a:rPr lang="en-US" dirty="0" err="1"/>
              <a:t>hesaplamak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analitik</a:t>
            </a:r>
            <a:r>
              <a:rPr lang="en-US" dirty="0"/>
              <a:t> </a:t>
            </a:r>
            <a:r>
              <a:rPr lang="en-US" dirty="0" err="1"/>
              <a:t>yöntemler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modeller</a:t>
            </a:r>
            <a:r>
              <a:rPr lang="en-US" dirty="0"/>
              <a:t> </a:t>
            </a:r>
            <a:r>
              <a:rPr lang="en-US" dirty="0" err="1"/>
              <a:t>kullanmaktadırlar</a:t>
            </a:r>
            <a:r>
              <a:rPr lang="en-US" dirty="0"/>
              <a:t>. Bu </a:t>
            </a:r>
            <a:r>
              <a:rPr lang="en-US" dirty="0" err="1" smtClean="0"/>
              <a:t>yöntemler</a:t>
            </a:r>
            <a:r>
              <a:rPr lang="tr-TR" dirty="0" smtClean="0"/>
              <a:t>:</a:t>
            </a:r>
          </a:p>
          <a:p>
            <a:pPr lvl="2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Tarihi</a:t>
            </a:r>
            <a:r>
              <a:rPr lang="en-US" sz="1800" dirty="0"/>
              <a:t> </a:t>
            </a:r>
            <a:r>
              <a:rPr lang="en-US" sz="1800" dirty="0" err="1"/>
              <a:t>veriler</a:t>
            </a:r>
            <a:r>
              <a:rPr lang="en-US" sz="1800" dirty="0"/>
              <a:t> </a:t>
            </a:r>
            <a:r>
              <a:rPr lang="en-US" sz="1800" dirty="0" err="1"/>
              <a:t>kullanarak</a:t>
            </a:r>
            <a:r>
              <a:rPr lang="en-US" sz="1800" dirty="0"/>
              <a:t> </a:t>
            </a:r>
            <a:r>
              <a:rPr lang="en-US" sz="1800" b="1" dirty="0"/>
              <a:t>Riske </a:t>
            </a:r>
            <a:r>
              <a:rPr lang="en-US" sz="1800" b="1" dirty="0" err="1"/>
              <a:t>Maruz</a:t>
            </a:r>
            <a:r>
              <a:rPr lang="en-US" sz="1800" b="1" dirty="0"/>
              <a:t> </a:t>
            </a:r>
            <a:r>
              <a:rPr lang="en-US" sz="1800" b="1" dirty="0" err="1"/>
              <a:t>Değer</a:t>
            </a:r>
            <a:r>
              <a:rPr lang="en-US" sz="1800" b="1" dirty="0"/>
              <a:t> </a:t>
            </a:r>
            <a:r>
              <a:rPr lang="en-US" sz="1800" dirty="0"/>
              <a:t>(Value At Risk) </a:t>
            </a:r>
            <a:r>
              <a:rPr lang="en-US" sz="1800" dirty="0" err="1" smtClean="0"/>
              <a:t>hesaplanması</a:t>
            </a:r>
            <a:r>
              <a:rPr lang="en-US" sz="1800" dirty="0" smtClean="0"/>
              <a:t>;</a:t>
            </a:r>
            <a:endParaRPr lang="tr-TR" sz="1800" dirty="0" smtClean="0"/>
          </a:p>
          <a:p>
            <a:pPr lvl="2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b="1" dirty="0" smtClean="0"/>
              <a:t>Stress </a:t>
            </a:r>
            <a:r>
              <a:rPr lang="en-US" sz="1800" b="1" dirty="0" err="1"/>
              <a:t>testleri</a:t>
            </a:r>
            <a:r>
              <a:rPr lang="en-US" sz="1800" dirty="0" err="1"/>
              <a:t>n</a:t>
            </a:r>
            <a:r>
              <a:rPr lang="en-US" sz="1800" dirty="0"/>
              <a:t> </a:t>
            </a:r>
            <a:r>
              <a:rPr lang="en-US" sz="1800" dirty="0" err="1" smtClean="0"/>
              <a:t>yapılması</a:t>
            </a:r>
            <a:r>
              <a:rPr lang="en-US" sz="1800" dirty="0" smtClean="0"/>
              <a:t>;</a:t>
            </a:r>
            <a:endParaRPr lang="tr-TR" sz="1800" dirty="0" smtClean="0"/>
          </a:p>
          <a:p>
            <a:pPr lvl="2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b="1" dirty="0" err="1" smtClean="0"/>
              <a:t>Portföy</a:t>
            </a:r>
            <a:r>
              <a:rPr lang="en-US" sz="1800" b="1" dirty="0" smtClean="0"/>
              <a:t> </a:t>
            </a:r>
            <a:r>
              <a:rPr lang="en-US" sz="1800" b="1" dirty="0" err="1"/>
              <a:t>yaklaşımı</a:t>
            </a:r>
            <a:r>
              <a:rPr lang="en-US" sz="1800" dirty="0"/>
              <a:t>; </a:t>
            </a:r>
            <a:endParaRPr lang="tr-TR" sz="1800" dirty="0"/>
          </a:p>
          <a:p>
            <a:pPr lvl="2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/>
              <a:t>Korelasyon</a:t>
            </a:r>
            <a:r>
              <a:rPr lang="en-US" sz="1800" dirty="0" smtClean="0"/>
              <a:t> </a:t>
            </a:r>
            <a:r>
              <a:rPr lang="en-US" sz="1800" dirty="0" err="1"/>
              <a:t>katsayıları</a:t>
            </a:r>
            <a:r>
              <a:rPr lang="en-US" sz="1800" dirty="0"/>
              <a:t> </a:t>
            </a:r>
            <a:r>
              <a:rPr lang="en-US" sz="1800" dirty="0" err="1"/>
              <a:t>yüksek</a:t>
            </a:r>
            <a:r>
              <a:rPr lang="en-US" sz="1800" dirty="0"/>
              <a:t> </a:t>
            </a:r>
            <a:r>
              <a:rPr lang="en-US" sz="1800" b="1" dirty="0" err="1"/>
              <a:t>menkul</a:t>
            </a:r>
            <a:r>
              <a:rPr lang="en-US" sz="1800" b="1" dirty="0"/>
              <a:t> </a:t>
            </a:r>
            <a:r>
              <a:rPr lang="en-US" sz="1800" b="1" dirty="0" err="1"/>
              <a:t>kıymetlerin</a:t>
            </a:r>
            <a:r>
              <a:rPr lang="en-US" sz="1800" b="1" dirty="0"/>
              <a:t> </a:t>
            </a:r>
            <a:r>
              <a:rPr lang="en-US" sz="1800" b="1" dirty="0" err="1"/>
              <a:t>ortak</a:t>
            </a:r>
            <a:r>
              <a:rPr lang="en-US" sz="1800" b="1" dirty="0"/>
              <a:t> risk </a:t>
            </a:r>
            <a:r>
              <a:rPr lang="en-US" sz="1800" b="1" dirty="0" err="1"/>
              <a:t>senaryolarıyla</a:t>
            </a:r>
            <a:r>
              <a:rPr lang="en-US" sz="1800" b="1" dirty="0"/>
              <a:t> </a:t>
            </a:r>
            <a:r>
              <a:rPr lang="en-US" sz="1800" b="1" dirty="0" err="1"/>
              <a:t>değerlendirilmesi</a:t>
            </a:r>
            <a:r>
              <a:rPr lang="en-US" sz="1800" b="1" dirty="0"/>
              <a:t> </a:t>
            </a:r>
            <a:r>
              <a:rPr lang="en-US" sz="1800" dirty="0" err="1"/>
              <a:t>gibi</a:t>
            </a:r>
            <a:r>
              <a:rPr lang="en-US" sz="1800" dirty="0"/>
              <a:t> </a:t>
            </a:r>
            <a:r>
              <a:rPr lang="en-US" sz="1800" dirty="0" err="1"/>
              <a:t>yöntemler</a:t>
            </a:r>
            <a:r>
              <a:rPr lang="en-US" sz="1800" dirty="0"/>
              <a:t> </a:t>
            </a:r>
            <a:r>
              <a:rPr lang="en-US" sz="1800" dirty="0" err="1"/>
              <a:t>olarak</a:t>
            </a:r>
            <a:r>
              <a:rPr lang="en-US" sz="1800" dirty="0"/>
              <a:t> </a:t>
            </a:r>
            <a:r>
              <a:rPr lang="en-US" sz="1800" dirty="0" err="1"/>
              <a:t>sıralanabilir</a:t>
            </a:r>
            <a:r>
              <a:rPr lang="en-US" sz="1800" dirty="0"/>
              <a:t>. </a:t>
            </a:r>
            <a:endParaRPr lang="tr-TR" sz="1800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Projelerde </a:t>
            </a:r>
            <a:r>
              <a:rPr lang="tr-TR" sz="24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Teminatlandırma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17109</TotalTime>
  <Words>1201</Words>
  <Application>Microsoft Office PowerPoint</Application>
  <PresentationFormat>Ekran Gösterisi (4:3)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gizem ulusoy</cp:lastModifiedBy>
  <cp:revision>870</cp:revision>
  <cp:lastPrinted>2016-10-24T07:53:35Z</cp:lastPrinted>
  <dcterms:created xsi:type="dcterms:W3CDTF">2016-09-18T09:35:24Z</dcterms:created>
  <dcterms:modified xsi:type="dcterms:W3CDTF">2020-02-26T11:39:31Z</dcterms:modified>
</cp:coreProperties>
</file>