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5" r:id="rId4"/>
    <p:sldId id="257" r:id="rId5"/>
    <p:sldId id="266" r:id="rId6"/>
    <p:sldId id="267" r:id="rId7"/>
    <p:sldId id="268" r:id="rId8"/>
    <p:sldId id="258" r:id="rId9"/>
    <p:sldId id="259" r:id="rId10"/>
    <p:sldId id="260" r:id="rId11"/>
    <p:sldId id="261" r:id="rId12"/>
    <p:sldId id="262" r:id="rId13"/>
    <p:sldId id="263"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D6615A0-B15E-4178-9DE4-028D7375324C}"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DF542E-4068-4070-A97D-CF9399EB538F}" type="slidenum">
              <a:rPr lang="tr-TR" smtClean="0"/>
              <a:t>‹#›</a:t>
            </a:fld>
            <a:endParaRPr lang="tr-TR"/>
          </a:p>
        </p:txBody>
      </p:sp>
    </p:spTree>
    <p:extLst>
      <p:ext uri="{BB962C8B-B14F-4D97-AF65-F5344CB8AC3E}">
        <p14:creationId xmlns:p14="http://schemas.microsoft.com/office/powerpoint/2010/main" val="1908200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D6615A0-B15E-4178-9DE4-028D7375324C}"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DF542E-4068-4070-A97D-CF9399EB538F}" type="slidenum">
              <a:rPr lang="tr-TR" smtClean="0"/>
              <a:t>‹#›</a:t>
            </a:fld>
            <a:endParaRPr lang="tr-TR"/>
          </a:p>
        </p:txBody>
      </p:sp>
    </p:spTree>
    <p:extLst>
      <p:ext uri="{BB962C8B-B14F-4D97-AF65-F5344CB8AC3E}">
        <p14:creationId xmlns:p14="http://schemas.microsoft.com/office/powerpoint/2010/main" val="1790514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D6615A0-B15E-4178-9DE4-028D7375324C}"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DF542E-4068-4070-A97D-CF9399EB538F}"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91511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D6615A0-B15E-4178-9DE4-028D7375324C}"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DF542E-4068-4070-A97D-CF9399EB538F}" type="slidenum">
              <a:rPr lang="tr-TR" smtClean="0"/>
              <a:t>‹#›</a:t>
            </a:fld>
            <a:endParaRPr lang="tr-TR"/>
          </a:p>
        </p:txBody>
      </p:sp>
    </p:spTree>
    <p:extLst>
      <p:ext uri="{BB962C8B-B14F-4D97-AF65-F5344CB8AC3E}">
        <p14:creationId xmlns:p14="http://schemas.microsoft.com/office/powerpoint/2010/main" val="24154624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D6615A0-B15E-4178-9DE4-028D7375324C}"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DF542E-4068-4070-A97D-CF9399EB538F}"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449654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D6615A0-B15E-4178-9DE4-028D7375324C}"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DF542E-4068-4070-A97D-CF9399EB538F}" type="slidenum">
              <a:rPr lang="tr-TR" smtClean="0"/>
              <a:t>‹#›</a:t>
            </a:fld>
            <a:endParaRPr lang="tr-TR"/>
          </a:p>
        </p:txBody>
      </p:sp>
    </p:spTree>
    <p:extLst>
      <p:ext uri="{BB962C8B-B14F-4D97-AF65-F5344CB8AC3E}">
        <p14:creationId xmlns:p14="http://schemas.microsoft.com/office/powerpoint/2010/main" val="5817919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D6615A0-B15E-4178-9DE4-028D7375324C}"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DF542E-4068-4070-A97D-CF9399EB538F}" type="slidenum">
              <a:rPr lang="tr-TR" smtClean="0"/>
              <a:t>‹#›</a:t>
            </a:fld>
            <a:endParaRPr lang="tr-TR"/>
          </a:p>
        </p:txBody>
      </p:sp>
    </p:spTree>
    <p:extLst>
      <p:ext uri="{BB962C8B-B14F-4D97-AF65-F5344CB8AC3E}">
        <p14:creationId xmlns:p14="http://schemas.microsoft.com/office/powerpoint/2010/main" val="22329965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D6615A0-B15E-4178-9DE4-028D7375324C}"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DF542E-4068-4070-A97D-CF9399EB538F}" type="slidenum">
              <a:rPr lang="tr-TR" smtClean="0"/>
              <a:t>‹#›</a:t>
            </a:fld>
            <a:endParaRPr lang="tr-TR"/>
          </a:p>
        </p:txBody>
      </p:sp>
    </p:spTree>
    <p:extLst>
      <p:ext uri="{BB962C8B-B14F-4D97-AF65-F5344CB8AC3E}">
        <p14:creationId xmlns:p14="http://schemas.microsoft.com/office/powerpoint/2010/main" val="2982891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D6615A0-B15E-4178-9DE4-028D7375324C}"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DF542E-4068-4070-A97D-CF9399EB538F}" type="slidenum">
              <a:rPr lang="tr-TR" smtClean="0"/>
              <a:t>‹#›</a:t>
            </a:fld>
            <a:endParaRPr lang="tr-TR"/>
          </a:p>
        </p:txBody>
      </p:sp>
    </p:spTree>
    <p:extLst>
      <p:ext uri="{BB962C8B-B14F-4D97-AF65-F5344CB8AC3E}">
        <p14:creationId xmlns:p14="http://schemas.microsoft.com/office/powerpoint/2010/main" val="249990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D6615A0-B15E-4178-9DE4-028D7375324C}"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DF542E-4068-4070-A97D-CF9399EB538F}" type="slidenum">
              <a:rPr lang="tr-TR" smtClean="0"/>
              <a:t>‹#›</a:t>
            </a:fld>
            <a:endParaRPr lang="tr-TR"/>
          </a:p>
        </p:txBody>
      </p:sp>
    </p:spTree>
    <p:extLst>
      <p:ext uri="{BB962C8B-B14F-4D97-AF65-F5344CB8AC3E}">
        <p14:creationId xmlns:p14="http://schemas.microsoft.com/office/powerpoint/2010/main" val="2180413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D6615A0-B15E-4178-9DE4-028D7375324C}"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DF542E-4068-4070-A97D-CF9399EB538F}" type="slidenum">
              <a:rPr lang="tr-TR" smtClean="0"/>
              <a:t>‹#›</a:t>
            </a:fld>
            <a:endParaRPr lang="tr-TR"/>
          </a:p>
        </p:txBody>
      </p:sp>
    </p:spTree>
    <p:extLst>
      <p:ext uri="{BB962C8B-B14F-4D97-AF65-F5344CB8AC3E}">
        <p14:creationId xmlns:p14="http://schemas.microsoft.com/office/powerpoint/2010/main" val="1092249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D6615A0-B15E-4178-9DE4-028D7375324C}" type="datetimeFigureOut">
              <a:rPr lang="tr-TR" smtClean="0"/>
              <a:t>3.3.2020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DDF542E-4068-4070-A97D-CF9399EB538F}" type="slidenum">
              <a:rPr lang="tr-TR" smtClean="0"/>
              <a:t>‹#›</a:t>
            </a:fld>
            <a:endParaRPr lang="tr-TR"/>
          </a:p>
        </p:txBody>
      </p:sp>
    </p:spTree>
    <p:extLst>
      <p:ext uri="{BB962C8B-B14F-4D97-AF65-F5344CB8AC3E}">
        <p14:creationId xmlns:p14="http://schemas.microsoft.com/office/powerpoint/2010/main" val="2769134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D6615A0-B15E-4178-9DE4-028D7375324C}" type="datetimeFigureOut">
              <a:rPr lang="tr-TR" smtClean="0"/>
              <a:t>3.3.2020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DDF542E-4068-4070-A97D-CF9399EB538F}" type="slidenum">
              <a:rPr lang="tr-TR" smtClean="0"/>
              <a:t>‹#›</a:t>
            </a:fld>
            <a:endParaRPr lang="tr-TR"/>
          </a:p>
        </p:txBody>
      </p:sp>
    </p:spTree>
    <p:extLst>
      <p:ext uri="{BB962C8B-B14F-4D97-AF65-F5344CB8AC3E}">
        <p14:creationId xmlns:p14="http://schemas.microsoft.com/office/powerpoint/2010/main" val="2274570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6615A0-B15E-4178-9DE4-028D7375324C}" type="datetimeFigureOut">
              <a:rPr lang="tr-TR" smtClean="0"/>
              <a:t>3.3.2020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DDF542E-4068-4070-A97D-CF9399EB538F}" type="slidenum">
              <a:rPr lang="tr-TR" smtClean="0"/>
              <a:t>‹#›</a:t>
            </a:fld>
            <a:endParaRPr lang="tr-TR"/>
          </a:p>
        </p:txBody>
      </p:sp>
    </p:spTree>
    <p:extLst>
      <p:ext uri="{BB962C8B-B14F-4D97-AF65-F5344CB8AC3E}">
        <p14:creationId xmlns:p14="http://schemas.microsoft.com/office/powerpoint/2010/main" val="2823022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D6615A0-B15E-4178-9DE4-028D7375324C}"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DF542E-4068-4070-A97D-CF9399EB538F}" type="slidenum">
              <a:rPr lang="tr-TR" smtClean="0"/>
              <a:t>‹#›</a:t>
            </a:fld>
            <a:endParaRPr lang="tr-TR"/>
          </a:p>
        </p:txBody>
      </p:sp>
    </p:spTree>
    <p:extLst>
      <p:ext uri="{BB962C8B-B14F-4D97-AF65-F5344CB8AC3E}">
        <p14:creationId xmlns:p14="http://schemas.microsoft.com/office/powerpoint/2010/main" val="2338706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D6615A0-B15E-4178-9DE4-028D7375324C}"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DF542E-4068-4070-A97D-CF9399EB538F}" type="slidenum">
              <a:rPr lang="tr-TR" smtClean="0"/>
              <a:t>‹#›</a:t>
            </a:fld>
            <a:endParaRPr lang="tr-TR"/>
          </a:p>
        </p:txBody>
      </p:sp>
    </p:spTree>
    <p:extLst>
      <p:ext uri="{BB962C8B-B14F-4D97-AF65-F5344CB8AC3E}">
        <p14:creationId xmlns:p14="http://schemas.microsoft.com/office/powerpoint/2010/main" val="2965618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D6615A0-B15E-4178-9DE4-028D7375324C}" type="datetimeFigureOut">
              <a:rPr lang="tr-TR" smtClean="0"/>
              <a:t>3.3.2020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DDF542E-4068-4070-A97D-CF9399EB538F}" type="slidenum">
              <a:rPr lang="tr-TR" smtClean="0"/>
              <a:t>‹#›</a:t>
            </a:fld>
            <a:endParaRPr lang="tr-TR"/>
          </a:p>
        </p:txBody>
      </p:sp>
    </p:spTree>
    <p:extLst>
      <p:ext uri="{BB962C8B-B14F-4D97-AF65-F5344CB8AC3E}">
        <p14:creationId xmlns:p14="http://schemas.microsoft.com/office/powerpoint/2010/main" val="4243234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07067" y="4508033"/>
            <a:ext cx="7766936" cy="1096899"/>
          </a:xfrm>
        </p:spPr>
        <p:txBody>
          <a:bodyPr/>
          <a:lstStyle/>
          <a:p>
            <a:r>
              <a:rPr lang="tr-TR" dirty="0"/>
              <a:t>ÖRGÜT KÜLTÜRÜ</a:t>
            </a:r>
            <a:endParaRPr lang="tr-TR" dirty="0"/>
          </a:p>
        </p:txBody>
      </p:sp>
      <p:sp>
        <p:nvSpPr>
          <p:cNvPr id="5" name="Unvan 1"/>
          <p:cNvSpPr txBox="1">
            <a:spLocks noGrp="1"/>
          </p:cNvSpPr>
          <p:nvPr>
            <p:ph type="ctrTitle"/>
          </p:nvPr>
        </p:nvSpPr>
        <p:spPr>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dirty="0" smtClean="0"/>
              <a:t>BİLGİ MERKEZLERİ YÖNETİMİ</a:t>
            </a:r>
            <a:endParaRPr lang="tr-TR" dirty="0"/>
          </a:p>
        </p:txBody>
      </p:sp>
    </p:spTree>
    <p:extLst>
      <p:ext uri="{BB962C8B-B14F-4D97-AF65-F5344CB8AC3E}">
        <p14:creationId xmlns:p14="http://schemas.microsoft.com/office/powerpoint/2010/main" val="2321231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Dördüncü ve son aşamada ise; kütüphanede görev alacak personelin işe alınması ile birlikte, genel örgüt kültürünün öyküsü oluşturulmaya başlanmış olur.</a:t>
            </a:r>
          </a:p>
          <a:p>
            <a:pPr lvl="1" algn="just"/>
            <a:r>
              <a:rPr lang="tr-TR" dirty="0" smtClean="0"/>
              <a:t>Kütüphane kurucusunun örgüt kültürünün oluşturulması sürecine etkisi oldukça büyüktür.</a:t>
            </a:r>
          </a:p>
          <a:p>
            <a:pPr lvl="1" algn="just"/>
            <a:r>
              <a:rPr lang="tr-TR" dirty="0" smtClean="0"/>
              <a:t>Örgüt lideri örgüt kültürünü oluştururken, kütüphane çalışanları tarafından benimsenebilecek, onlara yol gösterecek, kalıcı, geçerliliğini yitirmeyecek değerler sistemi oluşturmalıdır. Bu değerleri somutlaştıracak, çalışanlara rol modeli oluşturacak, çalışanları motive edecek kahramanlar yaratmalıdır. Çalışanlar arasındaki takım ruhu, birlik ve aidiyet duygularını oluşturarak onların bütünleşmelerini sağlamak amacıyla örgütte tören düzenler.</a:t>
            </a:r>
            <a:endParaRPr lang="tr-TR" dirty="0"/>
          </a:p>
        </p:txBody>
      </p:sp>
    </p:spTree>
    <p:extLst>
      <p:ext uri="{BB962C8B-B14F-4D97-AF65-F5344CB8AC3E}">
        <p14:creationId xmlns:p14="http://schemas.microsoft.com/office/powerpoint/2010/main" val="3463803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Örgüt kültürü oluştururken dikkat edilmesi gereken noktalar</a:t>
            </a:r>
          </a:p>
        </p:txBody>
      </p:sp>
      <p:sp>
        <p:nvSpPr>
          <p:cNvPr id="3" name="İçerik Yer Tutucusu 2"/>
          <p:cNvSpPr>
            <a:spLocks noGrp="1"/>
          </p:cNvSpPr>
          <p:nvPr>
            <p:ph idx="1"/>
          </p:nvPr>
        </p:nvSpPr>
        <p:spPr/>
        <p:txBody>
          <a:bodyPr>
            <a:normAutofit fontScale="92500"/>
          </a:bodyPr>
          <a:lstStyle/>
          <a:p>
            <a:pPr marL="0" indent="0" algn="just">
              <a:buNone/>
            </a:pPr>
            <a:r>
              <a:rPr lang="tr-TR" dirty="0" smtClean="0"/>
              <a:t>	Kütüphane bünyesine en uygun bir örgüt kültürü yapısını oluştururken ya da mevcut kültürel yapıyı sorgularken dikkat  edilmesi gereken noktalar bulunmaktadır:</a:t>
            </a:r>
          </a:p>
          <a:p>
            <a:pPr lvl="1" algn="just"/>
            <a:r>
              <a:rPr lang="tr-TR" dirty="0" smtClean="0"/>
              <a:t>Çalışanların kendilerini kurumun bir parçası olarak görebilmeleri gerekir.</a:t>
            </a:r>
          </a:p>
          <a:p>
            <a:pPr lvl="1" algn="just"/>
            <a:r>
              <a:rPr lang="tr-TR" dirty="0" smtClean="0"/>
              <a:t>Çalışanlar kütüphane içinde, bireysel potansiyellerini kullanma ve geliştirme ortamını bulabilmelidir.</a:t>
            </a:r>
          </a:p>
          <a:p>
            <a:pPr lvl="1" algn="just"/>
            <a:r>
              <a:rPr lang="tr-TR" dirty="0" smtClean="0"/>
              <a:t>Aynı işi yapan kişilerle işbirliği içinde hareket edebilmeleri gerekir.</a:t>
            </a:r>
          </a:p>
          <a:p>
            <a:pPr lvl="1" algn="just"/>
            <a:r>
              <a:rPr lang="tr-TR" dirty="0" smtClean="0"/>
              <a:t>Kütüphanede alınan kararlara katılabilmeleri gerekir.</a:t>
            </a:r>
          </a:p>
          <a:p>
            <a:pPr lvl="1" algn="just"/>
            <a:r>
              <a:rPr lang="tr-TR" dirty="0" smtClean="0"/>
              <a:t>Kurumun kendisinden beklediklerini bilerek verimli şekilde çalışabilmeleri gerekir.</a:t>
            </a:r>
          </a:p>
          <a:p>
            <a:pPr lvl="1" algn="just"/>
            <a:r>
              <a:rPr lang="tr-TR" dirty="0" smtClean="0"/>
              <a:t>Yenilik ve gelişmelere açık olup, kısa sürede uyum gösterebilmeleri gerekir.</a:t>
            </a:r>
          </a:p>
          <a:p>
            <a:pPr lvl="1" algn="just"/>
            <a:r>
              <a:rPr lang="tr-TR" dirty="0" smtClean="0"/>
              <a:t>Kütüphaneye yeni katılanlara ve gerektiğinde tüm kütüphane personeline; kurumun amaç, hedef, değer ve inançları kurum içi faaliyetlerle verilebilmesi ve benimsetilebilmesi gerekir.</a:t>
            </a:r>
            <a:endParaRPr lang="tr-TR" dirty="0"/>
          </a:p>
        </p:txBody>
      </p:sp>
    </p:spTree>
    <p:extLst>
      <p:ext uri="{BB962C8B-B14F-4D97-AF65-F5344CB8AC3E}">
        <p14:creationId xmlns:p14="http://schemas.microsoft.com/office/powerpoint/2010/main" val="3118795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Örgüt kültürü oluştururken dikkat edilmesi gereken noktalar</a:t>
            </a:r>
          </a:p>
        </p:txBody>
      </p:sp>
      <p:sp>
        <p:nvSpPr>
          <p:cNvPr id="3" name="İçerik Yer Tutucusu 2"/>
          <p:cNvSpPr>
            <a:spLocks noGrp="1"/>
          </p:cNvSpPr>
          <p:nvPr>
            <p:ph idx="1"/>
          </p:nvPr>
        </p:nvSpPr>
        <p:spPr/>
        <p:txBody>
          <a:bodyPr/>
          <a:lstStyle/>
          <a:p>
            <a:pPr lvl="1" algn="just"/>
            <a:r>
              <a:rPr lang="tr-TR" dirty="0" smtClean="0"/>
              <a:t>Adil bir ödüllendirme sistemi kurulup, işletilebilmelidir.</a:t>
            </a:r>
          </a:p>
          <a:p>
            <a:pPr lvl="1" algn="just"/>
            <a:r>
              <a:rPr lang="tr-TR" dirty="0" smtClean="0"/>
              <a:t>Sorunların çözümü hoşgörü çerçevesinde yapılabilmelidir.</a:t>
            </a:r>
          </a:p>
          <a:p>
            <a:pPr lvl="1" algn="just"/>
            <a:r>
              <a:rPr lang="tr-TR" dirty="0" smtClean="0"/>
              <a:t>Kütüphanenin hayat bulmasında önemli katkıları bulunan kişilerin öykülerinin bir destek ve motivasyon aracı olarak anlatılabilmesi gerekmektedir.</a:t>
            </a:r>
          </a:p>
          <a:p>
            <a:pPr marL="457200" lvl="1" indent="0" algn="just">
              <a:buNone/>
            </a:pPr>
            <a:endParaRPr lang="tr-TR" dirty="0"/>
          </a:p>
          <a:p>
            <a:pPr marL="457200" lvl="1" indent="0" algn="just">
              <a:buNone/>
            </a:pPr>
            <a:r>
              <a:rPr lang="tr-TR" dirty="0" smtClean="0"/>
              <a:t>Kütüphane içindeki bütün öğeler ve süreçler kurum kültürü kapsamında değerlendirilmektedir. Bir kütüphanenin kültürünü tanımlamada; kurumda sergilenen davranışlar, paylaşılan değerler ve inançlar önemli göstergelerdir. Bunların yanı sıra, kurumda uygulanan kurallar, ilkeler, tutumlar, beklentiler ve paylaşılan anlamlı sembollerin üzerinde durulması gerekir. Başarılı olmak isteyen bir kütüphane; çalışanlarının kurumsal değerleri benimsemeleri, kurumu sahiplenmeleri ve kendilerini mutlu hissetmelerini sağlayacak toplantı, eğitim, tören, gezi gibi etkinliklere önem vermelidir. </a:t>
            </a:r>
          </a:p>
        </p:txBody>
      </p:sp>
    </p:spTree>
    <p:extLst>
      <p:ext uri="{BB962C8B-B14F-4D97-AF65-F5344CB8AC3E}">
        <p14:creationId xmlns:p14="http://schemas.microsoft.com/office/powerpoint/2010/main" val="1972354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lgn="just">
              <a:lnSpc>
                <a:spcPct val="150000"/>
              </a:lnSpc>
              <a:buNone/>
            </a:pPr>
            <a:endParaRPr lang="tr-TR" dirty="0"/>
          </a:p>
          <a:p>
            <a:pPr algn="just">
              <a:lnSpc>
                <a:spcPct val="150000"/>
              </a:lnSpc>
            </a:pPr>
            <a:endParaRPr lang="tr-TR" dirty="0" smtClean="0"/>
          </a:p>
          <a:p>
            <a:pPr marL="0" indent="0" algn="just">
              <a:lnSpc>
                <a:spcPct val="150000"/>
              </a:lnSpc>
              <a:buNone/>
            </a:pPr>
            <a:r>
              <a:rPr lang="tr-TR" dirty="0" smtClean="0"/>
              <a:t>	Kendisini kurumun ayrılmaz bir parçası olarak gören bir çalışan, aynı zamanda ekip ruhu ile ortak aklın gücünü de kullanarak kurumunu başarıya taşıyacaktır.</a:t>
            </a:r>
            <a:endParaRPr lang="tr-TR" dirty="0"/>
          </a:p>
        </p:txBody>
      </p:sp>
    </p:spTree>
    <p:extLst>
      <p:ext uri="{BB962C8B-B14F-4D97-AF65-F5344CB8AC3E}">
        <p14:creationId xmlns:p14="http://schemas.microsoft.com/office/powerpoint/2010/main" val="1900148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ÖRGÜT KÜLTÜRÜ</a:t>
            </a:r>
            <a:endParaRPr lang="tr-TR" dirty="0"/>
          </a:p>
        </p:txBody>
      </p:sp>
      <p:sp>
        <p:nvSpPr>
          <p:cNvPr id="3" name="İçerik Yer Tutucusu 2"/>
          <p:cNvSpPr>
            <a:spLocks noGrp="1"/>
          </p:cNvSpPr>
          <p:nvPr>
            <p:ph idx="1"/>
          </p:nvPr>
        </p:nvSpPr>
        <p:spPr/>
        <p:txBody>
          <a:bodyPr/>
          <a:lstStyle/>
          <a:p>
            <a:pPr marL="0" indent="0" algn="just">
              <a:buNone/>
            </a:pPr>
            <a:r>
              <a:rPr lang="tr-TR" dirty="0" smtClean="0"/>
              <a:t>	Örgütler </a:t>
            </a:r>
            <a:r>
              <a:rPr lang="tr-TR" dirty="0"/>
              <a:t>günümüzdeki sürekli değişme ve gelişmenin etkisiyle büyümekte ve karmaşıklaşmaktadır. </a:t>
            </a:r>
            <a:endParaRPr lang="tr-TR" dirty="0" smtClean="0"/>
          </a:p>
          <a:p>
            <a:pPr marL="0" indent="0" algn="just">
              <a:buNone/>
            </a:pPr>
            <a:r>
              <a:rPr lang="tr-TR" dirty="0"/>
              <a:t>	</a:t>
            </a:r>
            <a:r>
              <a:rPr lang="tr-TR" dirty="0" smtClean="0"/>
              <a:t>Teknolojideki </a:t>
            </a:r>
            <a:r>
              <a:rPr lang="tr-TR" dirty="0"/>
              <a:t>yeni gelişmeler, hem örgütsel olarak hem de bireysel olarak yeni bilgi ve becerilere gereksinimi artırdığı gibi yeni gereksinim ve beklentilerin ortaya çıkmasına da neden olmaktadır. İşte bu aşamada, örgüt kültürünün önemi artmaktadır. </a:t>
            </a:r>
            <a:endParaRPr lang="tr-TR" dirty="0" smtClean="0"/>
          </a:p>
          <a:p>
            <a:pPr marL="0" indent="0" algn="just">
              <a:buNone/>
            </a:pPr>
            <a:r>
              <a:rPr lang="tr-TR" dirty="0"/>
              <a:t>	</a:t>
            </a:r>
            <a:r>
              <a:rPr lang="tr-TR" dirty="0" smtClean="0"/>
              <a:t>Güçlü </a:t>
            </a:r>
            <a:r>
              <a:rPr lang="tr-TR" dirty="0"/>
              <a:t>bir örgüt kültürüne sahip olan kurumlar, hem iç hem de dış çevresinde meydana gelen gelişme ve değişimlere önceden hazırlıklıdır.</a:t>
            </a:r>
          </a:p>
          <a:p>
            <a:pPr algn="just"/>
            <a:endParaRPr lang="tr-TR" dirty="0"/>
          </a:p>
        </p:txBody>
      </p:sp>
    </p:spTree>
    <p:extLst>
      <p:ext uri="{BB962C8B-B14F-4D97-AF65-F5344CB8AC3E}">
        <p14:creationId xmlns:p14="http://schemas.microsoft.com/office/powerpoint/2010/main" val="2514961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ÖRGÜT KÜLTÜRÜ</a:t>
            </a:r>
            <a:endParaRPr lang="tr-TR" dirty="0"/>
          </a:p>
        </p:txBody>
      </p:sp>
      <p:sp>
        <p:nvSpPr>
          <p:cNvPr id="3" name="İçerik Yer Tutucusu 2"/>
          <p:cNvSpPr>
            <a:spLocks noGrp="1"/>
          </p:cNvSpPr>
          <p:nvPr>
            <p:ph idx="1"/>
          </p:nvPr>
        </p:nvSpPr>
        <p:spPr>
          <a:xfrm>
            <a:off x="677334" y="2160589"/>
            <a:ext cx="8596668" cy="4115520"/>
          </a:xfrm>
        </p:spPr>
        <p:txBody>
          <a:bodyPr>
            <a:noAutofit/>
          </a:bodyPr>
          <a:lstStyle/>
          <a:p>
            <a:pPr marL="0" indent="0" algn="just">
              <a:buNone/>
            </a:pPr>
            <a:r>
              <a:rPr lang="tr-TR" sz="2000" dirty="0" smtClean="0"/>
              <a:t>	Örgüt kültürü </a:t>
            </a:r>
            <a:r>
              <a:rPr lang="tr-TR" sz="2000" dirty="0"/>
              <a:t>sayesinde örgüt üyeleri, kendileri ve kurumları için neyin iyi, neyin kötü olduğunu, neyin hedeflenip neyin hedeflenmediğini, neyin yapılması ya da yapılmaması gerektiğini öğrenirler. </a:t>
            </a:r>
          </a:p>
          <a:p>
            <a:pPr marL="0" indent="0" algn="just">
              <a:buNone/>
            </a:pPr>
            <a:r>
              <a:rPr lang="tr-TR" sz="2000" dirty="0" smtClean="0"/>
              <a:t>	Ayrıca </a:t>
            </a:r>
            <a:r>
              <a:rPr lang="tr-TR" sz="2000" dirty="0"/>
              <a:t>bireylerin öğrendikleri bu örgütsel değerler, kendileri için bir isteklendirme kaynağı olduğu gibi örgütün hedef, politika, strateji ve eylemleri için de bir yol haritasıdır. Bu bağlamda, örgütlerin başarısının sürekliliği, örgütsel değerlerin oluşturulmasına ve bu değerlere uyuma bağlıdır.</a:t>
            </a:r>
          </a:p>
          <a:p>
            <a:pPr marL="0" indent="0" algn="just">
              <a:buNone/>
            </a:pPr>
            <a:r>
              <a:rPr lang="tr-TR" sz="2000" dirty="0" smtClean="0"/>
              <a:t>	Örgüt </a:t>
            </a:r>
            <a:r>
              <a:rPr lang="tr-TR" sz="2000" dirty="0"/>
              <a:t>kültürü, “</a:t>
            </a:r>
            <a:r>
              <a:rPr lang="tr-TR" sz="2000" b="1" dirty="0"/>
              <a:t>bir örgütün içindeki insanların davranışlarını yönlendiren normlar, davranışlar, değerler, inançlar ve alışkanlıklar sistemidir</a:t>
            </a:r>
            <a:r>
              <a:rPr lang="tr-TR" sz="2000" dirty="0"/>
              <a:t>”. Diğer bir ifade ile örgüt kültürü, örgüt üyelerinin düşünce ve davranışlarını şekillendiren hâkim değer ve inançlardır</a:t>
            </a:r>
            <a:r>
              <a:rPr lang="tr-TR" sz="2000" dirty="0" smtClean="0"/>
              <a:t>.</a:t>
            </a:r>
            <a:endParaRPr lang="tr-TR" sz="2000" dirty="0"/>
          </a:p>
        </p:txBody>
      </p:sp>
    </p:spTree>
    <p:extLst>
      <p:ext uri="{BB962C8B-B14F-4D97-AF65-F5344CB8AC3E}">
        <p14:creationId xmlns:p14="http://schemas.microsoft.com/office/powerpoint/2010/main" val="3596540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TANIM</a:t>
            </a:r>
            <a:endParaRPr lang="tr-TR" dirty="0"/>
          </a:p>
        </p:txBody>
      </p:sp>
      <p:sp>
        <p:nvSpPr>
          <p:cNvPr id="3" name="İçerik Yer Tutucusu 2"/>
          <p:cNvSpPr>
            <a:spLocks noGrp="1"/>
          </p:cNvSpPr>
          <p:nvPr>
            <p:ph idx="1"/>
          </p:nvPr>
        </p:nvSpPr>
        <p:spPr/>
        <p:txBody>
          <a:bodyPr/>
          <a:lstStyle/>
          <a:p>
            <a:pPr algn="just"/>
            <a:r>
              <a:rPr lang="tr-TR" dirty="0" smtClean="0"/>
              <a:t>Literatürde en sık kullanılan örgüt kültürü tanımı;</a:t>
            </a:r>
          </a:p>
          <a:p>
            <a:pPr lvl="1" algn="just"/>
            <a:r>
              <a:rPr lang="tr-TR" dirty="0" smtClean="0"/>
              <a:t>İçsel bütünleşme ve dışsal uyum sorunlarını çözümlemek için bir grup tarafından ortaya atılan, keşfedilen, öğrenilerek geliştirilen ve örgüte yeni katılan çalışanların sorunlarını doğru algılama, düşünme ve hissetme yolu olarak öğretilecek kadar etkin varsayımlar ve inançlar bütünüdür.</a:t>
            </a:r>
          </a:p>
          <a:p>
            <a:pPr lvl="1" algn="just"/>
            <a:endParaRPr lang="tr-TR" dirty="0"/>
          </a:p>
          <a:p>
            <a:pPr lvl="1" algn="just"/>
            <a:r>
              <a:rPr lang="tr-TR" dirty="0" smtClean="0"/>
              <a:t>Örgüt kültürü kurumların misyonundan, vizyonundan, koşullarından ve bunlar için gerekli olan ihtiyaçlardan doğmaktadır.</a:t>
            </a:r>
          </a:p>
          <a:p>
            <a:pPr lvl="1" algn="just"/>
            <a:r>
              <a:rPr lang="tr-TR" dirty="0" smtClean="0"/>
              <a:t>Örgütün tarihi, çalışanlar üzerinde oluşturduğu özellikler ve önceki yöneticilerin bıraktığı izler, örgütü diğer örgütlerden ayıran önemli öğelerdir.</a:t>
            </a:r>
          </a:p>
          <a:p>
            <a:pPr lvl="1" algn="just"/>
            <a:r>
              <a:rPr lang="tr-TR" dirty="0" smtClean="0"/>
              <a:t>Bu yüzden de örgüt kültürleri birbirinden farklıdır.</a:t>
            </a:r>
          </a:p>
        </p:txBody>
      </p:sp>
    </p:spTree>
    <p:extLst>
      <p:ext uri="{BB962C8B-B14F-4D97-AF65-F5344CB8AC3E}">
        <p14:creationId xmlns:p14="http://schemas.microsoft.com/office/powerpoint/2010/main" val="1225452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Örgüt Kültürünün </a:t>
            </a:r>
            <a:r>
              <a:rPr lang="tr-TR" b="1" i="1" dirty="0" smtClean="0"/>
              <a:t>Unsurları</a:t>
            </a:r>
            <a:endParaRPr lang="tr-TR" dirty="0"/>
          </a:p>
        </p:txBody>
      </p:sp>
      <p:sp>
        <p:nvSpPr>
          <p:cNvPr id="3" name="İçerik Yer Tutucusu 2"/>
          <p:cNvSpPr>
            <a:spLocks noGrp="1"/>
          </p:cNvSpPr>
          <p:nvPr>
            <p:ph idx="1"/>
          </p:nvPr>
        </p:nvSpPr>
        <p:spPr>
          <a:xfrm>
            <a:off x="677334" y="1828801"/>
            <a:ext cx="8596668" cy="4212562"/>
          </a:xfrm>
        </p:spPr>
        <p:txBody>
          <a:bodyPr>
            <a:normAutofit fontScale="92500" lnSpcReduction="10000"/>
          </a:bodyPr>
          <a:lstStyle/>
          <a:p>
            <a:pPr marL="0" indent="0" algn="just">
              <a:buNone/>
            </a:pPr>
            <a:r>
              <a:rPr lang="tr-TR" dirty="0" smtClean="0"/>
              <a:t>	Örgüt </a:t>
            </a:r>
            <a:r>
              <a:rPr lang="tr-TR" dirty="0"/>
              <a:t>kültürünün temel unsurları değerler, normlar ve varsayımlardır. Diğer yandan, örgüt kültürünün görülebilen ifade biçimleri arasında; seremoniler ve törenler, adetler (</a:t>
            </a:r>
            <a:r>
              <a:rPr lang="tr-TR" dirty="0" err="1"/>
              <a:t>ritueller</a:t>
            </a:r>
            <a:r>
              <a:rPr lang="tr-TR" dirty="0"/>
              <a:t>), hikâyeler, mitler, semboller, dil ve kahramanlar belirtilebilir.</a:t>
            </a:r>
          </a:p>
          <a:p>
            <a:pPr marL="0" indent="0" algn="just">
              <a:buNone/>
            </a:pPr>
            <a:r>
              <a:rPr lang="tr-TR" i="1" dirty="0"/>
              <a:t>	</a:t>
            </a:r>
            <a:r>
              <a:rPr lang="tr-TR" sz="1900" b="1" i="1" dirty="0" smtClean="0"/>
              <a:t>Değerler</a:t>
            </a:r>
            <a:endParaRPr lang="tr-TR" sz="1900" b="1" dirty="0"/>
          </a:p>
          <a:p>
            <a:pPr marL="0" indent="0" algn="just">
              <a:buNone/>
            </a:pPr>
            <a:r>
              <a:rPr lang="tr-TR" dirty="0"/>
              <a:t>Örgütteki tüm bireylerin ortaklaşa inandığı ve paylaştığı temel değerler, kurum kültürünün önemli bir öğesidir. Kültür, insanların paylaştığı değer ve inançlarla başlamaktadır. Bu değerlerin tümü örgütteki temel anlayış sistemini </a:t>
            </a:r>
            <a:r>
              <a:rPr lang="tr-TR" dirty="0" smtClean="0"/>
              <a:t>oluşturmaktadır.</a:t>
            </a:r>
          </a:p>
          <a:p>
            <a:pPr marL="0" indent="0" algn="just">
              <a:buNone/>
            </a:pPr>
            <a:r>
              <a:rPr lang="tr-TR" i="1" dirty="0"/>
              <a:t>	</a:t>
            </a:r>
            <a:r>
              <a:rPr lang="tr-TR" sz="1900" b="1" i="1" dirty="0" smtClean="0"/>
              <a:t>Normlar</a:t>
            </a:r>
            <a:endParaRPr lang="tr-TR" sz="1900" b="1" dirty="0"/>
          </a:p>
          <a:p>
            <a:pPr marL="0" indent="0" algn="just">
              <a:buNone/>
            </a:pPr>
            <a:r>
              <a:rPr lang="tr-TR" dirty="0"/>
              <a:t>Normlar, belli bir grup içindeki bireylerin ilişkilerini düzenler ve eylemlerine yön verir. Örgütsel kültür içinde davranışı etkileyen, sosyal sistemi kurumsallaştıran ve güçlendiren öğelerdir. Örneğin, “üstlerinle tartışma”, “kötü haberi veren sen olma” şeklinde ifade edilen ve paylaşılan normlar, o örgüt içindeki davranışların nasıl olması gerektiği konusunda bilgiler iletmektedirler</a:t>
            </a:r>
            <a:r>
              <a:rPr lang="tr-TR" dirty="0" smtClean="0"/>
              <a:t>.</a:t>
            </a:r>
            <a:endParaRPr lang="tr-TR" dirty="0"/>
          </a:p>
        </p:txBody>
      </p:sp>
    </p:spTree>
    <p:extLst>
      <p:ext uri="{BB962C8B-B14F-4D97-AF65-F5344CB8AC3E}">
        <p14:creationId xmlns:p14="http://schemas.microsoft.com/office/powerpoint/2010/main" val="1464867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371601"/>
            <a:ext cx="8596668" cy="4669762"/>
          </a:xfrm>
        </p:spPr>
        <p:txBody>
          <a:bodyPr>
            <a:normAutofit/>
          </a:bodyPr>
          <a:lstStyle/>
          <a:p>
            <a:pPr marL="0" indent="0" algn="just">
              <a:buNone/>
            </a:pPr>
            <a:r>
              <a:rPr lang="tr-TR" sz="2200" b="1" i="1" dirty="0" smtClean="0"/>
              <a:t>	Varsayımlar</a:t>
            </a:r>
            <a:endParaRPr lang="tr-TR" b="1" i="1" dirty="0"/>
          </a:p>
          <a:p>
            <a:pPr marL="0" indent="0" algn="just">
              <a:buNone/>
            </a:pPr>
            <a:r>
              <a:rPr lang="tr-TR" dirty="0" smtClean="0"/>
              <a:t>Varsayımlar </a:t>
            </a:r>
            <a:r>
              <a:rPr lang="tr-TR" dirty="0"/>
              <a:t>örgüt üyelerinin algı, düşünce, his ve davranışlarını yönlendirerek, onların örgütsel yaşama ilişkin taşıdıkları doğru-yanlış, anlamlı-anlamsız, olanaklı-olanaksız gibi ön kabullerini oluşturan tartışmasız doğrulardır.</a:t>
            </a:r>
          </a:p>
          <a:p>
            <a:pPr marL="0" indent="0" algn="just">
              <a:buNone/>
            </a:pPr>
            <a:r>
              <a:rPr lang="tr-TR" i="1" dirty="0"/>
              <a:t>	</a:t>
            </a:r>
            <a:r>
              <a:rPr lang="tr-TR" sz="2200" b="1" i="1" dirty="0" smtClean="0"/>
              <a:t>Seremoniler </a:t>
            </a:r>
            <a:r>
              <a:rPr lang="tr-TR" sz="2200" b="1" i="1" dirty="0"/>
              <a:t>ve Törenler</a:t>
            </a:r>
            <a:endParaRPr lang="tr-TR" sz="2200" b="1" dirty="0"/>
          </a:p>
          <a:p>
            <a:pPr marL="0" indent="0" algn="just">
              <a:buNone/>
            </a:pPr>
            <a:r>
              <a:rPr lang="tr-TR" dirty="0"/>
              <a:t>Seremoniler özel olaylardır. Seremonilerin anlamı, belli bir mesajı iletmek veya daha özel bir amacı gerçekleştirmektir. Bu özel olay sırasında örgüt çalışanları örgütsel kültürün bir parçası olan kahramanlara, mitlere ve sembollere ait kutlamalar yaparlar. Seremonilerin birçoğu, gelenekselleşmiş etkinlikler olarak tanımlanan törenleri kapsamaktadır. Örgütlerde tören türleri şu şekilde ifade edilebilir</a:t>
            </a:r>
            <a:r>
              <a:rPr lang="tr-TR" dirty="0" smtClean="0"/>
              <a:t>:</a:t>
            </a:r>
            <a:endParaRPr lang="tr-TR" dirty="0"/>
          </a:p>
        </p:txBody>
      </p:sp>
    </p:spTree>
    <p:extLst>
      <p:ext uri="{BB962C8B-B14F-4D97-AF65-F5344CB8AC3E}">
        <p14:creationId xmlns:p14="http://schemas.microsoft.com/office/powerpoint/2010/main" val="2518432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Törenler</a:t>
            </a:r>
            <a:endParaRPr lang="tr-TR" dirty="0"/>
          </a:p>
        </p:txBody>
      </p:sp>
      <p:sp>
        <p:nvSpPr>
          <p:cNvPr id="3" name="İçerik Yer Tutucusu 2"/>
          <p:cNvSpPr>
            <a:spLocks noGrp="1"/>
          </p:cNvSpPr>
          <p:nvPr>
            <p:ph idx="1"/>
          </p:nvPr>
        </p:nvSpPr>
        <p:spPr/>
        <p:txBody>
          <a:bodyPr>
            <a:normAutofit fontScale="92500" lnSpcReduction="10000"/>
          </a:bodyPr>
          <a:lstStyle/>
          <a:p>
            <a:pPr lvl="0" algn="just"/>
            <a:r>
              <a:rPr lang="tr-TR" dirty="0"/>
              <a:t>Statü töreni, bireyin statüsündeki değişimi gösterir. Örneğin, emeklilik yemekleri.</a:t>
            </a:r>
          </a:p>
          <a:p>
            <a:pPr lvl="0" algn="just"/>
            <a:r>
              <a:rPr lang="tr-TR" dirty="0"/>
              <a:t>Teşvik törenleri, bireylerin başarılarına destek verir. Ayın elemanı uygulaması veya başarılı personelin ödüllendirilmesi gibi.</a:t>
            </a:r>
          </a:p>
          <a:p>
            <a:pPr lvl="0" algn="just"/>
            <a:r>
              <a:rPr lang="tr-TR" dirty="0"/>
              <a:t>Yenileme töreni, örgütteki değişime önem verir ve öğrenme ve başarmayı cesaretlendirir. Buna verilecek örnek, yeni bir eğitim merkezinin açılması olabilir.</a:t>
            </a:r>
          </a:p>
          <a:p>
            <a:pPr lvl="0" algn="just"/>
            <a:r>
              <a:rPr lang="tr-TR" dirty="0"/>
              <a:t>Bütünleşme törenleri, örgütteki farklı gurupları birleştirmeyi ve daha büyük bir örgüt olma isteğini pekiştirir. Geleneksel olarak düzenlenen piknikler bu törenlere örnek olarak verilebilir.</a:t>
            </a:r>
          </a:p>
          <a:p>
            <a:pPr lvl="0" algn="just"/>
            <a:r>
              <a:rPr lang="tr-TR" dirty="0"/>
              <a:t>Çatışmayı azaltıcı törenler, örgütte doğal olarak ortaya çıkan çatışmaları ve anlaşmazlıkları gidermeyi amaçlamaktadır. Buna verilecek örnekler, şikâyetlerin dinlenmesi ve birleşme sözleşmelerinin müzakereleri olabilir.</a:t>
            </a:r>
          </a:p>
          <a:p>
            <a:pPr lvl="0" algn="just"/>
            <a:r>
              <a:rPr lang="tr-TR" dirty="0"/>
              <a:t>Derece indirme, bazı örgütler tarafından davranış değer ve normlarını uygulamakta başarısız olan kişileri cezalandırmak için kullanılır</a:t>
            </a:r>
            <a:r>
              <a:rPr lang="tr-TR" dirty="0" smtClean="0"/>
              <a:t>.</a:t>
            </a:r>
            <a:endParaRPr lang="tr-TR" dirty="0"/>
          </a:p>
        </p:txBody>
      </p:sp>
    </p:spTree>
    <p:extLst>
      <p:ext uri="{BB962C8B-B14F-4D97-AF65-F5344CB8AC3E}">
        <p14:creationId xmlns:p14="http://schemas.microsoft.com/office/powerpoint/2010/main" val="3472535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KÜTÜPHANELERDE ÖRGÜT KÜLTÜRÜ</a:t>
            </a:r>
            <a:endParaRPr lang="tr-TR" dirty="0"/>
          </a:p>
        </p:txBody>
      </p:sp>
      <p:sp>
        <p:nvSpPr>
          <p:cNvPr id="3" name="İçerik Yer Tutucusu 2"/>
          <p:cNvSpPr>
            <a:spLocks noGrp="1"/>
          </p:cNvSpPr>
          <p:nvPr>
            <p:ph idx="1"/>
          </p:nvPr>
        </p:nvSpPr>
        <p:spPr/>
        <p:txBody>
          <a:bodyPr>
            <a:normAutofit lnSpcReduction="10000"/>
          </a:bodyPr>
          <a:lstStyle/>
          <a:p>
            <a:pPr algn="just"/>
            <a:r>
              <a:rPr lang="tr-TR" dirty="0" smtClean="0"/>
              <a:t>Kütüphaneler açık bir sistem olduğu için çevre elemanları (ÖR: kullanıcıları) ile yoğun bir etkileşim içindedir. Yani onların kültürlerinden etkilenebilmekte ve aynı zamanda çevresini kültürel boyutta etkileyebilmektedir.</a:t>
            </a:r>
          </a:p>
          <a:p>
            <a:pPr algn="just"/>
            <a:r>
              <a:rPr lang="tr-TR" dirty="0" smtClean="0"/>
              <a:t>Kütüphaneler, zorlu rekabet koşullarında, faaliyetlerini sürdürebilmek adına güçlü örgütsel yapılarını oluşturmalıdırlar.</a:t>
            </a:r>
          </a:p>
          <a:p>
            <a:pPr algn="just"/>
            <a:r>
              <a:rPr lang="tr-TR" dirty="0" smtClean="0"/>
              <a:t>Etkin bir kütüphane yöneticisi, kullanıcı memnuniyetini en üst düzeye çıkarmalıdır. Böylece, kullanıcı kütüphaneden ayrıldığında, kütüphaneye tekrar gelmeyi arzu edecektir.</a:t>
            </a:r>
          </a:p>
          <a:p>
            <a:pPr algn="just"/>
            <a:r>
              <a:rPr lang="tr-TR" dirty="0" smtClean="0"/>
              <a:t>Hizmetlerden memnun kalan bir kullanıcı, başka kullanıcıları da etkileyecek, kütüphaneyi kullananların sayısını arttıracaktır.</a:t>
            </a:r>
          </a:p>
          <a:p>
            <a:pPr algn="just"/>
            <a:r>
              <a:rPr lang="tr-TR" dirty="0" smtClean="0"/>
              <a:t>Bu da kullanıcı odaklı ve yenilikçi bir örgüt kültürünün oluşturulmasıyla gerçekleşecektir.</a:t>
            </a:r>
            <a:endParaRPr lang="tr-TR" dirty="0"/>
          </a:p>
        </p:txBody>
      </p:sp>
    </p:spTree>
    <p:extLst>
      <p:ext uri="{BB962C8B-B14F-4D97-AF65-F5344CB8AC3E}">
        <p14:creationId xmlns:p14="http://schemas.microsoft.com/office/powerpoint/2010/main" val="4224539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ÖRGÜT KÜLTÜRÜ NASIL OLUŞTURULUR?</a:t>
            </a:r>
            <a:endParaRPr lang="tr-TR" dirty="0"/>
          </a:p>
        </p:txBody>
      </p:sp>
      <p:sp>
        <p:nvSpPr>
          <p:cNvPr id="3" name="İçerik Yer Tutucusu 2"/>
          <p:cNvSpPr>
            <a:spLocks noGrp="1"/>
          </p:cNvSpPr>
          <p:nvPr>
            <p:ph idx="1"/>
          </p:nvPr>
        </p:nvSpPr>
        <p:spPr/>
        <p:txBody>
          <a:bodyPr>
            <a:normAutofit lnSpcReduction="10000"/>
          </a:bodyPr>
          <a:lstStyle/>
          <a:p>
            <a:pPr marL="0" indent="0" algn="just">
              <a:buNone/>
            </a:pPr>
            <a:r>
              <a:rPr lang="tr-TR" dirty="0" smtClean="0"/>
              <a:t>	Kütüphanelerde örgüt kültürünün oluşturulma süreci genellikle şu aşamaları içermektedir :</a:t>
            </a:r>
          </a:p>
          <a:p>
            <a:pPr algn="just"/>
            <a:r>
              <a:rPr lang="tr-TR" dirty="0" smtClean="0"/>
              <a:t>Birinci aşama; kütüphaneyi kuran kişinin yeni bir girişim düşüncesine sahip olması ile başlar. ÖR: yeni kurulan bir üniversite için</a:t>
            </a:r>
          </a:p>
          <a:p>
            <a:pPr algn="just"/>
            <a:r>
              <a:rPr lang="tr-TR" dirty="0" smtClean="0"/>
              <a:t>İkinci aşamada; kurucu bir ya da daha çok anahtar kişiyi, fizibilite (yapabilirlik) etüdü yapmak üzere, ekibe dahil eder ve görüşlerini onlarla paylaşır.</a:t>
            </a:r>
          </a:p>
          <a:p>
            <a:pPr algn="just"/>
            <a:r>
              <a:rPr lang="tr-TR" dirty="0" smtClean="0"/>
              <a:t>Üçüncü aşamada; oluşturulan ekip fizibilite çalışmasına başlar : Talep tahmini ve pazar araştırması, en uygun kuruluş yeri ve binanın seçimi, kapasitenin belirlenmesi, gerekli fonların bulunması, donanımın seçilmesi, kazanımların öngörülmesi, yönetmeliklerin ve örgüt şemasının oluşturulması, fizibilite raporu ve yatırım değerleme, kesin projenin oluşturulması ve kütüphanenin kurulması…</a:t>
            </a:r>
            <a:endParaRPr lang="tr-TR" dirty="0"/>
          </a:p>
        </p:txBody>
      </p:sp>
    </p:spTree>
    <p:extLst>
      <p:ext uri="{BB962C8B-B14F-4D97-AF65-F5344CB8AC3E}">
        <p14:creationId xmlns:p14="http://schemas.microsoft.com/office/powerpoint/2010/main" val="4028559206"/>
      </p:ext>
    </p:extLst>
  </p:cSld>
  <p:clrMapOvr>
    <a:masterClrMapping/>
  </p:clrMapOvr>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417</TotalTime>
  <Words>548</Words>
  <Application>Microsoft Office PowerPoint</Application>
  <PresentationFormat>Geniş ekran</PresentationFormat>
  <Paragraphs>66</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Trebuchet MS</vt:lpstr>
      <vt:lpstr>Wingdings 3</vt:lpstr>
      <vt:lpstr>Kristal</vt:lpstr>
      <vt:lpstr>BİLGİ MERKEZLERİ YÖNETİMİ</vt:lpstr>
      <vt:lpstr>ÖRGÜT KÜLTÜRÜ</vt:lpstr>
      <vt:lpstr>ÖRGÜT KÜLTÜRÜ</vt:lpstr>
      <vt:lpstr>TANIM</vt:lpstr>
      <vt:lpstr>Örgüt Kültürünün Unsurları</vt:lpstr>
      <vt:lpstr>PowerPoint Sunusu</vt:lpstr>
      <vt:lpstr>Törenler</vt:lpstr>
      <vt:lpstr>KÜTÜPHANELERDE ÖRGÜT KÜLTÜRÜ</vt:lpstr>
      <vt:lpstr>ÖRGÜT KÜLTÜRÜ NASIL OLUŞTURULUR?</vt:lpstr>
      <vt:lpstr>PowerPoint Sunusu</vt:lpstr>
      <vt:lpstr>Örgüt kültürü oluştururken dikkat edilmesi gereken noktalar</vt:lpstr>
      <vt:lpstr>Örgüt kültürü oluştururken dikkat edilmesi gereken noktalar</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ÖRGÜT KÜLTÜRÜ</dc:title>
  <dc:creator>dogan_atilgan</dc:creator>
  <cp:lastModifiedBy>dogan_atilgan</cp:lastModifiedBy>
  <cp:revision>20</cp:revision>
  <dcterms:created xsi:type="dcterms:W3CDTF">2016-04-26T11:44:11Z</dcterms:created>
  <dcterms:modified xsi:type="dcterms:W3CDTF">2020-03-03T08:02:27Z</dcterms:modified>
</cp:coreProperties>
</file>