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310" r:id="rId4"/>
    <p:sldId id="311" r:id="rId5"/>
    <p:sldId id="296" r:id="rId6"/>
    <p:sldId id="304" r:id="rId7"/>
    <p:sldId id="305" r:id="rId8"/>
    <p:sldId id="306" r:id="rId9"/>
    <p:sldId id="307" r:id="rId10"/>
    <p:sldId id="308" r:id="rId11"/>
    <p:sldId id="29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yse Su Ozugurlu" initials="ASO" lastIdx="1" clrIdx="0">
    <p:extLst>
      <p:ext uri="{19B8F6BF-5375-455C-9EA6-DF929625EA0E}">
        <p15:presenceInfo xmlns:p15="http://schemas.microsoft.com/office/powerpoint/2012/main" userId="0c938d8ea9f5f55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0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0F22D9-328A-40E8-82CE-040263175A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AC5A9B6-C6F8-47F4-920F-7EA04CA0D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D8E055-9337-45FE-8FD9-AE570EE5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4FC46A-20D6-4552-9973-6866B7C40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67AFD3D-F9D8-4115-9D6E-930E6B1F6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04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60D87E-0B3A-42A6-A7C3-868A10488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91D6904-8EB9-4375-94CA-3C54B1F72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8C2CED-9CBC-4448-98E1-F20B3CCA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A4F2A5-BC1E-4AA2-B4E1-9B475037A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06DC35-84A2-431F-A4B7-4D7A640EE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917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00566BA-F9FE-4A75-8F9E-5131FE0A59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10FE420-6FCD-45B5-97A2-40DC3AD8B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EB0096-E063-4138-AB13-AB1EAB1BB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66BD6F6-FC54-42A0-9ED7-82734DC7D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711E14-D1C8-4EA2-9D83-D92944EAA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40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B1806A-2FD7-4C4E-8EE2-A2A53D52F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72DD88-7CCC-4A9B-AC12-2C5D6D278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B66D34-B943-41DD-B21C-096FE72AD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CCEAC20-17DF-45D7-8967-FB95F6188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0463CCE-8C89-4047-B116-848851020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3261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C882FB-8E40-4AD7-B07C-6A59D5DD5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1EE035-3231-4D8C-9403-A4DD1AEB7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BA9EFF-D1F8-41AA-A07A-C34C39E3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D00C19-B6BF-443B-B51D-5E9836C8D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6EBBE2B-EC73-453B-8E87-AD75BD8C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254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53893E-5ED7-4CCC-9BC2-26DCD516F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A97B19-C270-4CF2-AAC9-E80F0F1426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F81133B-EEC6-4AF4-8CB3-004339789F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83CFFEB-8037-4F6F-A87C-87187ADEF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C4528D3-6D88-490D-891C-13BB19B5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B81A449-728F-43B6-985C-BA0B3E93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138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68A212-6366-48FD-98EE-912A630B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28D2665-85BC-4512-AA0A-ED3E2347E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29E8461-5D54-4CFB-B76A-289DAF70F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1C40728-3F88-42FB-A686-9EB565E96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F254752-D121-467F-805D-FF793E5476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E50400C-B2FC-413B-A51A-4946EF3A6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FE589C6-B186-4D3D-A490-545D7C77B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789E225-690D-43E9-B71E-E49A8F8F2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054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BFDF21-2156-4317-B6AA-AEBACBFB6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74E04D9-BA49-4EB7-B686-23320C016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3551966-D1F7-432D-A23E-E41ABBE75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1294936-99EC-4823-9591-CC19C5A96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17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6896D57-68B8-40BC-8B77-709A5F928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7551497-E72E-42D3-AFD7-8EC0763C8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EDB6D44-3A04-499E-835F-B89334123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1770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90285F-6E9F-469B-BAEA-7A4769B0B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C0D19F-E9C4-44A1-9699-9CD2BA6D2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137D6BF-4812-4010-B32C-8872AA137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66BA32C-F148-4EC4-9386-D8973811E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8931D05-8796-4F98-BC96-BAEE8ACC8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AB6B6B0-714E-4513-96C9-1B2B09ECD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144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2678DB-BF35-4A58-84F6-752057F0A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851A312-8AAF-4B03-89D7-C87298C34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6F30887-E2DA-4322-8715-19A61D35A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D8D2365-78AF-495B-B2CA-6A6937531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12FCBB-D75E-4B44-9DAB-2092804D0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E3BFE6C-8A21-4191-821A-A372BF3FF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427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79D365D-444E-4197-9400-AE6754CA0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4C758EA-AA02-41B3-BAB6-DB68C359D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A100F5-0DA9-4A4B-92E3-646BDA1FE3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C17EE-24C2-41D2-8357-4573DC42BEC4}" type="datetimeFigureOut">
              <a:rPr lang="tr-TR" smtClean="0"/>
              <a:t>2.04.2020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B67B2A-C20A-41FF-A909-2888A65D20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3BD2708-E048-411E-B54E-9D1AF911B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BD579-BF25-46F7-A51E-92A55EFDC1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689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D835A3-2174-4F2D-B0A7-96492F2F91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sz="3100" dirty="0"/>
              <a:t>ÖRGÜTSEL DAVRANIŞ</a:t>
            </a:r>
            <a:br>
              <a:rPr lang="tr-TR" sz="3100" dirty="0"/>
            </a:br>
            <a:r>
              <a:rPr lang="tr-TR" sz="3100" dirty="0"/>
              <a:t>ADMYO</a:t>
            </a:r>
            <a:br>
              <a:rPr lang="tr-TR" sz="3100" dirty="0"/>
            </a:br>
            <a:r>
              <a:rPr lang="tr-TR" sz="3100" dirty="0"/>
              <a:t>2019-2020 / BAHAR</a:t>
            </a:r>
            <a:br>
              <a:rPr lang="tr-TR" sz="3100" dirty="0"/>
            </a:br>
            <a:r>
              <a:rPr lang="tr-TR" sz="3100" dirty="0"/>
              <a:t>Doç. Dr. Sonay BAYRAMOĞLU ÖZUĞURLU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167A070-8F8E-4D3C-AA29-C3AC43421C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4. KİŞİLİK VE DEĞERLER</a:t>
            </a:r>
          </a:p>
        </p:txBody>
      </p:sp>
    </p:spTree>
    <p:extLst>
      <p:ext uri="{BB962C8B-B14F-4D97-AF65-F5344CB8AC3E}">
        <p14:creationId xmlns:p14="http://schemas.microsoft.com/office/powerpoint/2010/main" val="441718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F2730D1-991B-4D1F-9E43-031214166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345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				ÖDEV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844ABA-C01D-47E6-B715-F451FD689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Örgütsel Kültür Profili bir bireyin değerlerinin örgütüyle uyup uymadığını değerlendirmemize yardım eder. </a:t>
            </a:r>
          </a:p>
          <a:p>
            <a:pPr marL="514350" indent="-514350">
              <a:buAutoNum type="arabicPeriod"/>
            </a:pPr>
            <a:r>
              <a:rPr lang="tr-TR" dirty="0">
                <a:solidFill>
                  <a:srgbClr val="FF0000"/>
                </a:solidFill>
              </a:rPr>
              <a:t>En çok tercih ettiğiniz ve en az tercih ettiğiniz değerler nelerdir?</a:t>
            </a:r>
          </a:p>
          <a:p>
            <a:pPr marL="514350" indent="-514350">
              <a:buAutoNum type="arabicPeriod"/>
            </a:pPr>
            <a:r>
              <a:rPr lang="tr-TR" dirty="0">
                <a:solidFill>
                  <a:srgbClr val="FF0000"/>
                </a:solidFill>
              </a:rPr>
              <a:t>En çok ve en az tercih edilen değerlerde </a:t>
            </a:r>
            <a:r>
              <a:rPr lang="tr-TR" dirty="0" err="1">
                <a:solidFill>
                  <a:srgbClr val="FF0000"/>
                </a:solidFill>
              </a:rPr>
              <a:t>nesilsel</a:t>
            </a:r>
            <a:r>
              <a:rPr lang="tr-TR" dirty="0">
                <a:solidFill>
                  <a:srgbClr val="FF0000"/>
                </a:solidFill>
              </a:rPr>
              <a:t> farklılıklar olduğunu düşünüyor musunuz?</a:t>
            </a:r>
          </a:p>
          <a:p>
            <a:pPr marL="514350" indent="-514350">
              <a:buAutoNum type="arabicPeriod"/>
            </a:pPr>
            <a:r>
              <a:rPr lang="tr-TR" dirty="0">
                <a:solidFill>
                  <a:srgbClr val="FF0000"/>
                </a:solidFill>
              </a:rPr>
              <a:t>Sizce değerler, çalışmak istediğiniz işyerine karar verirken ne kadar önemlidir?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0250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219D0927-B22C-4657-9550-21D509A1F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3 ve 4. Hafta Soruları</a:t>
            </a:r>
          </a:p>
        </p:txBody>
      </p:sp>
      <p:sp>
        <p:nvSpPr>
          <p:cNvPr id="7" name="İçerik Yer Tutucusu 3">
            <a:extLst>
              <a:ext uri="{FF2B5EF4-FFF2-40B4-BE49-F238E27FC236}">
                <a16:creationId xmlns:a16="http://schemas.microsoft.com/office/drawing/2014/main" id="{12FC98C8-09BF-42CA-AE29-B9289FD64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13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1. Kişilik nedir? Nasıl ölçeriz?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2.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</a:rPr>
              <a:t>Myers-Briggs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 Tipi gösterge nedir ve neyi ölçer?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3. Büyük beş kişilik model nedir? Neyi ölçer?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4. Büyük beş kişilik model, iş davranışlarını tahmin ederken nelerden yararlanır?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5. Büyük Beş kişilik modeli dışında, ÖD için hangi kişilik özellikleri önemlidir?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8514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83B571-9060-46F6-B844-8538D1332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 hafta öğrenilmesi </a:t>
            </a:r>
            <a:r>
              <a:rPr lang="tr-TR"/>
              <a:t>gereken bilgiler:</a:t>
            </a:r>
            <a:endParaRPr lang="en-CA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684739-5C85-4E2A-A0FE-BFDA3AF97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1. Kişiliği tanımlama: Kişiliğin nasıl ölçüldüğünü, bireyin kişiliği üzerinde hangi faktörlerin etkili olduğunu açıklayabilmelisiniz.</a:t>
            </a:r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dirty="0" err="1"/>
              <a:t>Myers_Briggs</a:t>
            </a:r>
            <a:r>
              <a:rPr lang="tr-TR" dirty="0"/>
              <a:t> Tipi Kişilik Ölçümünün temel çerçevesi nedir? Zayıf ve güçlü yanları nelerdir?</a:t>
            </a:r>
          </a:p>
          <a:p>
            <a:pPr marL="0" indent="0">
              <a:buNone/>
            </a:pPr>
            <a:r>
              <a:rPr lang="tr-TR" dirty="0"/>
              <a:t>3. Büyük Beş Kişilik </a:t>
            </a:r>
            <a:r>
              <a:rPr lang="tr-TR" dirty="0" err="1"/>
              <a:t>Modeli’nin</a:t>
            </a:r>
            <a:r>
              <a:rPr lang="tr-TR" dirty="0"/>
              <a:t> çerçevesi nedir? İşteki davranışların tahmin edilmesinde hangi amaçla kullanılabilir?</a:t>
            </a:r>
          </a:p>
          <a:p>
            <a:pPr marL="0" indent="0">
              <a:buNone/>
            </a:pPr>
            <a:r>
              <a:rPr lang="tr-TR" dirty="0"/>
              <a:t>4. ÖD ile ilgili diğer kişilik tanımları nelerdir?</a:t>
            </a:r>
          </a:p>
          <a:p>
            <a:pPr marL="0" indent="0">
              <a:buNone/>
            </a:pPr>
            <a:r>
              <a:rPr lang="tr-TR" dirty="0"/>
              <a:t>5. Değerler nedir? Değerlerin iş yaşamındaki önemini açıklayınız.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8063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68151E-142C-44D7-A463-75638889E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Değerler </a:t>
            </a:r>
            <a:endParaRPr lang="en-CA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45CB3E9-2DC0-47F1-B3ED-5D2220C89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b="1" i="1" dirty="0"/>
              <a:t>Değerler</a:t>
            </a:r>
            <a:r>
              <a:rPr lang="tr-TR" i="1" dirty="0"/>
              <a:t>, belli bir davranış biçimi veya belirli durumlar için temel ve kalıcı kanaatleri ifade eder. Bunlar bir bireyin, neyin doğru, neyin arzu edilen olduğuna dair fikirlerini geliştirebilecekleri zeminleri meydana getirir. </a:t>
            </a:r>
          </a:p>
          <a:p>
            <a:pPr marL="0" indent="0">
              <a:buNone/>
            </a:pPr>
            <a:r>
              <a:rPr lang="tr-TR" i="1" dirty="0"/>
              <a:t>Hepimizin bir değerler sistemini meydana getiren bir değerler hiyerarşisi vardır.</a:t>
            </a:r>
          </a:p>
          <a:p>
            <a:pPr marL="0" indent="0">
              <a:buNone/>
            </a:pPr>
            <a:r>
              <a:rPr lang="tr-TR" b="1" i="1" dirty="0"/>
              <a:t>Değerler Sistemi, </a:t>
            </a:r>
            <a:r>
              <a:rPr lang="tr-TR" i="1" dirty="0"/>
              <a:t> bireylerin kişisel değerlerini temsil eder:</a:t>
            </a:r>
          </a:p>
          <a:p>
            <a:pPr marL="0" indent="0">
              <a:buNone/>
            </a:pPr>
            <a:r>
              <a:rPr lang="tr-TR" b="1" i="1" dirty="0"/>
              <a:t>	içerik- bireysel olarak önemli olan</a:t>
            </a:r>
          </a:p>
          <a:p>
            <a:pPr marL="0" indent="0">
              <a:buNone/>
            </a:pPr>
            <a:r>
              <a:rPr lang="tr-TR" b="1" i="1" dirty="0"/>
              <a:t>	yoğunluk- diğer değerler arasındaki önemi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i="1" dirty="0"/>
              <a:t>Değerler; insanların davranışlarını ve motivasyonlarını anlamamız için gerekli olan temeli meydana getirir ve algılarımızı etkiler.</a:t>
            </a:r>
          </a:p>
          <a:p>
            <a:pPr marL="0" indent="0">
              <a:buNone/>
            </a:pPr>
            <a:r>
              <a:rPr lang="tr-TR" i="1" dirty="0"/>
              <a:t>Neyin yapılıp neyin yapılmaması gerektiği konusunda ön fikirlerimizle yaşarız. </a:t>
            </a:r>
          </a:p>
          <a:p>
            <a:pPr marL="0" indent="0">
              <a:buNone/>
            </a:pPr>
            <a:r>
              <a:rPr lang="tr-TR" i="1" dirty="0"/>
              <a:t>Çalıştığımız örgütlerde de bu ön fikirlerle işe başlarız. </a:t>
            </a:r>
          </a:p>
          <a:p>
            <a:pPr marL="0" indent="0">
              <a:buNone/>
            </a:pPr>
            <a:r>
              <a:rPr lang="tr-TR" b="1" i="1" dirty="0"/>
              <a:t>Değer sistemi, algımızı etkiler ve nesnelliğimizi gölgeler.</a:t>
            </a:r>
          </a:p>
          <a:p>
            <a:pPr marL="0" indent="0">
              <a:buNone/>
            </a:pPr>
            <a:r>
              <a:rPr lang="tr-TR" b="1" i="1" dirty="0"/>
              <a:t>	</a:t>
            </a:r>
            <a:endParaRPr lang="en-CA" b="1" i="1" dirty="0"/>
          </a:p>
        </p:txBody>
      </p:sp>
    </p:spTree>
    <p:extLst>
      <p:ext uri="{BB962C8B-B14F-4D97-AF65-F5344CB8AC3E}">
        <p14:creationId xmlns:p14="http://schemas.microsoft.com/office/powerpoint/2010/main" val="4266709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A19541-DD02-4A95-A10E-5C8A142B6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Değerler</a:t>
            </a:r>
            <a:endParaRPr lang="en-CA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58908E-582F-4635-8EBD-E4FBAE130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Değerleri nasıl sınıflandıracağız?</a:t>
            </a:r>
          </a:p>
          <a:p>
            <a:pPr marL="0" indent="0">
              <a:buNone/>
            </a:pPr>
            <a:r>
              <a:rPr lang="tr-TR" dirty="0"/>
              <a:t>1. Bireysel değerleri gruplandıran </a:t>
            </a:r>
            <a:r>
              <a:rPr lang="tr-TR" dirty="0" err="1"/>
              <a:t>Rokeach</a:t>
            </a:r>
            <a:r>
              <a:rPr lang="tr-TR" dirty="0"/>
              <a:t> Değer Anketi’ni ele alalım:</a:t>
            </a:r>
          </a:p>
          <a:p>
            <a:pPr marL="0" indent="0">
              <a:buNone/>
            </a:pPr>
            <a:r>
              <a:rPr lang="tr-TR" dirty="0"/>
              <a:t>Anket, amaç değerler ve araç değerler olmak üzere iki değer grubundan meydana gelir. (her bir değer grubunda 18 değer belirlenmiştir).</a:t>
            </a:r>
          </a:p>
          <a:p>
            <a:pPr marL="0" indent="0">
              <a:buNone/>
            </a:pPr>
            <a:r>
              <a:rPr lang="tr-TR" dirty="0"/>
              <a:t>Amaç değerler, bireyin hayatı boyunca ulaşmayı istediği hedeflerdir, arzuladığı sonuçlardır. </a:t>
            </a:r>
          </a:p>
          <a:p>
            <a:pPr marL="0" indent="0">
              <a:buNone/>
            </a:pPr>
            <a:r>
              <a:rPr lang="tr-TR" dirty="0"/>
              <a:t>Araç değerler ise, bireyin tercihi olan bir amaç değeri için kullandığı araçlardır.  </a:t>
            </a:r>
          </a:p>
          <a:p>
            <a:pPr marL="0" indent="0">
              <a:buNone/>
            </a:pPr>
            <a:r>
              <a:rPr lang="tr-TR" dirty="0"/>
              <a:t>Amaç değerlere örnek: Rahat bir yaşam / heyecan verici bir yaşam / dünya barışı / mutluluk / özgürlük / aile güvenliği gibi.</a:t>
            </a:r>
          </a:p>
          <a:p>
            <a:pPr marL="0" indent="0">
              <a:buNone/>
            </a:pPr>
            <a:r>
              <a:rPr lang="tr-TR" dirty="0"/>
              <a:t>Araç değerlere örnek: Hırslı (çok çalışkan, istekli) / geniş fikirli / hayal gücü kuvvetli / sorumlu / sevgi dolu…gibi.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65203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710A53-8FA5-4C6F-B046-4E5D9C118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60" y="318053"/>
            <a:ext cx="10647459" cy="728870"/>
          </a:xfrm>
        </p:spPr>
        <p:txBody>
          <a:bodyPr/>
          <a:lstStyle/>
          <a:p>
            <a:r>
              <a:rPr lang="tr-TR" b="1" dirty="0"/>
              <a:t>			Değerler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A9B082-7EBE-4869-B50A-CEFF445AC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0" y="1066801"/>
            <a:ext cx="10677940" cy="549302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1400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000" dirty="0"/>
              <a:t>                                             		</a:t>
            </a:r>
          </a:p>
          <a:p>
            <a:pPr marL="0" indent="0">
              <a:buNone/>
            </a:pPr>
            <a:r>
              <a:rPr lang="tr-TR" sz="2000" dirty="0"/>
              <a:t>	</a:t>
            </a:r>
            <a:r>
              <a:rPr lang="tr-TR" sz="1400" dirty="0"/>
              <a:t>			</a:t>
            </a:r>
          </a:p>
          <a:p>
            <a:pPr marL="0" indent="0">
              <a:buNone/>
            </a:pPr>
            <a:r>
              <a:rPr lang="tr-TR" sz="1400" dirty="0"/>
              <a:t>		</a:t>
            </a:r>
          </a:p>
          <a:p>
            <a:pPr marL="0" indent="0">
              <a:buNone/>
            </a:pPr>
            <a:r>
              <a:rPr lang="tr-TR" sz="1400" dirty="0"/>
              <a:t>		</a:t>
            </a:r>
          </a:p>
        </p:txBody>
      </p:sp>
      <p:graphicFrame>
        <p:nvGraphicFramePr>
          <p:cNvPr id="5" name="Tablo 5">
            <a:extLst>
              <a:ext uri="{FF2B5EF4-FFF2-40B4-BE49-F238E27FC236}">
                <a16:creationId xmlns:a16="http://schemas.microsoft.com/office/drawing/2014/main" id="{C9EDAC1A-CF73-47BE-A209-F4B2E0D6D9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056295"/>
              </p:ext>
            </p:extLst>
          </p:nvPr>
        </p:nvGraphicFramePr>
        <p:xfrm>
          <a:off x="675860" y="1258955"/>
          <a:ext cx="10845073" cy="4916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6036">
                  <a:extLst>
                    <a:ext uri="{9D8B030D-6E8A-4147-A177-3AD203B41FA5}">
                      <a16:colId xmlns:a16="http://schemas.microsoft.com/office/drawing/2014/main" val="1648673561"/>
                    </a:ext>
                  </a:extLst>
                </a:gridCol>
                <a:gridCol w="2292626">
                  <a:extLst>
                    <a:ext uri="{9D8B030D-6E8A-4147-A177-3AD203B41FA5}">
                      <a16:colId xmlns:a16="http://schemas.microsoft.com/office/drawing/2014/main" val="3987857181"/>
                    </a:ext>
                  </a:extLst>
                </a:gridCol>
                <a:gridCol w="6129759">
                  <a:extLst>
                    <a:ext uri="{9D8B030D-6E8A-4147-A177-3AD203B41FA5}">
                      <a16:colId xmlns:a16="http://schemas.microsoft.com/office/drawing/2014/main" val="3029722211"/>
                    </a:ext>
                  </a:extLst>
                </a:gridCol>
                <a:gridCol w="222994">
                  <a:extLst>
                    <a:ext uri="{9D8B030D-6E8A-4147-A177-3AD203B41FA5}">
                      <a16:colId xmlns:a16="http://schemas.microsoft.com/office/drawing/2014/main" val="53960530"/>
                    </a:ext>
                  </a:extLst>
                </a:gridCol>
                <a:gridCol w="463658">
                  <a:extLst>
                    <a:ext uri="{9D8B030D-6E8A-4147-A177-3AD203B41FA5}">
                      <a16:colId xmlns:a16="http://schemas.microsoft.com/office/drawing/2014/main" val="3503680280"/>
                    </a:ext>
                  </a:extLst>
                </a:gridCol>
              </a:tblGrid>
              <a:tr h="439387">
                <a:tc gridSpan="5">
                  <a:txBody>
                    <a:bodyPr/>
                    <a:lstStyle/>
                    <a:p>
                      <a:r>
                        <a:rPr lang="tr-TR" dirty="0"/>
                        <a:t>Günümüzde baskın iş değerleri</a:t>
                      </a:r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047947"/>
                  </a:ext>
                </a:extLst>
              </a:tr>
              <a:tr h="454157">
                <a:tc>
                  <a:txBody>
                    <a:bodyPr/>
                    <a:lstStyle/>
                    <a:p>
                      <a:r>
                        <a:rPr lang="tr-TR" dirty="0"/>
                        <a:t>Yaş grubu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İşe Giriş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Baskın iş değeri</a:t>
                      </a:r>
                      <a:endParaRPr lang="en-CA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gradFill>
                      <a:gsLst>
                        <a:gs pos="3600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6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287991"/>
                  </a:ext>
                </a:extLst>
              </a:tr>
              <a:tr h="1038072">
                <a:tc>
                  <a:txBody>
                    <a:bodyPr/>
                    <a:lstStyle/>
                    <a:p>
                      <a:r>
                        <a:rPr lang="tr-TR" dirty="0"/>
                        <a:t>Emektar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1950 veya 1960’ların başı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Çok çalışkan, tutucu, topluluğa uyan; organizasyona sadakat</a:t>
                      </a:r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049252"/>
                  </a:ext>
                </a:extLst>
              </a:tr>
              <a:tr h="1098467">
                <a:tc>
                  <a:txBody>
                    <a:bodyPr/>
                    <a:lstStyle/>
                    <a:p>
                      <a:r>
                        <a:rPr lang="tr-TR" dirty="0"/>
                        <a:t>Bebek Patlaması Kuşağı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1965-1985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Başarı, kazanç, hırs, otoriteden hoşlanmama, kariyerine sadakat</a:t>
                      </a:r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584507"/>
                  </a:ext>
                </a:extLst>
              </a:tr>
              <a:tr h="579468">
                <a:tc>
                  <a:txBody>
                    <a:bodyPr/>
                    <a:lstStyle/>
                    <a:p>
                      <a:r>
                        <a:rPr lang="tr-TR" dirty="0"/>
                        <a:t>X Kuşağı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1985-2000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İş/yaşam dengesi, takım, kuralları sevmeme; ilişkilere sadakat</a:t>
                      </a:r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336446"/>
                  </a:ext>
                </a:extLst>
              </a:tr>
              <a:tr h="843433">
                <a:tc>
                  <a:txBody>
                    <a:bodyPr/>
                    <a:lstStyle/>
                    <a:p>
                      <a:r>
                        <a:rPr lang="tr-TR" dirty="0"/>
                        <a:t>Sonrakiler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2000’den şimdiye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Kendinden emin, mali başarı, özgüvenli ama takım odaklı, kendine ve ilişkilere sadakat</a:t>
                      </a:r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217098"/>
                  </a:ext>
                </a:extLst>
              </a:tr>
              <a:tr h="463575">
                <a:tc gridSpan="4">
                  <a:txBody>
                    <a:bodyPr/>
                    <a:lstStyle/>
                    <a:p>
                      <a:r>
                        <a:rPr lang="tr-TR" dirty="0"/>
                        <a:t>Kaynak: </a:t>
                      </a:r>
                      <a:r>
                        <a:rPr lang="tr-TR" dirty="0" err="1"/>
                        <a:t>Robbins</a:t>
                      </a:r>
                      <a:r>
                        <a:rPr lang="tr-TR" dirty="0"/>
                        <a:t> &amp; </a:t>
                      </a:r>
                      <a:r>
                        <a:rPr lang="tr-TR" dirty="0" err="1"/>
                        <a:t>Judge</a:t>
                      </a:r>
                      <a:r>
                        <a:rPr lang="tr-TR" dirty="0"/>
                        <a:t>, 2017, s. 148).</a:t>
                      </a:r>
                      <a:endParaRPr lang="en-CA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67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7249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166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C60483A-1DAB-449C-A5FF-5E7E879F9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Bireyin Kişiliği ve Değerlerini İş Yeri İle İlişkilendirme</a:t>
            </a:r>
          </a:p>
        </p:txBody>
      </p:sp>
      <p:sp>
        <p:nvSpPr>
          <p:cNvPr id="11" name="İçerik Yer Tutucusu 10">
            <a:extLst>
              <a:ext uri="{FF2B5EF4-FFF2-40B4-BE49-F238E27FC236}">
                <a16:creationId xmlns:a16="http://schemas.microsoft.com/office/drawing/2014/main" id="{969F9E19-8D66-412F-80B9-FB0727EE1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9288"/>
            <a:ext cx="10515600" cy="4938712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İş gerekliliklerini kişilik özellikleri ile eşleştirme çabası en iyi John </a:t>
            </a:r>
            <a:r>
              <a:rPr lang="tr-TR" dirty="0" err="1"/>
              <a:t>Holland’ın</a:t>
            </a:r>
            <a:r>
              <a:rPr lang="tr-TR" dirty="0"/>
              <a:t> </a:t>
            </a:r>
            <a:r>
              <a:rPr lang="tr-TR" b="1" dirty="0"/>
              <a:t>kişilik-iş uyum </a:t>
            </a:r>
            <a:r>
              <a:rPr lang="tr-TR" b="1" dirty="0" err="1"/>
              <a:t>teorisi’</a:t>
            </a:r>
            <a:r>
              <a:rPr lang="tr-TR" dirty="0" err="1"/>
              <a:t>nde</a:t>
            </a:r>
            <a:r>
              <a:rPr lang="tr-TR" dirty="0"/>
              <a:t> gösterilir. </a:t>
            </a:r>
          </a:p>
          <a:p>
            <a:pPr marL="0" indent="0">
              <a:buNone/>
            </a:pPr>
            <a:r>
              <a:rPr lang="tr-TR" dirty="0" err="1"/>
              <a:t>Holland’a</a:t>
            </a:r>
            <a:r>
              <a:rPr lang="tr-TR" dirty="0"/>
              <a:t> göre, kişilik ve iş uyumlu olduğunda iş tatmini en yüksek ve işgücü devir oranı en düşük düzeyde gerçekleşir.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984DA920-F49E-4FDA-95F5-188802AFE4DB}"/>
              </a:ext>
            </a:extLst>
          </p:cNvPr>
          <p:cNvSpPr txBox="1"/>
          <p:nvPr/>
        </p:nvSpPr>
        <p:spPr>
          <a:xfrm>
            <a:off x="1550504" y="3929267"/>
            <a:ext cx="7593495" cy="1261884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tr-TR" sz="3600" dirty="0">
                <a:solidFill>
                  <a:srgbClr val="FFFF00"/>
                </a:solidFill>
              </a:rPr>
              <a:t>Kavram Hatırlama: </a:t>
            </a:r>
          </a:p>
          <a:p>
            <a:pPr algn="ctr"/>
            <a:r>
              <a:rPr lang="tr-TR" sz="4000" b="1" dirty="0">
                <a:solidFill>
                  <a:srgbClr val="FFC000"/>
                </a:solidFill>
              </a:rPr>
              <a:t>İş Gücü Devir Oranı</a:t>
            </a:r>
            <a:endParaRPr lang="en-CA" sz="4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911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D7CB119A-B8EE-4F6D-9080-377D4600A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182" y="365126"/>
            <a:ext cx="10240617" cy="814318"/>
          </a:xfrm>
        </p:spPr>
        <p:txBody>
          <a:bodyPr>
            <a:normAutofit/>
          </a:bodyPr>
          <a:lstStyle/>
          <a:p>
            <a:r>
              <a:rPr lang="tr-TR" dirty="0"/>
              <a:t>Tablo. </a:t>
            </a:r>
            <a:r>
              <a:rPr lang="tr-TR" dirty="0" err="1"/>
              <a:t>Holland’ın</a:t>
            </a:r>
            <a:r>
              <a:rPr lang="tr-TR" dirty="0"/>
              <a:t> Kişilik - İş Uyum Tablosu</a:t>
            </a:r>
          </a:p>
        </p:txBody>
      </p:sp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8C1DA2AF-9612-45D7-BDEA-5F3BD0C2E11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13180" y="1179444"/>
          <a:ext cx="10240617" cy="53909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13539">
                  <a:extLst>
                    <a:ext uri="{9D8B030D-6E8A-4147-A177-3AD203B41FA5}">
                      <a16:colId xmlns:a16="http://schemas.microsoft.com/office/drawing/2014/main" val="2653530758"/>
                    </a:ext>
                  </a:extLst>
                </a:gridCol>
                <a:gridCol w="3413539">
                  <a:extLst>
                    <a:ext uri="{9D8B030D-6E8A-4147-A177-3AD203B41FA5}">
                      <a16:colId xmlns:a16="http://schemas.microsoft.com/office/drawing/2014/main" val="494095964"/>
                    </a:ext>
                  </a:extLst>
                </a:gridCol>
                <a:gridCol w="3413539">
                  <a:extLst>
                    <a:ext uri="{9D8B030D-6E8A-4147-A177-3AD203B41FA5}">
                      <a16:colId xmlns:a16="http://schemas.microsoft.com/office/drawing/2014/main" val="1497590672"/>
                    </a:ext>
                  </a:extLst>
                </a:gridCol>
              </a:tblGrid>
              <a:tr h="707666">
                <a:tc>
                  <a:txBody>
                    <a:bodyPr/>
                    <a:lstStyle/>
                    <a:p>
                      <a:r>
                        <a:rPr lang="tr-TR" dirty="0"/>
                        <a:t>Tip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Kişilik Özellikleri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Uygun Meslekler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062183"/>
                  </a:ext>
                </a:extLst>
              </a:tr>
              <a:tr h="707666">
                <a:tc>
                  <a:txBody>
                    <a:bodyPr/>
                    <a:lstStyle/>
                    <a:p>
                      <a:r>
                        <a:rPr lang="tr-TR" dirty="0"/>
                        <a:t>Gerçekçi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Çekingen, samimi, kalıcı, sabit, gruba uyan, pratik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Mekanik, çiftçi, montaj hattı işçisi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909130"/>
                  </a:ext>
                </a:extLst>
              </a:tr>
              <a:tr h="707666">
                <a:tc>
                  <a:txBody>
                    <a:bodyPr/>
                    <a:lstStyle/>
                    <a:p>
                      <a:r>
                        <a:rPr lang="tr-TR" dirty="0"/>
                        <a:t>Araştırmacı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Analitik, orijinal, meraklı, bağımsız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Biyolog, ekonomist, matematikçi, haberci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407151"/>
                  </a:ext>
                </a:extLst>
              </a:tr>
              <a:tr h="707666">
                <a:tc>
                  <a:txBody>
                    <a:bodyPr/>
                    <a:lstStyle/>
                    <a:p>
                      <a:r>
                        <a:rPr lang="tr-TR" dirty="0"/>
                        <a:t>Sosyal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Sosyal, arkadaş canlısı, işbirlikçi, anlayışlı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Sosyal hizmet görevlisi, öğretmen, danışman, klinik psikolog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475191"/>
                  </a:ext>
                </a:extLst>
              </a:tr>
              <a:tr h="235889">
                <a:tc>
                  <a:txBody>
                    <a:bodyPr/>
                    <a:lstStyle/>
                    <a:p>
                      <a:r>
                        <a:rPr lang="tr-TR" dirty="0"/>
                        <a:t>Geleneksel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Gruba uyan, verimli, pratik, hayal kurmayan, esnek olmayan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  <a:p>
                      <a:r>
                        <a:rPr lang="tr-TR" dirty="0"/>
                        <a:t>Muhasebeci, işletme yöneticisi, banka veznedarı, dosya memuru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278579"/>
                  </a:ext>
                </a:extLst>
              </a:tr>
              <a:tr h="404191">
                <a:tc>
                  <a:txBody>
                    <a:bodyPr/>
                    <a:lstStyle/>
                    <a:p>
                      <a:r>
                        <a:rPr lang="tr-TR" dirty="0"/>
                        <a:t>Girişimci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Özgüvenli, hırslı, enerjik, baskın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Avukat, emlakçı, halkla ilişkiler uzmanı, küçük işletme yöneticisi,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39814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tr-TR" dirty="0"/>
                        <a:t>Artistik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Yaratıcı, düzensiz, idealist, duygusal, pratik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Ressam, müzisyen, yazar, iç mimar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74018"/>
                  </a:ext>
                </a:extLst>
              </a:tr>
              <a:tr h="320040">
                <a:tc gridSpan="3">
                  <a:txBody>
                    <a:bodyPr/>
                    <a:lstStyle/>
                    <a:p>
                      <a:r>
                        <a:rPr lang="tr-TR" dirty="0"/>
                        <a:t>Kaynak: </a:t>
                      </a:r>
                      <a:r>
                        <a:rPr lang="tr-TR" dirty="0" err="1"/>
                        <a:t>Robbins</a:t>
                      </a:r>
                      <a:r>
                        <a:rPr lang="tr-TR" dirty="0"/>
                        <a:t> ve </a:t>
                      </a:r>
                      <a:r>
                        <a:rPr lang="tr-TR" dirty="0" err="1"/>
                        <a:t>Judge</a:t>
                      </a:r>
                      <a:r>
                        <a:rPr lang="tr-TR" dirty="0"/>
                        <a:t>, </a:t>
                      </a:r>
                      <a:r>
                        <a:rPr lang="tr-TR" b="1" i="1" dirty="0"/>
                        <a:t>Örgütsel Davranış</a:t>
                      </a:r>
                      <a:r>
                        <a:rPr lang="tr-TR" dirty="0"/>
                        <a:t>, Çev. İ. Erdem, s.151.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388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02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B435668-EB59-41AC-97AD-E53E911E5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408" y="365125"/>
            <a:ext cx="10386391" cy="245758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Tartışma Konusu:</a:t>
            </a:r>
            <a:br>
              <a:rPr lang="tr-TR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tr-TR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 «Kişilik özellikleri, davranışları güçlü bir biçimde öngörür»</a:t>
            </a:r>
            <a:br>
              <a:rPr lang="tr-TR" dirty="0">
                <a:solidFill>
                  <a:schemeClr val="accent6">
                    <a:lumMod val="50000"/>
                  </a:schemeClr>
                </a:solidFill>
              </a:rPr>
            </a:br>
            <a:endParaRPr lang="tr-TR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D6BAE55-390C-4B93-B419-3A8442192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4730" y="3034749"/>
            <a:ext cx="9949070" cy="31422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i="1" dirty="0">
                <a:solidFill>
                  <a:schemeClr val="accent6">
                    <a:lumMod val="75000"/>
                  </a:schemeClr>
                </a:solidFill>
              </a:rPr>
              <a:t>Tartışmada aşağıdaki kavramları kullanmaya çalışınız: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Kişilik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Davranış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Tutum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Duygu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Karakter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50000"/>
                  </a:schemeClr>
                </a:solidFill>
              </a:rPr>
              <a:t>Öngörü</a:t>
            </a:r>
          </a:p>
        </p:txBody>
      </p:sp>
    </p:spTree>
    <p:extLst>
      <p:ext uri="{BB962C8B-B14F-4D97-AF65-F5344CB8AC3E}">
        <p14:creationId xmlns:p14="http://schemas.microsoft.com/office/powerpoint/2010/main" val="1752707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219D0927-B22C-4657-9550-21D509A1F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3 ve 4. Hafta Soruları</a:t>
            </a:r>
          </a:p>
        </p:txBody>
      </p:sp>
      <p:sp>
        <p:nvSpPr>
          <p:cNvPr id="7" name="İçerik Yer Tutucusu 3">
            <a:extLst>
              <a:ext uri="{FF2B5EF4-FFF2-40B4-BE49-F238E27FC236}">
                <a16:creationId xmlns:a16="http://schemas.microsoft.com/office/drawing/2014/main" id="{12FC98C8-09BF-42CA-AE29-B9289FD64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13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1. Kişilik nedir? Nasıl ölçeriz?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2. </a:t>
            </a:r>
            <a:r>
              <a:rPr lang="tr-TR" dirty="0" err="1">
                <a:solidFill>
                  <a:schemeClr val="accent1">
                    <a:lumMod val="75000"/>
                  </a:schemeClr>
                </a:solidFill>
              </a:rPr>
              <a:t>Myers-Briggs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 Tipi gösterge nedir ve neyi ölçer?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3. Büyük beş modeli nedir? Neyi ölçer?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4. Büyük beş modeli iş davranışlarını tahmin ederken nelerden yararlanır?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5. Büyük Beş modeli dışında, ÖD için hangi kişilik özellikleri önemlidir?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2646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</TotalTime>
  <Words>844</Words>
  <Application>Microsoft Office PowerPoint</Application>
  <PresentationFormat>Geniş ekran</PresentationFormat>
  <Paragraphs>115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 ÖRGÜTSEL DAVRANIŞ ADMYO 2019-2020 / BAHAR Doç. Dr. Sonay BAYRAMOĞLU ÖZUĞURLU</vt:lpstr>
      <vt:lpstr>Bu hafta öğrenilmesi gereken bilgiler:</vt:lpstr>
      <vt:lpstr>Değerler </vt:lpstr>
      <vt:lpstr>Değerler</vt:lpstr>
      <vt:lpstr>   Değerler</vt:lpstr>
      <vt:lpstr>Bireyin Kişiliği ve Değerlerini İş Yeri İle İlişkilendirme</vt:lpstr>
      <vt:lpstr>Tablo. Holland’ın Kişilik - İş Uyum Tablosu</vt:lpstr>
      <vt:lpstr> Tartışma Konusu:   «Kişilik özellikleri, davranışları güçlü bir biçimde öngörür» </vt:lpstr>
      <vt:lpstr>3 ve 4. Hafta Soruları</vt:lpstr>
      <vt:lpstr>    ÖDEV </vt:lpstr>
      <vt:lpstr>3 ve 4. Hafta Soruları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ÖRGÜTSEL DAVRANIŞ ADMYO 2018-2019 BAHAR DÖNEMİ Doç. Dr. Sonay BAYRAMOĞLU ÖZUĞURLU</dc:title>
  <dc:creator>sonay bayramoglu</dc:creator>
  <cp:lastModifiedBy>sonay bayramoglu</cp:lastModifiedBy>
  <cp:revision>44</cp:revision>
  <dcterms:created xsi:type="dcterms:W3CDTF">2019-07-11T20:18:30Z</dcterms:created>
  <dcterms:modified xsi:type="dcterms:W3CDTF">2020-04-02T08:28:40Z</dcterms:modified>
</cp:coreProperties>
</file>