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9" r:id="rId3"/>
    <p:sldId id="499" r:id="rId4"/>
    <p:sldId id="463" r:id="rId5"/>
    <p:sldId id="481" r:id="rId6"/>
    <p:sldId id="482" r:id="rId7"/>
    <p:sldId id="484" r:id="rId8"/>
    <p:sldId id="483" r:id="rId9"/>
    <p:sldId id="50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Feature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Geometry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Özellik geometrisi, çizgisel olmayan bir sistem içermektedir. Bu geometri, vurgulu seslemlerin ve özelliklerin hiyerarşik bir düzenleme içerdiğini öne sürmektedir. (</a:t>
            </a:r>
            <a:r>
              <a:rPr lang="tr-TR" dirty="0" err="1" smtClean="0">
                <a:latin typeface="Book Antiqua" panose="02040602050305030304" pitchFamily="18" charset="0"/>
              </a:rPr>
              <a:t>Clements</a:t>
            </a:r>
            <a:r>
              <a:rPr lang="tr-TR" dirty="0" smtClean="0">
                <a:latin typeface="Book Antiqua" panose="02040602050305030304" pitchFamily="18" charset="0"/>
              </a:rPr>
              <a:t>, 1985, </a:t>
            </a:r>
            <a:r>
              <a:rPr lang="tr-TR" dirty="0" err="1" smtClean="0">
                <a:latin typeface="Book Antiqua" panose="02040602050305030304" pitchFamily="18" charset="0"/>
              </a:rPr>
              <a:t>Sagey</a:t>
            </a:r>
            <a:r>
              <a:rPr lang="tr-TR" dirty="0" smtClean="0">
                <a:latin typeface="Book Antiqua" panose="02040602050305030304" pitchFamily="18" charset="0"/>
              </a:rPr>
              <a:t>, X).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21" name="Grup 20"/>
          <p:cNvGrpSpPr/>
          <p:nvPr/>
        </p:nvGrpSpPr>
        <p:grpSpPr>
          <a:xfrm>
            <a:off x="2699792" y="2681647"/>
            <a:ext cx="4144007" cy="3032733"/>
            <a:chOff x="2963058" y="2276873"/>
            <a:chExt cx="4144007" cy="3032733"/>
          </a:xfrm>
        </p:grpSpPr>
        <p:grpSp>
          <p:nvGrpSpPr>
            <p:cNvPr id="9" name="Grup 8"/>
            <p:cNvGrpSpPr/>
            <p:nvPr/>
          </p:nvGrpSpPr>
          <p:grpSpPr>
            <a:xfrm>
              <a:off x="2963058" y="2276873"/>
              <a:ext cx="3265125" cy="1800200"/>
              <a:chOff x="5446575" y="3214757"/>
              <a:chExt cx="1290843" cy="1807158"/>
            </a:xfrm>
          </p:grpSpPr>
          <p:cxnSp>
            <p:nvCxnSpPr>
              <p:cNvPr id="10" name="Düz Bağlayıcı 9"/>
              <p:cNvCxnSpPr>
                <a:endCxn id="15" idx="0"/>
              </p:cNvCxnSpPr>
              <p:nvPr/>
            </p:nvCxnSpPr>
            <p:spPr>
              <a:xfrm flipH="1">
                <a:off x="5665188" y="3562984"/>
                <a:ext cx="434636" cy="120019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Grup 12"/>
              <p:cNvGrpSpPr/>
              <p:nvPr/>
            </p:nvGrpSpPr>
            <p:grpSpPr>
              <a:xfrm>
                <a:off x="5446575" y="3214757"/>
                <a:ext cx="1290843" cy="1807158"/>
                <a:chOff x="5446575" y="3214757"/>
                <a:chExt cx="1290843" cy="1807158"/>
              </a:xfrm>
            </p:grpSpPr>
            <p:sp>
              <p:nvSpPr>
                <p:cNvPr id="15" name="Metin kutusu 14"/>
                <p:cNvSpPr txBox="1"/>
                <p:nvPr/>
              </p:nvSpPr>
              <p:spPr>
                <a:xfrm>
                  <a:off x="5446575" y="4763179"/>
                  <a:ext cx="437226" cy="2587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600" dirty="0" err="1" smtClean="0">
                      <a:latin typeface="Book Antiqua" panose="02040602050305030304" pitchFamily="18" charset="0"/>
                    </a:rPr>
                    <a:t>Boğazsıl</a:t>
                  </a:r>
                  <a:endParaRPr lang="en-US" sz="16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16" name="Düz Bağlayıcı 15"/>
                <p:cNvCxnSpPr/>
                <p:nvPr/>
              </p:nvCxnSpPr>
              <p:spPr>
                <a:xfrm>
                  <a:off x="6099825" y="3572199"/>
                  <a:ext cx="420282" cy="118001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7" name="Metin kutusu 16"/>
                <p:cNvSpPr txBox="1"/>
                <p:nvPr/>
              </p:nvSpPr>
              <p:spPr>
                <a:xfrm>
                  <a:off x="5777143" y="3214757"/>
                  <a:ext cx="645363" cy="3528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2400" dirty="0" smtClean="0">
                      <a:latin typeface="Book Antiqua" panose="02040602050305030304" pitchFamily="18" charset="0"/>
                    </a:rPr>
                    <a:t>KÖK</a:t>
                  </a:r>
                  <a:endParaRPr lang="en-US" sz="2400" dirty="0"/>
                </a:p>
              </p:txBody>
            </p:sp>
            <p:sp>
              <p:nvSpPr>
                <p:cNvPr id="18" name="Metin kutusu 17"/>
                <p:cNvSpPr txBox="1"/>
                <p:nvPr/>
              </p:nvSpPr>
              <p:spPr>
                <a:xfrm>
                  <a:off x="6099824" y="4739337"/>
                  <a:ext cx="637594" cy="2587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600" dirty="0" err="1" smtClean="0">
                      <a:latin typeface="Book Antiqua" panose="02040602050305030304" pitchFamily="18" charset="0"/>
                    </a:rPr>
                    <a:t>Boğazsıl</a:t>
                  </a:r>
                  <a:r>
                    <a:rPr lang="tr-TR" sz="1600" dirty="0" smtClean="0">
                      <a:latin typeface="Book Antiqua" panose="02040602050305030304" pitchFamily="18" charset="0"/>
                    </a:rPr>
                    <a:t>-üstü</a:t>
                  </a:r>
                  <a:endParaRPr lang="en-US" sz="1600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8" name="Grup 7"/>
            <p:cNvGrpSpPr/>
            <p:nvPr/>
          </p:nvGrpSpPr>
          <p:grpSpPr>
            <a:xfrm>
              <a:off x="5004048" y="4225193"/>
              <a:ext cx="1150140" cy="729835"/>
              <a:chOff x="4283968" y="4768362"/>
              <a:chExt cx="2035807" cy="1570445"/>
            </a:xfrm>
          </p:grpSpPr>
          <p:cxnSp>
            <p:nvCxnSpPr>
              <p:cNvPr id="14" name="Düz Bağlayıcı 13"/>
              <p:cNvCxnSpPr/>
              <p:nvPr/>
            </p:nvCxnSpPr>
            <p:spPr>
              <a:xfrm flipH="1">
                <a:off x="4283968" y="4768362"/>
                <a:ext cx="1034992" cy="157044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Düz Bağlayıcı 18"/>
              <p:cNvCxnSpPr/>
              <p:nvPr/>
            </p:nvCxnSpPr>
            <p:spPr>
              <a:xfrm>
                <a:off x="5318963" y="4780419"/>
                <a:ext cx="1000812" cy="154403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up 10"/>
            <p:cNvGrpSpPr/>
            <p:nvPr/>
          </p:nvGrpSpPr>
          <p:grpSpPr>
            <a:xfrm>
              <a:off x="4244901" y="4969220"/>
              <a:ext cx="2862164" cy="340386"/>
              <a:chOff x="4244901" y="4969220"/>
              <a:chExt cx="2862164" cy="340386"/>
            </a:xfrm>
          </p:grpSpPr>
          <p:sp>
            <p:nvSpPr>
              <p:cNvPr id="12" name="Metin kutusu 11"/>
              <p:cNvSpPr txBox="1"/>
              <p:nvPr/>
            </p:nvSpPr>
            <p:spPr>
              <a:xfrm>
                <a:off x="4244901" y="4971052"/>
                <a:ext cx="151829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>
                    <a:latin typeface="Book Antiqua" panose="02040602050305030304" pitchFamily="18" charset="0"/>
                  </a:rPr>
                  <a:t>Çıkış Yeri</a:t>
                </a:r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Metin kutusu 19"/>
              <p:cNvSpPr txBox="1"/>
              <p:nvPr/>
            </p:nvSpPr>
            <p:spPr>
              <a:xfrm>
                <a:off x="5588772" y="4969220"/>
                <a:ext cx="151829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>
                    <a:latin typeface="Book Antiqua" panose="02040602050305030304" pitchFamily="18" charset="0"/>
                  </a:rPr>
                  <a:t>Çıkış Biçimi</a:t>
                </a:r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134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Feature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Geometry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Örneğin, karşıt özellikler içeren </a:t>
            </a:r>
            <a:r>
              <a:rPr lang="tr-TR" dirty="0" err="1" smtClean="0">
                <a:latin typeface="Book Antiqua" panose="02040602050305030304" pitchFamily="18" charset="0"/>
              </a:rPr>
              <a:t>afrike</a:t>
            </a:r>
            <a:r>
              <a:rPr lang="tr-TR" dirty="0" smtClean="0">
                <a:latin typeface="Book Antiqua" panose="02040602050305030304" pitchFamily="18" charset="0"/>
              </a:rPr>
              <a:t> ünsüzler incelendiğinde; ünsüzlerden </a:t>
            </a:r>
            <a:r>
              <a:rPr lang="tr-TR" dirty="0">
                <a:latin typeface="Book Antiqua" panose="02040602050305030304" pitchFamily="18" charset="0"/>
              </a:rPr>
              <a:t>birin </a:t>
            </a:r>
            <a:r>
              <a:rPr lang="tr-TR" dirty="0" smtClean="0">
                <a:latin typeface="Book Antiqua" panose="02040602050305030304" pitchFamily="18" charset="0"/>
              </a:rPr>
              <a:t>[–sürekli], bir diğerinin ise  [+sürekli] özelliği içerdiği görülmektedir. Bu durumda, hiyerarşik olarak örneğin [</a:t>
            </a:r>
            <a:r>
              <a:rPr lang="tr-TR" dirty="0">
                <a:latin typeface="Book Antiqua" panose="02040602050305030304" pitchFamily="18" charset="0"/>
              </a:rPr>
              <a:t>t</a:t>
            </a:r>
            <a:r>
              <a:rPr lang="tr-TR" dirty="0" smtClean="0">
                <a:latin typeface="Book Antiqua" panose="02040602050305030304" pitchFamily="18" charset="0"/>
              </a:rPr>
              <a:t>∫] </a:t>
            </a:r>
            <a:r>
              <a:rPr lang="tr-TR" dirty="0" err="1" smtClean="0">
                <a:latin typeface="Book Antiqua" panose="02040602050305030304" pitchFamily="18" charset="0"/>
              </a:rPr>
              <a:t>afrike</a:t>
            </a:r>
            <a:r>
              <a:rPr lang="tr-TR" dirty="0" smtClean="0">
                <a:latin typeface="Book Antiqua" panose="02040602050305030304" pitchFamily="18" charset="0"/>
              </a:rPr>
              <a:t> ünsüzü, [–sürekli] ve [+sürekli] seslerin </a:t>
            </a:r>
            <a:r>
              <a:rPr lang="tr-TR" dirty="0" err="1" smtClean="0">
                <a:latin typeface="Book Antiqua" panose="02040602050305030304" pitchFamily="18" charset="0"/>
              </a:rPr>
              <a:t>biraraya</a:t>
            </a:r>
            <a:r>
              <a:rPr lang="tr-TR" dirty="0" smtClean="0">
                <a:latin typeface="Book Antiqua" panose="02040602050305030304" pitchFamily="18" charset="0"/>
              </a:rPr>
              <a:t> gelmesiyle oluşmaktadır.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9" name="Grup 8"/>
          <p:cNvGrpSpPr/>
          <p:nvPr/>
        </p:nvGrpSpPr>
        <p:grpSpPr>
          <a:xfrm>
            <a:off x="4644008" y="2852936"/>
            <a:ext cx="3649930" cy="2808312"/>
            <a:chOff x="5446575" y="3214757"/>
            <a:chExt cx="1290843" cy="1807158"/>
          </a:xfrm>
        </p:grpSpPr>
        <p:cxnSp>
          <p:nvCxnSpPr>
            <p:cNvPr id="10" name="Düz Bağlayıcı 9"/>
            <p:cNvCxnSpPr>
              <a:endCxn id="15" idx="0"/>
            </p:cNvCxnSpPr>
            <p:nvPr/>
          </p:nvCxnSpPr>
          <p:spPr>
            <a:xfrm flipH="1">
              <a:off x="5665188" y="3562984"/>
              <a:ext cx="434636" cy="120019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up 12"/>
            <p:cNvGrpSpPr/>
            <p:nvPr/>
          </p:nvGrpSpPr>
          <p:grpSpPr>
            <a:xfrm>
              <a:off x="5446575" y="3214757"/>
              <a:ext cx="1290843" cy="1807158"/>
              <a:chOff x="5446575" y="3214757"/>
              <a:chExt cx="1290843" cy="1807158"/>
            </a:xfrm>
          </p:grpSpPr>
          <p:sp>
            <p:nvSpPr>
              <p:cNvPr id="15" name="Metin kutusu 14"/>
              <p:cNvSpPr txBox="1"/>
              <p:nvPr/>
            </p:nvSpPr>
            <p:spPr>
              <a:xfrm>
                <a:off x="5446575" y="4763179"/>
                <a:ext cx="437226" cy="25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>
                    <a:latin typeface="Book Antiqua" panose="02040602050305030304" pitchFamily="18" charset="0"/>
                  </a:rPr>
                  <a:t>[–sürekli]</a:t>
                </a:r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6" name="Düz Bağlayıcı 15"/>
              <p:cNvCxnSpPr/>
              <p:nvPr/>
            </p:nvCxnSpPr>
            <p:spPr>
              <a:xfrm>
                <a:off x="6099825" y="3572199"/>
                <a:ext cx="420282" cy="11800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Metin kutusu 16"/>
              <p:cNvSpPr txBox="1"/>
              <p:nvPr/>
            </p:nvSpPr>
            <p:spPr>
              <a:xfrm>
                <a:off x="5777143" y="3214757"/>
                <a:ext cx="645363" cy="352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2400" dirty="0">
                    <a:latin typeface="Book Antiqua" panose="02040602050305030304" pitchFamily="18" charset="0"/>
                  </a:rPr>
                  <a:t>[t∫]</a:t>
                </a:r>
                <a:endParaRPr lang="en-US" sz="2400" dirty="0"/>
              </a:p>
            </p:txBody>
          </p:sp>
          <p:sp>
            <p:nvSpPr>
              <p:cNvPr id="18" name="Metin kutusu 17"/>
              <p:cNvSpPr txBox="1"/>
              <p:nvPr/>
            </p:nvSpPr>
            <p:spPr>
              <a:xfrm>
                <a:off x="6263031" y="4739337"/>
                <a:ext cx="474387" cy="258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dirty="0" smtClean="0">
                    <a:latin typeface="Book Antiqua" panose="02040602050305030304" pitchFamily="18" charset="0"/>
                  </a:rPr>
                  <a:t>[+sürekli</a:t>
                </a:r>
                <a:r>
                  <a:rPr lang="tr-TR" sz="1600" dirty="0">
                    <a:latin typeface="Book Antiqua" panose="02040602050305030304" pitchFamily="18" charset="0"/>
                  </a:rPr>
                  <a:t>]</a:t>
                </a:r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9841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GEOMETRİSİ: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Fonotaktikler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b="1" u="sng" dirty="0" err="1" smtClean="0">
                <a:latin typeface="Book Antiqua" panose="02040602050305030304" pitchFamily="18" charset="0"/>
              </a:rPr>
              <a:t>Genizsil</a:t>
            </a:r>
            <a:r>
              <a:rPr lang="tr-TR" sz="2000" b="1" u="sng" dirty="0" smtClean="0">
                <a:latin typeface="Book Antiqua" panose="02040602050305030304" pitchFamily="18" charset="0"/>
              </a:rPr>
              <a:t> Benzeşmesi (</a:t>
            </a:r>
            <a:r>
              <a:rPr lang="tr-TR" sz="2000" i="1" u="sng" dirty="0" err="1" smtClean="0">
                <a:latin typeface="Book Antiqua" panose="02040602050305030304" pitchFamily="18" charset="0"/>
              </a:rPr>
              <a:t>Nasal</a:t>
            </a:r>
            <a:r>
              <a:rPr lang="tr-TR" sz="2000" i="1" u="sng" dirty="0" smtClean="0">
                <a:latin typeface="Book Antiqua" panose="02040602050305030304" pitchFamily="18" charset="0"/>
              </a:rPr>
              <a:t> </a:t>
            </a:r>
            <a:r>
              <a:rPr lang="tr-TR" sz="2000" i="1" u="sng" dirty="0" err="1" smtClean="0">
                <a:latin typeface="Book Antiqua" panose="02040602050305030304" pitchFamily="18" charset="0"/>
              </a:rPr>
              <a:t>Place</a:t>
            </a:r>
            <a:r>
              <a:rPr lang="tr-TR" sz="2000" i="1" u="sng" dirty="0" smtClean="0">
                <a:latin typeface="Book Antiqua" panose="02040602050305030304" pitchFamily="18" charset="0"/>
              </a:rPr>
              <a:t> </a:t>
            </a:r>
            <a:r>
              <a:rPr lang="tr-TR" sz="2000" i="1" u="sng" dirty="0" err="1" smtClean="0">
                <a:latin typeface="Book Antiqua" panose="02040602050305030304" pitchFamily="18" charset="0"/>
              </a:rPr>
              <a:t>Assimilation</a:t>
            </a:r>
            <a:r>
              <a:rPr lang="tr-TR" sz="2000" b="1" u="sng" dirty="0" smtClean="0">
                <a:latin typeface="Book Antiqua" panose="02040602050305030304" pitchFamily="18" charset="0"/>
              </a:rPr>
              <a:t>):</a:t>
            </a:r>
          </a:p>
          <a:p>
            <a:pPr marL="285750" indent="-285750" algn="just">
              <a:buFontTx/>
              <a:buChar char="-"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i="1" dirty="0" smtClean="0">
                <a:latin typeface="Book Antiqua" panose="02040602050305030304" pitchFamily="18" charset="0"/>
              </a:rPr>
              <a:t>	</a:t>
            </a:r>
            <a:r>
              <a:rPr lang="tr-TR" i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i</a:t>
            </a:r>
            <a:r>
              <a:rPr lang="tr-TR" b="1" i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nk</a:t>
            </a:r>
            <a:endParaRPr lang="tr-TR" b="1" i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algn="just"/>
            <a:endParaRPr lang="tr-TR" i="1" dirty="0">
              <a:latin typeface="Book Antiqua" panose="02040602050305030304" pitchFamily="18" charset="0"/>
            </a:endParaRPr>
          </a:p>
          <a:p>
            <a:pPr algn="just"/>
            <a:r>
              <a:rPr lang="tr-TR" i="1" dirty="0" smtClean="0">
                <a:latin typeface="Book Antiqua" panose="02040602050305030304" pitchFamily="18" charset="0"/>
              </a:rPr>
              <a:t>	</a:t>
            </a:r>
            <a:r>
              <a:rPr lang="tr-TR" i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intellige</a:t>
            </a:r>
            <a:r>
              <a:rPr lang="tr-TR" b="1" i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nt</a:t>
            </a:r>
            <a:endParaRPr lang="tr-TR" b="1" i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algn="just"/>
            <a:endParaRPr lang="tr-TR" i="1" dirty="0">
              <a:latin typeface="Book Antiqua" panose="02040602050305030304" pitchFamily="18" charset="0"/>
            </a:endParaRPr>
          </a:p>
          <a:p>
            <a:pPr algn="just"/>
            <a:r>
              <a:rPr lang="tr-TR" i="1" dirty="0" smtClean="0">
                <a:latin typeface="Book Antiqua" panose="02040602050305030304" pitchFamily="18" charset="0"/>
              </a:rPr>
              <a:t>	</a:t>
            </a:r>
            <a:r>
              <a:rPr lang="tr-TR" i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i</a:t>
            </a:r>
            <a:r>
              <a:rPr lang="tr-TR" b="1" i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np</a:t>
            </a:r>
            <a:r>
              <a:rPr lang="tr-TR" i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ut</a:t>
            </a:r>
            <a:r>
              <a:rPr lang="tr-TR" i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</a:t>
            </a:r>
          </a:p>
          <a:p>
            <a:pPr algn="just"/>
            <a:endParaRPr lang="tr-TR" i="1" dirty="0" smtClean="0">
              <a:latin typeface="Book Antiqua" panose="02040602050305030304" pitchFamily="18" charset="0"/>
            </a:endParaRPr>
          </a:p>
          <a:p>
            <a:pPr algn="just"/>
            <a:endParaRPr lang="tr-TR" i="1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Özellik geometrisinde yukarıdaki gibi </a:t>
            </a:r>
            <a:r>
              <a:rPr lang="tr-TR" dirty="0" err="1" smtClean="0">
                <a:latin typeface="Book Antiqua" panose="02040602050305030304" pitchFamily="18" charset="0"/>
              </a:rPr>
              <a:t>genizsil</a:t>
            </a:r>
            <a:r>
              <a:rPr lang="tr-TR" dirty="0" smtClean="0">
                <a:latin typeface="Book Antiqua" panose="02040602050305030304" pitchFamily="18" charset="0"/>
              </a:rPr>
              <a:t> benzeşmesi için çıkış yerine (</a:t>
            </a:r>
            <a:r>
              <a:rPr lang="tr-TR" dirty="0" err="1" smtClean="0">
                <a:latin typeface="Book Antiqua" panose="02040602050305030304" pitchFamily="18" charset="0"/>
              </a:rPr>
              <a:t>place</a:t>
            </a:r>
            <a:r>
              <a:rPr lang="tr-TR" dirty="0" smtClean="0">
                <a:latin typeface="Book Antiqua" panose="02040602050305030304" pitchFamily="18" charset="0"/>
              </a:rPr>
              <a:t>) dayalı olarak 3 temel kural bulunmaktadır. Ancak burada sorunlu olan nokta, neden sesbilimsel bir süreç için 3 ayrı kuralın olması durumudur.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Bu bize dille ilgili ipucu vermektedir, örneğin her dilde </a:t>
            </a:r>
            <a:r>
              <a:rPr lang="tr-TR" dirty="0" err="1" smtClean="0">
                <a:latin typeface="Book Antiqua" panose="02040602050305030304" pitchFamily="18" charset="0"/>
              </a:rPr>
              <a:t>genizsil</a:t>
            </a:r>
            <a:r>
              <a:rPr lang="tr-TR" dirty="0" smtClean="0">
                <a:latin typeface="Book Antiqua" panose="02040602050305030304" pitchFamily="18" charset="0"/>
              </a:rPr>
              <a:t> benzeşmesinde </a:t>
            </a:r>
            <a:r>
              <a:rPr lang="tr-TR" i="1" dirty="0" smtClean="0">
                <a:latin typeface="Book Antiqua" panose="02040602050305030304" pitchFamily="18" charset="0"/>
              </a:rPr>
              <a:t>üç kural </a:t>
            </a:r>
            <a:r>
              <a:rPr lang="tr-TR" dirty="0" smtClean="0">
                <a:latin typeface="Book Antiqua" panose="02040602050305030304" pitchFamily="18" charset="0"/>
              </a:rPr>
              <a:t>bulunmamaktadır. Ancak, yine de bir süreç için bir kurala indirgeme işlemini gerçekleştirmek gerekmektedir.   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12" name="Grup 11"/>
          <p:cNvGrpSpPr/>
          <p:nvPr/>
        </p:nvGrpSpPr>
        <p:grpSpPr>
          <a:xfrm>
            <a:off x="1853939" y="1692785"/>
            <a:ext cx="4302236" cy="444588"/>
            <a:chOff x="1665790" y="3400210"/>
            <a:chExt cx="3045000" cy="512257"/>
          </a:xfrm>
        </p:grpSpPr>
        <p:cxnSp>
          <p:nvCxnSpPr>
            <p:cNvPr id="14" name="Düz Bağlayıcı 13"/>
            <p:cNvCxnSpPr/>
            <p:nvPr/>
          </p:nvCxnSpPr>
          <p:spPr>
            <a:xfrm flipH="1">
              <a:off x="3107003" y="3409452"/>
              <a:ext cx="176762" cy="449568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9" name="Grup 18"/>
            <p:cNvGrpSpPr/>
            <p:nvPr/>
          </p:nvGrpSpPr>
          <p:grpSpPr>
            <a:xfrm>
              <a:off x="1665790" y="3400210"/>
              <a:ext cx="3045000" cy="512257"/>
              <a:chOff x="1665790" y="3400210"/>
              <a:chExt cx="3045000" cy="512257"/>
            </a:xfrm>
          </p:grpSpPr>
          <p:sp>
            <p:nvSpPr>
              <p:cNvPr id="20" name="Çift Köşeli Ayraç 19"/>
              <p:cNvSpPr/>
              <p:nvPr/>
            </p:nvSpPr>
            <p:spPr>
              <a:xfrm>
                <a:off x="3994779" y="3400210"/>
                <a:ext cx="716011" cy="468052"/>
              </a:xfrm>
              <a:prstGeom prst="bracket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2000" dirty="0" smtClean="0"/>
                  <a:t>Dil Sırtı</a:t>
                </a:r>
              </a:p>
            </p:txBody>
          </p:sp>
          <p:sp>
            <p:nvSpPr>
              <p:cNvPr id="21" name="Sağ Ok 20"/>
              <p:cNvSpPr/>
              <p:nvPr/>
            </p:nvSpPr>
            <p:spPr>
              <a:xfrm>
                <a:off x="2267743" y="3659505"/>
                <a:ext cx="297871" cy="125312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cxnSp>
            <p:nvCxnSpPr>
              <p:cNvPr id="22" name="Düz Bağlayıcı 21"/>
              <p:cNvCxnSpPr/>
              <p:nvPr/>
            </p:nvCxnSpPr>
            <p:spPr>
              <a:xfrm flipH="1">
                <a:off x="3196310" y="3798332"/>
                <a:ext cx="648072" cy="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3" name="Metin kutusu 22"/>
              <p:cNvSpPr txBox="1"/>
              <p:nvPr/>
            </p:nvSpPr>
            <p:spPr>
              <a:xfrm>
                <a:off x="1665790" y="3451458"/>
                <a:ext cx="601953" cy="461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nk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24" name="Metin kutusu 23"/>
              <p:cNvSpPr txBox="1"/>
              <p:nvPr/>
            </p:nvSpPr>
            <p:spPr>
              <a:xfrm>
                <a:off x="2632704" y="3429000"/>
                <a:ext cx="474299" cy="461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[ŋ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k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</p:grpSp>
      </p:grpSp>
      <p:grpSp>
        <p:nvGrpSpPr>
          <p:cNvPr id="27" name="Grup 26"/>
          <p:cNvGrpSpPr/>
          <p:nvPr/>
        </p:nvGrpSpPr>
        <p:grpSpPr>
          <a:xfrm>
            <a:off x="2483768" y="2265419"/>
            <a:ext cx="4104457" cy="444588"/>
            <a:chOff x="1665790" y="3400210"/>
            <a:chExt cx="2905018" cy="512257"/>
          </a:xfrm>
        </p:grpSpPr>
        <p:cxnSp>
          <p:nvCxnSpPr>
            <p:cNvPr id="28" name="Düz Bağlayıcı 27"/>
            <p:cNvCxnSpPr/>
            <p:nvPr/>
          </p:nvCxnSpPr>
          <p:spPr>
            <a:xfrm flipH="1">
              <a:off x="3107003" y="3409452"/>
              <a:ext cx="176762" cy="449568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9" name="Grup 28"/>
            <p:cNvGrpSpPr/>
            <p:nvPr/>
          </p:nvGrpSpPr>
          <p:grpSpPr>
            <a:xfrm>
              <a:off x="1665790" y="3400210"/>
              <a:ext cx="2905018" cy="512257"/>
              <a:chOff x="1665790" y="3400210"/>
              <a:chExt cx="2905018" cy="512257"/>
            </a:xfrm>
          </p:grpSpPr>
          <p:sp>
            <p:nvSpPr>
              <p:cNvPr id="30" name="Çift Köşeli Ayraç 29"/>
              <p:cNvSpPr/>
              <p:nvPr/>
            </p:nvSpPr>
            <p:spPr>
              <a:xfrm>
                <a:off x="3994781" y="3400210"/>
                <a:ext cx="576027" cy="468051"/>
              </a:xfrm>
              <a:prstGeom prst="bracket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2000" dirty="0" err="1" smtClean="0"/>
                  <a:t>Taçsıl</a:t>
                </a:r>
                <a:endParaRPr lang="tr-TR" sz="2000" dirty="0" smtClean="0"/>
              </a:p>
            </p:txBody>
          </p:sp>
          <p:sp>
            <p:nvSpPr>
              <p:cNvPr id="31" name="Sağ Ok 30"/>
              <p:cNvSpPr/>
              <p:nvPr/>
            </p:nvSpPr>
            <p:spPr>
              <a:xfrm>
                <a:off x="2267743" y="3659505"/>
                <a:ext cx="297871" cy="125312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cxnSp>
            <p:nvCxnSpPr>
              <p:cNvPr id="32" name="Düz Bağlayıcı 31"/>
              <p:cNvCxnSpPr/>
              <p:nvPr/>
            </p:nvCxnSpPr>
            <p:spPr>
              <a:xfrm flipH="1">
                <a:off x="3196310" y="3798332"/>
                <a:ext cx="648072" cy="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3" name="Metin kutusu 32"/>
              <p:cNvSpPr txBox="1"/>
              <p:nvPr/>
            </p:nvSpPr>
            <p:spPr>
              <a:xfrm>
                <a:off x="1665790" y="3451458"/>
                <a:ext cx="601953" cy="461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nt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34" name="Metin kutusu 33"/>
              <p:cNvSpPr txBox="1"/>
              <p:nvPr/>
            </p:nvSpPr>
            <p:spPr>
              <a:xfrm>
                <a:off x="2632704" y="3429000"/>
                <a:ext cx="474299" cy="461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[ŋ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t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</p:grpSp>
      </p:grpSp>
      <p:grpSp>
        <p:nvGrpSpPr>
          <p:cNvPr id="35" name="Grup 34"/>
          <p:cNvGrpSpPr/>
          <p:nvPr/>
        </p:nvGrpSpPr>
        <p:grpSpPr>
          <a:xfrm>
            <a:off x="2033854" y="2795840"/>
            <a:ext cx="4410353" cy="444588"/>
            <a:chOff x="1665790" y="3400210"/>
            <a:chExt cx="3121522" cy="512257"/>
          </a:xfrm>
        </p:grpSpPr>
        <p:cxnSp>
          <p:nvCxnSpPr>
            <p:cNvPr id="36" name="Düz Bağlayıcı 35"/>
            <p:cNvCxnSpPr/>
            <p:nvPr/>
          </p:nvCxnSpPr>
          <p:spPr>
            <a:xfrm flipH="1">
              <a:off x="3107003" y="3409452"/>
              <a:ext cx="176762" cy="449568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7" name="Grup 36"/>
            <p:cNvGrpSpPr/>
            <p:nvPr/>
          </p:nvGrpSpPr>
          <p:grpSpPr>
            <a:xfrm>
              <a:off x="1665790" y="3400210"/>
              <a:ext cx="3121522" cy="512257"/>
              <a:chOff x="1665790" y="3400210"/>
              <a:chExt cx="3121522" cy="512257"/>
            </a:xfrm>
          </p:grpSpPr>
          <p:sp>
            <p:nvSpPr>
              <p:cNvPr id="38" name="Çift Köşeli Ayraç 37"/>
              <p:cNvSpPr/>
              <p:nvPr/>
            </p:nvSpPr>
            <p:spPr>
              <a:xfrm>
                <a:off x="3994779" y="3400210"/>
                <a:ext cx="792533" cy="468051"/>
              </a:xfrm>
              <a:prstGeom prst="bracket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2000" dirty="0" smtClean="0"/>
                  <a:t>Dudaksıl</a:t>
                </a:r>
              </a:p>
            </p:txBody>
          </p:sp>
          <p:sp>
            <p:nvSpPr>
              <p:cNvPr id="39" name="Sağ Ok 38"/>
              <p:cNvSpPr/>
              <p:nvPr/>
            </p:nvSpPr>
            <p:spPr>
              <a:xfrm>
                <a:off x="2267743" y="3659505"/>
                <a:ext cx="297871" cy="125312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cxnSp>
            <p:nvCxnSpPr>
              <p:cNvPr id="40" name="Düz Bağlayıcı 39"/>
              <p:cNvCxnSpPr/>
              <p:nvPr/>
            </p:nvCxnSpPr>
            <p:spPr>
              <a:xfrm flipH="1">
                <a:off x="3196310" y="3798332"/>
                <a:ext cx="648072" cy="0"/>
              </a:xfrm>
              <a:prstGeom prst="line">
                <a:avLst/>
              </a:prstGeom>
              <a:ln w="254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Metin kutusu 40"/>
              <p:cNvSpPr txBox="1"/>
              <p:nvPr/>
            </p:nvSpPr>
            <p:spPr>
              <a:xfrm>
                <a:off x="1665790" y="3451458"/>
                <a:ext cx="601953" cy="461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np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42" name="Metin kutusu 41"/>
              <p:cNvSpPr txBox="1"/>
              <p:nvPr/>
            </p:nvSpPr>
            <p:spPr>
              <a:xfrm>
                <a:off x="2632703" y="3429000"/>
                <a:ext cx="523722" cy="461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mp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4817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GEOMETRİSİ: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Fonotaktikler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b="1" u="sng" dirty="0" err="1" smtClean="0">
                <a:latin typeface="Book Antiqua" panose="02040602050305030304" pitchFamily="18" charset="0"/>
              </a:rPr>
              <a:t>Genizsil</a:t>
            </a:r>
            <a:r>
              <a:rPr lang="tr-TR" sz="2000" b="1" u="sng" dirty="0" smtClean="0">
                <a:latin typeface="Book Antiqua" panose="02040602050305030304" pitchFamily="18" charset="0"/>
              </a:rPr>
              <a:t> Benzeşmesi (</a:t>
            </a:r>
            <a:r>
              <a:rPr lang="tr-TR" sz="2000" i="1" u="sng" dirty="0" err="1" smtClean="0">
                <a:latin typeface="Book Antiqua" panose="02040602050305030304" pitchFamily="18" charset="0"/>
              </a:rPr>
              <a:t>Nasal</a:t>
            </a:r>
            <a:r>
              <a:rPr lang="tr-TR" sz="2000" i="1" u="sng" dirty="0" smtClean="0">
                <a:latin typeface="Book Antiqua" panose="02040602050305030304" pitchFamily="18" charset="0"/>
              </a:rPr>
              <a:t> </a:t>
            </a:r>
            <a:r>
              <a:rPr lang="tr-TR" sz="2000" i="1" u="sng" dirty="0" err="1" smtClean="0">
                <a:latin typeface="Book Antiqua" panose="02040602050305030304" pitchFamily="18" charset="0"/>
              </a:rPr>
              <a:t>Place</a:t>
            </a:r>
            <a:r>
              <a:rPr lang="tr-TR" sz="2000" i="1" u="sng" dirty="0" smtClean="0">
                <a:latin typeface="Book Antiqua" panose="02040602050305030304" pitchFamily="18" charset="0"/>
              </a:rPr>
              <a:t> </a:t>
            </a:r>
            <a:r>
              <a:rPr lang="tr-TR" sz="2000" i="1" u="sng" dirty="0" err="1" smtClean="0">
                <a:latin typeface="Book Antiqua" panose="02040602050305030304" pitchFamily="18" charset="0"/>
              </a:rPr>
              <a:t>Assimilation</a:t>
            </a:r>
            <a:r>
              <a:rPr lang="tr-TR" sz="2000" b="1" u="sng" dirty="0" smtClean="0">
                <a:latin typeface="Book Antiqua" panose="02040602050305030304" pitchFamily="18" charset="0"/>
              </a:rPr>
              <a:t>):</a:t>
            </a:r>
          </a:p>
          <a:p>
            <a:pPr marL="285750" indent="-285750" algn="just">
              <a:buFontTx/>
              <a:buChar char="-"/>
            </a:pPr>
            <a:endParaRPr lang="tr-TR" dirty="0">
              <a:latin typeface="Book Antiqua" panose="02040602050305030304" pitchFamily="18" charset="0"/>
            </a:endParaRPr>
          </a:p>
          <a:p>
            <a:pPr algn="just"/>
            <a:r>
              <a:rPr lang="tr-TR" i="1" dirty="0" smtClean="0">
                <a:latin typeface="Book Antiqua" panose="02040602050305030304" pitchFamily="18" charset="0"/>
              </a:rPr>
              <a:t>	</a:t>
            </a:r>
            <a:endParaRPr lang="tr-TR" i="1" dirty="0">
              <a:latin typeface="Book Antiqua" panose="02040602050305030304" pitchFamily="18" charset="0"/>
            </a:endParaRPr>
          </a:p>
          <a:p>
            <a:pPr algn="just"/>
            <a:r>
              <a:rPr lang="tr-TR" i="1" dirty="0" smtClean="0">
                <a:latin typeface="Book Antiqua" panose="02040602050305030304" pitchFamily="18" charset="0"/>
              </a:rPr>
              <a:t>	</a:t>
            </a:r>
          </a:p>
          <a:p>
            <a:pPr algn="just"/>
            <a:endParaRPr lang="tr-TR" i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9" name="Grup 8"/>
          <p:cNvGrpSpPr/>
          <p:nvPr/>
        </p:nvGrpSpPr>
        <p:grpSpPr>
          <a:xfrm>
            <a:off x="611560" y="1939186"/>
            <a:ext cx="4935319" cy="867048"/>
            <a:chOff x="395536" y="2132856"/>
            <a:chExt cx="4935319" cy="867048"/>
          </a:xfrm>
        </p:grpSpPr>
        <p:sp>
          <p:nvSpPr>
            <p:cNvPr id="44" name="Çift Köşeli Ayraç 43"/>
            <p:cNvSpPr/>
            <p:nvPr/>
          </p:nvSpPr>
          <p:spPr>
            <a:xfrm>
              <a:off x="2444993" y="2303423"/>
              <a:ext cx="902871" cy="406223"/>
            </a:xfrm>
            <a:prstGeom prst="bracketPair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tr-TR" sz="2400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</a:t>
              </a:r>
              <a:r>
                <a:rPr lang="tr-TR" sz="2000" dirty="0" smtClean="0"/>
                <a:t>YER</a:t>
              </a:r>
            </a:p>
          </p:txBody>
        </p:sp>
        <p:grpSp>
          <p:nvGrpSpPr>
            <p:cNvPr id="8" name="Grup 7"/>
            <p:cNvGrpSpPr/>
            <p:nvPr/>
          </p:nvGrpSpPr>
          <p:grpSpPr>
            <a:xfrm>
              <a:off x="395536" y="2132856"/>
              <a:ext cx="4935319" cy="867048"/>
              <a:chOff x="395536" y="2132856"/>
              <a:chExt cx="4935319" cy="867048"/>
            </a:xfrm>
          </p:grpSpPr>
          <p:grpSp>
            <p:nvGrpSpPr>
              <p:cNvPr id="12" name="Grup 11"/>
              <p:cNvGrpSpPr/>
              <p:nvPr/>
            </p:nvGrpSpPr>
            <p:grpSpPr>
              <a:xfrm>
                <a:off x="1763689" y="2263070"/>
                <a:ext cx="2582920" cy="390181"/>
                <a:chOff x="2335274" y="3409452"/>
                <a:chExt cx="1106617" cy="449568"/>
              </a:xfrm>
            </p:grpSpPr>
            <p:cxnSp>
              <p:nvCxnSpPr>
                <p:cNvPr id="14" name="Düz Bağlayıcı 13"/>
                <p:cNvCxnSpPr/>
                <p:nvPr/>
              </p:nvCxnSpPr>
              <p:spPr>
                <a:xfrm flipH="1">
                  <a:off x="3044844" y="3409452"/>
                  <a:ext cx="176762" cy="449568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up 18"/>
                <p:cNvGrpSpPr/>
                <p:nvPr/>
              </p:nvGrpSpPr>
              <p:grpSpPr>
                <a:xfrm>
                  <a:off x="2335274" y="3674258"/>
                  <a:ext cx="1106617" cy="131505"/>
                  <a:chOff x="2335274" y="3674258"/>
                  <a:chExt cx="1106617" cy="131505"/>
                </a:xfrm>
              </p:grpSpPr>
              <p:sp>
                <p:nvSpPr>
                  <p:cNvPr id="21" name="Sağ Ok 20"/>
                  <p:cNvSpPr/>
                  <p:nvPr/>
                </p:nvSpPr>
                <p:spPr>
                  <a:xfrm>
                    <a:off x="2335274" y="3674258"/>
                    <a:ext cx="230340" cy="110559"/>
                  </a:xfrm>
                  <a:prstGeom prst="rightArrow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/>
                  </a:p>
                </p:txBody>
              </p:sp>
              <p:cxnSp>
                <p:nvCxnSpPr>
                  <p:cNvPr id="22" name="Düz Bağlayıcı 21"/>
                  <p:cNvCxnSpPr/>
                  <p:nvPr/>
                </p:nvCxnSpPr>
                <p:spPr>
                  <a:xfrm flipH="1">
                    <a:off x="3137395" y="3805763"/>
                    <a:ext cx="304496" cy="0"/>
                  </a:xfrm>
                  <a:prstGeom prst="line">
                    <a:avLst/>
                  </a:prstGeom>
                  <a:ln w="254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3" name="Çift Köşeli Ayraç 42"/>
              <p:cNvSpPr/>
              <p:nvPr/>
            </p:nvSpPr>
            <p:spPr>
              <a:xfrm>
                <a:off x="395536" y="2132856"/>
                <a:ext cx="1218999" cy="867048"/>
              </a:xfrm>
              <a:prstGeom prst="bracket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2000" dirty="0" smtClean="0"/>
                  <a:t>+</a:t>
                </a:r>
                <a:r>
                  <a:rPr lang="tr-TR" sz="2000" dirty="0" err="1" smtClean="0"/>
                  <a:t>genizsil</a:t>
                </a:r>
                <a:endParaRPr lang="tr-TR" sz="2000" dirty="0" smtClean="0"/>
              </a:p>
              <a:p>
                <a:pPr algn="ctr"/>
                <a:r>
                  <a:rPr lang="tr-TR" sz="2000" dirty="0" smtClean="0"/>
                  <a:t>–</a:t>
                </a:r>
                <a:r>
                  <a:rPr lang="tr-TR" sz="2000" dirty="0" err="1" smtClean="0"/>
                  <a:t>seslemli</a:t>
                </a:r>
                <a:endParaRPr lang="tr-TR" sz="2000" dirty="0" smtClean="0"/>
              </a:p>
            </p:txBody>
          </p:sp>
          <p:sp>
            <p:nvSpPr>
              <p:cNvPr id="45" name="Çift Köşeli Ayraç 44"/>
              <p:cNvSpPr/>
              <p:nvPr/>
            </p:nvSpPr>
            <p:spPr>
              <a:xfrm>
                <a:off x="4427984" y="2263070"/>
                <a:ext cx="902871" cy="406223"/>
              </a:xfrm>
              <a:prstGeom prst="bracketPair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24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</a:t>
                </a:r>
                <a:r>
                  <a:rPr lang="tr-TR" sz="2000" dirty="0" smtClean="0"/>
                  <a:t>YER</a:t>
                </a:r>
              </a:p>
            </p:txBody>
          </p:sp>
        </p:grpSp>
      </p:grpSp>
      <p:sp>
        <p:nvSpPr>
          <p:cNvPr id="46" name="Metin kutusu 45"/>
          <p:cNvSpPr txBox="1"/>
          <p:nvPr/>
        </p:nvSpPr>
        <p:spPr>
          <a:xfrm>
            <a:off x="2135580" y="3168356"/>
            <a:ext cx="2107449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200" dirty="0" smtClean="0"/>
              <a:t>Bu özellik </a:t>
            </a:r>
            <a:r>
              <a:rPr lang="tr-TR" sz="1200" b="1" dirty="0" smtClean="0">
                <a:solidFill>
                  <a:srgbClr val="FF0000"/>
                </a:solidFill>
              </a:rPr>
              <a:t>+</a:t>
            </a:r>
            <a:r>
              <a:rPr lang="tr-TR" sz="1200" dirty="0" smtClean="0"/>
              <a:t> ya da </a:t>
            </a:r>
            <a:r>
              <a:rPr lang="tr-TR" sz="1200" b="1" dirty="0" smtClean="0">
                <a:solidFill>
                  <a:srgbClr val="FF0000"/>
                </a:solidFill>
              </a:rPr>
              <a:t>–</a:t>
            </a:r>
            <a:r>
              <a:rPr lang="tr-TR" sz="1200" dirty="0" smtClean="0"/>
              <a:t> değer almamaktadır. Bunun yerine;</a:t>
            </a:r>
          </a:p>
          <a:p>
            <a:pPr algn="just"/>
            <a:endParaRPr lang="tr-TR" sz="1200" dirty="0" smtClean="0"/>
          </a:p>
          <a:p>
            <a:pPr algn="just"/>
            <a:r>
              <a:rPr lang="tr-TR" sz="1200" b="1" dirty="0" smtClean="0">
                <a:solidFill>
                  <a:srgbClr val="FF0000"/>
                </a:solidFill>
              </a:rPr>
              <a:t>Dil sırtı</a:t>
            </a:r>
            <a:r>
              <a:rPr lang="tr-TR" sz="1200" dirty="0" smtClean="0"/>
              <a:t>, </a:t>
            </a:r>
            <a:r>
              <a:rPr lang="tr-TR" sz="1200" b="1" dirty="0" err="1" smtClean="0">
                <a:solidFill>
                  <a:srgbClr val="FF0000"/>
                </a:solidFill>
              </a:rPr>
              <a:t>taçsıl</a:t>
            </a:r>
            <a:r>
              <a:rPr lang="tr-TR" sz="1200" dirty="0" smtClean="0"/>
              <a:t> ve </a:t>
            </a:r>
            <a:r>
              <a:rPr lang="tr-TR" sz="1200" b="1" dirty="0" smtClean="0">
                <a:solidFill>
                  <a:srgbClr val="FF0000"/>
                </a:solidFill>
              </a:rPr>
              <a:t>dudaksıl</a:t>
            </a:r>
            <a:r>
              <a:rPr lang="tr-TR" sz="1200" dirty="0" smtClean="0"/>
              <a:t> olma özelliği almaktadır. </a:t>
            </a:r>
            <a:endParaRPr lang="en-US" sz="1200" dirty="0"/>
          </a:p>
        </p:txBody>
      </p:sp>
      <p:sp>
        <p:nvSpPr>
          <p:cNvPr id="47" name="Sağ Ok 46"/>
          <p:cNvSpPr/>
          <p:nvPr/>
        </p:nvSpPr>
        <p:spPr>
          <a:xfrm rot="5400000">
            <a:off x="2920491" y="2758257"/>
            <a:ext cx="537629" cy="9595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8" name="Metin kutusu 47"/>
          <p:cNvSpPr txBox="1"/>
          <p:nvPr/>
        </p:nvSpPr>
        <p:spPr>
          <a:xfrm>
            <a:off x="167662" y="3557432"/>
            <a:ext cx="1812051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200" dirty="0" smtClean="0"/>
              <a:t>Bu özellik, kuralın tek bir sürece ait olduğunu göstermektedir, böylelikle tek bir kural elde ederiz.</a:t>
            </a:r>
            <a:endParaRPr lang="en-US" sz="1200" dirty="0"/>
          </a:p>
        </p:txBody>
      </p:sp>
      <p:sp>
        <p:nvSpPr>
          <p:cNvPr id="49" name="Sağ Ok 48"/>
          <p:cNvSpPr/>
          <p:nvPr/>
        </p:nvSpPr>
        <p:spPr>
          <a:xfrm rot="5400000">
            <a:off x="1000221" y="3027072"/>
            <a:ext cx="537629" cy="9595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0" name="Metin kutusu 19"/>
          <p:cNvSpPr txBox="1"/>
          <p:nvPr/>
        </p:nvSpPr>
        <p:spPr>
          <a:xfrm>
            <a:off x="5502914" y="3231059"/>
            <a:ext cx="3101534" cy="227754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200" dirty="0" smtClean="0"/>
              <a:t>Bu noktada 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</a:t>
            </a:r>
            <a:r>
              <a:rPr lang="tr-TR" sz="1200" dirty="0" smtClean="0"/>
              <a:t> </a:t>
            </a:r>
            <a:r>
              <a:rPr lang="tr-TR" sz="1200" dirty="0"/>
              <a:t>ile ilgili bir sorun oluşmaktadır. Çünkü 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</a:t>
            </a:r>
            <a:r>
              <a:rPr lang="tr-TR" sz="1200" dirty="0" smtClean="0">
                <a:latin typeface="Book Antiqua" panose="02040602050305030304" pitchFamily="18" charset="0"/>
              </a:rPr>
              <a:t> </a:t>
            </a:r>
            <a:r>
              <a:rPr lang="tr-TR" sz="1200" dirty="0" smtClean="0"/>
              <a:t>imi YER bilgisini bir değişken niteliğinde sunmaktadır, ancak</a:t>
            </a:r>
            <a:r>
              <a:rPr lang="tr-TR" sz="1200" dirty="0">
                <a:latin typeface="Book Antiqua" panose="02040602050305030304" pitchFamily="18" charset="0"/>
              </a:rPr>
              <a:t> </a:t>
            </a:r>
            <a:r>
              <a:rPr lang="tr-TR" sz="1400" b="1" dirty="0">
                <a:solidFill>
                  <a:srgbClr val="FF0000"/>
                </a:solidFill>
                <a:latin typeface="Book Antiqua" panose="02040602050305030304" pitchFamily="18" charset="0"/>
              </a:rPr>
              <a:t> </a:t>
            </a:r>
            <a:r>
              <a:rPr lang="tr-TR" sz="1200" dirty="0" smtClean="0"/>
              <a:t>imi kullanıldığında dil sırtı, </a:t>
            </a:r>
            <a:r>
              <a:rPr lang="tr-TR" sz="1200" dirty="0" err="1" smtClean="0"/>
              <a:t>taçsıl</a:t>
            </a:r>
            <a:r>
              <a:rPr lang="tr-TR" sz="1200" dirty="0" smtClean="0"/>
              <a:t> ya da dudaksıl olma durumuna özgü tekli özellikler bilgisi kaybolmaktadır. Dolayısıyla bu imi kullanmak da bir çözüm değildir, örneğin neden [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</a:t>
            </a:r>
            <a:r>
              <a:rPr lang="tr-TR" sz="1200" dirty="0" smtClean="0"/>
              <a:t>ötüm], [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</a:t>
            </a:r>
            <a:r>
              <a:rPr lang="tr-TR" sz="1200" dirty="0" smtClean="0"/>
              <a:t>sızmalı] özellikleri kullanılmamaktadır? </a:t>
            </a:r>
          </a:p>
          <a:p>
            <a:pPr algn="just"/>
            <a:endParaRPr lang="tr-TR" sz="1200" dirty="0" smtClean="0"/>
          </a:p>
          <a:p>
            <a:pPr algn="just"/>
            <a:r>
              <a:rPr lang="tr-TR" sz="1200" b="1" dirty="0" smtClean="0"/>
              <a:t>Alternatif çözüm Özellik Geometrisi (</a:t>
            </a:r>
            <a:r>
              <a:rPr lang="tr-TR" sz="1200" b="1" dirty="0" err="1" smtClean="0"/>
              <a:t>Feature</a:t>
            </a:r>
            <a:r>
              <a:rPr lang="tr-TR" sz="1200" b="1" dirty="0" smtClean="0"/>
              <a:t> </a:t>
            </a:r>
            <a:r>
              <a:rPr lang="tr-TR" sz="1200" b="1" dirty="0" err="1" smtClean="0"/>
              <a:t>Geometry</a:t>
            </a:r>
            <a:r>
              <a:rPr lang="tr-TR" sz="1200" b="1" dirty="0" smtClean="0"/>
              <a:t>) &gt;&gt;</a:t>
            </a:r>
            <a:endParaRPr lang="en-US" sz="1200" b="1" dirty="0"/>
          </a:p>
        </p:txBody>
      </p:sp>
      <p:sp>
        <p:nvSpPr>
          <p:cNvPr id="23" name="Sağ Ok 22"/>
          <p:cNvSpPr/>
          <p:nvPr/>
        </p:nvSpPr>
        <p:spPr>
          <a:xfrm rot="2877729">
            <a:off x="4812905" y="2714847"/>
            <a:ext cx="565073" cy="16796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Sağ Ok 23"/>
          <p:cNvSpPr/>
          <p:nvPr/>
        </p:nvSpPr>
        <p:spPr>
          <a:xfrm rot="2240743">
            <a:off x="7972730" y="5833345"/>
            <a:ext cx="537629" cy="19987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67815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endParaRPr lang="tr-TR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b="1" dirty="0" smtClean="0">
                <a:latin typeface="Book Antiqua" panose="02040602050305030304" pitchFamily="18" charset="0"/>
              </a:rPr>
              <a:t>Özellik Geometrisi</a:t>
            </a:r>
            <a:r>
              <a:rPr lang="tr-TR" dirty="0" smtClean="0">
                <a:latin typeface="Book Antiqua" panose="02040602050305030304" pitchFamily="18" charset="0"/>
              </a:rPr>
              <a:t>, üç boyutlu ve hiyerarşik bir sesbilimsel ağaçtır.  İki temel özelliği bulunmaktadır: </a:t>
            </a:r>
          </a:p>
          <a:p>
            <a:pPr algn="just"/>
            <a:endParaRPr lang="tr-TR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859532" y="2704852"/>
            <a:ext cx="7312868" cy="230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buAutoNum type="alphaLcParenR"/>
            </a:pPr>
            <a:r>
              <a:rPr lang="tr-TR" sz="1600" dirty="0" smtClean="0">
                <a:latin typeface="Book Antiqua" panose="02040602050305030304" pitchFamily="18" charset="0"/>
              </a:rPr>
              <a:t>Özellik ağacında </a:t>
            </a:r>
            <a:r>
              <a:rPr lang="tr-TR" sz="1600" b="1" dirty="0" smtClean="0">
                <a:latin typeface="Book Antiqua" panose="02040602050305030304" pitchFamily="18" charset="0"/>
              </a:rPr>
              <a:t>KÖK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root</a:t>
            </a:r>
            <a:r>
              <a:rPr lang="tr-TR" sz="1600" dirty="0" smtClean="0">
                <a:latin typeface="Book Antiqua" panose="02040602050305030304" pitchFamily="18" charset="0"/>
              </a:rPr>
              <a:t>) bulunmaktadır. Kökte her bir ses ünsüz özelliği taşımaktadır ve titreşim özellikleri bulunmaktadır. Örneğin; </a:t>
            </a:r>
            <a:r>
              <a:rPr lang="tr-TR" sz="1600" b="1" i="1" dirty="0" smtClean="0">
                <a:latin typeface="Book Antiqua" panose="02040602050305030304" pitchFamily="18" charset="0"/>
              </a:rPr>
              <a:t>seslemler</a:t>
            </a:r>
            <a:r>
              <a:rPr lang="tr-TR" sz="1600" dirty="0" smtClean="0">
                <a:latin typeface="Book Antiqua" panose="02040602050305030304" pitchFamily="18" charset="0"/>
              </a:rPr>
              <a:t>, </a:t>
            </a:r>
            <a:r>
              <a:rPr lang="tr-TR" sz="1600" b="1" i="1" dirty="0" err="1" smtClean="0">
                <a:latin typeface="Book Antiqua" panose="02040602050305030304" pitchFamily="18" charset="0"/>
              </a:rPr>
              <a:t>bürünbirimcikler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moras</a:t>
            </a:r>
            <a:r>
              <a:rPr lang="tr-TR" sz="1600" dirty="0" smtClean="0">
                <a:latin typeface="Book Antiqua" panose="02040602050305030304" pitchFamily="18" charset="0"/>
              </a:rPr>
              <a:t>), </a:t>
            </a:r>
            <a:r>
              <a:rPr lang="tr-TR" sz="1600" b="1" i="1" dirty="0" smtClean="0">
                <a:latin typeface="Book Antiqua" panose="02040602050305030304" pitchFamily="18" charset="0"/>
              </a:rPr>
              <a:t>seslem</a:t>
            </a:r>
            <a:r>
              <a:rPr lang="tr-TR" sz="1600" dirty="0" smtClean="0">
                <a:latin typeface="Book Antiqua" panose="02040602050305030304" pitchFamily="18" charset="0"/>
              </a:rPr>
              <a:t> </a:t>
            </a:r>
            <a:r>
              <a:rPr lang="tr-TR" sz="1600" b="1" i="1" dirty="0" smtClean="0">
                <a:latin typeface="Book Antiqua" panose="02040602050305030304" pitchFamily="18" charset="0"/>
              </a:rPr>
              <a:t>ayakları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feets</a:t>
            </a:r>
            <a:r>
              <a:rPr lang="tr-TR" sz="1600" dirty="0" smtClean="0">
                <a:latin typeface="Book Antiqua" panose="02040602050305030304" pitchFamily="18" charset="0"/>
              </a:rPr>
              <a:t>) gibi.</a:t>
            </a:r>
            <a:endParaRPr lang="tr-TR" sz="1600" dirty="0">
              <a:latin typeface="Book Antiqua" panose="02040602050305030304" pitchFamily="18" charset="0"/>
            </a:endParaRPr>
          </a:p>
          <a:p>
            <a:pPr marL="342900" indent="-342900" algn="just">
              <a:buAutoNum type="alphaLcParenR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342900" indent="-342900" algn="just">
              <a:buAutoNum type="alphaLcParenR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342900" indent="-342900" algn="just">
              <a:buAutoNum type="alphaLcParenR"/>
            </a:pPr>
            <a:r>
              <a:rPr lang="tr-TR" sz="1600" dirty="0" smtClean="0">
                <a:latin typeface="Book Antiqua" panose="02040602050305030304" pitchFamily="18" charset="0"/>
              </a:rPr>
              <a:t> </a:t>
            </a:r>
            <a:r>
              <a:rPr lang="tr-TR" sz="1600" b="1" dirty="0" smtClean="0">
                <a:latin typeface="Book Antiqua" panose="02040602050305030304" pitchFamily="18" charset="0"/>
              </a:rPr>
              <a:t>Kök</a:t>
            </a:r>
            <a:r>
              <a:rPr lang="tr-TR" sz="1600" dirty="0" smtClean="0">
                <a:latin typeface="Book Antiqua" panose="02040602050305030304" pitchFamily="18" charset="0"/>
              </a:rPr>
              <a:t>, 5 ana parçaya ayrılmaktadır: </a:t>
            </a:r>
            <a:r>
              <a:rPr lang="tr-TR" sz="1600" b="1" i="1" dirty="0" err="1" smtClean="0">
                <a:latin typeface="Book Antiqua" panose="02040602050305030304" pitchFamily="18" charset="0"/>
              </a:rPr>
              <a:t>genizsiller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nasals</a:t>
            </a:r>
            <a:r>
              <a:rPr lang="tr-TR" sz="1600" dirty="0" smtClean="0">
                <a:latin typeface="Book Antiqua" panose="02040602050305030304" pitchFamily="18" charset="0"/>
              </a:rPr>
              <a:t>), </a:t>
            </a:r>
            <a:r>
              <a:rPr lang="tr-TR" sz="1600" b="1" i="1" dirty="0" smtClean="0">
                <a:latin typeface="Book Antiqua" panose="02040602050305030304" pitchFamily="18" charset="0"/>
              </a:rPr>
              <a:t>sürekliler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continuants</a:t>
            </a:r>
            <a:r>
              <a:rPr lang="tr-TR" sz="1600" dirty="0" smtClean="0">
                <a:latin typeface="Book Antiqua" panose="02040602050305030304" pitchFamily="18" charset="0"/>
              </a:rPr>
              <a:t>), </a:t>
            </a:r>
            <a:r>
              <a:rPr lang="tr-TR" sz="1600" b="1" i="1" dirty="0" smtClean="0">
                <a:latin typeface="Book Antiqua" panose="02040602050305030304" pitchFamily="18" charset="0"/>
              </a:rPr>
              <a:t>yanallar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laterals</a:t>
            </a:r>
            <a:r>
              <a:rPr lang="tr-TR" sz="1600" dirty="0" smtClean="0">
                <a:latin typeface="Book Antiqua" panose="02040602050305030304" pitchFamily="18" charset="0"/>
              </a:rPr>
              <a:t>), </a:t>
            </a:r>
            <a:r>
              <a:rPr lang="tr-TR" sz="1600" b="1" i="1" dirty="0" err="1" smtClean="0">
                <a:latin typeface="Book Antiqua" panose="02040602050305030304" pitchFamily="18" charset="0"/>
              </a:rPr>
              <a:t>boğazsıllar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laryngeals</a:t>
            </a:r>
            <a:r>
              <a:rPr lang="tr-TR" sz="1600" dirty="0" smtClean="0">
                <a:latin typeface="Book Antiqua" panose="02040602050305030304" pitchFamily="18" charset="0"/>
              </a:rPr>
              <a:t>), </a:t>
            </a:r>
            <a:r>
              <a:rPr lang="tr-TR" sz="1600" b="1" i="1" dirty="0" smtClean="0">
                <a:latin typeface="Book Antiqua" panose="02040602050305030304" pitchFamily="18" charset="0"/>
              </a:rPr>
              <a:t>çıkış yeri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i="1" dirty="0" err="1" smtClean="0">
                <a:latin typeface="Book Antiqua" panose="02040602050305030304" pitchFamily="18" charset="0"/>
              </a:rPr>
              <a:t>place</a:t>
            </a:r>
            <a:r>
              <a:rPr lang="tr-TR" sz="1600" dirty="0" smtClean="0">
                <a:latin typeface="Book Antiqua" panose="02040602050305030304" pitchFamily="18" charset="0"/>
              </a:rPr>
              <a:t>) özellikleri gibi. Her bir kategori kendi içinde alt sınıflara ayrılabilir. Örneğin, </a:t>
            </a:r>
            <a:r>
              <a:rPr lang="tr-TR" sz="1600" i="1" dirty="0" err="1" smtClean="0">
                <a:latin typeface="Book Antiqua" panose="02040602050305030304" pitchFamily="18" charset="0"/>
              </a:rPr>
              <a:t>boğazsıllar</a:t>
            </a:r>
            <a:r>
              <a:rPr lang="tr-TR" sz="1600" dirty="0" smtClean="0">
                <a:latin typeface="Book Antiqua" panose="02040602050305030304" pitchFamily="18" charset="0"/>
              </a:rPr>
              <a:t> (</a:t>
            </a:r>
            <a:r>
              <a:rPr lang="tr-TR" sz="1600" dirty="0" err="1" smtClean="0">
                <a:latin typeface="Book Antiqua" panose="02040602050305030304" pitchFamily="18" charset="0"/>
              </a:rPr>
              <a:t>c.g</a:t>
            </a:r>
            <a:r>
              <a:rPr lang="tr-TR" sz="1600" dirty="0" smtClean="0">
                <a:latin typeface="Book Antiqua" panose="02040602050305030304" pitchFamily="18" charset="0"/>
              </a:rPr>
              <a:t>., </a:t>
            </a:r>
            <a:r>
              <a:rPr lang="tr-TR" sz="1600" dirty="0" err="1" smtClean="0">
                <a:latin typeface="Book Antiqua" panose="02040602050305030304" pitchFamily="18" charset="0"/>
              </a:rPr>
              <a:t>s.g</a:t>
            </a:r>
            <a:r>
              <a:rPr lang="tr-TR" sz="1600" dirty="0" smtClean="0">
                <a:latin typeface="Book Antiqua" panose="02040602050305030304" pitchFamily="18" charset="0"/>
              </a:rPr>
              <a:t>., </a:t>
            </a:r>
            <a:r>
              <a:rPr lang="tr-TR" sz="1600" i="1" dirty="0" err="1" smtClean="0">
                <a:latin typeface="Book Antiqua" panose="02040602050305030304" pitchFamily="18" charset="0"/>
              </a:rPr>
              <a:t>voice</a:t>
            </a:r>
            <a:r>
              <a:rPr lang="tr-TR" sz="1600" dirty="0" smtClean="0">
                <a:latin typeface="Book Antiqua" panose="02040602050305030304" pitchFamily="18" charset="0"/>
              </a:rPr>
              <a:t>); </a:t>
            </a:r>
            <a:r>
              <a:rPr lang="tr-TR" sz="1600" i="1" dirty="0" smtClean="0">
                <a:latin typeface="Book Antiqua" panose="02040602050305030304" pitchFamily="18" charset="0"/>
              </a:rPr>
              <a:t>çıkış yeri </a:t>
            </a:r>
            <a:r>
              <a:rPr lang="tr-TR" sz="1600" dirty="0" smtClean="0">
                <a:latin typeface="Book Antiqua" panose="02040602050305030304" pitchFamily="18" charset="0"/>
              </a:rPr>
              <a:t>(</a:t>
            </a:r>
            <a:r>
              <a:rPr lang="tr-TR" sz="1600" i="1" dirty="0" smtClean="0">
                <a:latin typeface="Book Antiqua" panose="02040602050305030304" pitchFamily="18" charset="0"/>
              </a:rPr>
              <a:t>dil sırtı, </a:t>
            </a:r>
            <a:r>
              <a:rPr lang="tr-TR" sz="1600" i="1" dirty="0" err="1" smtClean="0">
                <a:latin typeface="Book Antiqua" panose="02040602050305030304" pitchFamily="18" charset="0"/>
              </a:rPr>
              <a:t>taçsıl</a:t>
            </a:r>
            <a:r>
              <a:rPr lang="tr-TR" sz="1600" i="1" dirty="0" smtClean="0">
                <a:latin typeface="Book Antiqua" panose="02040602050305030304" pitchFamily="18" charset="0"/>
              </a:rPr>
              <a:t>, dudaksıl </a:t>
            </a:r>
            <a:r>
              <a:rPr lang="tr-TR" sz="1600" dirty="0" smtClean="0">
                <a:latin typeface="Book Antiqua" panose="02040602050305030304" pitchFamily="18" charset="0"/>
              </a:rPr>
              <a:t>gibi). </a:t>
            </a:r>
            <a:endParaRPr lang="en-US" sz="1600" dirty="0">
              <a:latin typeface="Book Antiqua" panose="02040602050305030304" pitchFamily="18" charset="0"/>
            </a:endParaRPr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Feature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Geometry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66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Feature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Geometry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76" name="Grup 75"/>
          <p:cNvGrpSpPr/>
          <p:nvPr/>
        </p:nvGrpSpPr>
        <p:grpSpPr>
          <a:xfrm>
            <a:off x="309360" y="1628800"/>
            <a:ext cx="8542718" cy="3672408"/>
            <a:chOff x="395536" y="1180774"/>
            <a:chExt cx="8542718" cy="3672408"/>
          </a:xfrm>
        </p:grpSpPr>
        <p:cxnSp>
          <p:nvCxnSpPr>
            <p:cNvPr id="16" name="Düz Bağlayıcı 15"/>
            <p:cNvCxnSpPr/>
            <p:nvPr/>
          </p:nvCxnSpPr>
          <p:spPr>
            <a:xfrm>
              <a:off x="4289717" y="1543617"/>
              <a:ext cx="2515103" cy="1155964"/>
            </a:xfrm>
            <a:prstGeom prst="line">
              <a:avLst/>
            </a:prstGeom>
            <a:ln w="25400">
              <a:solidFill>
                <a:schemeClr val="tx1"/>
              </a:solidFill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73" name="Grup 72"/>
            <p:cNvGrpSpPr/>
            <p:nvPr/>
          </p:nvGrpSpPr>
          <p:grpSpPr>
            <a:xfrm>
              <a:off x="395536" y="1180774"/>
              <a:ext cx="8542718" cy="3672408"/>
              <a:chOff x="395536" y="1180774"/>
              <a:chExt cx="8542718" cy="3672408"/>
            </a:xfrm>
          </p:grpSpPr>
          <p:cxnSp>
            <p:nvCxnSpPr>
              <p:cNvPr id="10" name="Düz Bağlayıcı 9"/>
              <p:cNvCxnSpPr/>
              <p:nvPr/>
            </p:nvCxnSpPr>
            <p:spPr>
              <a:xfrm flipH="1">
                <a:off x="1674500" y="1550933"/>
                <a:ext cx="2629562" cy="958157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Metin kutusu 16"/>
              <p:cNvSpPr txBox="1"/>
              <p:nvPr/>
            </p:nvSpPr>
            <p:spPr>
              <a:xfrm>
                <a:off x="3731291" y="1268760"/>
                <a:ext cx="114553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b="1" dirty="0" smtClean="0">
                    <a:latin typeface="Book Antiqua" panose="02040602050305030304" pitchFamily="18" charset="0"/>
                  </a:rPr>
                  <a:t>KÖK</a:t>
                </a:r>
                <a:endParaRPr lang="en-US" sz="1600" b="1" dirty="0"/>
              </a:p>
            </p:txBody>
          </p:sp>
          <p:sp>
            <p:nvSpPr>
              <p:cNvPr id="18" name="Metin kutusu 17"/>
              <p:cNvSpPr txBox="1"/>
              <p:nvPr/>
            </p:nvSpPr>
            <p:spPr>
              <a:xfrm>
                <a:off x="1055551" y="2568678"/>
                <a:ext cx="132861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BOĞAZSIL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1" name="Grup 30"/>
              <p:cNvGrpSpPr/>
              <p:nvPr/>
            </p:nvGrpSpPr>
            <p:grpSpPr>
              <a:xfrm>
                <a:off x="1162114" y="2876455"/>
                <a:ext cx="861518" cy="611076"/>
                <a:chOff x="107504" y="3321980"/>
                <a:chExt cx="861518" cy="611076"/>
              </a:xfrm>
            </p:grpSpPr>
            <p:cxnSp>
              <p:nvCxnSpPr>
                <p:cNvPr id="22" name="Düz Bağlayıcı 21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Düz Bağlayıcı 23"/>
                <p:cNvCxnSpPr/>
                <p:nvPr/>
              </p:nvCxnSpPr>
              <p:spPr>
                <a:xfrm>
                  <a:off x="531774" y="3321980"/>
                  <a:ext cx="3185" cy="61107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Düz Bağlayıcı 24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Metin kutusu 32"/>
              <p:cNvSpPr txBox="1"/>
              <p:nvPr/>
            </p:nvSpPr>
            <p:spPr>
              <a:xfrm>
                <a:off x="395536" y="3404795"/>
                <a:ext cx="1038849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err="1" smtClean="0">
                    <a:latin typeface="Book Antiqua" panose="02040602050305030304" pitchFamily="18" charset="0"/>
                  </a:rPr>
                  <a:t>c.g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.</a:t>
                </a:r>
              </a:p>
              <a:p>
                <a:pPr algn="ctr"/>
                <a:r>
                  <a:rPr lang="tr-TR" sz="1200" dirty="0" smtClean="0">
                    <a:latin typeface="Book Antiqua" panose="02040602050305030304" pitchFamily="18" charset="0"/>
                  </a:rPr>
                  <a:t>(dar </a:t>
                </a:r>
              </a:p>
              <a:p>
                <a:pPr algn="ctr"/>
                <a:r>
                  <a:rPr lang="tr-TR" sz="1200" dirty="0" smtClean="0">
                    <a:latin typeface="Book Antiqua" panose="02040602050305030304" pitchFamily="18" charset="0"/>
                  </a:rPr>
                  <a:t>gırtlak)</a:t>
                </a:r>
                <a:endParaRPr lang="en-US" sz="1200" dirty="0"/>
              </a:p>
            </p:txBody>
          </p:sp>
          <p:sp>
            <p:nvSpPr>
              <p:cNvPr id="35" name="Metin kutusu 34"/>
              <p:cNvSpPr txBox="1"/>
              <p:nvPr/>
            </p:nvSpPr>
            <p:spPr>
              <a:xfrm>
                <a:off x="1776318" y="3481263"/>
                <a:ext cx="6078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ötüm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6" name="Grup 35"/>
              <p:cNvGrpSpPr/>
              <p:nvPr/>
            </p:nvGrpSpPr>
            <p:grpSpPr>
              <a:xfrm>
                <a:off x="3851920" y="1532450"/>
                <a:ext cx="861518" cy="635418"/>
                <a:chOff x="107504" y="3332650"/>
                <a:chExt cx="861518" cy="635418"/>
              </a:xfrm>
            </p:grpSpPr>
            <p:cxnSp>
              <p:nvCxnSpPr>
                <p:cNvPr id="37" name="Düz Bağlayıcı 36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Düz Bağlayıcı 37"/>
                <p:cNvCxnSpPr/>
                <p:nvPr/>
              </p:nvCxnSpPr>
              <p:spPr>
                <a:xfrm>
                  <a:off x="539552" y="3356992"/>
                  <a:ext cx="3185" cy="61107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Düz Bağlayıcı 38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" name="Metin kutusu 39"/>
              <p:cNvSpPr txBox="1"/>
              <p:nvPr/>
            </p:nvSpPr>
            <p:spPr>
              <a:xfrm>
                <a:off x="3203849" y="2139756"/>
                <a:ext cx="8707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err="1" smtClean="0">
                    <a:latin typeface="Book Antiqua" panose="02040602050305030304" pitchFamily="18" charset="0"/>
                  </a:rPr>
                  <a:t>genizsil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Metin kutusu 40"/>
              <p:cNvSpPr txBox="1"/>
              <p:nvPr/>
            </p:nvSpPr>
            <p:spPr>
              <a:xfrm>
                <a:off x="3923928" y="2132856"/>
                <a:ext cx="6611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yanal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Metin kutusu 41"/>
              <p:cNvSpPr txBox="1"/>
              <p:nvPr/>
            </p:nvSpPr>
            <p:spPr>
              <a:xfrm>
                <a:off x="4416553" y="2152023"/>
                <a:ext cx="7749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sürekli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Metin kutusu 20"/>
              <p:cNvSpPr txBox="1"/>
              <p:nvPr/>
            </p:nvSpPr>
            <p:spPr>
              <a:xfrm>
                <a:off x="6322774" y="2775902"/>
                <a:ext cx="130250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YER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2" name="Grup 31"/>
              <p:cNvGrpSpPr/>
              <p:nvPr/>
            </p:nvGrpSpPr>
            <p:grpSpPr>
              <a:xfrm>
                <a:off x="6060882" y="3083679"/>
                <a:ext cx="1759081" cy="622142"/>
                <a:chOff x="6084168" y="3273918"/>
                <a:chExt cx="2446982" cy="622142"/>
              </a:xfrm>
            </p:grpSpPr>
            <p:cxnSp>
              <p:nvCxnSpPr>
                <p:cNvPr id="44" name="Düz Bağlayıcı 43"/>
                <p:cNvCxnSpPr/>
                <p:nvPr/>
              </p:nvCxnSpPr>
              <p:spPr>
                <a:xfrm flipH="1">
                  <a:off x="6084168" y="3273918"/>
                  <a:ext cx="1241922" cy="52839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Düz Bağlayıcı 44"/>
                <p:cNvCxnSpPr/>
                <p:nvPr/>
              </p:nvCxnSpPr>
              <p:spPr>
                <a:xfrm>
                  <a:off x="7308304" y="3284984"/>
                  <a:ext cx="9046" cy="61107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Düz Bağlayıcı 45"/>
                <p:cNvCxnSpPr/>
                <p:nvPr/>
              </p:nvCxnSpPr>
              <p:spPr>
                <a:xfrm>
                  <a:off x="7326090" y="3273918"/>
                  <a:ext cx="120506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" name="Metin kutusu 47"/>
              <p:cNvSpPr txBox="1"/>
              <p:nvPr/>
            </p:nvSpPr>
            <p:spPr>
              <a:xfrm>
                <a:off x="4959000" y="3656057"/>
                <a:ext cx="155911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DUDAKSIL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Metin kutusu 48"/>
              <p:cNvSpPr txBox="1"/>
              <p:nvPr/>
            </p:nvSpPr>
            <p:spPr>
              <a:xfrm>
                <a:off x="6262146" y="3716887"/>
                <a:ext cx="105641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TAÇSIL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Metin kutusu 49"/>
              <p:cNvSpPr txBox="1"/>
              <p:nvPr/>
            </p:nvSpPr>
            <p:spPr>
              <a:xfrm>
                <a:off x="7458445" y="3688728"/>
                <a:ext cx="104261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DİL SIRTI</a:t>
                </a:r>
              </a:p>
            </p:txBody>
          </p:sp>
          <p:cxnSp>
            <p:nvCxnSpPr>
              <p:cNvPr id="53" name="Düz Bağlayıcı 52"/>
              <p:cNvCxnSpPr/>
              <p:nvPr/>
            </p:nvCxnSpPr>
            <p:spPr>
              <a:xfrm>
                <a:off x="5711049" y="3960713"/>
                <a:ext cx="4285" cy="611076"/>
              </a:xfrm>
              <a:prstGeom prst="line">
                <a:avLst/>
              </a:prstGeom>
              <a:ln w="25400">
                <a:tailEnd type="oval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5" name="Metin kutusu 54"/>
              <p:cNvSpPr txBox="1"/>
              <p:nvPr/>
            </p:nvSpPr>
            <p:spPr>
              <a:xfrm>
                <a:off x="4876831" y="4571789"/>
                <a:ext cx="155911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yuvarlak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Metin kutusu 55"/>
              <p:cNvSpPr txBox="1"/>
              <p:nvPr/>
            </p:nvSpPr>
            <p:spPr>
              <a:xfrm>
                <a:off x="6098336" y="4576183"/>
                <a:ext cx="43378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ön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57" name="Grup 56"/>
              <p:cNvGrpSpPr/>
              <p:nvPr/>
            </p:nvGrpSpPr>
            <p:grpSpPr>
              <a:xfrm>
                <a:off x="6435947" y="3971382"/>
                <a:ext cx="659421" cy="600406"/>
                <a:chOff x="195325" y="3332650"/>
                <a:chExt cx="773698" cy="600406"/>
              </a:xfrm>
            </p:grpSpPr>
            <p:cxnSp>
              <p:nvCxnSpPr>
                <p:cNvPr id="58" name="Düz Bağlayıcı 57"/>
                <p:cNvCxnSpPr/>
                <p:nvPr/>
              </p:nvCxnSpPr>
              <p:spPr>
                <a:xfrm flipH="1">
                  <a:off x="195325" y="3332650"/>
                  <a:ext cx="349428" cy="55622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Düz Bağlayıcı 59"/>
                <p:cNvCxnSpPr/>
                <p:nvPr/>
              </p:nvCxnSpPr>
              <p:spPr>
                <a:xfrm>
                  <a:off x="544753" y="3332650"/>
                  <a:ext cx="42427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Metin kutusu 60"/>
              <p:cNvSpPr txBox="1"/>
              <p:nvPr/>
            </p:nvSpPr>
            <p:spPr>
              <a:xfrm>
                <a:off x="6641926" y="4576183"/>
                <a:ext cx="75229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dağınık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Metin kutusu 63"/>
              <p:cNvSpPr txBox="1"/>
              <p:nvPr/>
            </p:nvSpPr>
            <p:spPr>
              <a:xfrm>
                <a:off x="7313056" y="4495060"/>
                <a:ext cx="71570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yüksek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5" name="Metin kutusu 64"/>
              <p:cNvSpPr txBox="1"/>
              <p:nvPr/>
            </p:nvSpPr>
            <p:spPr>
              <a:xfrm>
                <a:off x="8350195" y="4495060"/>
                <a:ext cx="58805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arka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Metin kutusu 65"/>
              <p:cNvSpPr txBox="1"/>
              <p:nvPr/>
            </p:nvSpPr>
            <p:spPr>
              <a:xfrm>
                <a:off x="7834051" y="4573897"/>
                <a:ext cx="6611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alçak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67" name="Grup 66"/>
              <p:cNvGrpSpPr/>
              <p:nvPr/>
            </p:nvGrpSpPr>
            <p:grpSpPr>
              <a:xfrm>
                <a:off x="7521796" y="3943134"/>
                <a:ext cx="1197989" cy="611076"/>
                <a:chOff x="107504" y="3321980"/>
                <a:chExt cx="861518" cy="611076"/>
              </a:xfrm>
            </p:grpSpPr>
            <p:cxnSp>
              <p:nvCxnSpPr>
                <p:cNvPr id="68" name="Düz Bağlayıcı 67"/>
                <p:cNvCxnSpPr/>
                <p:nvPr/>
              </p:nvCxnSpPr>
              <p:spPr>
                <a:xfrm flipH="1">
                  <a:off x="107504" y="3332650"/>
                  <a:ext cx="437248" cy="528398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Düz Bağlayıcı 68"/>
                <p:cNvCxnSpPr/>
                <p:nvPr/>
              </p:nvCxnSpPr>
              <p:spPr>
                <a:xfrm>
                  <a:off x="531774" y="3321980"/>
                  <a:ext cx="3185" cy="61107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Düz Bağlayıcı 69"/>
                <p:cNvCxnSpPr/>
                <p:nvPr/>
              </p:nvCxnSpPr>
              <p:spPr>
                <a:xfrm>
                  <a:off x="544752" y="3332650"/>
                  <a:ext cx="424270" cy="600406"/>
                </a:xfrm>
                <a:prstGeom prst="line">
                  <a:avLst/>
                </a:prstGeom>
                <a:ln w="25400">
                  <a:tailEnd type="oval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4" name="Metin kutusu 73"/>
              <p:cNvSpPr txBox="1"/>
              <p:nvPr/>
            </p:nvSpPr>
            <p:spPr>
              <a:xfrm>
                <a:off x="1091916" y="3459059"/>
                <a:ext cx="1038849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err="1">
                    <a:latin typeface="Book Antiqua" panose="02040602050305030304" pitchFamily="18" charset="0"/>
                  </a:rPr>
                  <a:t>s</a:t>
                </a:r>
                <a:r>
                  <a:rPr lang="tr-TR" sz="1400" b="1" dirty="0" err="1" smtClean="0">
                    <a:latin typeface="Book Antiqua" panose="02040602050305030304" pitchFamily="18" charset="0"/>
                  </a:rPr>
                  <a:t>.g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.</a:t>
                </a:r>
              </a:p>
              <a:p>
                <a:pPr algn="ctr"/>
                <a:r>
                  <a:rPr lang="tr-TR" sz="1200" dirty="0" smtClean="0">
                    <a:latin typeface="Book Antiqua" panose="02040602050305030304" pitchFamily="18" charset="0"/>
                  </a:rPr>
                  <a:t>(geniş </a:t>
                </a:r>
              </a:p>
              <a:p>
                <a:pPr algn="ctr"/>
                <a:r>
                  <a:rPr lang="tr-TR" sz="1200" dirty="0" smtClean="0">
                    <a:latin typeface="Book Antiqua" panose="02040602050305030304" pitchFamily="18" charset="0"/>
                  </a:rPr>
                  <a:t>gırtlak)</a:t>
                </a:r>
                <a:endParaRPr lang="en-US" sz="1200" dirty="0"/>
              </a:p>
            </p:txBody>
          </p:sp>
          <p:sp>
            <p:nvSpPr>
              <p:cNvPr id="75" name="Çift Köşeli Ayraç 74"/>
              <p:cNvSpPr/>
              <p:nvPr/>
            </p:nvSpPr>
            <p:spPr>
              <a:xfrm>
                <a:off x="4876830" y="1180774"/>
                <a:ext cx="924757" cy="608653"/>
              </a:xfrm>
              <a:prstGeom prst="bracketPair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tr-TR" sz="1400" dirty="0" smtClean="0"/>
                  <a:t>–ünsüz</a:t>
                </a:r>
              </a:p>
              <a:p>
                <a:pPr algn="ctr"/>
                <a:r>
                  <a:rPr lang="tr-TR" sz="1400" dirty="0" smtClean="0"/>
                  <a:t>–titreşim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6230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ÖZELLİK GEOMETRİSİ 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Feature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Geometry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5" y="1157278"/>
            <a:ext cx="7704856" cy="5138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81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12466</TotalTime>
  <Words>832</Words>
  <Application>Microsoft Office PowerPoint</Application>
  <PresentationFormat>Ekran Gösterisi (4:3)</PresentationFormat>
  <Paragraphs>112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Book Antiqua</vt:lpstr>
      <vt:lpstr>Bookman Old Style</vt:lpstr>
      <vt:lpstr>Calibri</vt:lpstr>
      <vt:lpstr>Gill Sans MT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1417</cp:revision>
  <dcterms:created xsi:type="dcterms:W3CDTF">2015-09-22T13:45:05Z</dcterms:created>
  <dcterms:modified xsi:type="dcterms:W3CDTF">2019-10-14T10:42:47Z</dcterms:modified>
</cp:coreProperties>
</file>