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1"/>
  </p:handoutMasterIdLst>
  <p:sldIdLst>
    <p:sldId id="319" r:id="rId2"/>
    <p:sldId id="259" r:id="rId3"/>
    <p:sldId id="260" r:id="rId4"/>
    <p:sldId id="257" r:id="rId5"/>
    <p:sldId id="261" r:id="rId6"/>
    <p:sldId id="302" r:id="rId7"/>
    <p:sldId id="266" r:id="rId8"/>
    <p:sldId id="303" r:id="rId9"/>
    <p:sldId id="268" r:id="rId10"/>
    <p:sldId id="269" r:id="rId11"/>
    <p:sldId id="273" r:id="rId12"/>
    <p:sldId id="275" r:id="rId13"/>
    <p:sldId id="276" r:id="rId14"/>
    <p:sldId id="277" r:id="rId15"/>
    <p:sldId id="279" r:id="rId16"/>
    <p:sldId id="307" r:id="rId17"/>
    <p:sldId id="281" r:id="rId18"/>
    <p:sldId id="311" r:id="rId19"/>
    <p:sldId id="284" r:id="rId20"/>
    <p:sldId id="285" r:id="rId21"/>
    <p:sldId id="286" r:id="rId22"/>
    <p:sldId id="287" r:id="rId23"/>
    <p:sldId id="288" r:id="rId24"/>
    <p:sldId id="289" r:id="rId25"/>
    <p:sldId id="291" r:id="rId26"/>
    <p:sldId id="292" r:id="rId27"/>
    <p:sldId id="293" r:id="rId28"/>
    <p:sldId id="309" r:id="rId29"/>
    <p:sldId id="310" r:id="rId30"/>
    <p:sldId id="295" r:id="rId31"/>
    <p:sldId id="299" r:id="rId32"/>
    <p:sldId id="300" r:id="rId33"/>
    <p:sldId id="301" r:id="rId34"/>
    <p:sldId id="297" r:id="rId35"/>
    <p:sldId id="312" r:id="rId36"/>
    <p:sldId id="313" r:id="rId37"/>
    <p:sldId id="317" r:id="rId38"/>
    <p:sldId id="318" r:id="rId39"/>
    <p:sldId id="320" r:id="rId40"/>
  </p:sldIdLst>
  <p:sldSz cx="12192000" cy="6858000"/>
  <p:notesSz cx="6662738"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nes" initials="e" lastIdx="0" clrIdx="0">
    <p:extLst>
      <p:ext uri="{19B8F6BF-5375-455C-9EA6-DF929625EA0E}">
        <p15:presenceInfo xmlns:p15="http://schemas.microsoft.com/office/powerpoint/2012/main" userId="en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92" d="100"/>
          <a:sy n="92" d="100"/>
        </p:scale>
        <p:origin x="50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AA72DF90-C3EE-43B7-9716-20BB94020028}" type="datetimeFigureOut">
              <a:rPr lang="tr-TR" smtClean="0"/>
              <a:t>9.5.2019</a:t>
            </a:fld>
            <a:endParaRPr lang="tr-TR"/>
          </a:p>
        </p:txBody>
      </p:sp>
      <p:sp>
        <p:nvSpPr>
          <p:cNvPr id="4" name="Altbilgi Yer Tutucusu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E448DC39-8BAA-4437-9397-D146600FD708}" type="slidenum">
              <a:rPr lang="tr-TR" smtClean="0"/>
              <a:t>‹#›</a:t>
            </a:fld>
            <a:endParaRPr lang="tr-TR"/>
          </a:p>
        </p:txBody>
      </p:sp>
    </p:spTree>
    <p:extLst>
      <p:ext uri="{BB962C8B-B14F-4D97-AF65-F5344CB8AC3E}">
        <p14:creationId xmlns:p14="http://schemas.microsoft.com/office/powerpoint/2010/main" val="34555917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EC74C00-1F10-40FB-9E8E-32E655246C2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9653FA14-EA1D-4FD7-99EF-88C89C6989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96399FA9-4833-4D00-B316-B006228B86AB}"/>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4CD73420-EBF7-444E-AAAA-9F4CB473BF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98A299F1-F45C-4E5D-B23D-8D95B428FC27}"/>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39345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5C66595-9F96-4217-A837-BAE1278A7E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4E1A3499-4E28-4140-9EB6-135DE9C7D1E3}"/>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F88DBD5-DFCB-468B-B78B-2DB9944F9EDC}"/>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0161D440-9A0C-40D6-94D0-D61E058B46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142D46BF-3ABF-42F5-9B32-A007E1D550A6}"/>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887465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2D116886-BDA6-41B0-9048-BE6473E6DAD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A2993F45-FAEC-41D1-BEEC-6D48FFB6E10C}"/>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57DE41FC-4E8F-44C0-BF82-7A3F4EC9B098}"/>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D91F77D9-E00D-4E5A-A838-74362A8B9A1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5187C6AF-AB08-44E3-A523-4701D6D659CB}"/>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1368082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55FFB6D-5939-443C-9A08-3B363FF9780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B6DD6C44-5FA6-4366-8543-DDBFB5D74A6D}"/>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24FDC38F-B27E-4AD0-8216-13F488DF5F5C}"/>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B8C5E728-958D-4F88-B3FB-D193C05418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83FEAA2C-B84E-417A-B371-52D9A31EF4A1}"/>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2137535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4E66CC6-8A70-45FC-875A-DB926191B74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0001B8E0-B45B-45D8-AEBC-E1F571AF23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 xmlns:a16="http://schemas.microsoft.com/office/drawing/2014/main" id="{2E9B4709-E9B8-4003-BB4D-F017B13B1B1C}"/>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BAAA9A5C-01E4-47D3-B1EB-4E35C5F26B5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DF1D5B5C-E7A1-4D96-B4D1-1B6EBB8F09ED}"/>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4294522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E4742F9-10BD-44CB-84D4-D55F7811161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F6F1A525-5FF0-4CAF-A752-07D7090D9993}"/>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6F009B59-3004-40C1-AE97-FACCB984BDA9}"/>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580684CB-8B04-4486-AD96-4BD07CC165ED}"/>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6" name="Alt Bilgi Yer Tutucusu 5">
            <a:extLst>
              <a:ext uri="{FF2B5EF4-FFF2-40B4-BE49-F238E27FC236}">
                <a16:creationId xmlns="" xmlns:a16="http://schemas.microsoft.com/office/drawing/2014/main" id="{D14691B2-529A-4CAB-8D38-A1C63A5112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4ED76502-832C-4D8E-B922-FAAF35A70263}"/>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339543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76EC2E5-4951-41F7-9E05-1C584B1508D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BA1E59DE-06BC-41D6-8BD0-23C8C91EAA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 xmlns:a16="http://schemas.microsoft.com/office/drawing/2014/main" id="{2D664697-A565-48C3-91DD-A1C44C79011F}"/>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05BC562D-A4AB-4E3D-A146-1BC45180C3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 xmlns:a16="http://schemas.microsoft.com/office/drawing/2014/main" id="{B3F9F815-74C1-47C1-B5E6-D68896586D7A}"/>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AB2B6899-D455-4CD6-BF39-2E9BAF2DB5DE}"/>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8" name="Alt Bilgi Yer Tutucusu 7">
            <a:extLst>
              <a:ext uri="{FF2B5EF4-FFF2-40B4-BE49-F238E27FC236}">
                <a16:creationId xmlns="" xmlns:a16="http://schemas.microsoft.com/office/drawing/2014/main" id="{B55B7D72-1F48-40D9-B13A-75E6497994B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 xmlns:a16="http://schemas.microsoft.com/office/drawing/2014/main" id="{8A3F8577-4FD3-4239-BA95-C53CD8EA92FC}"/>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548205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6F1A615-8CA0-4329-A285-F150A96DBA4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FBE9C084-DB2F-43F1-BEB0-68B75D401B18}"/>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4" name="Alt Bilgi Yer Tutucusu 3">
            <a:extLst>
              <a:ext uri="{FF2B5EF4-FFF2-40B4-BE49-F238E27FC236}">
                <a16:creationId xmlns="" xmlns:a16="http://schemas.microsoft.com/office/drawing/2014/main" id="{BB3E2C39-EC51-422B-B8A4-CEBA6B74A70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 xmlns:a16="http://schemas.microsoft.com/office/drawing/2014/main" id="{37BEA9E9-33CB-486B-9062-1D6F11D0D1F7}"/>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3119784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53612076-D6C8-41AE-BB84-C9D5B490467C}"/>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3" name="Alt Bilgi Yer Tutucusu 2">
            <a:extLst>
              <a:ext uri="{FF2B5EF4-FFF2-40B4-BE49-F238E27FC236}">
                <a16:creationId xmlns="" xmlns:a16="http://schemas.microsoft.com/office/drawing/2014/main" id="{E7310BA3-47B9-4096-99DE-EBAD4B8D847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 xmlns:a16="http://schemas.microsoft.com/office/drawing/2014/main" id="{255887B5-64EC-4894-B013-44B868079D5C}"/>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2053388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E7B0C17-802F-45F6-A234-337E37ACCF7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E833269F-459F-4240-9BB1-753014F0B1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E078197B-4DBB-4968-B4B7-58DB358984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 xmlns:a16="http://schemas.microsoft.com/office/drawing/2014/main" id="{81B2E29C-9F23-4B76-AF43-29596F9DC41D}"/>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6" name="Alt Bilgi Yer Tutucusu 5">
            <a:extLst>
              <a:ext uri="{FF2B5EF4-FFF2-40B4-BE49-F238E27FC236}">
                <a16:creationId xmlns="" xmlns:a16="http://schemas.microsoft.com/office/drawing/2014/main" id="{D3F8D27C-7318-4ABA-848E-C0AB3BDC82F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1BEE311D-E1FB-4167-A91F-45F3062DF7AF}"/>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3362613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06B1C63-3A96-4732-8D02-3FC8AE48FC2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71E08EC6-141A-466F-867B-F7567375A4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0F5FA7B9-258F-49A5-9C15-9EE20524D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 xmlns:a16="http://schemas.microsoft.com/office/drawing/2014/main" id="{ABBF7A8F-A10B-4E02-959F-3BD714BFCB08}"/>
              </a:ext>
            </a:extLst>
          </p:cNvPr>
          <p:cNvSpPr>
            <a:spLocks noGrp="1"/>
          </p:cNvSpPr>
          <p:nvPr>
            <p:ph type="dt" sz="half" idx="10"/>
          </p:nvPr>
        </p:nvSpPr>
        <p:spPr/>
        <p:txBody>
          <a:bodyPr/>
          <a:lstStyle/>
          <a:p>
            <a:fld id="{7CD72931-8D62-4216-BD34-7E8AEBADD6DF}" type="datetimeFigureOut">
              <a:rPr lang="tr-TR" smtClean="0"/>
              <a:t>9.5.2019</a:t>
            </a:fld>
            <a:endParaRPr lang="tr-TR"/>
          </a:p>
        </p:txBody>
      </p:sp>
      <p:sp>
        <p:nvSpPr>
          <p:cNvPr id="6" name="Alt Bilgi Yer Tutucusu 5">
            <a:extLst>
              <a:ext uri="{FF2B5EF4-FFF2-40B4-BE49-F238E27FC236}">
                <a16:creationId xmlns="" xmlns:a16="http://schemas.microsoft.com/office/drawing/2014/main" id="{128A2B7E-2792-41EE-BAB5-99C968B1D32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67A37330-0C81-4232-88AB-BFD281358818}"/>
              </a:ext>
            </a:extLst>
          </p:cNvPr>
          <p:cNvSpPr>
            <a:spLocks noGrp="1"/>
          </p:cNvSpPr>
          <p:nvPr>
            <p:ph type="sldNum" sz="quarter" idx="12"/>
          </p:nvPr>
        </p:nvSpPr>
        <p:spPr/>
        <p:txBody>
          <a:bodyPr/>
          <a:lstStyle/>
          <a:p>
            <a:fld id="{CFB805B0-6B25-4FBC-8F4D-44C05F189BF3}" type="slidenum">
              <a:rPr lang="tr-TR" smtClean="0"/>
              <a:t>‹#›</a:t>
            </a:fld>
            <a:endParaRPr lang="tr-TR"/>
          </a:p>
        </p:txBody>
      </p:sp>
    </p:spTree>
    <p:extLst>
      <p:ext uri="{BB962C8B-B14F-4D97-AF65-F5344CB8AC3E}">
        <p14:creationId xmlns:p14="http://schemas.microsoft.com/office/powerpoint/2010/main" val="2427424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B268AA92-9AF6-4E82-9724-6C4089CB5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B4ECCA3F-46A4-44C2-8246-E0B990A393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B420823E-8B57-460A-A835-2BC8D0D148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D72931-8D62-4216-BD34-7E8AEBADD6DF}" type="datetimeFigureOut">
              <a:rPr lang="tr-TR" smtClean="0"/>
              <a:t>9.5.2019</a:t>
            </a:fld>
            <a:endParaRPr lang="tr-TR"/>
          </a:p>
        </p:txBody>
      </p:sp>
      <p:sp>
        <p:nvSpPr>
          <p:cNvPr id="5" name="Alt Bilgi Yer Tutucusu 4">
            <a:extLst>
              <a:ext uri="{FF2B5EF4-FFF2-40B4-BE49-F238E27FC236}">
                <a16:creationId xmlns="" xmlns:a16="http://schemas.microsoft.com/office/drawing/2014/main" id="{3651ECA3-C1E9-4133-86F5-9046DB12E5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 xmlns:a16="http://schemas.microsoft.com/office/drawing/2014/main" id="{29E22375-B1F3-40B8-B7C5-12255D27EA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805B0-6B25-4FBC-8F4D-44C05F189BF3}" type="slidenum">
              <a:rPr lang="tr-TR" smtClean="0"/>
              <a:t>‹#›</a:t>
            </a:fld>
            <a:endParaRPr lang="tr-TR"/>
          </a:p>
        </p:txBody>
      </p:sp>
    </p:spTree>
    <p:extLst>
      <p:ext uri="{BB962C8B-B14F-4D97-AF65-F5344CB8AC3E}">
        <p14:creationId xmlns:p14="http://schemas.microsoft.com/office/powerpoint/2010/main" val="487431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7B58D91-72AC-4904-9EFA-4CB8EFC54FE2}"/>
              </a:ext>
            </a:extLst>
          </p:cNvPr>
          <p:cNvSpPr>
            <a:spLocks noGrp="1"/>
          </p:cNvSpPr>
          <p:nvPr>
            <p:ph type="title" idx="4294967295"/>
          </p:nvPr>
        </p:nvSpPr>
        <p:spPr>
          <a:xfrm>
            <a:off x="1039091" y="2536825"/>
            <a:ext cx="10515600" cy="1325563"/>
          </a:xfrm>
        </p:spPr>
        <p:txBody>
          <a:bodyPr>
            <a:normAutofit/>
          </a:bodyPr>
          <a:lstStyle/>
          <a:p>
            <a:r>
              <a:rPr lang="tr-TR" sz="4000" dirty="0">
                <a:latin typeface="Garamond" panose="02020404030301010803" pitchFamily="18" charset="0"/>
              </a:rPr>
              <a:t>SİNİR SİSTEMİ VE PSİKİYATRİ TERİMLERİ</a:t>
            </a:r>
          </a:p>
        </p:txBody>
      </p:sp>
    </p:spTree>
    <p:extLst>
      <p:ext uri="{BB962C8B-B14F-4D97-AF65-F5344CB8AC3E}">
        <p14:creationId xmlns:p14="http://schemas.microsoft.com/office/powerpoint/2010/main" val="51725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F037CA6-9FC0-4BE2-818D-B51D737F905E}"/>
              </a:ext>
            </a:extLst>
          </p:cNvPr>
          <p:cNvSpPr>
            <a:spLocks noGrp="1"/>
          </p:cNvSpPr>
          <p:nvPr>
            <p:ph idx="1"/>
          </p:nvPr>
        </p:nvSpPr>
        <p:spPr>
          <a:xfrm>
            <a:off x="185530" y="159027"/>
            <a:ext cx="10995991" cy="5898667"/>
          </a:xfrm>
        </p:spPr>
        <p:txBody>
          <a:bodyPr>
            <a:normAutofit/>
          </a:bodyPr>
          <a:lstStyle/>
          <a:p>
            <a:pPr marL="0" indent="0">
              <a:buNone/>
            </a:pPr>
            <a:r>
              <a:rPr lang="tr-TR" sz="1600" b="1" dirty="0" err="1">
                <a:solidFill>
                  <a:srgbClr val="FF0000"/>
                </a:solidFill>
                <a:latin typeface="Garamond" panose="02020404030301010803" pitchFamily="18" charset="0"/>
              </a:rPr>
              <a:t>Spatium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supdurale</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spasyum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supdural</a:t>
            </a:r>
            <a:r>
              <a:rPr lang="tr-TR" sz="1600" b="1" dirty="0">
                <a:solidFill>
                  <a:srgbClr val="FF0000"/>
                </a:solidFill>
                <a:latin typeface="Garamond" panose="02020404030301010803" pitchFamily="18" charset="0"/>
              </a:rPr>
              <a:t>): </a:t>
            </a:r>
            <a:r>
              <a:rPr lang="tr-TR" sz="1600" dirty="0" err="1">
                <a:latin typeface="Garamond" panose="02020404030301010803" pitchFamily="18" charset="0"/>
              </a:rPr>
              <a:t>Duramaterle</a:t>
            </a:r>
            <a:r>
              <a:rPr lang="tr-TR" sz="1600" dirty="0">
                <a:latin typeface="Garamond" panose="02020404030301010803" pitchFamily="18" charset="0"/>
              </a:rPr>
              <a:t> </a:t>
            </a:r>
            <a:r>
              <a:rPr lang="tr-TR" sz="1600" dirty="0" err="1">
                <a:latin typeface="Garamond" panose="02020404030301010803" pitchFamily="18" charset="0"/>
              </a:rPr>
              <a:t>araknoid</a:t>
            </a:r>
            <a:r>
              <a:rPr lang="tr-TR" sz="1600" dirty="0">
                <a:latin typeface="Garamond" panose="02020404030301010803" pitchFamily="18" charset="0"/>
              </a:rPr>
              <a:t> </a:t>
            </a:r>
            <a:r>
              <a:rPr lang="tr-TR" sz="1600" dirty="0" err="1">
                <a:latin typeface="Garamond" panose="02020404030301010803" pitchFamily="18" charset="0"/>
              </a:rPr>
              <a:t>mater</a:t>
            </a:r>
            <a:r>
              <a:rPr lang="tr-TR" sz="1600" dirty="0">
                <a:latin typeface="Garamond" panose="02020404030301010803" pitchFamily="18" charset="0"/>
              </a:rPr>
              <a:t> arasındaki aralık.</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Medulla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spinalis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medulla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spinalis</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Omurilik. Merkezi sinir sisteminin omurga kanalı içindeki bölümü.</a:t>
            </a:r>
          </a:p>
          <a:p>
            <a:pPr marL="0" indent="0">
              <a:buNone/>
            </a:pPr>
            <a:endParaRPr lang="tr-TR" sz="1600" dirty="0">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r>
              <a:rPr lang="tr-TR" sz="1600" dirty="0">
                <a:solidFill>
                  <a:srgbClr val="FF0000"/>
                </a:solidFill>
                <a:latin typeface="Garamond" panose="02020404030301010803" pitchFamily="18" charset="0"/>
              </a:rPr>
              <a:t>                                                                                                                                                                            </a:t>
            </a: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Canalis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centralis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kanalis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sentralis</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Omuriliğin ortasında boyuna uzanan kanal. İçinde beyin omurilik sıvısı (BOS) bulunur.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Ventriculus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Ventrikulus</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Beyinde bulunan boşluklar.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400" dirty="0"/>
          </a:p>
        </p:txBody>
      </p:sp>
      <p:pic>
        <p:nvPicPr>
          <p:cNvPr id="4" name="Resim 3">
            <a:extLst>
              <a:ext uri="{FF2B5EF4-FFF2-40B4-BE49-F238E27FC236}">
                <a16:creationId xmlns="" xmlns:a16="http://schemas.microsoft.com/office/drawing/2014/main" id="{1469EFF6-92DD-4F42-B186-77EC49A44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1037" y="1359798"/>
            <a:ext cx="4022525" cy="3020046"/>
          </a:xfrm>
          <a:prstGeom prst="rect">
            <a:avLst/>
          </a:prstGeom>
        </p:spPr>
      </p:pic>
    </p:spTree>
    <p:extLst>
      <p:ext uri="{BB962C8B-B14F-4D97-AF65-F5344CB8AC3E}">
        <p14:creationId xmlns:p14="http://schemas.microsoft.com/office/powerpoint/2010/main" val="1075322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4857AE8-E6D4-4BBB-B4EC-D322CA73C775}"/>
              </a:ext>
            </a:extLst>
          </p:cNvPr>
          <p:cNvSpPr>
            <a:spLocks noGrp="1"/>
          </p:cNvSpPr>
          <p:nvPr>
            <p:ph idx="1"/>
          </p:nvPr>
        </p:nvSpPr>
        <p:spPr>
          <a:xfrm>
            <a:off x="278296" y="384313"/>
            <a:ext cx="11075504" cy="5792650"/>
          </a:xfrm>
        </p:spPr>
        <p:txBody>
          <a:bodyPr/>
          <a:lstStyle/>
          <a:p>
            <a:pPr marL="0" indent="0">
              <a:buNone/>
            </a:pPr>
            <a:r>
              <a:rPr lang="tr-TR" dirty="0"/>
              <a:t>                                                     </a:t>
            </a:r>
          </a:p>
          <a:p>
            <a:pPr marL="0" indent="0">
              <a:buNone/>
            </a:pPr>
            <a:r>
              <a:rPr lang="tr-TR" dirty="0"/>
              <a:t>                                                      </a:t>
            </a:r>
            <a:r>
              <a:rPr lang="tr-TR" sz="1600" b="1" dirty="0" err="1"/>
              <a:t>Periferik</a:t>
            </a:r>
            <a:r>
              <a:rPr lang="tr-TR" sz="1600" b="1" dirty="0"/>
              <a:t> Sinir Sistemi</a:t>
            </a: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Nervus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nervus</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Sinir </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Neurofibra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nörofibra</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Sinir teli. Sinir hücresinin gerek gövde gerekse akson ve </a:t>
            </a:r>
            <a:r>
              <a:rPr lang="tr-TR" sz="1600" dirty="0" err="1">
                <a:latin typeface="Garamond" panose="02020404030301010803" pitchFamily="18" charset="0"/>
              </a:rPr>
              <a:t>dendritlerinde</a:t>
            </a:r>
            <a:r>
              <a:rPr lang="tr-TR" sz="1600" dirty="0">
                <a:latin typeface="Garamond" panose="02020404030301010803" pitchFamily="18" charset="0"/>
              </a:rPr>
              <a:t> bulunan ince </a:t>
            </a:r>
            <a:r>
              <a:rPr lang="tr-TR" sz="1600" dirty="0" err="1">
                <a:latin typeface="Garamond" panose="02020404030301010803" pitchFamily="18" charset="0"/>
              </a:rPr>
              <a:t>lifçiklerden</a:t>
            </a:r>
            <a:r>
              <a:rPr lang="tr-TR" sz="1600" dirty="0">
                <a:latin typeface="Garamond" panose="02020404030301010803" pitchFamily="18" charset="0"/>
              </a:rPr>
              <a:t> her biri.</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Ganglion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ganglion</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Merkezi sinir sistemi organları dışında sinir hücresi içeren düğüm şeklindeki oluşumlar. Vücudun belli bölgelerinde bulunurlar. Sinir hücresi içerirler. Sinir hücreleri arasında </a:t>
            </a:r>
            <a:r>
              <a:rPr lang="tr-TR" sz="1600" dirty="0" err="1">
                <a:latin typeface="Garamond" panose="02020404030301010803" pitchFamily="18" charset="0"/>
              </a:rPr>
              <a:t>nöroglia</a:t>
            </a:r>
            <a:r>
              <a:rPr lang="tr-TR" sz="1600" dirty="0">
                <a:latin typeface="Garamond" panose="02020404030301010803" pitchFamily="18" charset="0"/>
              </a:rPr>
              <a:t> değil bağ doku bulunur.</a:t>
            </a:r>
          </a:p>
        </p:txBody>
      </p:sp>
    </p:spTree>
    <p:extLst>
      <p:ext uri="{BB962C8B-B14F-4D97-AF65-F5344CB8AC3E}">
        <p14:creationId xmlns:p14="http://schemas.microsoft.com/office/powerpoint/2010/main" val="3326849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9B33D92-6D15-4595-BA92-F1CB9AF38D52}"/>
              </a:ext>
            </a:extLst>
          </p:cNvPr>
          <p:cNvSpPr>
            <a:spLocks noGrp="1"/>
          </p:cNvSpPr>
          <p:nvPr>
            <p:ph type="title"/>
          </p:nvPr>
        </p:nvSpPr>
        <p:spPr/>
        <p:txBody>
          <a:bodyPr>
            <a:normAutofit/>
          </a:bodyPr>
          <a:lstStyle/>
          <a:p>
            <a:r>
              <a:rPr lang="tr-TR" sz="1600" b="1" dirty="0"/>
              <a:t>                                                                                        SEMPTOM TERİMLERİ</a:t>
            </a:r>
          </a:p>
        </p:txBody>
      </p:sp>
      <p:sp>
        <p:nvSpPr>
          <p:cNvPr id="3" name="İçerik Yer Tutucusu 2">
            <a:extLst>
              <a:ext uri="{FF2B5EF4-FFF2-40B4-BE49-F238E27FC236}">
                <a16:creationId xmlns="" xmlns:a16="http://schemas.microsoft.com/office/drawing/2014/main" id="{C0A77850-0C4E-4C43-BEF0-2910ACF83FAE}"/>
              </a:ext>
            </a:extLst>
          </p:cNvPr>
          <p:cNvSpPr>
            <a:spLocks noGrp="1"/>
          </p:cNvSpPr>
          <p:nvPr>
            <p:ph idx="1"/>
          </p:nvPr>
        </p:nvSpPr>
        <p:spPr>
          <a:xfrm>
            <a:off x="384313" y="1733895"/>
            <a:ext cx="10823713" cy="4758980"/>
          </a:xfrm>
        </p:spPr>
        <p:txBody>
          <a:bodyPr>
            <a:normAutofit/>
          </a:bodyPr>
          <a:lstStyle/>
          <a:p>
            <a:pPr marL="0" indent="0">
              <a:buNone/>
            </a:pPr>
            <a:r>
              <a:rPr lang="tr-TR" sz="1600" b="1" dirty="0">
                <a:latin typeface="Garamond" panose="02020404030301010803" pitchFamily="18" charset="0"/>
              </a:rPr>
              <a:t>  </a:t>
            </a:r>
          </a:p>
          <a:p>
            <a:pPr marL="0" indent="0">
              <a:buNone/>
            </a:pP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Cephalalgia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sefalji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Baş ağrısı.</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dirty="0">
                <a:latin typeface="Garamond" panose="02020404030301010803" pitchFamily="18" charset="0"/>
              </a:rPr>
              <a:t>   </a:t>
            </a:r>
            <a:r>
              <a:rPr lang="tr-TR" sz="1600" b="1" dirty="0" err="1">
                <a:solidFill>
                  <a:srgbClr val="FF0000"/>
                </a:solidFill>
                <a:latin typeface="Garamond" panose="02020404030301010803" pitchFamily="18" charset="0"/>
              </a:rPr>
              <a:t>Vertigo</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vertigo</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Baş dönmesi.</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Aphasia</a:t>
            </a:r>
            <a:r>
              <a:rPr lang="tr-TR" sz="1600" b="1" dirty="0">
                <a:solidFill>
                  <a:srgbClr val="FF0000"/>
                </a:solidFill>
                <a:latin typeface="Garamond" panose="02020404030301010803" pitchFamily="18" charset="0"/>
              </a:rPr>
              <a:t>(afazi): </a:t>
            </a:r>
            <a:r>
              <a:rPr lang="tr-TR" sz="1600" dirty="0">
                <a:latin typeface="Garamond" panose="02020404030301010803" pitchFamily="18" charset="0"/>
              </a:rPr>
              <a:t>Fiziksel yeteneği olmasına ve kişinin istemesine rağmen konuşamama. Merkezi konuşamama hali.</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dirty="0">
                <a:latin typeface="Garamond" panose="02020404030301010803" pitchFamily="18" charset="0"/>
              </a:rPr>
              <a:t> </a:t>
            </a:r>
            <a:r>
              <a:rPr lang="tr-TR" sz="1600" b="1" dirty="0" err="1">
                <a:solidFill>
                  <a:srgbClr val="FF0000"/>
                </a:solidFill>
                <a:latin typeface="Garamond" panose="02020404030301010803" pitchFamily="18" charset="0"/>
              </a:rPr>
              <a:t>Syncope</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senkop</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Kısa süreli bilinç kaybı, bayılma.</a:t>
            </a:r>
            <a:br>
              <a:rPr lang="tr-TR" sz="1600" dirty="0">
                <a:latin typeface="Garamond" panose="02020404030301010803" pitchFamily="18" charset="0"/>
              </a:rPr>
            </a:br>
            <a:endParaRPr lang="tr-TR" sz="1600"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Stupor</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stupor</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Hastanın, ancak şiddetli uyaranlarla kısa bir süre için uyanık duruma getirilebildiği tepkisizlik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  durumu.</a:t>
            </a:r>
            <a:br>
              <a:rPr lang="tr-TR" sz="1600" dirty="0">
                <a:latin typeface="Garamond" panose="02020404030301010803" pitchFamily="18" charset="0"/>
                <a:ea typeface="Arial" panose="020B0604020202020204" pitchFamily="34" charset="0"/>
              </a:rPr>
            </a:br>
            <a:endParaRPr lang="tr-TR" sz="1600" dirty="0">
              <a:latin typeface="Garamond" panose="02020404030301010803" pitchFamily="18" charset="0"/>
              <a:ea typeface="Arial" panose="020B0604020202020204" pitchFamily="34" charset="0"/>
            </a:endParaRPr>
          </a:p>
          <a:p>
            <a:pPr marL="0" indent="0">
              <a:buNone/>
            </a:pP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Confusion</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konfüzyon</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Bilinç kaybı ile seyreden nöbet.</a:t>
            </a: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400" dirty="0"/>
          </a:p>
        </p:txBody>
      </p:sp>
    </p:spTree>
    <p:extLst>
      <p:ext uri="{BB962C8B-B14F-4D97-AF65-F5344CB8AC3E}">
        <p14:creationId xmlns:p14="http://schemas.microsoft.com/office/powerpoint/2010/main" val="500744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15C4F63-D023-4B65-99E7-2A9B51090299}"/>
              </a:ext>
            </a:extLst>
          </p:cNvPr>
          <p:cNvSpPr>
            <a:spLocks noGrp="1"/>
          </p:cNvSpPr>
          <p:nvPr>
            <p:ph idx="1"/>
          </p:nvPr>
        </p:nvSpPr>
        <p:spPr>
          <a:xfrm>
            <a:off x="556591" y="914400"/>
            <a:ext cx="10797209" cy="5262563"/>
          </a:xfrm>
        </p:spPr>
        <p:txBody>
          <a:bodyPr>
            <a:normAutofit/>
          </a:bodyPr>
          <a:lstStyle/>
          <a:p>
            <a:pPr marL="0" indent="0">
              <a:buNone/>
            </a:pPr>
            <a:r>
              <a:rPr lang="tr-TR" sz="1600" b="1" dirty="0" err="1">
                <a:solidFill>
                  <a:srgbClr val="FF0000"/>
                </a:solidFill>
                <a:latin typeface="Garamond" panose="02020404030301010803" pitchFamily="18" charset="0"/>
                <a:ea typeface="Arial" panose="020B0604020202020204" pitchFamily="34" charset="0"/>
              </a:rPr>
              <a:t>Coma</a:t>
            </a:r>
            <a:r>
              <a:rPr lang="tr-TR" sz="1600" b="1" dirty="0">
                <a:solidFill>
                  <a:srgbClr val="FF0000"/>
                </a:solidFill>
                <a:latin typeface="Garamond" panose="02020404030301010803" pitchFamily="18" charset="0"/>
                <a:ea typeface="Arial" panose="020B0604020202020204" pitchFamily="34" charset="0"/>
              </a:rPr>
              <a:t> (koma): </a:t>
            </a:r>
            <a:r>
              <a:rPr lang="tr-TR" sz="1600" dirty="0">
                <a:latin typeface="Garamond" panose="02020404030301010803" pitchFamily="18" charset="0"/>
                <a:ea typeface="Arial" panose="020B0604020202020204" pitchFamily="34" charset="0"/>
              </a:rPr>
              <a:t>Uyandırılmanın mümkün olmadığı tepkisizlik durumu.</a:t>
            </a:r>
          </a:p>
          <a:p>
            <a:pPr marL="0" indent="0">
              <a:buNone/>
            </a:pPr>
            <a:endParaRPr lang="tr-TR" sz="1600" dirty="0">
              <a:latin typeface="Garamond" panose="02020404030301010803" pitchFamily="18" charset="0"/>
              <a:ea typeface="Arial" panose="020B0604020202020204" pitchFamily="34" charset="0"/>
            </a:endParaRP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Convulsion</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konvülsiyon</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Anormal beyin uyartıları sebebiyle kasların istem dışı kasılmaları, nöbet geçirme, epilepsi.</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İllusion</a:t>
            </a:r>
            <a:r>
              <a:rPr lang="tr-TR" sz="1600" b="1" dirty="0">
                <a:solidFill>
                  <a:srgbClr val="FF0000"/>
                </a:solidFill>
                <a:latin typeface="Garamond" panose="02020404030301010803" pitchFamily="18" charset="0"/>
                <a:ea typeface="Arial" panose="020B0604020202020204" pitchFamily="34" charset="0"/>
              </a:rPr>
              <a:t>(illüzyon): (Yanılsama)</a:t>
            </a:r>
            <a:r>
              <a:rPr lang="tr-TR" sz="1600" b="1" dirty="0">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Çevreden gelen </a:t>
            </a:r>
            <a:r>
              <a:rPr lang="tr-TR" sz="1600" dirty="0" err="1">
                <a:latin typeface="Garamond" panose="02020404030301010803" pitchFamily="18" charset="0"/>
                <a:ea typeface="Arial" panose="020B0604020202020204" pitchFamily="34" charset="0"/>
              </a:rPr>
              <a:t>uyarımların</a:t>
            </a:r>
            <a:r>
              <a:rPr lang="tr-TR" sz="1600" dirty="0">
                <a:latin typeface="Garamond" panose="02020404030301010803" pitchFamily="18" charset="0"/>
                <a:ea typeface="Arial" panose="020B0604020202020204" pitchFamily="34" charset="0"/>
              </a:rPr>
              <a:t> yanlış algılanması sonucu oluşan </a:t>
            </a:r>
            <a:r>
              <a:rPr lang="tr-TR" sz="1600" dirty="0" err="1">
                <a:latin typeface="Garamond" panose="02020404030301010803" pitchFamily="18" charset="0"/>
                <a:ea typeface="Arial" panose="020B0604020202020204" pitchFamily="34" charset="0"/>
              </a:rPr>
              <a:t>psikotik</a:t>
            </a:r>
            <a:r>
              <a:rPr lang="tr-TR" sz="1600" dirty="0">
                <a:latin typeface="Garamond" panose="02020404030301010803" pitchFamily="18" charset="0"/>
                <a:ea typeface="Arial" panose="020B0604020202020204" pitchFamily="34" charset="0"/>
              </a:rPr>
              <a:t> ve organik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ruhsal rahatsızlıklarda görülen belirti.</a:t>
            </a:r>
          </a:p>
          <a:p>
            <a:pPr marL="0" indent="0">
              <a:buNone/>
            </a:pPr>
            <a:r>
              <a:rPr lang="tr-TR" sz="1600" u="sng" dirty="0">
                <a:effectLst>
                  <a:outerShdw blurRad="38100" dist="38100" dir="2700000" algn="tl">
                    <a:srgbClr val="000000">
                      <a:alpha val="43137"/>
                    </a:srgbClr>
                  </a:outerShdw>
                </a:effectLst>
                <a:latin typeface="Garamond" panose="02020404030301010803" pitchFamily="18" charset="0"/>
                <a:ea typeface="Arial" panose="020B0604020202020204" pitchFamily="34" charset="0"/>
              </a:rPr>
              <a:t/>
            </a:r>
            <a:br>
              <a:rPr lang="tr-TR" sz="1600" u="sng" dirty="0">
                <a:effectLst>
                  <a:outerShdw blurRad="38100" dist="38100" dir="2700000" algn="tl">
                    <a:srgbClr val="000000">
                      <a:alpha val="43137"/>
                    </a:srgbClr>
                  </a:outerShdw>
                </a:effectLst>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Hallucination</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hallüsinasyon</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Olmayan bir çevre </a:t>
            </a:r>
            <a:r>
              <a:rPr lang="tr-TR" sz="1600" dirty="0" err="1">
                <a:latin typeface="Garamond" panose="02020404030301010803" pitchFamily="18" charset="0"/>
                <a:ea typeface="Arial" panose="020B0604020202020204" pitchFamily="34" charset="0"/>
              </a:rPr>
              <a:t>uyarımının</a:t>
            </a:r>
            <a:r>
              <a:rPr lang="tr-TR" sz="1600" dirty="0">
                <a:latin typeface="Garamond" panose="02020404030301010803" pitchFamily="18" charset="0"/>
                <a:ea typeface="Arial" panose="020B0604020202020204" pitchFamily="34" charset="0"/>
              </a:rPr>
              <a:t> sanki varmış gibi yaşanması, örneğin kulağa gerçekte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olmayan sesler gelmesi gibi.</a:t>
            </a:r>
          </a:p>
          <a:p>
            <a:pPr marL="0" indent="0">
              <a:buNone/>
            </a:pPr>
            <a:endParaRPr lang="tr-TR" sz="1600" dirty="0">
              <a:latin typeface="Garamond" panose="02020404030301010803" pitchFamily="18" charset="0"/>
            </a:endParaRPr>
          </a:p>
        </p:txBody>
      </p:sp>
      <p:pic>
        <p:nvPicPr>
          <p:cNvPr id="5" name="Resim 4">
            <a:extLst>
              <a:ext uri="{FF2B5EF4-FFF2-40B4-BE49-F238E27FC236}">
                <a16:creationId xmlns="" xmlns:a16="http://schemas.microsoft.com/office/drawing/2014/main" id="{B24B84FA-031C-4B44-A0A7-B932F1C638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98185" y="2491772"/>
            <a:ext cx="2689364" cy="1611232"/>
          </a:xfrm>
          <a:prstGeom prst="rect">
            <a:avLst/>
          </a:prstGeom>
        </p:spPr>
      </p:pic>
    </p:spTree>
    <p:extLst>
      <p:ext uri="{BB962C8B-B14F-4D97-AF65-F5344CB8AC3E}">
        <p14:creationId xmlns:p14="http://schemas.microsoft.com/office/powerpoint/2010/main" val="4136046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157282D-66FB-4EE7-B953-E46F7E91292B}"/>
              </a:ext>
            </a:extLst>
          </p:cNvPr>
          <p:cNvSpPr>
            <a:spLocks noGrp="1"/>
          </p:cNvSpPr>
          <p:nvPr>
            <p:ph idx="1"/>
          </p:nvPr>
        </p:nvSpPr>
        <p:spPr>
          <a:xfrm>
            <a:off x="583097" y="490329"/>
            <a:ext cx="10924760" cy="5739643"/>
          </a:xfrm>
        </p:spPr>
        <p:txBody>
          <a:bodyPr>
            <a:normAutofit/>
          </a:bodyPr>
          <a:lstStyle/>
          <a:p>
            <a:pPr marL="0" indent="0">
              <a:buNone/>
            </a:pPr>
            <a:r>
              <a:rPr lang="tr-TR" sz="1400" dirty="0">
                <a:latin typeface="Arial" panose="020B0604020202020204" pitchFamily="34" charset="0"/>
                <a:ea typeface="Arial" panose="020B0604020202020204" pitchFamily="34" charset="0"/>
              </a:rPr>
              <a:t/>
            </a:r>
            <a:br>
              <a:rPr lang="tr-TR" sz="1400" dirty="0">
                <a:latin typeface="Arial" panose="020B0604020202020204" pitchFamily="34" charset="0"/>
                <a:ea typeface="Arial" panose="020B0604020202020204" pitchFamily="34" charset="0"/>
              </a:rPr>
            </a:br>
            <a:endParaRPr lang="tr-TR" sz="1400" dirty="0">
              <a:latin typeface="Arial" panose="020B0604020202020204" pitchFamily="34"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Delirium</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Deliryum</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err="1">
                <a:latin typeface="Garamond" panose="02020404030301010803" pitchFamily="18" charset="0"/>
                <a:ea typeface="Arial" panose="020B0604020202020204" pitchFamily="34" charset="0"/>
              </a:rPr>
              <a:t>İrritabilite</a:t>
            </a:r>
            <a:r>
              <a:rPr lang="tr-TR" sz="1600" dirty="0">
                <a:latin typeface="Garamond" panose="02020404030301010803" pitchFamily="18" charset="0"/>
                <a:ea typeface="Arial" panose="020B0604020202020204" pitchFamily="34" charset="0"/>
              </a:rPr>
              <a:t>, korku, görsel </a:t>
            </a:r>
            <a:r>
              <a:rPr lang="tr-TR" sz="1600" dirty="0" err="1">
                <a:latin typeface="Garamond" panose="02020404030301010803" pitchFamily="18" charset="0"/>
                <a:ea typeface="Arial" panose="020B0604020202020204" pitchFamily="34" charset="0"/>
              </a:rPr>
              <a:t>hallusinasyonlar</a:t>
            </a:r>
            <a:r>
              <a:rPr lang="tr-TR" sz="1600" dirty="0">
                <a:latin typeface="Garamond" panose="02020404030301010803" pitchFamily="18" charset="0"/>
                <a:ea typeface="Arial" panose="020B0604020202020204" pitchFamily="34" charset="0"/>
              </a:rPr>
              <a:t> ve bazen de çevreyle ilişkilerin tam anlamıyla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kopması gibi özellikler gösteren bir rahatsızlık.</a:t>
            </a: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Romberg</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Romberg</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Ayakta, gözler kapalı ve ayaklar bitişik iken dengenin devamlılığının bozulması, dengenin </a:t>
            </a:r>
            <a:br>
              <a:rPr lang="tr-TR" sz="1600" dirty="0">
                <a:latin typeface="Garamond" panose="02020404030301010803" pitchFamily="18" charset="0"/>
                <a:ea typeface="Arial" panose="020B0604020202020204" pitchFamily="34" charset="0"/>
              </a:rPr>
            </a:br>
            <a:r>
              <a:rPr lang="tr-TR" sz="1600" dirty="0" err="1">
                <a:latin typeface="Garamond" panose="02020404030301010803" pitchFamily="18" charset="0"/>
                <a:ea typeface="Arial" panose="020B0604020202020204" pitchFamily="34" charset="0"/>
              </a:rPr>
              <a:t>sağlanaması</a:t>
            </a:r>
            <a:r>
              <a:rPr lang="tr-TR" sz="1600" dirty="0">
                <a:latin typeface="Garamond" panose="02020404030301010803" pitchFamily="18" charset="0"/>
                <a:ea typeface="Arial" panose="020B0604020202020204" pitchFamily="34" charset="0"/>
              </a:rPr>
              <a:t>.</a:t>
            </a:r>
            <a:br>
              <a:rPr lang="tr-TR" sz="1600" dirty="0">
                <a:latin typeface="Garamond" panose="02020404030301010803" pitchFamily="18" charset="0"/>
                <a:ea typeface="Arial" panose="020B0604020202020204" pitchFamily="34" charset="0"/>
              </a:rPr>
            </a:br>
            <a:endParaRPr lang="tr-TR" sz="1600" dirty="0">
              <a:latin typeface="Garamond" panose="02020404030301010803" pitchFamily="18" charset="0"/>
              <a:ea typeface="Arial" panose="020B0604020202020204" pitchFamily="34" charset="0"/>
            </a:endParaRPr>
          </a:p>
          <a:p>
            <a:pPr marL="0" indent="0">
              <a:lnSpc>
                <a:spcPct val="115000"/>
              </a:lnSpc>
              <a:spcAft>
                <a:spcPts val="0"/>
              </a:spcAft>
              <a:buNone/>
            </a:pP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Anksiyete</a:t>
            </a:r>
            <a:r>
              <a:rPr lang="tr-TR" sz="1600" b="1" dirty="0">
                <a:solidFill>
                  <a:srgbClr val="FF0000"/>
                </a:solidFill>
                <a:latin typeface="Garamond" panose="02020404030301010803" pitchFamily="18" charset="0"/>
                <a:ea typeface="Arial" panose="020B0604020202020204" pitchFamily="34" charset="0"/>
              </a:rPr>
              <a:t> nevrozu(</a:t>
            </a:r>
            <a:r>
              <a:rPr lang="tr-TR" sz="1600" b="1" dirty="0" err="1">
                <a:solidFill>
                  <a:srgbClr val="FF0000"/>
                </a:solidFill>
                <a:latin typeface="Garamond" panose="02020404030301010803" pitchFamily="18" charset="0"/>
                <a:ea typeface="Arial" panose="020B0604020202020204" pitchFamily="34" charset="0"/>
              </a:rPr>
              <a:t>Anksiyete</a:t>
            </a:r>
            <a:r>
              <a:rPr lang="tr-TR" sz="1600" b="1" dirty="0">
                <a:solidFill>
                  <a:srgbClr val="FF0000"/>
                </a:solidFill>
                <a:latin typeface="Garamond" panose="02020404030301010803" pitchFamily="18" charset="0"/>
                <a:ea typeface="Arial" panose="020B0604020202020204" pitchFamily="34" charset="0"/>
              </a:rPr>
              <a:t> nevrozu)</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Birdenbire ortaya çıkan, zaman zaman yineleyen, çoğunlukla bedensel, fizyolojik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belirtilerle birlikte olan aşırı kaygı durumudur.</a:t>
            </a:r>
          </a:p>
          <a:p>
            <a:pPr marL="0" indent="0">
              <a:lnSpc>
                <a:spcPct val="115000"/>
              </a:lnSpc>
              <a:spcAft>
                <a:spcPts val="0"/>
              </a:spcAft>
              <a:buNone/>
            </a:pPr>
            <a:endParaRPr lang="tr-TR" sz="1600" dirty="0">
              <a:latin typeface="Garamond" panose="02020404030301010803" pitchFamily="18" charset="0"/>
              <a:ea typeface="Arial" panose="020B0604020202020204" pitchFamily="34" charset="0"/>
            </a:endParaRPr>
          </a:p>
          <a:p>
            <a:pPr marL="0" indent="0">
              <a:lnSpc>
                <a:spcPct val="115000"/>
              </a:lnSpc>
              <a:spcAft>
                <a:spcPts val="0"/>
              </a:spcAft>
              <a:buNone/>
            </a:pP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Fobik</a:t>
            </a:r>
            <a:r>
              <a:rPr lang="tr-TR" sz="1600" b="1" dirty="0">
                <a:solidFill>
                  <a:srgbClr val="FF0000"/>
                </a:solidFill>
                <a:latin typeface="Garamond" panose="02020404030301010803" pitchFamily="18" charset="0"/>
                <a:ea typeface="Arial" panose="020B0604020202020204" pitchFamily="34" charset="0"/>
              </a:rPr>
              <a:t> nevroz (Korku nevrozu</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Anlamsızlığı, gereksizliği, mantıksızlığı, yersizliği hasta tarafından kabul edilen; ancak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denetlenemeyen, engellenemeyen bir korku durumudur.</a:t>
            </a:r>
          </a:p>
          <a:p>
            <a:pPr marL="0" indent="0">
              <a:lnSpc>
                <a:spcPct val="115000"/>
              </a:lnSpc>
              <a:spcAft>
                <a:spcPts val="0"/>
              </a:spcAft>
              <a:buNone/>
            </a:pPr>
            <a:endParaRPr lang="tr-TR" sz="1600" dirty="0">
              <a:latin typeface="Garamond" panose="02020404030301010803" pitchFamily="18" charset="0"/>
              <a:ea typeface="Arial" panose="020B0604020202020204" pitchFamily="34" charset="0"/>
            </a:endParaRPr>
          </a:p>
          <a:p>
            <a:pPr marL="0" indent="0">
              <a:lnSpc>
                <a:spcPct val="115000"/>
              </a:lnSpc>
              <a:spcAft>
                <a:spcPts val="0"/>
              </a:spcAft>
              <a:buNone/>
            </a:pP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Lumbalji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Lumbalji</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a:t>
            </a:r>
            <a:r>
              <a:rPr lang="tr-TR" sz="1600" dirty="0">
                <a:latin typeface="Garamond" panose="02020404030301010803" pitchFamily="18" charset="0"/>
                <a:ea typeface="Arial" panose="020B0604020202020204" pitchFamily="34" charset="0"/>
              </a:rPr>
              <a:t> Bel ağrısı.</a:t>
            </a:r>
          </a:p>
          <a:p>
            <a:pPr marL="0" indent="0">
              <a:lnSpc>
                <a:spcPct val="115000"/>
              </a:lnSpc>
              <a:spcAft>
                <a:spcPts val="0"/>
              </a:spcAft>
              <a:buNone/>
            </a:pPr>
            <a:endParaRPr lang="tr-TR" sz="1600" dirty="0">
              <a:latin typeface="Garamond" panose="02020404030301010803" pitchFamily="18" charset="0"/>
              <a:ea typeface="Arial" panose="020B0604020202020204" pitchFamily="34" charset="0"/>
            </a:endParaRPr>
          </a:p>
          <a:p>
            <a:pPr marL="0" indent="0">
              <a:buNone/>
            </a:pPr>
            <a:r>
              <a:rPr lang="tr-TR" sz="1600" b="1" dirty="0">
                <a:latin typeface="Garamond" panose="02020404030301010803" pitchFamily="18" charset="0"/>
                <a:ea typeface="Arial" panose="020B0604020202020204" pitchFamily="34" charset="0"/>
              </a:rPr>
              <a:t>  </a:t>
            </a:r>
            <a:endParaRPr lang="tr-TR" sz="1600" dirty="0">
              <a:latin typeface="Garamond" panose="02020404030301010803" pitchFamily="18" charset="0"/>
            </a:endParaRPr>
          </a:p>
        </p:txBody>
      </p:sp>
    </p:spTree>
    <p:extLst>
      <p:ext uri="{BB962C8B-B14F-4D97-AF65-F5344CB8AC3E}">
        <p14:creationId xmlns:p14="http://schemas.microsoft.com/office/powerpoint/2010/main" val="2305533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114FAF0-DAA3-4E49-929F-CD4523CAE2FC}"/>
              </a:ext>
            </a:extLst>
          </p:cNvPr>
          <p:cNvSpPr>
            <a:spLocks noGrp="1"/>
          </p:cNvSpPr>
          <p:nvPr>
            <p:ph idx="1"/>
          </p:nvPr>
        </p:nvSpPr>
        <p:spPr>
          <a:xfrm>
            <a:off x="556591" y="516835"/>
            <a:ext cx="10797209" cy="5686632"/>
          </a:xfrm>
        </p:spPr>
        <p:txBody>
          <a:bodyPr>
            <a:normAutofit lnSpcReduction="10000"/>
          </a:bodyPr>
          <a:lstStyle/>
          <a:p>
            <a:pPr marL="0" indent="0">
              <a:buNone/>
            </a:pPr>
            <a:r>
              <a:rPr lang="tr-TR" sz="1400" b="1" dirty="0">
                <a:latin typeface="Arial" panose="020B0604020202020204" pitchFamily="34" charset="0"/>
                <a:ea typeface="Arial" panose="020B0604020202020204" pitchFamily="34" charset="0"/>
              </a:rPr>
              <a:t> </a:t>
            </a:r>
          </a:p>
          <a:p>
            <a:pPr marL="0" indent="0">
              <a:buNone/>
            </a:pPr>
            <a:r>
              <a:rPr lang="tr-TR" sz="1600" b="1" dirty="0">
                <a:solidFill>
                  <a:srgbClr val="FF0000"/>
                </a:solidFill>
                <a:latin typeface="Garamond" panose="02020404030301010803" pitchFamily="18" charset="0"/>
                <a:ea typeface="Arial" panose="020B0604020202020204" pitchFamily="34" charset="0"/>
              </a:rPr>
              <a:t> </a:t>
            </a: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Dorsalji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Dorsalji</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Sırt ağrısı.</a:t>
            </a:r>
          </a:p>
          <a:p>
            <a:pPr marL="0" indent="0">
              <a:buNone/>
            </a:pPr>
            <a:endParaRPr lang="tr-TR" sz="1600" b="1" dirty="0">
              <a:latin typeface="Garamond" panose="02020404030301010803" pitchFamily="18" charset="0"/>
              <a:ea typeface="Arial" panose="020B0604020202020204" pitchFamily="34" charset="0"/>
            </a:endParaRPr>
          </a:p>
          <a:p>
            <a:pPr marL="0" indent="0">
              <a:buNone/>
            </a:pPr>
            <a:r>
              <a:rPr lang="tr-TR" sz="1600" b="1" dirty="0">
                <a:latin typeface="Garamond" panose="02020404030301010803" pitchFamily="18" charset="0"/>
                <a:ea typeface="Arial" panose="020B0604020202020204" pitchFamily="34" charset="0"/>
              </a:rPr>
              <a:t> </a:t>
            </a:r>
            <a:r>
              <a:rPr lang="tr-TR" sz="1600" b="1" dirty="0">
                <a:solidFill>
                  <a:srgbClr val="FF0000"/>
                </a:solidFill>
                <a:latin typeface="Garamond" panose="02020404030301010803" pitchFamily="18" charset="0"/>
                <a:ea typeface="Arial" panose="020B0604020202020204" pitchFamily="34" charset="0"/>
              </a:rPr>
              <a:t>Apraksi(Apraksi): </a:t>
            </a:r>
            <a:r>
              <a:rPr lang="tr-TR" sz="1600" dirty="0">
                <a:latin typeface="Garamond" panose="02020404030301010803" pitchFamily="18" charset="0"/>
                <a:ea typeface="Arial" panose="020B0604020202020204" pitchFamily="34" charset="0"/>
              </a:rPr>
              <a:t>Belli bir amaca yönelik hareketi istenilen şekilde yapamama.</a:t>
            </a: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Dizartri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Dizartri</a:t>
            </a:r>
            <a:r>
              <a:rPr lang="tr-TR" sz="1600" b="1" dirty="0">
                <a:solidFill>
                  <a:srgbClr val="FF0000"/>
                </a:solidFill>
                <a:latin typeface="Garamond" panose="02020404030301010803" pitchFamily="18" charset="0"/>
                <a:ea typeface="Arial" panose="020B0604020202020204" pitchFamily="34" charset="0"/>
              </a:rPr>
              <a:t>):</a:t>
            </a:r>
            <a:r>
              <a:rPr lang="tr-TR" sz="1600" b="1" dirty="0">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Kelimeleri normal şekilde heceleyerek konuşamama, kekemelik.</a:t>
            </a: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Atetoz</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Atetoz</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Ellerde ve el parmaklarında ara vermeksizin birbirini izleyen çeşitli yönlerde bükülüşlerle belirgin istem dışı hareketler.</a:t>
            </a:r>
            <a:r>
              <a:rPr lang="tr-TR" sz="1600" b="1" dirty="0">
                <a:latin typeface="Garamond" panose="02020404030301010803" pitchFamily="18" charset="0"/>
                <a:ea typeface="Arial" panose="020B0604020202020204" pitchFamily="34" charset="0"/>
              </a:rPr>
              <a:t> </a:t>
            </a:r>
          </a:p>
          <a:p>
            <a:pPr marL="0" indent="0">
              <a:buNone/>
            </a:pPr>
            <a:r>
              <a:rPr lang="tr-TR" sz="1600" b="1" dirty="0">
                <a:latin typeface="Garamond" panose="02020404030301010803" pitchFamily="18" charset="0"/>
                <a:ea typeface="Arial" panose="020B0604020202020204" pitchFamily="34" charset="0"/>
              </a:rPr>
              <a:t>   </a:t>
            </a:r>
          </a:p>
          <a:p>
            <a:pPr marL="0" indent="0">
              <a:buNone/>
            </a:pPr>
            <a:r>
              <a:rPr lang="tr-TR" sz="1600" b="1" dirty="0">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Akalküli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Akalküli</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Hesap yapamama</a:t>
            </a:r>
            <a:endParaRPr lang="tr-TR" sz="1600" b="1" dirty="0">
              <a:latin typeface="Garamond" panose="02020404030301010803" pitchFamily="18" charset="0"/>
              <a:ea typeface="Arial" panose="020B0604020202020204" pitchFamily="34" charset="0"/>
            </a:endParaRPr>
          </a:p>
          <a:p>
            <a:pPr marL="0" indent="0">
              <a:buNone/>
            </a:pPr>
            <a:endParaRPr lang="tr-TR" sz="1600" b="1"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r>
              <a:rPr lang="tr-TR" dirty="0">
                <a:latin typeface="Arial" panose="020B0604020202020204" pitchFamily="34" charset="0"/>
                <a:ea typeface="Arial" panose="020B0604020202020204" pitchFamily="34" charset="0"/>
              </a:rPr>
              <a:t/>
            </a:r>
            <a:br>
              <a:rPr lang="tr-TR" dirty="0">
                <a:latin typeface="Arial" panose="020B0604020202020204" pitchFamily="34" charset="0"/>
                <a:ea typeface="Arial" panose="020B0604020202020204" pitchFamily="34" charset="0"/>
              </a:rPr>
            </a:br>
            <a:endParaRPr lang="tr-TR" dirty="0"/>
          </a:p>
        </p:txBody>
      </p:sp>
    </p:spTree>
    <p:extLst>
      <p:ext uri="{BB962C8B-B14F-4D97-AF65-F5344CB8AC3E}">
        <p14:creationId xmlns:p14="http://schemas.microsoft.com/office/powerpoint/2010/main" val="645652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9E156F8-87E3-4203-9DE0-E08E85790665}"/>
              </a:ext>
            </a:extLst>
          </p:cNvPr>
          <p:cNvSpPr>
            <a:spLocks noGrp="1"/>
          </p:cNvSpPr>
          <p:nvPr>
            <p:ph idx="1"/>
          </p:nvPr>
        </p:nvSpPr>
        <p:spPr>
          <a:xfrm>
            <a:off x="569843" y="543339"/>
            <a:ext cx="10783957" cy="5633624"/>
          </a:xfrm>
        </p:spPr>
        <p:txBody>
          <a:bodyPr>
            <a:normAutofit/>
          </a:bodyPr>
          <a:lstStyle/>
          <a:p>
            <a:pPr marL="0" indent="0">
              <a:buNone/>
            </a:pPr>
            <a:r>
              <a:rPr lang="tr-TR" sz="1600" b="1" dirty="0">
                <a:latin typeface="Garamond" panose="02020404030301010803" pitchFamily="18" charset="0"/>
              </a:rPr>
              <a:t>                                                                                   TANI TERİMLERİ</a:t>
            </a: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ea typeface="Arial" panose="020B0604020202020204" pitchFamily="34" charset="0"/>
              </a:rPr>
              <a:t>Tuzak </a:t>
            </a:r>
            <a:r>
              <a:rPr lang="tr-TR" sz="1600" b="1" dirty="0" err="1">
                <a:solidFill>
                  <a:srgbClr val="FF0000"/>
                </a:solidFill>
                <a:latin typeface="Garamond" panose="02020404030301010803" pitchFamily="18" charset="0"/>
                <a:ea typeface="Arial" panose="020B0604020202020204" pitchFamily="34" charset="0"/>
              </a:rPr>
              <a:t>nöropati</a:t>
            </a:r>
            <a:r>
              <a:rPr lang="tr-TR" sz="1600" b="1" dirty="0">
                <a:solidFill>
                  <a:srgbClr val="FF0000"/>
                </a:solidFill>
                <a:latin typeface="Garamond" panose="02020404030301010803" pitchFamily="18" charset="0"/>
                <a:ea typeface="Arial" panose="020B0604020202020204" pitchFamily="34" charset="0"/>
              </a:rPr>
              <a:t>(Tuzak </a:t>
            </a:r>
            <a:r>
              <a:rPr lang="tr-TR" sz="1600" b="1" dirty="0" err="1">
                <a:solidFill>
                  <a:srgbClr val="FF0000"/>
                </a:solidFill>
                <a:latin typeface="Garamond" panose="02020404030301010803" pitchFamily="18" charset="0"/>
                <a:ea typeface="Arial" panose="020B0604020202020204" pitchFamily="34" charset="0"/>
              </a:rPr>
              <a:t>nöropati</a:t>
            </a:r>
            <a:r>
              <a:rPr lang="tr-TR" sz="1600" b="1" dirty="0">
                <a:solidFill>
                  <a:srgbClr val="FF0000"/>
                </a:solidFill>
                <a:latin typeface="Garamond" panose="02020404030301010803" pitchFamily="18" charset="0"/>
                <a:ea typeface="Arial" panose="020B0604020202020204" pitchFamily="34" charset="0"/>
              </a:rPr>
              <a:t>): </a:t>
            </a:r>
            <a:r>
              <a:rPr lang="tr-TR" sz="1600" dirty="0" err="1">
                <a:latin typeface="Garamond" panose="02020404030301010803" pitchFamily="18" charset="0"/>
                <a:ea typeface="Arial" panose="020B0604020202020204" pitchFamily="34" charset="0"/>
              </a:rPr>
              <a:t>periferik</a:t>
            </a:r>
            <a:r>
              <a:rPr lang="tr-TR" sz="1600" dirty="0">
                <a:latin typeface="Garamond" panose="02020404030301010803" pitchFamily="18" charset="0"/>
                <a:ea typeface="Arial" panose="020B0604020202020204" pitchFamily="34" charset="0"/>
              </a:rPr>
              <a:t> sinirlerin sıkışmasıyla oluşan sinir </a:t>
            </a:r>
            <a:r>
              <a:rPr lang="tr-TR" sz="1600" dirty="0" err="1">
                <a:latin typeface="Garamond" panose="02020404030301010803" pitchFamily="18" charset="0"/>
                <a:ea typeface="Arial" panose="020B0604020202020204" pitchFamily="34" charset="0"/>
              </a:rPr>
              <a:t>zaafiyeti</a:t>
            </a:r>
            <a:endParaRPr lang="tr-TR" sz="1600" dirty="0">
              <a:latin typeface="Garamond" panose="02020404030301010803" pitchFamily="18" charset="0"/>
              <a:ea typeface="Arial" panose="020B0604020202020204" pitchFamily="34" charset="0"/>
            </a:endParaRP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err="1" smtClean="0">
                <a:solidFill>
                  <a:srgbClr val="FF0000"/>
                </a:solidFill>
                <a:latin typeface="Garamond" panose="02020404030301010803" pitchFamily="18" charset="0"/>
                <a:ea typeface="Arial" panose="020B0604020202020204" pitchFamily="34" charset="0"/>
              </a:rPr>
              <a:t>Microcephalus</a:t>
            </a:r>
            <a:r>
              <a:rPr lang="tr-TR" sz="1600" b="1" dirty="0" smtClean="0">
                <a:solidFill>
                  <a:srgbClr val="FF0000"/>
                </a:solidFill>
                <a:latin typeface="Garamond" panose="02020404030301010803" pitchFamily="18" charset="0"/>
                <a:ea typeface="Arial" panose="020B0604020202020204" pitchFamily="34" charset="0"/>
              </a:rPr>
              <a:t>(mikrosefali</a:t>
            </a:r>
            <a:r>
              <a:rPr lang="tr-TR" sz="1600" b="1" dirty="0">
                <a:solidFill>
                  <a:srgbClr val="FF0000"/>
                </a:solidFill>
                <a:latin typeface="Garamond" panose="02020404030301010803" pitchFamily="18" charset="0"/>
                <a:ea typeface="Arial" panose="020B0604020202020204" pitchFamily="34" charset="0"/>
              </a:rPr>
              <a:t>):</a:t>
            </a:r>
            <a:r>
              <a:rPr lang="tr-TR" sz="1600" b="1" dirty="0">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Başın normalden küçük olması.</a:t>
            </a: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a:solidFill>
                  <a:srgbClr val="FF0000"/>
                </a:solidFill>
                <a:latin typeface="Garamond" panose="02020404030301010803" pitchFamily="18" charset="0"/>
                <a:ea typeface="Arial" panose="020B0604020202020204" pitchFamily="34" charset="0"/>
              </a:rPr>
              <a:t>Makrosefali(Makrosefali):</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Başın normalden büyük olması.</a:t>
            </a: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solidFill>
                <a:srgbClr val="FF0000"/>
              </a:solidFill>
              <a:latin typeface="Garamond" panose="02020404030301010803" pitchFamily="18" charset="0"/>
              <a:ea typeface="Arial" panose="020B0604020202020204" pitchFamily="34" charset="0"/>
            </a:endParaRPr>
          </a:p>
          <a:p>
            <a:pPr marL="0" indent="0">
              <a:buNone/>
            </a:pPr>
            <a:r>
              <a:rPr lang="tr-TR" sz="1600" dirty="0">
                <a:solidFill>
                  <a:srgbClr val="FF0000"/>
                </a:solidFill>
                <a:latin typeface="Garamond" panose="02020404030301010803" pitchFamily="18" charset="0"/>
                <a:ea typeface="Arial" panose="020B0604020202020204" pitchFamily="34" charset="0"/>
              </a:rPr>
              <a:t>                                                                                                                                                                       </a:t>
            </a: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b="1" dirty="0">
              <a:latin typeface="Garamond" panose="02020404030301010803" pitchFamily="18" charset="0"/>
            </a:endParaRPr>
          </a:p>
        </p:txBody>
      </p:sp>
      <p:pic>
        <p:nvPicPr>
          <p:cNvPr id="5" name="Resim 4">
            <a:extLst>
              <a:ext uri="{FF2B5EF4-FFF2-40B4-BE49-F238E27FC236}">
                <a16:creationId xmlns="" xmlns:a16="http://schemas.microsoft.com/office/drawing/2014/main" id="{73D5FDE1-DCD3-4B99-9B55-2C285B2817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0289" y="3676867"/>
            <a:ext cx="5291345" cy="1890901"/>
          </a:xfrm>
          <a:prstGeom prst="rect">
            <a:avLst/>
          </a:prstGeom>
        </p:spPr>
      </p:pic>
    </p:spTree>
    <p:extLst>
      <p:ext uri="{BB962C8B-B14F-4D97-AF65-F5344CB8AC3E}">
        <p14:creationId xmlns:p14="http://schemas.microsoft.com/office/powerpoint/2010/main" val="4231388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16F4F85-A24C-45EB-8A2C-B3923F534D01}"/>
              </a:ext>
            </a:extLst>
          </p:cNvPr>
          <p:cNvSpPr>
            <a:spLocks noGrp="1"/>
          </p:cNvSpPr>
          <p:nvPr>
            <p:ph idx="1"/>
          </p:nvPr>
        </p:nvSpPr>
        <p:spPr>
          <a:xfrm>
            <a:off x="543340" y="861391"/>
            <a:ext cx="10757452" cy="5420139"/>
          </a:xfrm>
        </p:spPr>
        <p:txBody>
          <a:bodyPr>
            <a:normAutofit/>
          </a:bodyPr>
          <a:lstStyle/>
          <a:p>
            <a:pPr marL="0" indent="0">
              <a:lnSpc>
                <a:spcPct val="115000"/>
              </a:lnSpc>
              <a:spcAft>
                <a:spcPts val="0"/>
              </a:spcAft>
              <a:buNone/>
            </a:pPr>
            <a:r>
              <a:rPr lang="tr-TR" sz="1600" b="1" dirty="0" err="1">
                <a:solidFill>
                  <a:srgbClr val="FF0000"/>
                </a:solidFill>
                <a:latin typeface="Garamond" panose="02020404030301010803" pitchFamily="18" charset="0"/>
                <a:ea typeface="Arial" panose="020B0604020202020204" pitchFamily="34" charset="0"/>
              </a:rPr>
              <a:t>Hysteria</a:t>
            </a:r>
            <a:r>
              <a:rPr lang="tr-TR" sz="1600" b="1" dirty="0">
                <a:solidFill>
                  <a:srgbClr val="FF0000"/>
                </a:solidFill>
                <a:latin typeface="Garamond" panose="02020404030301010803" pitchFamily="18" charset="0"/>
                <a:ea typeface="Arial" panose="020B0604020202020204" pitchFamily="34" charset="0"/>
              </a:rPr>
              <a:t> (histeri):</a:t>
            </a:r>
            <a:r>
              <a:rPr lang="tr-TR" sz="1600" dirty="0">
                <a:latin typeface="Garamond" panose="02020404030301010803" pitchFamily="18" charset="0"/>
                <a:ea typeface="Arial" panose="020B0604020202020204" pitchFamily="34" charset="0"/>
              </a:rPr>
              <a:t>Genellikle</a:t>
            </a:r>
            <a:r>
              <a:rPr lang="tr-TR" sz="1600" b="1" dirty="0">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benliği olgunlaşmamış olanlarda, çatışmalardan kaynaklanan, bastırılmış, </a:t>
            </a:r>
            <a:r>
              <a:rPr lang="tr-TR" sz="1600" b="1" dirty="0">
                <a:latin typeface="Garamond" panose="02020404030301010803" pitchFamily="18" charset="0"/>
                <a:ea typeface="Arial" panose="020B0604020202020204" pitchFamily="34" charset="0"/>
              </a:rPr>
              <a:t/>
            </a:r>
            <a:br>
              <a:rPr lang="tr-TR" sz="1600" b="1"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denetlenmiş, engellenmiş, ertelenmiş duygu ve düşüncelerin bedensel ya da ruhsal belirtilerle açığa çıkan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bir nevrozudur.</a:t>
            </a:r>
          </a:p>
          <a:p>
            <a:pPr marL="0" indent="0">
              <a:lnSpc>
                <a:spcPct val="115000"/>
              </a:lnSpc>
              <a:spcAft>
                <a:spcPts val="0"/>
              </a:spcAft>
              <a:buNone/>
            </a:pPr>
            <a:endParaRPr lang="tr-TR" sz="1600" dirty="0">
              <a:solidFill>
                <a:srgbClr val="FF0000"/>
              </a:solidFill>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İntracerebral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haemorrhagia</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intraserebral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hemoraji</a:t>
            </a:r>
            <a:r>
              <a:rPr lang="tr-TR" sz="1600" b="1" dirty="0">
                <a:solidFill>
                  <a:srgbClr val="FF0000"/>
                </a:solidFill>
                <a:latin typeface="Garamond" panose="02020404030301010803" pitchFamily="18" charset="0"/>
                <a:ea typeface="Arial" panose="020B0604020202020204" pitchFamily="34" charset="0"/>
              </a:rPr>
              <a:t>):</a:t>
            </a:r>
            <a:r>
              <a:rPr lang="tr-TR" sz="1600"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Beyin dokusu içine kanama.</a:t>
            </a:r>
          </a:p>
          <a:p>
            <a:pPr marL="0" indent="0">
              <a:buNone/>
            </a:pPr>
            <a:endParaRPr lang="tr-TR" sz="1600" dirty="0">
              <a:latin typeface="Garamond" panose="02020404030301010803" pitchFamily="18" charset="0"/>
              <a:ea typeface="Arial" panose="020B0604020202020204" pitchFamily="34" charset="0"/>
            </a:endParaRPr>
          </a:p>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Epidural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hemoraji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Epidural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hemoraji</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Kafatası kemiği ve dura </a:t>
            </a:r>
            <a:r>
              <a:rPr lang="tr-TR" sz="1600" dirty="0" err="1">
                <a:latin typeface="Garamond" panose="02020404030301010803" pitchFamily="18" charset="0"/>
                <a:ea typeface="Arial" panose="020B0604020202020204" pitchFamily="34" charset="0"/>
              </a:rPr>
              <a:t>mater</a:t>
            </a:r>
            <a:r>
              <a:rPr lang="tr-TR" sz="1600" dirty="0">
                <a:latin typeface="Garamond" panose="02020404030301010803" pitchFamily="18" charset="0"/>
                <a:ea typeface="Arial" panose="020B0604020202020204" pitchFamily="34" charset="0"/>
              </a:rPr>
              <a:t> arasına olan kanama</a:t>
            </a:r>
          </a:p>
          <a:p>
            <a:pPr marL="0" indent="0">
              <a:buNone/>
            </a:pPr>
            <a:endParaRPr lang="tr-TR" sz="1600" dirty="0">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Subdural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hemoraji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Subdural</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hemoraji</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Dura </a:t>
            </a:r>
            <a:r>
              <a:rPr lang="tr-TR" sz="1600" dirty="0" err="1">
                <a:latin typeface="Garamond" panose="02020404030301010803" pitchFamily="18" charset="0"/>
                <a:ea typeface="Arial" panose="020B0604020202020204" pitchFamily="34" charset="0"/>
              </a:rPr>
              <a:t>mater</a:t>
            </a:r>
            <a:r>
              <a:rPr lang="tr-TR" sz="1600" dirty="0">
                <a:latin typeface="Garamond" panose="02020404030301010803" pitchFamily="18" charset="0"/>
                <a:ea typeface="Arial" panose="020B0604020202020204" pitchFamily="34" charset="0"/>
              </a:rPr>
              <a:t> ve beyin dokusu arasına olan kanama.</a:t>
            </a:r>
          </a:p>
          <a:p>
            <a:pPr marL="0" indent="0">
              <a:buNone/>
            </a:pPr>
            <a:r>
              <a:rPr lang="tr-TR" sz="1600" dirty="0">
                <a:solidFill>
                  <a:srgbClr val="FF0000"/>
                </a:solidFill>
                <a:latin typeface="Garamond" panose="02020404030301010803" pitchFamily="18" charset="0"/>
                <a:ea typeface="Arial" panose="020B0604020202020204" pitchFamily="34" charset="0"/>
              </a:rPr>
              <a:t/>
            </a:r>
            <a:br>
              <a:rPr lang="tr-TR" sz="1600" dirty="0">
                <a:solidFill>
                  <a:srgbClr val="FF0000"/>
                </a:solidFill>
                <a:latin typeface="Garamond" panose="02020404030301010803" pitchFamily="18" charset="0"/>
                <a:ea typeface="Arial" panose="020B0604020202020204" pitchFamily="34" charset="0"/>
              </a:rPr>
            </a:br>
            <a:endParaRPr lang="tr-TR" sz="1600" dirty="0">
              <a:solidFill>
                <a:srgbClr val="FF0000"/>
              </a:solidFill>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Meningitis</a:t>
            </a:r>
            <a:r>
              <a:rPr lang="tr-TR" sz="1600" b="1" dirty="0">
                <a:solidFill>
                  <a:srgbClr val="FF0000"/>
                </a:solidFill>
                <a:latin typeface="Garamond" panose="02020404030301010803" pitchFamily="18" charset="0"/>
                <a:ea typeface="Arial" panose="020B0604020202020204" pitchFamily="34" charset="0"/>
              </a:rPr>
              <a:t>(menenjit): </a:t>
            </a:r>
            <a:r>
              <a:rPr lang="tr-TR" sz="1600" dirty="0">
                <a:latin typeface="Garamond" panose="02020404030301010803" pitchFamily="18" charset="0"/>
                <a:ea typeface="Arial" panose="020B0604020202020204" pitchFamily="34" charset="0"/>
              </a:rPr>
              <a:t>Beyin ve omurilik zarlarının iltihabı.</a:t>
            </a: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p:txBody>
      </p:sp>
    </p:spTree>
    <p:extLst>
      <p:ext uri="{BB962C8B-B14F-4D97-AF65-F5344CB8AC3E}">
        <p14:creationId xmlns:p14="http://schemas.microsoft.com/office/powerpoint/2010/main" val="1877903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F77CAA1-7AE9-44D9-A704-1422AC494C4B}"/>
              </a:ext>
            </a:extLst>
          </p:cNvPr>
          <p:cNvSpPr>
            <a:spLocks noGrp="1"/>
          </p:cNvSpPr>
          <p:nvPr>
            <p:ph idx="1"/>
          </p:nvPr>
        </p:nvSpPr>
        <p:spPr>
          <a:xfrm>
            <a:off x="304800" y="278295"/>
            <a:ext cx="10995991" cy="5858911"/>
          </a:xfrm>
        </p:spPr>
        <p:txBody>
          <a:bodyPr>
            <a:normAutofit/>
          </a:bodyPr>
          <a:lstStyle/>
          <a:p>
            <a:pPr marL="0" indent="0">
              <a:buNone/>
            </a:pPr>
            <a:r>
              <a:rPr lang="tr-TR" sz="1600" b="1" dirty="0">
                <a:solidFill>
                  <a:srgbClr val="FF0000"/>
                </a:solidFill>
                <a:latin typeface="Garamond" panose="02020404030301010803" pitchFamily="18" charset="0"/>
                <a:ea typeface="Arial" panose="020B0604020202020204" pitchFamily="34" charset="0"/>
              </a:rPr>
              <a:t> </a:t>
            </a: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endParaRPr lang="tr-TR" sz="1600" b="1" dirty="0">
              <a:solidFill>
                <a:srgbClr val="FF0000"/>
              </a:solidFill>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Myelitis</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miyelit</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Omurilik iltihabı</a:t>
            </a: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r>
              <a:rPr lang="tr-TR" sz="1600" dirty="0">
                <a:solidFill>
                  <a:srgbClr val="FF0000"/>
                </a:solidFill>
                <a:latin typeface="Garamond" panose="02020404030301010803" pitchFamily="18" charset="0"/>
                <a:ea typeface="Arial" panose="020B0604020202020204" pitchFamily="34" charset="0"/>
              </a:rPr>
              <a:t>                                                                                                                                                                                         </a:t>
            </a: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Psychosis</a:t>
            </a:r>
            <a:r>
              <a:rPr lang="tr-TR" sz="1600" b="1" dirty="0">
                <a:solidFill>
                  <a:srgbClr val="FF0000"/>
                </a:solidFill>
                <a:latin typeface="Garamond" panose="02020404030301010803" pitchFamily="18" charset="0"/>
              </a:rPr>
              <a:t> (psikoz): </a:t>
            </a:r>
            <a:r>
              <a:rPr lang="tr-TR" sz="1600" dirty="0">
                <a:latin typeface="Garamond" panose="02020404030301010803" pitchFamily="18" charset="0"/>
              </a:rPr>
              <a:t>Hastanın gerçeği değerlendirmesinde, düşünce içeriğinde, duygulanım, algılama ve </a:t>
            </a:r>
            <a:br>
              <a:rPr lang="tr-TR" sz="1600" dirty="0">
                <a:latin typeface="Garamond" panose="02020404030301010803" pitchFamily="18" charset="0"/>
              </a:rPr>
            </a:br>
            <a:r>
              <a:rPr lang="tr-TR" sz="1600" dirty="0">
                <a:latin typeface="Garamond" panose="02020404030301010803" pitchFamily="18" charset="0"/>
              </a:rPr>
              <a:t>davranışlarında ileri derecede bozulmalar yapan ağır ruhsal hastalıklara verilen genel addır.</a:t>
            </a:r>
          </a:p>
          <a:p>
            <a:pPr marL="0" indent="0">
              <a:buNone/>
            </a:pPr>
            <a:endParaRPr lang="tr-TR" sz="1600" dirty="0">
              <a:latin typeface="Garamond" panose="02020404030301010803" pitchFamily="18" charset="0"/>
            </a:endParaRPr>
          </a:p>
        </p:txBody>
      </p:sp>
      <p:pic>
        <p:nvPicPr>
          <p:cNvPr id="5" name="Resim 4">
            <a:extLst>
              <a:ext uri="{FF2B5EF4-FFF2-40B4-BE49-F238E27FC236}">
                <a16:creationId xmlns="" xmlns:a16="http://schemas.microsoft.com/office/drawing/2014/main" id="{EC1A562B-338D-49CF-BFC6-5DD1E5658A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0805" y="720794"/>
            <a:ext cx="1690040" cy="2569472"/>
          </a:xfrm>
          <a:prstGeom prst="rect">
            <a:avLst/>
          </a:prstGeom>
        </p:spPr>
      </p:pic>
    </p:spTree>
    <p:extLst>
      <p:ext uri="{BB962C8B-B14F-4D97-AF65-F5344CB8AC3E}">
        <p14:creationId xmlns:p14="http://schemas.microsoft.com/office/powerpoint/2010/main" val="1475661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5554A89-4917-44DD-BB55-7EA575CFE10B}"/>
              </a:ext>
            </a:extLst>
          </p:cNvPr>
          <p:cNvSpPr>
            <a:spLocks noGrp="1"/>
          </p:cNvSpPr>
          <p:nvPr>
            <p:ph idx="1"/>
          </p:nvPr>
        </p:nvSpPr>
        <p:spPr>
          <a:xfrm>
            <a:off x="463826" y="516835"/>
            <a:ext cx="10797208" cy="6451220"/>
          </a:xfrm>
        </p:spPr>
        <p:txBody>
          <a:bodyPr>
            <a:normAutofit/>
          </a:bodyPr>
          <a:lstStyle/>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Mania (mani): </a:t>
            </a:r>
            <a:r>
              <a:rPr lang="tr-TR" sz="1600" dirty="0">
                <a:latin typeface="Garamond" panose="02020404030301010803" pitchFamily="18" charset="0"/>
              </a:rPr>
              <a:t>Aşırı neşelenme, hareketlerde ve enerjide artış, gerçeği değerlendirme yetisinde bozulma gibi, </a:t>
            </a:r>
            <a:br>
              <a:rPr lang="tr-TR" sz="1600" dirty="0">
                <a:latin typeface="Garamond" panose="02020404030301010803" pitchFamily="18" charset="0"/>
              </a:rPr>
            </a:br>
            <a:r>
              <a:rPr lang="tr-TR" sz="1600" dirty="0">
                <a:latin typeface="Garamond" panose="02020404030301010803" pitchFamily="18" charset="0"/>
              </a:rPr>
              <a:t>belirtilerle seyreden depresyonun karşıtı bir duygu durumu bozukluğudur.</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Schizophrenia</a:t>
            </a:r>
            <a:r>
              <a:rPr lang="tr-TR" sz="1600" b="1" dirty="0">
                <a:solidFill>
                  <a:srgbClr val="FF0000"/>
                </a:solidFill>
                <a:latin typeface="Garamond" panose="02020404030301010803" pitchFamily="18" charset="0"/>
              </a:rPr>
              <a:t> (şizofreni)</a:t>
            </a:r>
            <a:r>
              <a:rPr lang="tr-TR" sz="1600" dirty="0">
                <a:solidFill>
                  <a:srgbClr val="FF0000"/>
                </a:solidFill>
                <a:latin typeface="Garamond" panose="02020404030301010803" pitchFamily="18" charset="0"/>
              </a:rPr>
              <a:t>: </a:t>
            </a:r>
            <a:r>
              <a:rPr lang="tr-TR" sz="1600" dirty="0">
                <a:latin typeface="Garamond" panose="02020404030301010803" pitchFamily="18" charset="0"/>
              </a:rPr>
              <a:t>Ruhsal işlevlerin hemen tamamının büyük ölçüde hasara uğradığı, kesin nedeni ve tedavisi </a:t>
            </a:r>
            <a:br>
              <a:rPr lang="tr-TR" sz="1600" dirty="0">
                <a:latin typeface="Garamond" panose="02020404030301010803" pitchFamily="18" charset="0"/>
              </a:rPr>
            </a:br>
            <a:r>
              <a:rPr lang="tr-TR" sz="1600" dirty="0">
                <a:latin typeface="Garamond" panose="02020404030301010803" pitchFamily="18" charset="0"/>
              </a:rPr>
              <a:t>henüz bulunamamış olan ağır bir </a:t>
            </a:r>
            <a:r>
              <a:rPr lang="tr-TR" sz="1600" dirty="0" err="1">
                <a:latin typeface="Garamond" panose="02020404030301010803" pitchFamily="18" charset="0"/>
              </a:rPr>
              <a:t>psikotik</a:t>
            </a:r>
            <a:r>
              <a:rPr lang="tr-TR" sz="1600" dirty="0">
                <a:latin typeface="Garamond" panose="02020404030301010803" pitchFamily="18" charset="0"/>
              </a:rPr>
              <a:t> hastalık.</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Hypochondriasis</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hypokondriazis</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Kişinin sürekli bir biçimde sağlığı hakkında aşırı kaygılanması,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rPr>
              <a:t>kendinde gerçekle olmayan hastalıklar görmesi ile belirgin ağır bir </a:t>
            </a:r>
            <a:r>
              <a:rPr lang="tr-TR" sz="1600" dirty="0" err="1">
                <a:latin typeface="Garamond" panose="02020404030301010803" pitchFamily="18" charset="0"/>
              </a:rPr>
              <a:t>psikonevroz</a:t>
            </a:r>
            <a:r>
              <a:rPr lang="tr-TR" sz="1600" dirty="0">
                <a:latin typeface="Garamond" panose="02020404030301010803" pitchFamily="18" charset="0"/>
              </a:rPr>
              <a:t> türüdür.</a:t>
            </a:r>
          </a:p>
          <a:p>
            <a:pPr marL="0" indent="0">
              <a:buNone/>
            </a:pPr>
            <a:endParaRPr lang="tr-TR" sz="1600"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Conversion(</a:t>
            </a:r>
            <a:r>
              <a:rPr lang="tr-TR" sz="1600" b="1" dirty="0" err="1">
                <a:solidFill>
                  <a:srgbClr val="FF0000"/>
                </a:solidFill>
                <a:latin typeface="Garamond" panose="02020404030301010803" pitchFamily="18" charset="0"/>
              </a:rPr>
              <a:t>konversiyon</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Kişinin iç dünyasındaki bir çatışmayı simgesel bir biçimde dışa vurmasına yol açan, </a:t>
            </a:r>
            <a:br>
              <a:rPr lang="tr-TR" sz="1600" dirty="0">
                <a:latin typeface="Garamond" panose="02020404030301010803" pitchFamily="18" charset="0"/>
              </a:rPr>
            </a:br>
            <a:r>
              <a:rPr lang="tr-TR" sz="1600" dirty="0">
                <a:latin typeface="Garamond" panose="02020404030301010803" pitchFamily="18" charset="0"/>
              </a:rPr>
              <a:t>bedeninde ortaya çıkan duygusal veya </a:t>
            </a:r>
            <a:r>
              <a:rPr lang="tr-TR" sz="1600" dirty="0" err="1">
                <a:latin typeface="Garamond" panose="02020404030301010803" pitchFamily="18" charset="0"/>
              </a:rPr>
              <a:t>hareketsel</a:t>
            </a:r>
            <a:r>
              <a:rPr lang="tr-TR" sz="1600" dirty="0">
                <a:latin typeface="Garamond" panose="02020404030301010803" pitchFamily="18" charset="0"/>
              </a:rPr>
              <a:t> işlevlerinde bozulmadır.</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Depression</a:t>
            </a:r>
            <a:r>
              <a:rPr lang="tr-TR" sz="1600" b="1" dirty="0">
                <a:solidFill>
                  <a:srgbClr val="FF0000"/>
                </a:solidFill>
                <a:latin typeface="Garamond" panose="02020404030301010803" pitchFamily="18" charset="0"/>
              </a:rPr>
              <a:t>(depresyon): </a:t>
            </a:r>
            <a:r>
              <a:rPr lang="tr-TR" sz="1600" dirty="0">
                <a:latin typeface="Garamond" panose="02020404030301010803" pitchFamily="18" charset="0"/>
              </a:rPr>
              <a:t>(Ruhsal çöküntü) Üzüntü ve enerji azalması, yorgunluk ve umutsuzluk belirtilerinin yanı sıra </a:t>
            </a:r>
            <a:br>
              <a:rPr lang="tr-TR" sz="1600" dirty="0">
                <a:latin typeface="Garamond" panose="02020404030301010803" pitchFamily="18" charset="0"/>
              </a:rPr>
            </a:br>
            <a:r>
              <a:rPr lang="tr-TR" sz="1600" dirty="0">
                <a:latin typeface="Garamond" panose="02020404030301010803" pitchFamily="18" charset="0"/>
              </a:rPr>
              <a:t>kişinin benlik saygısının azalması ve suçluluk duygularının görüldüğü, ileri şekilde </a:t>
            </a:r>
            <a:r>
              <a:rPr lang="tr-TR" sz="1600" dirty="0" err="1">
                <a:latin typeface="Garamond" panose="02020404030301010803" pitchFamily="18" charset="0"/>
              </a:rPr>
              <a:t>psikotik</a:t>
            </a:r>
            <a:r>
              <a:rPr lang="tr-TR" sz="1600" dirty="0">
                <a:latin typeface="Garamond" panose="02020404030301010803" pitchFamily="18" charset="0"/>
              </a:rPr>
              <a:t> düşünce </a:t>
            </a:r>
            <a:br>
              <a:rPr lang="tr-TR" sz="1600" dirty="0">
                <a:latin typeface="Garamond" panose="02020404030301010803" pitchFamily="18" charset="0"/>
              </a:rPr>
            </a:br>
            <a:r>
              <a:rPr lang="tr-TR" sz="1600" dirty="0">
                <a:latin typeface="Garamond" panose="02020404030301010803" pitchFamily="18" charset="0"/>
              </a:rPr>
              <a:t>bozukluklarının ve intiharların tabloya eklendiği bir duygu durum bozukluğudur.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p:txBody>
      </p:sp>
    </p:spTree>
    <p:extLst>
      <p:ext uri="{BB962C8B-B14F-4D97-AF65-F5344CB8AC3E}">
        <p14:creationId xmlns:p14="http://schemas.microsoft.com/office/powerpoint/2010/main" val="342416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0FC45A16-CE43-4DF2-8914-19E3EBF93A94}"/>
              </a:ext>
            </a:extLst>
          </p:cNvPr>
          <p:cNvSpPr>
            <a:spLocks noGrp="1"/>
          </p:cNvSpPr>
          <p:nvPr>
            <p:ph type="title"/>
          </p:nvPr>
        </p:nvSpPr>
        <p:spPr>
          <a:xfrm>
            <a:off x="3717986" y="638039"/>
            <a:ext cx="4438877" cy="1325563"/>
          </a:xfrm>
        </p:spPr>
        <p:txBody>
          <a:bodyPr>
            <a:normAutofit/>
          </a:bodyPr>
          <a:lstStyle/>
          <a:p>
            <a:r>
              <a:rPr lang="tr-TR" sz="1600" b="1" dirty="0">
                <a:latin typeface="Garamond" panose="02020404030301010803" pitchFamily="18" charset="0"/>
              </a:rPr>
              <a:t>SİNİR SİSTEMİ VE PSİKİYATRİ TERİMLERİ</a:t>
            </a:r>
            <a:endParaRPr lang="tr-TR" sz="1600" b="1" dirty="0"/>
          </a:p>
        </p:txBody>
      </p:sp>
      <p:sp>
        <p:nvSpPr>
          <p:cNvPr id="3" name="İçerik Yer Tutucusu 2">
            <a:extLst>
              <a:ext uri="{FF2B5EF4-FFF2-40B4-BE49-F238E27FC236}">
                <a16:creationId xmlns="" xmlns:a16="http://schemas.microsoft.com/office/drawing/2014/main" id="{A1D174B6-C75F-4547-8B4B-BE51CF2DF472}"/>
              </a:ext>
            </a:extLst>
          </p:cNvPr>
          <p:cNvSpPr>
            <a:spLocks noGrp="1"/>
          </p:cNvSpPr>
          <p:nvPr>
            <p:ph idx="1"/>
          </p:nvPr>
        </p:nvSpPr>
        <p:spPr>
          <a:xfrm>
            <a:off x="944217" y="2506662"/>
            <a:ext cx="10515600" cy="818429"/>
          </a:xfrm>
        </p:spPr>
        <p:txBody>
          <a:bodyPr>
            <a:normAutofit/>
          </a:bodyPr>
          <a:lstStyle/>
          <a:p>
            <a:pPr marL="0" indent="0" algn="just">
              <a:buNone/>
            </a:pPr>
            <a:r>
              <a:rPr lang="tr-TR" sz="1400" dirty="0">
                <a:solidFill>
                  <a:srgbClr val="FF0000"/>
                </a:solidFill>
                <a:latin typeface="Garamond" panose="02020404030301010803" pitchFamily="18" charset="0"/>
              </a:rPr>
              <a:t>Sinir sistemi</a:t>
            </a:r>
            <a:r>
              <a:rPr lang="tr-TR" sz="1400" dirty="0">
                <a:latin typeface="Garamond" panose="02020404030301010803" pitchFamily="18" charset="0"/>
              </a:rPr>
              <a:t>, sinir lifleri ve hücrelerinden meydana gelen karmaşık bir sistem olup insan vücudunun bütün sistemleri ile ilgilidir. Sistemleri işlevsel yönden denetler, çalışmalarını normal düzeyde tutar. İç salgı sistemiyle birlikte, insan ile çevresi arasındaki ilişkileri ve vücudu oluşturan organlar arasında koordinasyonu </a:t>
            </a:r>
            <a:r>
              <a:rPr lang="tr-TR" sz="1400" dirty="0" smtClean="0">
                <a:latin typeface="Garamond" panose="02020404030301010803" pitchFamily="18" charset="0"/>
              </a:rPr>
              <a:t>sağlar                                                                                                                                                                 </a:t>
            </a:r>
            <a:endParaRPr lang="tr-TR" sz="1400" dirty="0">
              <a:solidFill>
                <a:srgbClr val="FF0000"/>
              </a:solidFill>
              <a:latin typeface="Garamond" panose="02020404030301010803" pitchFamily="18" charset="0"/>
            </a:endParaRPr>
          </a:p>
          <a:p>
            <a:pPr marL="0" indent="0" algn="just">
              <a:buNone/>
            </a:pPr>
            <a:endParaRPr lang="tr-TR" sz="1400" dirty="0">
              <a:latin typeface="Garamond" panose="02020404030301010803" pitchFamily="18" charset="0"/>
            </a:endParaRPr>
          </a:p>
        </p:txBody>
      </p:sp>
    </p:spTree>
    <p:extLst>
      <p:ext uri="{BB962C8B-B14F-4D97-AF65-F5344CB8AC3E}">
        <p14:creationId xmlns:p14="http://schemas.microsoft.com/office/powerpoint/2010/main" val="3226320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EBFC364-5202-4D22-B29D-2C3CB6B387B6}"/>
              </a:ext>
            </a:extLst>
          </p:cNvPr>
          <p:cNvSpPr>
            <a:spLocks noGrp="1"/>
          </p:cNvSpPr>
          <p:nvPr>
            <p:ph idx="1"/>
          </p:nvPr>
        </p:nvSpPr>
        <p:spPr>
          <a:xfrm>
            <a:off x="503584" y="516836"/>
            <a:ext cx="11330608" cy="5894628"/>
          </a:xfrm>
        </p:spPr>
        <p:txBody>
          <a:bodyPr>
            <a:normAutofit/>
          </a:bodyPr>
          <a:lstStyle/>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Psychosis</a:t>
            </a:r>
            <a:r>
              <a:rPr lang="tr-TR" sz="1600" b="1" dirty="0">
                <a:solidFill>
                  <a:srgbClr val="FF0000"/>
                </a:solidFill>
                <a:latin typeface="Garamond" panose="02020404030301010803" pitchFamily="18" charset="0"/>
              </a:rPr>
              <a:t> (psikoz): </a:t>
            </a:r>
            <a:r>
              <a:rPr lang="tr-TR" sz="1600" dirty="0">
                <a:latin typeface="Garamond" panose="02020404030301010803" pitchFamily="18" charset="0"/>
              </a:rPr>
              <a:t>Hastanın gerçeği değerlendirmesinde, düşünce içeriğinde, duygulanım, algılama ve </a:t>
            </a:r>
            <a:br>
              <a:rPr lang="tr-TR" sz="1600" dirty="0">
                <a:latin typeface="Garamond" panose="02020404030301010803" pitchFamily="18" charset="0"/>
              </a:rPr>
            </a:br>
            <a:r>
              <a:rPr lang="tr-TR" sz="1600" dirty="0">
                <a:latin typeface="Garamond" panose="02020404030301010803" pitchFamily="18" charset="0"/>
              </a:rPr>
              <a:t>davranışlarında ileri derecede bozulmalar yapan ağır ruhsal hastalıklara verilen genel addır.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Psychoneurosis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psikonöröz</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Hastaların gerçeği değerlendirmesinin ileri derecede bozulmadığı, yaşama sınırlı da olsa </a:t>
            </a:r>
            <a:br>
              <a:rPr lang="tr-TR" sz="1600" dirty="0">
                <a:latin typeface="Garamond" panose="02020404030301010803" pitchFamily="18" charset="0"/>
              </a:rPr>
            </a:br>
            <a:r>
              <a:rPr lang="tr-TR" sz="1600" dirty="0">
                <a:latin typeface="Garamond" panose="02020404030301010803" pitchFamily="18" charset="0"/>
              </a:rPr>
              <a:t>uyum gösterebildiği </a:t>
            </a:r>
            <a:r>
              <a:rPr lang="tr-TR" sz="1600" dirty="0" err="1">
                <a:latin typeface="Garamond" panose="02020404030301010803" pitchFamily="18" charset="0"/>
              </a:rPr>
              <a:t>anksiyete</a:t>
            </a:r>
            <a:r>
              <a:rPr lang="tr-TR" sz="1600" dirty="0">
                <a:latin typeface="Garamond" panose="02020404030301010803" pitchFamily="18" charset="0"/>
              </a:rPr>
              <a:t>, obsesif-</a:t>
            </a:r>
            <a:r>
              <a:rPr lang="tr-TR" sz="1600" dirty="0" err="1">
                <a:latin typeface="Garamond" panose="02020404030301010803" pitchFamily="18" charset="0"/>
              </a:rPr>
              <a:t>kompulsif</a:t>
            </a:r>
            <a:r>
              <a:rPr lang="tr-TR" sz="1600" dirty="0">
                <a:latin typeface="Garamond" panose="02020404030301010803" pitchFamily="18" charset="0"/>
              </a:rPr>
              <a:t> bozukluk ve </a:t>
            </a:r>
            <a:r>
              <a:rPr lang="tr-TR" sz="1600" dirty="0" err="1">
                <a:latin typeface="Garamond" panose="02020404030301010803" pitchFamily="18" charset="0"/>
              </a:rPr>
              <a:t>fobik</a:t>
            </a:r>
            <a:r>
              <a:rPr lang="tr-TR" sz="1600" dirty="0">
                <a:latin typeface="Garamond" panose="02020404030301010803" pitchFamily="18" charset="0"/>
              </a:rPr>
              <a:t> bozukluk gibi psikiyatrik </a:t>
            </a:r>
            <a:br>
              <a:rPr lang="tr-TR" sz="1600" dirty="0">
                <a:latin typeface="Garamond" panose="02020404030301010803" pitchFamily="18" charset="0"/>
              </a:rPr>
            </a:br>
            <a:r>
              <a:rPr lang="tr-TR" sz="1600" dirty="0">
                <a:latin typeface="Garamond" panose="02020404030301010803" pitchFamily="18" charset="0"/>
              </a:rPr>
              <a:t>rahatsızlıklara verilen genel addır.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Epilepsia</a:t>
            </a:r>
            <a:r>
              <a:rPr lang="tr-TR" sz="1600" b="1" dirty="0">
                <a:solidFill>
                  <a:srgbClr val="FF0000"/>
                </a:solidFill>
                <a:latin typeface="Garamond" panose="02020404030301010803" pitchFamily="18" charset="0"/>
              </a:rPr>
              <a:t> (epilepsi, sara)</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 fonksiyonunun kısa süren krizler şeklindeki, tekrarlayan hastalığı. Birdenbire </a:t>
            </a:r>
            <a:br>
              <a:rPr lang="tr-TR" sz="1600" dirty="0">
                <a:latin typeface="Garamond" panose="02020404030301010803" pitchFamily="18" charset="0"/>
              </a:rPr>
            </a:br>
            <a:r>
              <a:rPr lang="tr-TR" sz="1600" dirty="0">
                <a:latin typeface="Garamond" panose="02020404030301010803" pitchFamily="18" charset="0"/>
              </a:rPr>
              <a:t>ortaya çıkan ve kısa süren kriz sırasında bilinç değişiklikleri, aşırı hareketlilik, duyusal olaylar ve </a:t>
            </a:r>
            <a:br>
              <a:rPr lang="tr-TR" sz="1600" dirty="0">
                <a:latin typeface="Garamond" panose="02020404030301010803" pitchFamily="18" charset="0"/>
              </a:rPr>
            </a:br>
            <a:r>
              <a:rPr lang="tr-TR" sz="1600" dirty="0">
                <a:latin typeface="Garamond" panose="02020404030301010803" pitchFamily="18" charset="0"/>
              </a:rPr>
              <a:t>uygunsuz davranışlar görülür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İnsomnia</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İnsomnia</a:t>
            </a:r>
            <a:r>
              <a:rPr lang="tr-TR" sz="1600" b="1" dirty="0">
                <a:solidFill>
                  <a:srgbClr val="FF0000"/>
                </a:solidFill>
                <a:latin typeface="Garamond" panose="02020404030301010803" pitchFamily="18" charset="0"/>
              </a:rPr>
              <a:t>)</a:t>
            </a:r>
            <a:r>
              <a:rPr lang="tr-TR" sz="1600" b="1" dirty="0">
                <a:latin typeface="Garamond" panose="02020404030301010803" pitchFamily="18" charset="0"/>
              </a:rPr>
              <a:t>:</a:t>
            </a:r>
            <a:r>
              <a:rPr lang="tr-TR" sz="1600" dirty="0">
                <a:latin typeface="Garamond" panose="02020404030301010803" pitchFamily="18" charset="0"/>
              </a:rPr>
              <a:t>Uykusuzluk.</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Narcolepsy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narkolepsi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Tekrarlayan uyku nöbetleri. Uyku hastalığı.</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Hipertansif</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encephalopaty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Hipertansif</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ensefalopati</a:t>
            </a:r>
            <a:r>
              <a:rPr lang="tr-TR" sz="1600" b="1" dirty="0">
                <a:solidFill>
                  <a:srgbClr val="FF0000"/>
                </a:solidFill>
                <a:latin typeface="Garamond" panose="02020404030301010803" pitchFamily="18" charset="0"/>
              </a:rPr>
              <a:t>)</a:t>
            </a:r>
            <a:r>
              <a:rPr lang="tr-TR" sz="1600" b="1" dirty="0">
                <a:latin typeface="Garamond" panose="02020404030301010803" pitchFamily="18" charset="0"/>
              </a:rPr>
              <a:t>: </a:t>
            </a:r>
            <a:r>
              <a:rPr lang="tr-TR" sz="1600" dirty="0">
                <a:latin typeface="Garamond" panose="02020404030301010803" pitchFamily="18" charset="0"/>
              </a:rPr>
              <a:t>Şiddetli hipertansiyonlu hastalarda kendini baş ağrısı, </a:t>
            </a:r>
            <a:r>
              <a:rPr lang="tr-TR" sz="1600" dirty="0" err="1">
                <a:latin typeface="Garamond" panose="02020404030301010803" pitchFamily="18" charset="0"/>
              </a:rPr>
              <a:t>konfüzyon</a:t>
            </a:r>
            <a:r>
              <a:rPr lang="tr-TR" sz="1600" dirty="0">
                <a:latin typeface="Garamond" panose="02020404030301010803" pitchFamily="18" charset="0"/>
              </a:rPr>
              <a:t> veya </a:t>
            </a:r>
            <a:r>
              <a:rPr lang="tr-TR" sz="1600" dirty="0" err="1">
                <a:latin typeface="Garamond" panose="02020404030301010803" pitchFamily="18" charset="0"/>
              </a:rPr>
              <a:t>stupor</a:t>
            </a:r>
            <a:r>
              <a:rPr lang="tr-TR" sz="1600" dirty="0">
                <a:latin typeface="Garamond" panose="02020404030301010803" pitchFamily="18" charset="0"/>
              </a:rPr>
              <a:t> </a:t>
            </a:r>
            <a:br>
              <a:rPr lang="tr-TR" sz="1600" dirty="0">
                <a:latin typeface="Garamond" panose="02020404030301010803" pitchFamily="18" charset="0"/>
              </a:rPr>
            </a:br>
            <a:r>
              <a:rPr lang="tr-TR" sz="1600" dirty="0">
                <a:latin typeface="Garamond" panose="02020404030301010803" pitchFamily="18" charset="0"/>
              </a:rPr>
              <a:t>ve </a:t>
            </a:r>
            <a:r>
              <a:rPr lang="tr-TR" sz="1600" dirty="0" err="1">
                <a:latin typeface="Garamond" panose="02020404030301010803" pitchFamily="18" charset="0"/>
              </a:rPr>
              <a:t>konvülsiyonla</a:t>
            </a:r>
            <a:r>
              <a:rPr lang="tr-TR" sz="1600" dirty="0">
                <a:latin typeface="Garamond" panose="02020404030301010803" pitchFamily="18" charset="0"/>
              </a:rPr>
              <a:t> belli eden akut veya </a:t>
            </a:r>
            <a:r>
              <a:rPr lang="tr-TR" sz="1600" dirty="0" err="1">
                <a:latin typeface="Garamond" panose="02020404030301010803" pitchFamily="18" charset="0"/>
              </a:rPr>
              <a:t>subakut</a:t>
            </a:r>
            <a:r>
              <a:rPr lang="tr-TR" sz="1600" dirty="0">
                <a:latin typeface="Garamond" panose="02020404030301010803" pitchFamily="18" charset="0"/>
              </a:rPr>
              <a:t> durum.</a:t>
            </a:r>
          </a:p>
          <a:p>
            <a:pPr marL="0" indent="0">
              <a:buNone/>
            </a:pPr>
            <a:endParaRPr lang="tr-TR" sz="1400" dirty="0"/>
          </a:p>
        </p:txBody>
      </p:sp>
    </p:spTree>
    <p:extLst>
      <p:ext uri="{BB962C8B-B14F-4D97-AF65-F5344CB8AC3E}">
        <p14:creationId xmlns:p14="http://schemas.microsoft.com/office/powerpoint/2010/main" val="3669713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EA16920-806D-4222-AAF1-4DAA0B225FE7}"/>
              </a:ext>
            </a:extLst>
          </p:cNvPr>
          <p:cNvSpPr>
            <a:spLocks noGrp="1"/>
          </p:cNvSpPr>
          <p:nvPr>
            <p:ph idx="1"/>
          </p:nvPr>
        </p:nvSpPr>
        <p:spPr>
          <a:xfrm>
            <a:off x="770282" y="742122"/>
            <a:ext cx="10651435" cy="5646876"/>
          </a:xfrm>
        </p:spPr>
        <p:txBody>
          <a:bodyPr>
            <a:normAutofit/>
          </a:bodyPr>
          <a:lstStyle/>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err="1">
                <a:solidFill>
                  <a:srgbClr val="FF0000"/>
                </a:solidFill>
                <a:latin typeface="Garamond" panose="02020404030301010803" pitchFamily="18" charset="0"/>
              </a:rPr>
              <a:t>Poliomyelitis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poliomiyelit</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(Çocuk felci) omurilik gri maddesinin iltihabı, daha çok çocuklarda görülen ateş, baş</a:t>
            </a:r>
            <a:br>
              <a:rPr lang="tr-TR" sz="1600" dirty="0">
                <a:latin typeface="Garamond" panose="02020404030301010803" pitchFamily="18" charset="0"/>
              </a:rPr>
            </a:br>
            <a:r>
              <a:rPr lang="tr-TR" sz="1600" dirty="0">
                <a:latin typeface="Garamond" panose="02020404030301010803" pitchFamily="18" charset="0"/>
              </a:rPr>
              <a:t>ağrısı, kas ağrıları, bulantı, kusma ile aniden başlayıp ağır şekillerde kaslarda </a:t>
            </a:r>
            <a:r>
              <a:rPr lang="tr-TR" sz="1600" dirty="0" err="1">
                <a:latin typeface="Garamond" panose="02020404030301010803" pitchFamily="18" charset="0"/>
              </a:rPr>
              <a:t>atrofi</a:t>
            </a:r>
            <a:r>
              <a:rPr lang="tr-TR" sz="1600" dirty="0">
                <a:latin typeface="Garamond" panose="02020404030301010803" pitchFamily="18" charset="0"/>
              </a:rPr>
              <a:t> ve felce uzanan </a:t>
            </a:r>
            <a:br>
              <a:rPr lang="tr-TR" sz="1600" dirty="0">
                <a:latin typeface="Garamond" panose="02020404030301010803" pitchFamily="18" charset="0"/>
              </a:rPr>
            </a:br>
            <a:r>
              <a:rPr lang="tr-TR" sz="1600" dirty="0" err="1">
                <a:latin typeface="Garamond" panose="02020404030301010803" pitchFamily="18" charset="0"/>
              </a:rPr>
              <a:t>virutik</a:t>
            </a:r>
            <a:r>
              <a:rPr lang="tr-TR" sz="1600" dirty="0">
                <a:latin typeface="Garamond" panose="02020404030301010803" pitchFamily="18" charset="0"/>
              </a:rPr>
              <a:t> hastalık.</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Polioencephalitis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polioensefalitis</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gri maddesinin iltihabı.</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Poliomyelencephalitis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poliomiyelensefalit</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 ve omurilik gri maddelerinin iltihabı, </a:t>
            </a:r>
            <a:r>
              <a:rPr lang="tr-TR" sz="1600" dirty="0" err="1">
                <a:latin typeface="Garamond" panose="02020404030301010803" pitchFamily="18" charset="0"/>
              </a:rPr>
              <a:t>poliomiyelit</a:t>
            </a:r>
            <a:r>
              <a:rPr lang="tr-TR" sz="1600" dirty="0">
                <a:latin typeface="Garamond" panose="02020404030301010803" pitchFamily="18" charset="0"/>
              </a:rPr>
              <a:t> ve </a:t>
            </a:r>
            <a:r>
              <a:rPr lang="tr-TR" sz="1600" dirty="0" err="1">
                <a:latin typeface="Garamond" panose="02020404030301010803" pitchFamily="18" charset="0"/>
              </a:rPr>
              <a:t>polioensefalitin</a:t>
            </a:r>
            <a:r>
              <a:rPr lang="tr-TR" sz="1600" dirty="0">
                <a:latin typeface="Garamond" panose="02020404030301010803" pitchFamily="18" charset="0"/>
              </a:rPr>
              <a:t> </a:t>
            </a:r>
            <a:br>
              <a:rPr lang="tr-TR" sz="1600" dirty="0">
                <a:latin typeface="Garamond" panose="02020404030301010803" pitchFamily="18" charset="0"/>
              </a:rPr>
            </a:br>
            <a:r>
              <a:rPr lang="tr-TR" sz="1600" dirty="0">
                <a:latin typeface="Garamond" panose="02020404030301010803" pitchFamily="18" charset="0"/>
              </a:rPr>
              <a:t>birlikte oluşu.</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endParaRPr lang="tr-TR" sz="1600"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Encephalitis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ensefalit</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iltihabı.</a:t>
            </a:r>
          </a:p>
          <a:p>
            <a:pPr marL="0" indent="0">
              <a:buNone/>
            </a:pPr>
            <a:r>
              <a:rPr lang="tr-TR" sz="1600" dirty="0">
                <a:latin typeface="Garamond" panose="02020404030301010803" pitchFamily="18" charset="0"/>
              </a:rPr>
              <a:t>                                                                                                                                                                                         </a:t>
            </a:r>
          </a:p>
        </p:txBody>
      </p:sp>
      <p:pic>
        <p:nvPicPr>
          <p:cNvPr id="4" name="Resim 3">
            <a:extLst>
              <a:ext uri="{FF2B5EF4-FFF2-40B4-BE49-F238E27FC236}">
                <a16:creationId xmlns="" xmlns:a16="http://schemas.microsoft.com/office/drawing/2014/main" id="{9544C67F-8B04-4DC3-B5FF-437C74EE54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04452" y="3429000"/>
            <a:ext cx="4002157" cy="2251213"/>
          </a:xfrm>
          <a:prstGeom prst="rect">
            <a:avLst/>
          </a:prstGeom>
        </p:spPr>
      </p:pic>
    </p:spTree>
    <p:extLst>
      <p:ext uri="{BB962C8B-B14F-4D97-AF65-F5344CB8AC3E}">
        <p14:creationId xmlns:p14="http://schemas.microsoft.com/office/powerpoint/2010/main" val="2273412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8860550-B878-46F4-9BBB-E21BDC84BC4F}"/>
              </a:ext>
            </a:extLst>
          </p:cNvPr>
          <p:cNvSpPr>
            <a:spLocks noGrp="1"/>
          </p:cNvSpPr>
          <p:nvPr>
            <p:ph idx="1"/>
          </p:nvPr>
        </p:nvSpPr>
        <p:spPr>
          <a:xfrm>
            <a:off x="609600" y="702364"/>
            <a:ext cx="10744200" cy="5711688"/>
          </a:xfrm>
        </p:spPr>
        <p:txBody>
          <a:bodyPr>
            <a:normAutofit/>
          </a:bodyPr>
          <a:lstStyle/>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Encephalomyelitis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ensefalomiyelit</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 ve omuriliğin iltihabı.</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Cerebral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abscessus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serebral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abse</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 </a:t>
            </a:r>
            <a:r>
              <a:rPr lang="tr-TR" sz="1600" dirty="0" err="1">
                <a:latin typeface="Garamond" panose="02020404030301010803" pitchFamily="18" charset="0"/>
              </a:rPr>
              <a:t>absesi</a:t>
            </a:r>
            <a:r>
              <a:rPr lang="tr-TR" sz="1600" dirty="0">
                <a:latin typeface="Garamond" panose="02020404030301010803" pitchFamily="18" charset="0"/>
              </a:rPr>
              <a:t>, beyin dokusu içerisinde kapsüllü bir irin birikimi</a:t>
            </a:r>
            <a:r>
              <a:rPr lang="tr-TR" sz="1400" dirty="0"/>
              <a:t>.</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Neuritis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nörit</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Sinir iltihabı.</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err="1">
                <a:solidFill>
                  <a:srgbClr val="FF0000"/>
                </a:solidFill>
                <a:latin typeface="Garamond" panose="02020404030301010803" pitchFamily="18" charset="0"/>
              </a:rPr>
              <a:t>Encephalopathy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ensefalopati</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 dokusunda </a:t>
            </a:r>
            <a:r>
              <a:rPr lang="tr-TR" sz="1600" dirty="0" err="1">
                <a:latin typeface="Garamond" panose="02020404030301010803" pitchFamily="18" charset="0"/>
              </a:rPr>
              <a:t>dejeneratif</a:t>
            </a:r>
            <a:r>
              <a:rPr lang="tr-TR" sz="1600" dirty="0">
                <a:latin typeface="Garamond" panose="02020404030301010803" pitchFamily="18" charset="0"/>
              </a:rPr>
              <a:t> değişikliklerle belirgin herhangi bir hastalık.</a:t>
            </a:r>
          </a:p>
          <a:p>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Multiple</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sclerosis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multiple</a:t>
            </a:r>
            <a:r>
              <a:rPr lang="tr-TR" sz="1600" b="1" dirty="0">
                <a:solidFill>
                  <a:srgbClr val="FF0000"/>
                </a:solidFill>
                <a:latin typeface="Garamond" panose="02020404030301010803" pitchFamily="18" charset="0"/>
              </a:rPr>
              <a:t> skleroz)(MS): </a:t>
            </a:r>
            <a:r>
              <a:rPr lang="tr-TR" sz="1600" dirty="0">
                <a:latin typeface="Garamond" panose="02020404030301010803" pitchFamily="18" charset="0"/>
              </a:rPr>
              <a:t>Beyinde ve omurilikte yaygın </a:t>
            </a:r>
            <a:r>
              <a:rPr lang="tr-TR" sz="1600" dirty="0" err="1">
                <a:latin typeface="Garamond" panose="02020404030301010803" pitchFamily="18" charset="0"/>
              </a:rPr>
              <a:t>demiyelinizasyon</a:t>
            </a:r>
            <a:r>
              <a:rPr lang="tr-TR" sz="1600" dirty="0">
                <a:latin typeface="Garamond" panose="02020404030301010803" pitchFamily="18" charset="0"/>
              </a:rPr>
              <a:t> plaklarının bulunmasıyla özellik </a:t>
            </a:r>
            <a:br>
              <a:rPr lang="tr-TR" sz="1600" dirty="0">
                <a:latin typeface="Garamond" panose="02020404030301010803" pitchFamily="18" charset="0"/>
              </a:rPr>
            </a:br>
            <a:r>
              <a:rPr lang="tr-TR" sz="1600" dirty="0">
                <a:latin typeface="Garamond" panose="02020404030301010803" pitchFamily="18" charset="0"/>
              </a:rPr>
              <a:t>kazanan ve yavaş yavaş ilerleyen bir merkezi sinir sistemi hastalığı.</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solidFill>
                  <a:srgbClr val="FF0000"/>
                </a:solidFill>
                <a:latin typeface="Garamond" panose="02020404030301010803" pitchFamily="18" charset="0"/>
              </a:rPr>
              <a:t>                                                                                                                                    </a:t>
            </a:r>
            <a:endParaRPr lang="tr-TR" sz="1400" dirty="0"/>
          </a:p>
          <a:p>
            <a:pPr marL="0" indent="0">
              <a:buNone/>
            </a:pPr>
            <a:endParaRPr lang="tr-TR" sz="1400" dirty="0"/>
          </a:p>
        </p:txBody>
      </p:sp>
    </p:spTree>
    <p:extLst>
      <p:ext uri="{BB962C8B-B14F-4D97-AF65-F5344CB8AC3E}">
        <p14:creationId xmlns:p14="http://schemas.microsoft.com/office/powerpoint/2010/main" val="10019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9B18252-02BA-4774-9E5F-CB557042F8CF}"/>
              </a:ext>
            </a:extLst>
          </p:cNvPr>
          <p:cNvSpPr>
            <a:spLocks noGrp="1"/>
          </p:cNvSpPr>
          <p:nvPr>
            <p:ph idx="1"/>
          </p:nvPr>
        </p:nvSpPr>
        <p:spPr>
          <a:xfrm>
            <a:off x="715617" y="1139688"/>
            <a:ext cx="10571922" cy="5274364"/>
          </a:xfrm>
        </p:spPr>
        <p:txBody>
          <a:bodyPr>
            <a:normAutofit/>
          </a:bodyPr>
          <a:lstStyle/>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a:solidFill>
                  <a:srgbClr val="FF0000"/>
                </a:solidFill>
                <a:latin typeface="Garamond" panose="02020404030301010803" pitchFamily="18" charset="0"/>
              </a:rPr>
              <a:t>Tremor: (İstem dışı titreme): </a:t>
            </a:r>
            <a:r>
              <a:rPr lang="tr-TR" sz="1600" dirty="0">
                <a:latin typeface="Garamond" panose="02020404030301010803" pitchFamily="18" charset="0"/>
              </a:rPr>
              <a:t>Vücudun bir veya birkaç bölümünde görülen ve fonksiyonları birbirinin karşıtı olan kasların sırayla ve ardı ardına kasılmaları nedeniyle meydana gelen istem dışı hareketler.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Cerebral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palsy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serebral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palsi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felci.</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Plegia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pleji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Felç.</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Monoplegia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monopleji</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Bir </a:t>
            </a:r>
            <a:r>
              <a:rPr lang="tr-TR" sz="1600" dirty="0" err="1">
                <a:latin typeface="Garamond" panose="02020404030301010803" pitchFamily="18" charset="0"/>
              </a:rPr>
              <a:t>ekstremitenin</a:t>
            </a:r>
            <a:r>
              <a:rPr lang="tr-TR" sz="1600" dirty="0">
                <a:latin typeface="Garamond" panose="02020404030301010803" pitchFamily="18" charset="0"/>
              </a:rPr>
              <a:t> felç olması.</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err="1">
                <a:solidFill>
                  <a:srgbClr val="FF0000"/>
                </a:solidFill>
                <a:latin typeface="Garamond" panose="02020404030301010803" pitchFamily="18" charset="0"/>
              </a:rPr>
              <a:t>Hemiplegia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hemipleji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Vücudun bir yarısını etkileyen felç</a:t>
            </a:r>
            <a:br>
              <a:rPr lang="tr-TR" sz="1600" dirty="0">
                <a:latin typeface="Garamond" panose="02020404030301010803" pitchFamily="18" charset="0"/>
              </a:rPr>
            </a:b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Paraplegia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parapleji</a:t>
            </a:r>
            <a:r>
              <a:rPr lang="tr-TR" sz="1600" b="1" dirty="0">
                <a:solidFill>
                  <a:srgbClr val="FF0000"/>
                </a:solidFill>
                <a:latin typeface="Garamond" panose="02020404030301010803" pitchFamily="18" charset="0"/>
              </a:rPr>
              <a:t>): </a:t>
            </a:r>
            <a:r>
              <a:rPr lang="tr-TR" sz="1600" dirty="0"/>
              <a:t>İki bacağı tutan felç.</a:t>
            </a:r>
          </a:p>
          <a:p>
            <a:pPr marL="0" indent="0">
              <a:buNone/>
            </a:pPr>
            <a:endParaRPr lang="tr-TR" sz="1600" dirty="0">
              <a:latin typeface="Garamond" panose="02020404030301010803" pitchFamily="18" charset="0"/>
            </a:endParaRPr>
          </a:p>
        </p:txBody>
      </p:sp>
    </p:spTree>
    <p:extLst>
      <p:ext uri="{BB962C8B-B14F-4D97-AF65-F5344CB8AC3E}">
        <p14:creationId xmlns:p14="http://schemas.microsoft.com/office/powerpoint/2010/main" val="4246735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4E25FD7-A5EB-4A44-A9C8-96F3E25525DD}"/>
              </a:ext>
            </a:extLst>
          </p:cNvPr>
          <p:cNvSpPr>
            <a:spLocks noGrp="1"/>
          </p:cNvSpPr>
          <p:nvPr>
            <p:ph idx="1"/>
          </p:nvPr>
        </p:nvSpPr>
        <p:spPr>
          <a:xfrm>
            <a:off x="689111" y="1133062"/>
            <a:ext cx="11012557" cy="5724938"/>
          </a:xfrm>
        </p:spPr>
        <p:txBody>
          <a:bodyPr>
            <a:normAutofit/>
          </a:bodyPr>
          <a:lstStyle/>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Quadriplegia</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kuadripleji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Dört </a:t>
            </a:r>
            <a:r>
              <a:rPr lang="tr-TR" sz="1600" dirty="0" err="1">
                <a:latin typeface="Garamond" panose="02020404030301010803" pitchFamily="18" charset="0"/>
              </a:rPr>
              <a:t>ekstremitede</a:t>
            </a:r>
            <a:r>
              <a:rPr lang="tr-TR" sz="1600" dirty="0">
                <a:latin typeface="Garamond" panose="02020404030301010803" pitchFamily="18" charset="0"/>
              </a:rPr>
              <a:t> görülen felç.</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err="1">
                <a:solidFill>
                  <a:srgbClr val="FF0000"/>
                </a:solidFill>
                <a:latin typeface="Garamond" panose="02020404030301010803" pitchFamily="18" charset="0"/>
              </a:rPr>
              <a:t>Tetrapleji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Tetrapleji</a:t>
            </a:r>
            <a:r>
              <a:rPr lang="tr-TR" sz="1600" b="1" dirty="0">
                <a:solidFill>
                  <a:srgbClr val="FF0000"/>
                </a:solidFill>
                <a:latin typeface="Garamond" panose="02020404030301010803" pitchFamily="18" charset="0"/>
              </a:rPr>
              <a:t>):</a:t>
            </a:r>
            <a:r>
              <a:rPr lang="tr-TR" sz="1600" dirty="0">
                <a:solidFill>
                  <a:srgbClr val="FF0000"/>
                </a:solidFill>
                <a:latin typeface="Garamond" panose="02020404030301010803" pitchFamily="18" charset="0"/>
              </a:rPr>
              <a:t> </a:t>
            </a:r>
            <a:r>
              <a:rPr lang="tr-TR" sz="1600" dirty="0">
                <a:latin typeface="Garamond" panose="02020404030301010803" pitchFamily="18" charset="0"/>
              </a:rPr>
              <a:t>Dört </a:t>
            </a:r>
            <a:r>
              <a:rPr lang="tr-TR" sz="1600" dirty="0" err="1">
                <a:latin typeface="Garamond" panose="02020404030301010803" pitchFamily="18" charset="0"/>
              </a:rPr>
              <a:t>ekstremitede</a:t>
            </a:r>
            <a:r>
              <a:rPr lang="tr-TR" sz="1600" dirty="0">
                <a:latin typeface="Garamond" panose="02020404030301010803" pitchFamily="18" charset="0"/>
              </a:rPr>
              <a:t> görülen felç.</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err="1">
                <a:solidFill>
                  <a:srgbClr val="FF0000"/>
                </a:solidFill>
                <a:latin typeface="Garamond" panose="02020404030301010803" pitchFamily="18" charset="0"/>
              </a:rPr>
              <a:t>Parezi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Parezi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Kuvvetsizlik.</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Tabes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dorsalis</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Tabes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dorsalis</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Omuriliğin arka kordonunun ve buradaki duyu yollarının yavaş fakat ilerleyici </a:t>
            </a:r>
            <a:br>
              <a:rPr lang="tr-TR" sz="1600" dirty="0">
                <a:latin typeface="Garamond" panose="02020404030301010803" pitchFamily="18" charset="0"/>
              </a:rPr>
            </a:br>
            <a:r>
              <a:rPr lang="tr-TR" sz="1600" dirty="0">
                <a:latin typeface="Garamond" panose="02020404030301010803" pitchFamily="18" charset="0"/>
              </a:rPr>
              <a:t>dejenerasyonu.</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b="1" dirty="0" err="1">
                <a:solidFill>
                  <a:srgbClr val="FF0000"/>
                </a:solidFill>
                <a:latin typeface="Garamond" panose="02020404030301010803" pitchFamily="18" charset="0"/>
              </a:rPr>
              <a:t>Trigeminal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neuralgia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trigeminal</a:t>
            </a:r>
            <a:r>
              <a:rPr lang="tr-TR" sz="1600" b="1" dirty="0">
                <a:solidFill>
                  <a:srgbClr val="FF0000"/>
                </a:solidFill>
                <a:latin typeface="Garamond" panose="02020404030301010803" pitchFamily="18" charset="0"/>
              </a:rPr>
              <a:t> nevralji): </a:t>
            </a:r>
            <a:r>
              <a:rPr lang="tr-TR" sz="1600" dirty="0" err="1">
                <a:latin typeface="Garamond" panose="02020404030301010803" pitchFamily="18" charset="0"/>
              </a:rPr>
              <a:t>Nervus</a:t>
            </a:r>
            <a:r>
              <a:rPr lang="tr-TR" sz="1600" dirty="0">
                <a:latin typeface="Garamond" panose="02020404030301010803" pitchFamily="18" charset="0"/>
              </a:rPr>
              <a:t> </a:t>
            </a:r>
            <a:r>
              <a:rPr lang="tr-TR" sz="1600" dirty="0" err="1">
                <a:latin typeface="Garamond" panose="02020404030301010803" pitchFamily="18" charset="0"/>
              </a:rPr>
              <a:t>trigeminusun</a:t>
            </a:r>
            <a:r>
              <a:rPr lang="tr-TR" sz="1600" dirty="0">
                <a:latin typeface="Garamond" panose="02020404030301010803" pitchFamily="18" charset="0"/>
              </a:rPr>
              <a:t> dağıldığı alanlarda birdenbire ortaya çıkan kısa süreli, çok </a:t>
            </a:r>
            <a:br>
              <a:rPr lang="tr-TR" sz="1600" dirty="0">
                <a:latin typeface="Garamond" panose="02020404030301010803" pitchFamily="18" charset="0"/>
              </a:rPr>
            </a:br>
            <a:r>
              <a:rPr lang="tr-TR" sz="1600" dirty="0">
                <a:latin typeface="Garamond" panose="02020404030301010803" pitchFamily="18" charset="0"/>
              </a:rPr>
              <a:t>şiddetli, batma tarzında ağrı.</a:t>
            </a:r>
            <a:br>
              <a:rPr lang="tr-TR" sz="1600" dirty="0">
                <a:latin typeface="Garamond" panose="02020404030301010803" pitchFamily="18" charset="0"/>
              </a:rPr>
            </a:br>
            <a:endParaRPr lang="tr-TR" sz="1600" dirty="0">
              <a:solidFill>
                <a:srgbClr val="FF0000"/>
              </a:solidFill>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Periferik</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neuropathy</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periferik</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nöropati</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Çevresel sinirlerde fonksiyon bozukluğu yapan patolojiler.</a:t>
            </a:r>
          </a:p>
          <a:p>
            <a:pPr marL="0" indent="0">
              <a:buNone/>
            </a:pPr>
            <a:r>
              <a:rPr lang="tr-TR" sz="1600" dirty="0">
                <a:latin typeface="Garamond" panose="02020404030301010803" pitchFamily="18" charset="0"/>
              </a:rPr>
              <a:t/>
            </a:r>
            <a:br>
              <a:rPr lang="tr-TR" sz="1600" dirty="0">
                <a:latin typeface="Garamond" panose="02020404030301010803" pitchFamily="18" charset="0"/>
              </a:rPr>
            </a:br>
            <a:endParaRPr lang="tr-TR" sz="1600" dirty="0">
              <a:latin typeface="Garamond" panose="02020404030301010803" pitchFamily="18" charset="0"/>
            </a:endParaRPr>
          </a:p>
        </p:txBody>
      </p:sp>
    </p:spTree>
    <p:extLst>
      <p:ext uri="{BB962C8B-B14F-4D97-AF65-F5344CB8AC3E}">
        <p14:creationId xmlns:p14="http://schemas.microsoft.com/office/powerpoint/2010/main" val="3431876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B4178ED-3CF8-4A60-B89F-812A16AAC8E6}"/>
              </a:ext>
            </a:extLst>
          </p:cNvPr>
          <p:cNvSpPr>
            <a:spLocks noGrp="1"/>
          </p:cNvSpPr>
          <p:nvPr>
            <p:ph idx="1"/>
          </p:nvPr>
        </p:nvSpPr>
        <p:spPr>
          <a:xfrm>
            <a:off x="530087" y="477078"/>
            <a:ext cx="10823713" cy="5779398"/>
          </a:xfrm>
        </p:spPr>
        <p:txBody>
          <a:bodyPr>
            <a:normAutofit/>
          </a:bodyPr>
          <a:lstStyle/>
          <a:p>
            <a:pPr marL="0" indent="0">
              <a:buNone/>
            </a:pPr>
            <a:r>
              <a:rPr lang="tr-TR" sz="1600" dirty="0">
                <a:solidFill>
                  <a:srgbClr val="FF0000"/>
                </a:solidFill>
                <a:latin typeface="Garamond" panose="02020404030301010803" pitchFamily="18" charset="0"/>
                <a:ea typeface="Arial" panose="020B0604020202020204" pitchFamily="34" charset="0"/>
              </a:rPr>
              <a:t/>
            </a:r>
            <a:br>
              <a:rPr lang="tr-TR" sz="1600" dirty="0">
                <a:solidFill>
                  <a:srgbClr val="FF0000"/>
                </a:solidFill>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Musculer</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distrofi</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Muskuler</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distrofi</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Sinir dokularının bozulmasına ait herhangi bir kanıt olmaksızın yalnızca kas liflerinin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ilerleyici bir şekilde dejenerasyonu ve dermansızlıkla özellik kazanan bir grup kalıtsal hastalık.</a:t>
            </a:r>
          </a:p>
          <a:p>
            <a:pPr marL="0" indent="0">
              <a:buNone/>
            </a:pPr>
            <a:r>
              <a:rPr lang="tr-TR" sz="1600" dirty="0">
                <a:solidFill>
                  <a:srgbClr val="FF0000"/>
                </a:solidFill>
                <a:latin typeface="Garamond" panose="02020404030301010803" pitchFamily="18" charset="0"/>
                <a:ea typeface="Arial" panose="020B0604020202020204" pitchFamily="34" charset="0"/>
              </a:rPr>
              <a:t/>
            </a:r>
            <a:br>
              <a:rPr lang="tr-TR" sz="1600" dirty="0">
                <a:solidFill>
                  <a:srgbClr val="FF0000"/>
                </a:solidFill>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Myasthenia</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gravis</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Miyastenya</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gravis</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Daha çok, sinirlerini kafa çiftlerinden alan kaslarda görülen kas yorgunluğu ve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güçsüzlüğü ile özellik kazanan sinir-kas kavşağı hastalığı.</a:t>
            </a:r>
            <a:br>
              <a:rPr lang="tr-TR" sz="1600" dirty="0">
                <a:latin typeface="Garamond" panose="02020404030301010803" pitchFamily="18" charset="0"/>
                <a:ea typeface="Arial" panose="020B0604020202020204" pitchFamily="34" charset="0"/>
              </a:rPr>
            </a:br>
            <a:endParaRPr lang="tr-TR" sz="1600" dirty="0">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Bell’s</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paralysis</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bell’s</a:t>
            </a:r>
            <a:r>
              <a:rPr lang="tr-TR" sz="1600" b="1" dirty="0">
                <a:solidFill>
                  <a:srgbClr val="FF0000"/>
                </a:solidFill>
                <a:latin typeface="Garamond" panose="02020404030301010803" pitchFamily="18" charset="0"/>
                <a:ea typeface="Arial" panose="020B0604020202020204" pitchFamily="34" charset="0"/>
              </a:rPr>
              <a:t> paralizisi): </a:t>
            </a:r>
            <a:r>
              <a:rPr lang="tr-TR" sz="1600" dirty="0">
                <a:latin typeface="Garamond" panose="02020404030301010803" pitchFamily="18" charset="0"/>
                <a:ea typeface="Arial" panose="020B0604020202020204" pitchFamily="34" charset="0"/>
              </a:rPr>
              <a:t>Birdenbire ortaya çıkan tek yanlı, </a:t>
            </a:r>
            <a:r>
              <a:rPr lang="tr-TR" sz="1600" dirty="0" err="1">
                <a:latin typeface="Garamond" panose="02020404030301010803" pitchFamily="18" charset="0"/>
                <a:ea typeface="Arial" panose="020B0604020202020204" pitchFamily="34" charset="0"/>
              </a:rPr>
              <a:t>idiopatik</a:t>
            </a:r>
            <a:r>
              <a:rPr lang="tr-TR" sz="1600" dirty="0">
                <a:latin typeface="Garamond" panose="02020404030301010803" pitchFamily="18" charset="0"/>
                <a:ea typeface="Arial" panose="020B0604020202020204" pitchFamily="34" charset="0"/>
              </a:rPr>
              <a:t> yüz felci.</a:t>
            </a: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a:latin typeface="Garamond" panose="02020404030301010803" pitchFamily="18" charset="0"/>
              <a:ea typeface="Arial" panose="020B0604020202020204" pitchFamily="34" charset="0"/>
            </a:endParaRPr>
          </a:p>
          <a:p>
            <a:pPr marL="0" indent="0">
              <a:buNone/>
            </a:pPr>
            <a:endParaRPr lang="tr-TR" sz="1600" dirty="0" smtClean="0">
              <a:latin typeface="Garamond" panose="02020404030301010803" pitchFamily="18" charset="0"/>
              <a:ea typeface="Arial" panose="020B0604020202020204" pitchFamily="34" charset="0"/>
            </a:endParaRPr>
          </a:p>
          <a:p>
            <a:pPr marL="0" indent="0">
              <a:buNone/>
            </a:pPr>
            <a:endParaRPr lang="tr-TR" sz="1600" dirty="0" smtClean="0">
              <a:latin typeface="Garamond" panose="02020404030301010803" pitchFamily="18" charset="0"/>
              <a:ea typeface="Arial" panose="020B0604020202020204" pitchFamily="34" charset="0"/>
            </a:endParaRPr>
          </a:p>
          <a:p>
            <a:pPr marL="0" indent="0">
              <a:buNone/>
            </a:pPr>
            <a:r>
              <a:rPr lang="tr-TR" sz="1600" dirty="0" smtClean="0">
                <a:latin typeface="Garamond" panose="02020404030301010803" pitchFamily="18" charset="0"/>
                <a:ea typeface="Arial" panose="020B0604020202020204" pitchFamily="34" charset="0"/>
              </a:rPr>
              <a:t>                                                                                                                             </a:t>
            </a:r>
          </a:p>
          <a:p>
            <a:pPr marL="0" indent="0">
              <a:buNone/>
            </a:pPr>
            <a:endParaRPr lang="tr-TR" sz="1600" dirty="0">
              <a:solidFill>
                <a:srgbClr val="FF0000"/>
              </a:solidFill>
              <a:latin typeface="Garamond" panose="02020404030301010803" pitchFamily="18" charset="0"/>
              <a:ea typeface="Arial" panose="020B0604020202020204" pitchFamily="34" charset="0"/>
            </a:endParaRPr>
          </a:p>
          <a:p>
            <a:pPr marL="0" indent="0">
              <a:buNone/>
            </a:pPr>
            <a:r>
              <a:rPr lang="tr-TR" sz="1600" b="1" dirty="0" err="1">
                <a:solidFill>
                  <a:srgbClr val="FF0000"/>
                </a:solidFill>
                <a:latin typeface="Garamond" panose="02020404030301010803" pitchFamily="18" charset="0"/>
                <a:ea typeface="Arial" panose="020B0604020202020204" pitchFamily="34" charset="0"/>
              </a:rPr>
              <a:t>Dementia</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demans</a:t>
            </a:r>
            <a:r>
              <a:rPr lang="tr-TR" sz="1600" b="1" dirty="0">
                <a:solidFill>
                  <a:srgbClr val="FF0000"/>
                </a:solidFill>
                <a:latin typeface="Garamond" panose="02020404030301010803" pitchFamily="18" charset="0"/>
                <a:ea typeface="Arial" panose="020B0604020202020204" pitchFamily="34" charset="0"/>
              </a:rPr>
              <a:t>)(Bunama): </a:t>
            </a:r>
            <a:r>
              <a:rPr lang="tr-TR" sz="1600" dirty="0">
                <a:latin typeface="Garamond" panose="02020404030301010803" pitchFamily="18" charset="0"/>
                <a:ea typeface="Arial" panose="020B0604020202020204" pitchFamily="34" charset="0"/>
              </a:rPr>
              <a:t>Yapısal </a:t>
            </a:r>
            <a:r>
              <a:rPr lang="tr-TR" sz="1600" dirty="0" err="1">
                <a:latin typeface="Garamond" panose="02020404030301010803" pitchFamily="18" charset="0"/>
                <a:ea typeface="Arial" panose="020B0604020202020204" pitchFamily="34" charset="0"/>
              </a:rPr>
              <a:t>nöropatolojik</a:t>
            </a:r>
            <a:r>
              <a:rPr lang="tr-TR" sz="1600" dirty="0">
                <a:latin typeface="Garamond" panose="02020404030301010803" pitchFamily="18" charset="0"/>
                <a:ea typeface="Arial" panose="020B0604020202020204" pitchFamily="34" charset="0"/>
              </a:rPr>
              <a:t> değişiklikler nedeniyle oluşan ve kendisini yetenek kaybıyla belli eden, ilerleyici, düzelmesi olanaksız beyin fonksiyon bozukluğu sendromudur.</a:t>
            </a:r>
          </a:p>
          <a:p>
            <a:pPr marL="0" indent="0">
              <a:buNone/>
            </a:pPr>
            <a:endParaRPr lang="tr-TR" sz="1600" dirty="0">
              <a:solidFill>
                <a:srgbClr val="FF0000"/>
              </a:solidFill>
              <a:latin typeface="Garamond" panose="02020404030301010803" pitchFamily="18" charset="0"/>
              <a:ea typeface="Arial" panose="020B0604020202020204" pitchFamily="34" charset="0"/>
            </a:endParaRPr>
          </a:p>
          <a:p>
            <a:pPr marL="0" indent="0">
              <a:buNone/>
            </a:pPr>
            <a:endParaRPr lang="tr-TR" dirty="0"/>
          </a:p>
        </p:txBody>
      </p:sp>
      <p:pic>
        <p:nvPicPr>
          <p:cNvPr id="4" name="Resim 3">
            <a:extLst>
              <a:ext uri="{FF2B5EF4-FFF2-40B4-BE49-F238E27FC236}">
                <a16:creationId xmlns="" xmlns:a16="http://schemas.microsoft.com/office/drawing/2014/main" id="{1D5DE6E4-EF00-4727-922A-255761E4D0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7638" y="2777366"/>
            <a:ext cx="2357231" cy="2062577"/>
          </a:xfrm>
          <a:prstGeom prst="rect">
            <a:avLst/>
          </a:prstGeom>
        </p:spPr>
      </p:pic>
    </p:spTree>
    <p:extLst>
      <p:ext uri="{BB962C8B-B14F-4D97-AF65-F5344CB8AC3E}">
        <p14:creationId xmlns:p14="http://schemas.microsoft.com/office/powerpoint/2010/main" val="3886720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EFF035BA-9C20-4F2A-8FBA-D48123664F7C}"/>
              </a:ext>
            </a:extLst>
          </p:cNvPr>
          <p:cNvSpPr>
            <a:spLocks noGrp="1"/>
          </p:cNvSpPr>
          <p:nvPr>
            <p:ph idx="1"/>
          </p:nvPr>
        </p:nvSpPr>
        <p:spPr>
          <a:xfrm>
            <a:off x="636104" y="930241"/>
            <a:ext cx="10585174" cy="5342076"/>
          </a:xfrm>
        </p:spPr>
        <p:txBody>
          <a:bodyPr>
            <a:normAutofit/>
          </a:bodyPr>
          <a:lstStyle/>
          <a:p>
            <a:pPr marL="0" indent="0">
              <a:buNone/>
            </a:pPr>
            <a:r>
              <a:rPr lang="tr-TR" sz="1600" dirty="0">
                <a:latin typeface="Garamond" panose="02020404030301010803" pitchFamily="18" charset="0"/>
                <a:ea typeface="Arial" panose="020B0604020202020204" pitchFamily="34" charset="0"/>
              </a:rPr>
              <a:t/>
            </a:r>
            <a:br>
              <a:rPr lang="tr-TR" sz="1600" dirty="0">
                <a:latin typeface="Garamond" panose="02020404030301010803" pitchFamily="18" charset="0"/>
                <a:ea typeface="Arial" panose="020B0604020202020204" pitchFamily="34" charset="0"/>
              </a:rPr>
            </a:br>
            <a:r>
              <a:rPr lang="tr-TR" sz="1600" b="1" dirty="0">
                <a:solidFill>
                  <a:srgbClr val="FF0000"/>
                </a:solidFill>
                <a:latin typeface="Garamond" panose="02020404030301010803" pitchFamily="18" charset="0"/>
                <a:ea typeface="Arial" panose="020B0604020202020204" pitchFamily="34" charset="0"/>
              </a:rPr>
              <a:t>Alzheimer </a:t>
            </a:r>
            <a:r>
              <a:rPr lang="tr-TR" sz="1600" b="1" dirty="0" err="1">
                <a:solidFill>
                  <a:srgbClr val="FF0000"/>
                </a:solidFill>
                <a:latin typeface="Garamond" panose="02020404030301010803" pitchFamily="18" charset="0"/>
                <a:ea typeface="Arial" panose="020B0604020202020204" pitchFamily="34" charset="0"/>
              </a:rPr>
              <a:t>morbus</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alzaymır</a:t>
            </a:r>
            <a:r>
              <a:rPr lang="tr-TR" sz="1600" b="1" dirty="0">
                <a:solidFill>
                  <a:srgbClr val="FF0000"/>
                </a:solidFill>
                <a:latin typeface="Garamond" panose="02020404030301010803" pitchFamily="18" charset="0"/>
                <a:ea typeface="Arial" panose="020B0604020202020204" pitchFamily="34" charset="0"/>
              </a:rPr>
              <a:t> hastalığı</a:t>
            </a:r>
            <a:r>
              <a:rPr lang="tr-TR" sz="1600" b="1" dirty="0">
                <a:latin typeface="Garamond" panose="02020404030301010803" pitchFamily="18" charset="0"/>
                <a:ea typeface="Arial" panose="020B0604020202020204" pitchFamily="34" charset="0"/>
              </a:rPr>
              <a:t>): </a:t>
            </a:r>
            <a:r>
              <a:rPr lang="tr-TR" sz="1600" dirty="0" err="1">
                <a:latin typeface="Garamond" panose="02020404030301010803" pitchFamily="18" charset="0"/>
                <a:ea typeface="Arial" panose="020B0604020202020204" pitchFamily="34" charset="0"/>
              </a:rPr>
              <a:t>Demansa</a:t>
            </a:r>
            <a:r>
              <a:rPr lang="tr-TR" sz="1600" dirty="0">
                <a:latin typeface="Garamond" panose="02020404030301010803" pitchFamily="18" charset="0"/>
                <a:ea typeface="Arial" panose="020B0604020202020204" pitchFamily="34" charset="0"/>
              </a:rPr>
              <a:t> yol açan </a:t>
            </a:r>
            <a:r>
              <a:rPr lang="tr-TR" sz="1600" dirty="0" err="1">
                <a:latin typeface="Garamond" panose="02020404030301010803" pitchFamily="18" charset="0"/>
                <a:ea typeface="Arial" panose="020B0604020202020204" pitchFamily="34" charset="0"/>
              </a:rPr>
              <a:t>dejeneratif</a:t>
            </a:r>
            <a:r>
              <a:rPr lang="tr-TR" sz="1600" dirty="0">
                <a:latin typeface="Garamond" panose="02020404030301010803" pitchFamily="18" charset="0"/>
                <a:ea typeface="Arial" panose="020B0604020202020204" pitchFamily="34" charset="0"/>
              </a:rPr>
              <a:t> bir hastalık.</a:t>
            </a:r>
          </a:p>
          <a:p>
            <a:pPr marL="0" indent="0">
              <a:buNone/>
            </a:pPr>
            <a:r>
              <a:rPr lang="tr-TR" sz="1600" dirty="0">
                <a:solidFill>
                  <a:srgbClr val="FF0000"/>
                </a:solidFill>
                <a:latin typeface="Garamond" panose="02020404030301010803" pitchFamily="18" charset="0"/>
                <a:ea typeface="Arial" panose="020B0604020202020204" pitchFamily="34" charset="0"/>
              </a:rPr>
              <a:t/>
            </a:r>
            <a:br>
              <a:rPr lang="tr-TR" sz="1600" dirty="0">
                <a:solidFill>
                  <a:srgbClr val="FF0000"/>
                </a:solidFill>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Creutzfield-jakob</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morbus</a:t>
            </a:r>
            <a:r>
              <a:rPr lang="tr-TR" sz="1600" b="1" dirty="0">
                <a:solidFill>
                  <a:srgbClr val="FF0000"/>
                </a:solidFill>
                <a:latin typeface="Garamond" panose="02020404030301010803" pitchFamily="18" charset="0"/>
                <a:ea typeface="Arial" panose="020B0604020202020204" pitchFamily="34" charset="0"/>
              </a:rPr>
              <a:t>(</a:t>
            </a:r>
            <a:r>
              <a:rPr lang="tr-TR" sz="1600" b="1" dirty="0" err="1">
                <a:solidFill>
                  <a:srgbClr val="FF0000"/>
                </a:solidFill>
                <a:latin typeface="Garamond" panose="02020404030301010803" pitchFamily="18" charset="0"/>
                <a:ea typeface="Arial" panose="020B0604020202020204" pitchFamily="34" charset="0"/>
              </a:rPr>
              <a:t>Krosfild</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yakophastalığı</a:t>
            </a:r>
            <a:r>
              <a:rPr lang="tr-TR" sz="1600" b="1" dirty="0">
                <a:solidFill>
                  <a:srgbClr val="FF0000"/>
                </a:solidFill>
                <a:latin typeface="Garamond" panose="02020404030301010803" pitchFamily="18" charset="0"/>
                <a:ea typeface="Arial" panose="020B0604020202020204" pitchFamily="34" charset="0"/>
              </a:rPr>
              <a:t>): </a:t>
            </a:r>
            <a:r>
              <a:rPr lang="tr-TR" sz="1600" dirty="0">
                <a:latin typeface="Garamond" panose="02020404030301010803" pitchFamily="18" charset="0"/>
                <a:ea typeface="Arial" panose="020B0604020202020204" pitchFamily="34" charset="0"/>
              </a:rPr>
              <a:t>Bir virüsün neden olduğu </a:t>
            </a:r>
            <a:r>
              <a:rPr lang="tr-TR" sz="1600" dirty="0" err="1">
                <a:latin typeface="Garamond" panose="02020404030301010803" pitchFamily="18" charset="0"/>
                <a:ea typeface="Arial" panose="020B0604020202020204" pitchFamily="34" charset="0"/>
              </a:rPr>
              <a:t>demansa</a:t>
            </a:r>
            <a:r>
              <a:rPr lang="tr-TR" sz="1600" dirty="0">
                <a:latin typeface="Garamond" panose="02020404030301010803" pitchFamily="18" charset="0"/>
                <a:ea typeface="Arial" panose="020B0604020202020204" pitchFamily="34" charset="0"/>
              </a:rPr>
              <a:t> giden hastalık.</a:t>
            </a:r>
          </a:p>
          <a:p>
            <a:pPr marL="0" indent="0">
              <a:buNone/>
            </a:pPr>
            <a:r>
              <a:rPr lang="tr-TR" sz="1600" dirty="0">
                <a:solidFill>
                  <a:srgbClr val="FF0000"/>
                </a:solidFill>
                <a:latin typeface="Garamond" panose="02020404030301010803" pitchFamily="18" charset="0"/>
                <a:ea typeface="Arial" panose="020B0604020202020204" pitchFamily="34" charset="0"/>
              </a:rPr>
              <a:t/>
            </a:r>
            <a:br>
              <a:rPr lang="tr-TR" sz="1600" dirty="0">
                <a:solidFill>
                  <a:srgbClr val="FF0000"/>
                </a:solidFill>
                <a:latin typeface="Garamond" panose="02020404030301010803" pitchFamily="18" charset="0"/>
                <a:ea typeface="Arial" panose="020B0604020202020204" pitchFamily="34" charset="0"/>
              </a:rPr>
            </a:br>
            <a:r>
              <a:rPr lang="tr-TR" sz="1600" b="1" dirty="0" err="1">
                <a:solidFill>
                  <a:srgbClr val="FF0000"/>
                </a:solidFill>
                <a:latin typeface="Garamond" panose="02020404030301010803" pitchFamily="18" charset="0"/>
                <a:ea typeface="Arial" panose="020B0604020202020204" pitchFamily="34" charset="0"/>
              </a:rPr>
              <a:t>Paralysis</a:t>
            </a:r>
            <a:r>
              <a:rPr lang="tr-TR" sz="1600" b="1" dirty="0">
                <a:solidFill>
                  <a:srgbClr val="FF0000"/>
                </a:solidFill>
                <a:latin typeface="Garamond" panose="02020404030301010803" pitchFamily="18" charset="0"/>
                <a:ea typeface="Arial" panose="020B0604020202020204" pitchFamily="34" charset="0"/>
              </a:rPr>
              <a:t> </a:t>
            </a:r>
            <a:r>
              <a:rPr lang="tr-TR" sz="1600" b="1" dirty="0" err="1">
                <a:solidFill>
                  <a:srgbClr val="FF0000"/>
                </a:solidFill>
                <a:latin typeface="Garamond" panose="02020404030301010803" pitchFamily="18" charset="0"/>
                <a:ea typeface="Arial" panose="020B0604020202020204" pitchFamily="34" charset="0"/>
              </a:rPr>
              <a:t>agitans</a:t>
            </a:r>
            <a:r>
              <a:rPr lang="tr-TR" sz="1600" b="1" dirty="0">
                <a:solidFill>
                  <a:srgbClr val="FF0000"/>
                </a:solidFill>
                <a:latin typeface="Garamond" panose="02020404030301010803" pitchFamily="18" charset="0"/>
                <a:ea typeface="Arial" panose="020B0604020202020204" pitchFamily="34" charset="0"/>
              </a:rPr>
              <a:t> </a:t>
            </a:r>
            <a:r>
              <a:rPr lang="tr-TR" sz="1600" dirty="0">
                <a:solidFill>
                  <a:srgbClr val="FF0000"/>
                </a:solidFill>
                <a:latin typeface="Garamond" panose="02020404030301010803" pitchFamily="18" charset="0"/>
                <a:ea typeface="Arial" panose="020B0604020202020204" pitchFamily="34" charset="0"/>
              </a:rPr>
              <a:t>(Parkinson hastalığı): </a:t>
            </a:r>
            <a:r>
              <a:rPr lang="tr-TR" sz="1600" dirty="0">
                <a:latin typeface="Garamond" panose="02020404030301010803" pitchFamily="18" charset="0"/>
                <a:ea typeface="Arial" panose="020B0604020202020204" pitchFamily="34" charset="0"/>
              </a:rPr>
              <a:t>Orta yaşta gelişen ilerleyici bir sinir sistemi hastalığı. Bu hastalığın klinik bulguları arasında monoton ses, ellerin titremesi, yüzün anlamını yitirmesi gibi bulgular </a:t>
            </a:r>
            <a:br>
              <a:rPr lang="tr-TR" sz="1600" dirty="0">
                <a:latin typeface="Garamond" panose="02020404030301010803" pitchFamily="18" charset="0"/>
                <a:ea typeface="Arial" panose="020B0604020202020204" pitchFamily="34" charset="0"/>
              </a:rPr>
            </a:br>
            <a:r>
              <a:rPr lang="tr-TR" sz="1600" dirty="0">
                <a:latin typeface="Garamond" panose="02020404030301010803" pitchFamily="18" charset="0"/>
                <a:ea typeface="Arial" panose="020B0604020202020204" pitchFamily="34" charset="0"/>
              </a:rPr>
              <a:t>yer alır.</a:t>
            </a:r>
            <a:br>
              <a:rPr lang="tr-TR" sz="1600" dirty="0">
                <a:latin typeface="Garamond" panose="02020404030301010803" pitchFamily="18" charset="0"/>
                <a:ea typeface="Arial" panose="020B0604020202020204" pitchFamily="34" charset="0"/>
              </a:rPr>
            </a:br>
            <a:endParaRPr lang="tr-TR" sz="1600" dirty="0">
              <a:latin typeface="Garamond" panose="02020404030301010803" pitchFamily="18" charset="0"/>
              <a:ea typeface="Arial" panose="020B0604020202020204" pitchFamily="34" charset="0"/>
            </a:endParaRPr>
          </a:p>
          <a:p>
            <a:pPr marL="0" indent="0">
              <a:buNone/>
            </a:pPr>
            <a:r>
              <a:rPr lang="tr-TR" sz="1600" b="1" dirty="0">
                <a:solidFill>
                  <a:srgbClr val="FF0000"/>
                </a:solidFill>
                <a:latin typeface="Garamond" panose="02020404030301010803" pitchFamily="18" charset="0"/>
              </a:rPr>
              <a:t>Kompresyon </a:t>
            </a:r>
            <a:r>
              <a:rPr lang="tr-TR" sz="1600" b="1" dirty="0" err="1">
                <a:solidFill>
                  <a:srgbClr val="FF0000"/>
                </a:solidFill>
                <a:latin typeface="Garamond" panose="02020404030301010803" pitchFamily="18" charset="0"/>
              </a:rPr>
              <a:t>fraktürü</a:t>
            </a:r>
            <a:r>
              <a:rPr lang="tr-TR" sz="1600" b="1" dirty="0">
                <a:solidFill>
                  <a:srgbClr val="FF0000"/>
                </a:solidFill>
                <a:latin typeface="Garamond" panose="02020404030301010803" pitchFamily="18" charset="0"/>
              </a:rPr>
              <a:t>(Kompresyon </a:t>
            </a:r>
            <a:r>
              <a:rPr lang="tr-TR" sz="1600" b="1" dirty="0" err="1">
                <a:solidFill>
                  <a:srgbClr val="FF0000"/>
                </a:solidFill>
                <a:latin typeface="Garamond" panose="02020404030301010803" pitchFamily="18" charset="0"/>
              </a:rPr>
              <a:t>fraktürü</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Omurlara yük binmesiyle oluşan kırık</a:t>
            </a: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r>
              <a:rPr lang="tr-TR" sz="1600" b="1" dirty="0">
                <a:solidFill>
                  <a:srgbClr val="FF0000"/>
                </a:solidFill>
                <a:latin typeface="Garamond" panose="02020404030301010803" pitchFamily="18" charset="0"/>
              </a:rPr>
              <a:t>Çökme </a:t>
            </a:r>
            <a:r>
              <a:rPr lang="tr-TR" sz="1600" b="1" dirty="0" err="1">
                <a:solidFill>
                  <a:srgbClr val="FF0000"/>
                </a:solidFill>
                <a:latin typeface="Garamond" panose="02020404030301010803" pitchFamily="18" charset="0"/>
              </a:rPr>
              <a:t>fraktürü</a:t>
            </a:r>
            <a:r>
              <a:rPr lang="tr-TR" sz="1600" b="1" dirty="0">
                <a:solidFill>
                  <a:srgbClr val="FF0000"/>
                </a:solidFill>
                <a:latin typeface="Garamond" panose="02020404030301010803" pitchFamily="18" charset="0"/>
              </a:rPr>
              <a:t>(Çökme </a:t>
            </a:r>
            <a:r>
              <a:rPr lang="tr-TR" sz="1600" b="1" dirty="0" err="1">
                <a:solidFill>
                  <a:srgbClr val="FF0000"/>
                </a:solidFill>
                <a:latin typeface="Garamond" panose="02020404030301010803" pitchFamily="18" charset="0"/>
              </a:rPr>
              <a:t>fraktürü</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Kafatası kemiklerinin </a:t>
            </a:r>
            <a:r>
              <a:rPr lang="tr-TR" sz="1600" dirty="0" err="1">
                <a:latin typeface="Garamond" panose="02020404030301010803" pitchFamily="18" charset="0"/>
              </a:rPr>
              <a:t>kırılark</a:t>
            </a:r>
            <a:r>
              <a:rPr lang="tr-TR" sz="1600" dirty="0">
                <a:latin typeface="Garamond" panose="02020404030301010803" pitchFamily="18" charset="0"/>
              </a:rPr>
              <a:t> beyne doğru batması.</a:t>
            </a:r>
          </a:p>
          <a:p>
            <a:pPr marL="0" indent="0">
              <a:buNone/>
            </a:pPr>
            <a:r>
              <a:rPr lang="tr-TR" sz="1600" dirty="0">
                <a:solidFill>
                  <a:srgbClr val="FF0000"/>
                </a:solidFill>
                <a:latin typeface="Garamond" panose="02020404030301010803" pitchFamily="18" charset="0"/>
              </a:rPr>
              <a:t/>
            </a:r>
            <a:br>
              <a:rPr lang="tr-TR" sz="1600" dirty="0">
                <a:solidFill>
                  <a:srgbClr val="FF0000"/>
                </a:solidFill>
                <a:latin typeface="Garamond" panose="02020404030301010803" pitchFamily="18" charset="0"/>
              </a:rPr>
            </a:br>
            <a:r>
              <a:rPr lang="tr-TR" sz="1600"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Ataksi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Ataksi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Hareketlerin dengeli ve amacına uygun şekilde yapılmasında bozukluk.</a:t>
            </a:r>
          </a:p>
          <a:p>
            <a:pPr marL="0" indent="0">
              <a:buNone/>
            </a:pPr>
            <a:endParaRPr lang="tr-TR" sz="1400" dirty="0">
              <a:latin typeface="Arial" panose="020B0604020202020204" pitchFamily="34" charset="0"/>
            </a:endParaRPr>
          </a:p>
        </p:txBody>
      </p:sp>
    </p:spTree>
    <p:extLst>
      <p:ext uri="{BB962C8B-B14F-4D97-AF65-F5344CB8AC3E}">
        <p14:creationId xmlns:p14="http://schemas.microsoft.com/office/powerpoint/2010/main" val="186439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C96DCD6-8741-4C01-A8AC-9E6C25E706F5}"/>
              </a:ext>
            </a:extLst>
          </p:cNvPr>
          <p:cNvSpPr>
            <a:spLocks noGrp="1"/>
          </p:cNvSpPr>
          <p:nvPr>
            <p:ph idx="1"/>
          </p:nvPr>
        </p:nvSpPr>
        <p:spPr>
          <a:xfrm>
            <a:off x="736320" y="1030494"/>
            <a:ext cx="11115261" cy="5542584"/>
          </a:xfrm>
        </p:spPr>
        <p:txBody>
          <a:bodyPr>
            <a:normAutofit/>
          </a:bodyPr>
          <a:lstStyle/>
          <a:p>
            <a:pPr marL="0" indent="0">
              <a:buNone/>
            </a:pPr>
            <a:r>
              <a:rPr lang="tr-TR" sz="1400" dirty="0">
                <a:solidFill>
                  <a:srgbClr val="FF0000"/>
                </a:solidFill>
              </a:rPr>
              <a:t>  </a:t>
            </a:r>
            <a:r>
              <a:rPr lang="tr-TR" sz="1600" b="1" dirty="0" err="1">
                <a:solidFill>
                  <a:srgbClr val="FF0000"/>
                </a:solidFill>
                <a:latin typeface="Garamond" panose="02020404030301010803" pitchFamily="18" charset="0"/>
              </a:rPr>
              <a:t>Lomber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diskopati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Lomber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diskopati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Bel omurları arasındaki kıkırdaktaki yapısal bozukluk.</a:t>
            </a:r>
          </a:p>
          <a:p>
            <a:pPr marL="0" indent="0">
              <a:buNone/>
            </a:pPr>
            <a:r>
              <a:rPr lang="tr-TR" sz="1600" dirty="0">
                <a:latin typeface="Garamond" panose="02020404030301010803" pitchFamily="18" charset="0"/>
              </a:rPr>
              <a:t/>
            </a:r>
            <a:br>
              <a:rPr lang="tr-TR" sz="1600" dirty="0">
                <a:latin typeface="Garamond" panose="02020404030301010803" pitchFamily="18" charset="0"/>
              </a:rPr>
            </a:b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Servikal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diskopati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Servikal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diskopati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Boyun omurları arasındaki kıkırdaktaki yapısal bozukluk.</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r>
              <a:rPr lang="tr-TR" sz="1600"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Lomber</a:t>
            </a:r>
            <a:r>
              <a:rPr lang="tr-TR" sz="1600" b="1" dirty="0">
                <a:solidFill>
                  <a:srgbClr val="FF0000"/>
                </a:solidFill>
                <a:latin typeface="Garamond" panose="02020404030301010803" pitchFamily="18" charset="0"/>
              </a:rPr>
              <a:t> disk </a:t>
            </a:r>
            <a:r>
              <a:rPr lang="tr-TR" sz="1600" b="1" dirty="0" err="1">
                <a:solidFill>
                  <a:srgbClr val="FF0000"/>
                </a:solidFill>
                <a:latin typeface="Garamond" panose="02020404030301010803" pitchFamily="18" charset="0"/>
              </a:rPr>
              <a:t>hernisi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Lomber</a:t>
            </a:r>
            <a:r>
              <a:rPr lang="tr-TR" sz="1600" b="1" dirty="0">
                <a:solidFill>
                  <a:srgbClr val="FF0000"/>
                </a:solidFill>
                <a:latin typeface="Garamond" panose="02020404030301010803" pitchFamily="18" charset="0"/>
              </a:rPr>
              <a:t> disk </a:t>
            </a:r>
            <a:r>
              <a:rPr lang="tr-TR" sz="1600" b="1" dirty="0" err="1">
                <a:solidFill>
                  <a:srgbClr val="FF0000"/>
                </a:solidFill>
                <a:latin typeface="Garamond" panose="02020404030301010803" pitchFamily="18" charset="0"/>
              </a:rPr>
              <a:t>hernisi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Bel fıtığı.</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p>
          <a:p>
            <a:pPr marL="0" indent="0">
              <a:buNone/>
            </a:pPr>
            <a:r>
              <a:rPr lang="tr-TR" sz="1600" b="1" dirty="0" err="1" smtClean="0">
                <a:solidFill>
                  <a:srgbClr val="FF0000"/>
                </a:solidFill>
                <a:latin typeface="Garamond" panose="02020404030301010803" pitchFamily="18" charset="0"/>
              </a:rPr>
              <a:t>Servikal</a:t>
            </a:r>
            <a:r>
              <a:rPr lang="tr-TR" sz="1600" b="1" dirty="0" smtClean="0">
                <a:solidFill>
                  <a:srgbClr val="FF0000"/>
                </a:solidFill>
                <a:latin typeface="Garamond" panose="02020404030301010803" pitchFamily="18" charset="0"/>
              </a:rPr>
              <a:t> </a:t>
            </a:r>
            <a:r>
              <a:rPr lang="tr-TR" sz="1600" b="1" dirty="0">
                <a:solidFill>
                  <a:srgbClr val="FF0000"/>
                </a:solidFill>
                <a:latin typeface="Garamond" panose="02020404030301010803" pitchFamily="18" charset="0"/>
              </a:rPr>
              <a:t>disk </a:t>
            </a:r>
            <a:r>
              <a:rPr lang="tr-TR" sz="1600" b="1" dirty="0" err="1">
                <a:solidFill>
                  <a:srgbClr val="FF0000"/>
                </a:solidFill>
                <a:latin typeface="Garamond" panose="02020404030301010803" pitchFamily="18" charset="0"/>
              </a:rPr>
              <a:t>hernisi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Servikal</a:t>
            </a:r>
            <a:r>
              <a:rPr lang="tr-TR" sz="1600" b="1" dirty="0">
                <a:solidFill>
                  <a:srgbClr val="FF0000"/>
                </a:solidFill>
                <a:latin typeface="Garamond" panose="02020404030301010803" pitchFamily="18" charset="0"/>
              </a:rPr>
              <a:t> disk </a:t>
            </a:r>
            <a:r>
              <a:rPr lang="tr-TR" sz="1600" b="1" dirty="0" err="1">
                <a:solidFill>
                  <a:srgbClr val="FF0000"/>
                </a:solidFill>
                <a:latin typeface="Garamond" panose="02020404030301010803" pitchFamily="18" charset="0"/>
              </a:rPr>
              <a:t>hernisi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Boyun fıtığı.</a:t>
            </a:r>
          </a:p>
          <a:p>
            <a:pPr marL="0" indent="0">
              <a:buNone/>
            </a:pPr>
            <a:r>
              <a:rPr lang="tr-TR" sz="1400" dirty="0"/>
              <a:t/>
            </a:r>
            <a:br>
              <a:rPr lang="tr-TR" sz="1400" dirty="0"/>
            </a:br>
            <a:r>
              <a:rPr lang="tr-TR" sz="1400" dirty="0"/>
              <a:t>  </a:t>
            </a:r>
            <a:endParaRPr lang="tr-TR" dirty="0"/>
          </a:p>
        </p:txBody>
      </p:sp>
      <p:pic>
        <p:nvPicPr>
          <p:cNvPr id="4" name="Resim 3">
            <a:extLst>
              <a:ext uri="{FF2B5EF4-FFF2-40B4-BE49-F238E27FC236}">
                <a16:creationId xmlns="" xmlns:a16="http://schemas.microsoft.com/office/drawing/2014/main" id="{F8697B54-4171-4E11-97AF-BABB6781FE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1185" y="2766804"/>
            <a:ext cx="3393612" cy="2069963"/>
          </a:xfrm>
          <a:prstGeom prst="rect">
            <a:avLst/>
          </a:prstGeom>
        </p:spPr>
      </p:pic>
    </p:spTree>
    <p:extLst>
      <p:ext uri="{BB962C8B-B14F-4D97-AF65-F5344CB8AC3E}">
        <p14:creationId xmlns:p14="http://schemas.microsoft.com/office/powerpoint/2010/main" val="1150196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873C00A-B103-4EBD-B8AE-6096BA0C87FB}"/>
              </a:ext>
            </a:extLst>
          </p:cNvPr>
          <p:cNvSpPr>
            <a:spLocks noGrp="1"/>
          </p:cNvSpPr>
          <p:nvPr>
            <p:ph idx="1"/>
          </p:nvPr>
        </p:nvSpPr>
        <p:spPr>
          <a:xfrm>
            <a:off x="450574" y="331304"/>
            <a:ext cx="10704443" cy="6275250"/>
          </a:xfrm>
        </p:spPr>
        <p:txBody>
          <a:bodyPr>
            <a:normAutofit/>
          </a:bodyPr>
          <a:lstStyle/>
          <a:p>
            <a:pPr marL="0" indent="0">
              <a:buNone/>
            </a:pPr>
            <a:r>
              <a:rPr lang="tr-TR" sz="1600" b="1" dirty="0" err="1">
                <a:solidFill>
                  <a:srgbClr val="FF0000"/>
                </a:solidFill>
                <a:latin typeface="Garamond" panose="02020404030301010803" pitchFamily="18" charset="0"/>
              </a:rPr>
              <a:t>Electroencephalography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elektroensefalografi</a:t>
            </a:r>
            <a:r>
              <a:rPr lang="tr-TR" sz="1600" b="1" dirty="0">
                <a:solidFill>
                  <a:srgbClr val="FF0000"/>
                </a:solidFill>
                <a:latin typeface="Garamond" panose="02020404030301010803" pitchFamily="18" charset="0"/>
              </a:rPr>
              <a:t>) ,(EEG): </a:t>
            </a:r>
            <a:r>
              <a:rPr lang="tr-TR" sz="1600" dirty="0">
                <a:latin typeface="Garamond" panose="02020404030301010803" pitchFamily="18" charset="0"/>
              </a:rPr>
              <a:t>Beynin elektriksel faaliyetini özel cihazla ölçme yöntemidir.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Myelography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Miyelografi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Bel bölgesinden </a:t>
            </a:r>
            <a:r>
              <a:rPr lang="tr-TR" sz="1600" dirty="0" err="1">
                <a:latin typeface="Garamond" panose="02020404030301010803" pitchFamily="18" charset="0"/>
              </a:rPr>
              <a:t>subaraknoid</a:t>
            </a:r>
            <a:r>
              <a:rPr lang="tr-TR" sz="1600" dirty="0">
                <a:latin typeface="Garamond" panose="02020404030301010803" pitchFamily="18" charset="0"/>
              </a:rPr>
              <a:t> aralığa kontrast madde verilerek omurilik filminin çekilmesidir.</a:t>
            </a:r>
          </a:p>
          <a:p>
            <a:pPr marL="0" indent="0">
              <a:buNone/>
            </a:pPr>
            <a:endParaRPr lang="tr-TR" sz="1600" b="1"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Lumbal</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Puncture</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Lumbal</a:t>
            </a:r>
            <a:r>
              <a:rPr lang="tr-TR" sz="1600" b="1" dirty="0">
                <a:solidFill>
                  <a:srgbClr val="FF0000"/>
                </a:solidFill>
                <a:latin typeface="Garamond" panose="02020404030301010803" pitchFamily="18" charset="0"/>
              </a:rPr>
              <a:t> ponksiyon),(LP): </a:t>
            </a:r>
            <a:r>
              <a:rPr lang="tr-TR" sz="1600" dirty="0">
                <a:latin typeface="Garamond" panose="02020404030301010803" pitchFamily="18" charset="0"/>
              </a:rPr>
              <a:t>3-4 veya 4-5 </a:t>
            </a:r>
            <a:r>
              <a:rPr lang="tr-TR" sz="1600" dirty="0" err="1">
                <a:latin typeface="Garamond" panose="02020404030301010803" pitchFamily="18" charset="0"/>
              </a:rPr>
              <a:t>lumbal</a:t>
            </a:r>
            <a:r>
              <a:rPr lang="tr-TR" sz="1600" dirty="0">
                <a:latin typeface="Garamond" panose="02020404030301010803" pitchFamily="18" charset="0"/>
              </a:rPr>
              <a:t> </a:t>
            </a:r>
            <a:r>
              <a:rPr lang="tr-TR" sz="1600" dirty="0" err="1">
                <a:latin typeface="Garamond" panose="02020404030301010803" pitchFamily="18" charset="0"/>
              </a:rPr>
              <a:t>vertebralar</a:t>
            </a:r>
            <a:r>
              <a:rPr lang="tr-TR" sz="1600" dirty="0">
                <a:latin typeface="Garamond" panose="02020404030301010803" pitchFamily="18" charset="0"/>
              </a:rPr>
              <a:t> arasından </a:t>
            </a:r>
            <a:r>
              <a:rPr lang="tr-TR" sz="1600" dirty="0" err="1">
                <a:latin typeface="Garamond" panose="02020404030301010803" pitchFamily="18" charset="0"/>
              </a:rPr>
              <a:t>subaraknoid</a:t>
            </a:r>
            <a:r>
              <a:rPr lang="tr-TR" sz="1600" dirty="0">
                <a:latin typeface="Garamond" panose="02020404030301010803" pitchFamily="18" charset="0"/>
              </a:rPr>
              <a:t> aralığa girilerek sıvı alınması veya </a:t>
            </a:r>
            <a:r>
              <a:rPr lang="tr-TR" sz="1600" dirty="0" err="1">
                <a:latin typeface="Garamond" panose="02020404030301010803" pitchFamily="18" charset="0"/>
              </a:rPr>
              <a:t>radyoopak</a:t>
            </a:r>
            <a:r>
              <a:rPr lang="tr-TR" sz="1600" dirty="0">
                <a:latin typeface="Garamond" panose="02020404030301010803" pitchFamily="18" charset="0"/>
              </a:rPr>
              <a:t> madde verilmesidir.</a:t>
            </a:r>
          </a:p>
          <a:p>
            <a:pPr marL="0" indent="0">
              <a:buNone/>
            </a:pPr>
            <a:endParaRPr lang="tr-TR" sz="1600"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Bilgisayarlı tomografi,(BT): </a:t>
            </a:r>
            <a:r>
              <a:rPr lang="tr-TR" sz="1600" dirty="0">
                <a:latin typeface="Garamond" panose="02020404030301010803" pitchFamily="18" charset="0"/>
              </a:rPr>
              <a:t>Seri kesitlerle röntgen (X), ışınları kullanılarak yapılan radyolojik görüntüleme yöntemi.</a:t>
            </a:r>
          </a:p>
          <a:p>
            <a:pPr marL="0" indent="0">
              <a:buNone/>
            </a:pPr>
            <a:endParaRPr lang="tr-TR" sz="1600"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Direkt </a:t>
            </a:r>
            <a:r>
              <a:rPr lang="tr-TR" sz="1600" b="1" dirty="0" err="1">
                <a:solidFill>
                  <a:srgbClr val="FF0000"/>
                </a:solidFill>
                <a:latin typeface="Garamond" panose="02020404030301010803" pitchFamily="18" charset="0"/>
              </a:rPr>
              <a:t>Röntgenogram</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Direk kafa </a:t>
            </a:r>
            <a:r>
              <a:rPr lang="tr-TR" sz="1600" dirty="0" err="1">
                <a:latin typeface="Garamond" panose="02020404030301010803" pitchFamily="18" charset="0"/>
              </a:rPr>
              <a:t>grafileri</a:t>
            </a:r>
            <a:r>
              <a:rPr lang="tr-TR" sz="1600" dirty="0">
                <a:latin typeface="Garamond" panose="02020404030301010803" pitchFamily="18" charset="0"/>
              </a:rPr>
              <a:t>, özellikle kafa travmalı hastada ilk tanı yöntemidir.</a:t>
            </a: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p:txBody>
      </p:sp>
      <p:pic>
        <p:nvPicPr>
          <p:cNvPr id="6" name="Resim 5">
            <a:extLst>
              <a:ext uri="{FF2B5EF4-FFF2-40B4-BE49-F238E27FC236}">
                <a16:creationId xmlns="" xmlns:a16="http://schemas.microsoft.com/office/drawing/2014/main" id="{06A85193-E08B-4662-BD3E-0C4EB9698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2619" y="906530"/>
            <a:ext cx="2657475" cy="1724025"/>
          </a:xfrm>
          <a:prstGeom prst="rect">
            <a:avLst/>
          </a:prstGeom>
        </p:spPr>
      </p:pic>
    </p:spTree>
    <p:extLst>
      <p:ext uri="{BB962C8B-B14F-4D97-AF65-F5344CB8AC3E}">
        <p14:creationId xmlns:p14="http://schemas.microsoft.com/office/powerpoint/2010/main" val="1473829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0F8FA0C-2E5B-4A81-9E9B-F1EFE5F24211}"/>
              </a:ext>
            </a:extLst>
          </p:cNvPr>
          <p:cNvSpPr>
            <a:spLocks noGrp="1"/>
          </p:cNvSpPr>
          <p:nvPr>
            <p:ph idx="1"/>
          </p:nvPr>
        </p:nvSpPr>
        <p:spPr>
          <a:xfrm>
            <a:off x="477078" y="424070"/>
            <a:ext cx="10876722" cy="5752893"/>
          </a:xfrm>
        </p:spPr>
        <p:txBody>
          <a:bodyPr/>
          <a:lstStyle/>
          <a:p>
            <a:pPr marL="0" indent="0">
              <a:buNone/>
            </a:pPr>
            <a:r>
              <a:rPr lang="tr-TR" sz="1600" b="1" dirty="0" err="1">
                <a:solidFill>
                  <a:srgbClr val="FF0000"/>
                </a:solidFill>
                <a:latin typeface="Garamond" panose="02020404030301010803" pitchFamily="18" charset="0"/>
              </a:rPr>
              <a:t>Magnetik</a:t>
            </a:r>
            <a:r>
              <a:rPr lang="tr-TR" sz="1600" b="1" dirty="0">
                <a:solidFill>
                  <a:srgbClr val="FF0000"/>
                </a:solidFill>
                <a:latin typeface="Garamond" panose="02020404030301010803" pitchFamily="18" charset="0"/>
              </a:rPr>
              <a:t> Rezonans,(MR): </a:t>
            </a:r>
            <a:r>
              <a:rPr lang="tr-TR" sz="1600" dirty="0" err="1">
                <a:latin typeface="Garamond" panose="02020404030301010803" pitchFamily="18" charset="0"/>
              </a:rPr>
              <a:t>Magnatik</a:t>
            </a:r>
            <a:r>
              <a:rPr lang="tr-TR" sz="1600" dirty="0">
                <a:latin typeface="Garamond" panose="02020404030301010803" pitchFamily="18" charset="0"/>
              </a:rPr>
              <a:t> dalgaları kullanarak seri kesitler halinde yapılan radyolojik görüntüleme yöntemi.</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Elektrokonvulsif</a:t>
            </a:r>
            <a:r>
              <a:rPr lang="tr-TR" sz="1600" b="1" dirty="0">
                <a:solidFill>
                  <a:srgbClr val="FF0000"/>
                </a:solidFill>
                <a:latin typeface="Garamond" panose="02020404030301010803" pitchFamily="18" charset="0"/>
              </a:rPr>
              <a:t> Terapi,(EKT): </a:t>
            </a:r>
            <a:r>
              <a:rPr lang="tr-TR" sz="1600" dirty="0">
                <a:latin typeface="Garamond" panose="02020404030301010803" pitchFamily="18" charset="0"/>
              </a:rPr>
              <a:t>Özellikle ağır depresyonlarda olmak üzere kimi psikiyatrik rahatsızlıklarda hastaların beyinlerinde sun’î elektrik deşarjları oluşturularak ortaya çıkarılan </a:t>
            </a:r>
            <a:r>
              <a:rPr lang="tr-TR" sz="1600" dirty="0" err="1">
                <a:latin typeface="Garamond" panose="02020404030301010803" pitchFamily="18" charset="0"/>
              </a:rPr>
              <a:t>konvulsiyon</a:t>
            </a:r>
            <a:r>
              <a:rPr lang="tr-TR" sz="1600" dirty="0">
                <a:latin typeface="Garamond" panose="02020404030301010803" pitchFamily="18" charset="0"/>
              </a:rPr>
              <a:t> nöbeti yoluyla yapılan tedavidir.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Electromyography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elektromiyografi</a:t>
            </a:r>
            <a:r>
              <a:rPr lang="tr-TR" sz="1600" b="1" dirty="0">
                <a:solidFill>
                  <a:srgbClr val="FF0000"/>
                </a:solidFill>
                <a:latin typeface="Garamond" panose="02020404030301010803" pitchFamily="18" charset="0"/>
              </a:rPr>
              <a:t>),(EMG):</a:t>
            </a:r>
            <a:r>
              <a:rPr lang="tr-TR" sz="1600" b="1" dirty="0">
                <a:latin typeface="Garamond" panose="02020404030301010803" pitchFamily="18" charset="0"/>
              </a:rPr>
              <a:t>Elektrotlardan yararlanılarak kasların elektriksel potansiyelin ölçülmesidir.</a:t>
            </a: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endParaRPr lang="tr-TR" sz="1600" b="1" dirty="0">
              <a:latin typeface="Garamond" panose="02020404030301010803" pitchFamily="18" charset="0"/>
            </a:endParaRPr>
          </a:p>
          <a:p>
            <a:pPr marL="0" indent="0">
              <a:buNone/>
            </a:pPr>
            <a:r>
              <a:rPr lang="tr-TR" sz="1600" b="1" dirty="0">
                <a:latin typeface="Garamond" panose="02020404030301010803" pitchFamily="18" charset="0"/>
              </a:rPr>
              <a:t>                                                                                                                                  </a:t>
            </a: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Nöronavigasyon</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omurilik ve sinir cerrahisinde ameliyatlar 3 boyutlu imkanı sağlayan </a:t>
            </a:r>
            <a:r>
              <a:rPr lang="tr-TR" sz="1600" dirty="0" err="1">
                <a:latin typeface="Garamond" panose="02020404030301010803" pitchFamily="18" charset="0"/>
              </a:rPr>
              <a:t>nöronavigasyon</a:t>
            </a:r>
            <a:r>
              <a:rPr lang="tr-TR" sz="1600" dirty="0">
                <a:latin typeface="Garamond" panose="02020404030301010803" pitchFamily="18" charset="0"/>
              </a:rPr>
              <a:t> sistemi ile yapılmaktadır. Bu yöntem beyin tümörleri, beyin tümör biyopsisi, omurga ve omurilik  cerrahisi ile Parkinson cerrahisinde kullanılmaktadır.</a:t>
            </a:r>
          </a:p>
        </p:txBody>
      </p:sp>
      <p:pic>
        <p:nvPicPr>
          <p:cNvPr id="5" name="Resim 4">
            <a:extLst>
              <a:ext uri="{FF2B5EF4-FFF2-40B4-BE49-F238E27FC236}">
                <a16:creationId xmlns="" xmlns:a16="http://schemas.microsoft.com/office/drawing/2014/main" id="{139F13D4-F183-4E5D-8018-85CBC00F8D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6325" y="2757177"/>
            <a:ext cx="2503706" cy="1671224"/>
          </a:xfrm>
          <a:prstGeom prst="rect">
            <a:avLst/>
          </a:prstGeom>
        </p:spPr>
      </p:pic>
    </p:spTree>
    <p:extLst>
      <p:ext uri="{BB962C8B-B14F-4D97-AF65-F5344CB8AC3E}">
        <p14:creationId xmlns:p14="http://schemas.microsoft.com/office/powerpoint/2010/main" val="3369311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CEFCEEF-6BA0-4D7C-9D8E-559C2341E78A}"/>
              </a:ext>
            </a:extLst>
          </p:cNvPr>
          <p:cNvSpPr>
            <a:spLocks noGrp="1"/>
          </p:cNvSpPr>
          <p:nvPr>
            <p:ph type="title"/>
          </p:nvPr>
        </p:nvSpPr>
        <p:spPr>
          <a:xfrm>
            <a:off x="838200" y="365125"/>
            <a:ext cx="10515600" cy="1325563"/>
          </a:xfrm>
        </p:spPr>
        <p:txBody>
          <a:bodyPr>
            <a:normAutofit/>
          </a:bodyPr>
          <a:lstStyle/>
          <a:p>
            <a:r>
              <a:rPr lang="tr-TR" sz="1600" dirty="0">
                <a:latin typeface="Garamond" panose="02020404030301010803" pitchFamily="18" charset="0"/>
              </a:rPr>
              <a:t>                                                     </a:t>
            </a:r>
            <a:r>
              <a:rPr lang="tr-TR" sz="1600" b="1" dirty="0">
                <a:latin typeface="Garamond" panose="02020404030301010803" pitchFamily="18" charset="0"/>
              </a:rPr>
              <a:t>SİNİR SİSTEMİ VE PSİKİYATRİ TERİMLERİ</a:t>
            </a:r>
            <a:endParaRPr lang="tr-TR" sz="1600" b="1" dirty="0"/>
          </a:p>
        </p:txBody>
      </p:sp>
      <p:sp>
        <p:nvSpPr>
          <p:cNvPr id="3" name="İçerik Yer Tutucusu 2">
            <a:extLst>
              <a:ext uri="{FF2B5EF4-FFF2-40B4-BE49-F238E27FC236}">
                <a16:creationId xmlns="" xmlns:a16="http://schemas.microsoft.com/office/drawing/2014/main" id="{AA442C04-1B8E-43B8-852B-3D231FED8D3A}"/>
              </a:ext>
            </a:extLst>
          </p:cNvPr>
          <p:cNvSpPr>
            <a:spLocks noGrp="1"/>
          </p:cNvSpPr>
          <p:nvPr>
            <p:ph idx="1"/>
          </p:nvPr>
        </p:nvSpPr>
        <p:spPr>
          <a:xfrm>
            <a:off x="838200" y="1690688"/>
            <a:ext cx="10515600" cy="4486275"/>
          </a:xfrm>
        </p:spPr>
        <p:txBody>
          <a:bodyPr>
            <a:normAutofit/>
          </a:bodyPr>
          <a:lstStyle/>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Sinir sistemi</a:t>
            </a:r>
            <a:r>
              <a:rPr lang="tr-TR" sz="1600" b="1" dirty="0">
                <a:latin typeface="Garamond" panose="02020404030301010803" pitchFamily="18" charset="0"/>
              </a:rPr>
              <a:t>,</a:t>
            </a:r>
            <a:r>
              <a:rPr lang="tr-TR" sz="1600" dirty="0">
                <a:latin typeface="Garamond" panose="02020404030301010803" pitchFamily="18" charset="0"/>
              </a:rPr>
              <a:t> iskelet kaslarına gönderdiği emirlerle organizmanın dış ortamdaki değişikliklerini, düz kas, kalp kası ve salgı bezlerine gönderdiği emirlerle de iç ortamda oluşan değişikliklerini düzenleyip kontrol etmektedir.</a:t>
            </a: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Sinir sisteminin dokuları kendine özgüdür. Burada hücreler arasındaki doku, bağ doku değildir. Bağ doku yerine </a:t>
            </a:r>
            <a:r>
              <a:rPr lang="tr-TR" sz="1600" dirty="0" err="1">
                <a:latin typeface="Garamond" panose="02020404030301010803" pitchFamily="18" charset="0"/>
              </a:rPr>
              <a:t>nöroglia</a:t>
            </a:r>
            <a:r>
              <a:rPr lang="tr-TR" sz="1600" dirty="0">
                <a:latin typeface="Garamond" panose="02020404030301010803" pitchFamily="18" charset="0"/>
              </a:rPr>
              <a:t> denilen özel doku vardır. Bağ doku, çevresel sinir sistemi organlarında bulunur.</a:t>
            </a:r>
          </a:p>
          <a:p>
            <a:pPr marL="0" indent="0">
              <a:buNone/>
            </a:pPr>
            <a:r>
              <a:rPr lang="tr-TR" sz="1600" dirty="0">
                <a:latin typeface="Garamond" panose="02020404030301010803" pitchFamily="18" charset="0"/>
              </a:rPr>
              <a:t>  </a:t>
            </a:r>
          </a:p>
        </p:txBody>
      </p:sp>
    </p:spTree>
    <p:extLst>
      <p:ext uri="{BB962C8B-B14F-4D97-AF65-F5344CB8AC3E}">
        <p14:creationId xmlns:p14="http://schemas.microsoft.com/office/powerpoint/2010/main" val="12757854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500F8DB-4542-4E08-B7F3-11C60951DF80}"/>
              </a:ext>
            </a:extLst>
          </p:cNvPr>
          <p:cNvSpPr>
            <a:spLocks noGrp="1"/>
          </p:cNvSpPr>
          <p:nvPr>
            <p:ph type="title"/>
          </p:nvPr>
        </p:nvSpPr>
        <p:spPr/>
        <p:txBody>
          <a:bodyPr>
            <a:normAutofit/>
          </a:bodyPr>
          <a:lstStyle/>
          <a:p>
            <a:r>
              <a:rPr lang="tr-TR" sz="1600" b="1" dirty="0"/>
              <a:t>                                                                                  AMELİYAT TERİMLERİ</a:t>
            </a:r>
          </a:p>
        </p:txBody>
      </p:sp>
      <p:sp>
        <p:nvSpPr>
          <p:cNvPr id="3" name="İçerik Yer Tutucusu 2">
            <a:extLst>
              <a:ext uri="{FF2B5EF4-FFF2-40B4-BE49-F238E27FC236}">
                <a16:creationId xmlns="" xmlns:a16="http://schemas.microsoft.com/office/drawing/2014/main" id="{5A93014A-C70F-469B-8A1C-67202A588B8D}"/>
              </a:ext>
            </a:extLst>
          </p:cNvPr>
          <p:cNvSpPr>
            <a:spLocks noGrp="1"/>
          </p:cNvSpPr>
          <p:nvPr>
            <p:ph idx="1"/>
          </p:nvPr>
        </p:nvSpPr>
        <p:spPr>
          <a:xfrm>
            <a:off x="463826" y="2027858"/>
            <a:ext cx="10889974" cy="4465017"/>
          </a:xfrm>
        </p:spPr>
        <p:txBody>
          <a:bodyPr>
            <a:normAutofit/>
          </a:bodyPr>
          <a:lstStyle/>
          <a:p>
            <a:pPr marL="0" indent="0">
              <a:buNone/>
            </a:pPr>
            <a:r>
              <a:rPr lang="tr-TR" sz="1600" b="1" dirty="0" err="1">
                <a:solidFill>
                  <a:srgbClr val="FF0000"/>
                </a:solidFill>
                <a:latin typeface="Garamond" panose="02020404030301010803" pitchFamily="18" charset="0"/>
              </a:rPr>
              <a:t>Neuroplasty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nöroplasti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Sinir üzerinde yapılan estetik ameliyat.</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Neurorrhopy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nörorofi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Kopmuş veya kesilmiş sinir uçlarının dikişle birleştirilmiş.</a:t>
            </a:r>
          </a:p>
          <a:p>
            <a:pPr marL="0" indent="0">
              <a:buNone/>
            </a:pP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Neurotomy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nörotomi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Siniri kesme. Siniri çevre doku ve oluşumlardan ayırarak görünebilir hale getirmek.     </a:t>
            </a: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Angioneurotomy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anjiyonörotomi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Bir organ veya oluşumun sinir ve kan damarlarını kesme.</a:t>
            </a:r>
          </a:p>
          <a:p>
            <a:pPr marL="0" indent="0">
              <a:buNone/>
            </a:pPr>
            <a:endParaRPr lang="tr-TR" sz="1600" dirty="0">
              <a:solidFill>
                <a:srgbClr val="FF0000"/>
              </a:solidFill>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Cerrahi </a:t>
            </a:r>
            <a:r>
              <a:rPr lang="tr-TR" sz="1600" b="1" dirty="0" err="1">
                <a:solidFill>
                  <a:srgbClr val="FF0000"/>
                </a:solidFill>
                <a:latin typeface="Garamond" panose="02020404030301010803" pitchFamily="18" charset="0"/>
              </a:rPr>
              <a:t>Decompression</a:t>
            </a:r>
            <a:r>
              <a:rPr lang="tr-TR" sz="1600" b="1" dirty="0">
                <a:solidFill>
                  <a:srgbClr val="FF0000"/>
                </a:solidFill>
                <a:latin typeface="Garamond" panose="02020404030301010803" pitchFamily="18" charset="0"/>
              </a:rPr>
              <a:t> (cerrahi </a:t>
            </a:r>
            <a:r>
              <a:rPr lang="tr-TR" sz="1600" b="1" dirty="0" err="1">
                <a:solidFill>
                  <a:srgbClr val="FF0000"/>
                </a:solidFill>
                <a:latin typeface="Garamond" panose="02020404030301010803" pitchFamily="18" charset="0"/>
              </a:rPr>
              <a:t>dekompresyon</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Sinire bası yapan oluşumun cerrahi olarak çıkarılması veya uzaklaştırılması</a:t>
            </a:r>
            <a:r>
              <a:rPr lang="tr-TR" sz="1400" dirty="0"/>
              <a:t>.</a:t>
            </a:r>
          </a:p>
          <a:p>
            <a:pPr marL="0" indent="0">
              <a:buNone/>
            </a:pPr>
            <a:endParaRPr lang="tr-TR" dirty="0"/>
          </a:p>
        </p:txBody>
      </p:sp>
    </p:spTree>
    <p:extLst>
      <p:ext uri="{BB962C8B-B14F-4D97-AF65-F5344CB8AC3E}">
        <p14:creationId xmlns:p14="http://schemas.microsoft.com/office/powerpoint/2010/main" val="33465169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D34E519-DD2C-4933-8F70-624B1EB9509F}"/>
              </a:ext>
            </a:extLst>
          </p:cNvPr>
          <p:cNvSpPr>
            <a:spLocks noGrp="1"/>
          </p:cNvSpPr>
          <p:nvPr>
            <p:ph idx="1"/>
          </p:nvPr>
        </p:nvSpPr>
        <p:spPr>
          <a:xfrm>
            <a:off x="463826" y="291548"/>
            <a:ext cx="11251096" cy="6228522"/>
          </a:xfrm>
        </p:spPr>
        <p:txBody>
          <a:bodyPr>
            <a:normAutofit/>
          </a:bodyPr>
          <a:lstStyle/>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Cordotomy</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kordotomi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Omurilik içindeki sinir lifi demetlerinin kesildiği cerrahi bir </a:t>
            </a:r>
            <a:r>
              <a:rPr lang="tr-TR" sz="1600" dirty="0" err="1">
                <a:latin typeface="Garamond" panose="02020404030301010803" pitchFamily="18" charset="0"/>
              </a:rPr>
              <a:t>işlemdir.Kordotomi</a:t>
            </a:r>
            <a:r>
              <a:rPr lang="tr-TR" sz="1600" dirty="0">
                <a:latin typeface="Garamond" panose="02020404030301010803" pitchFamily="18" charset="0"/>
              </a:rPr>
              <a:t> diğer tedavilere yanıt vermeyen ağır ve sürekli ağrısı olan hastalarda uygulanır.</a:t>
            </a:r>
          </a:p>
          <a:p>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Craniectomy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kranyektomi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Kafatasının bir kısmının ameliyatla çıkarılması.</a:t>
            </a:r>
          </a:p>
          <a:p>
            <a:pPr marL="0" indent="0">
              <a:buNone/>
            </a:pPr>
            <a:endParaRPr lang="tr-TR" sz="1600" dirty="0">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Craniotomy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kraniyotomi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Kafatasının açılması.</a:t>
            </a:r>
          </a:p>
          <a:p>
            <a:pPr marL="0" indent="0">
              <a:buNone/>
            </a:pPr>
            <a:r>
              <a:rPr lang="tr-TR" sz="1600" dirty="0">
                <a:latin typeface="Garamond" panose="02020404030301010803" pitchFamily="18" charset="0"/>
              </a:rPr>
              <a:t>                    </a:t>
            </a:r>
          </a:p>
          <a:p>
            <a:pPr marL="0" indent="0">
              <a:buNone/>
            </a:pPr>
            <a:r>
              <a:rPr lang="tr-TR" sz="1600" dirty="0">
                <a:latin typeface="Garamond" panose="02020404030301010803" pitchFamily="18" charset="0"/>
              </a:rPr>
              <a:t>                                                                                                                                                                                    </a:t>
            </a:r>
          </a:p>
          <a:p>
            <a:pPr marL="0" indent="0">
              <a:buNone/>
            </a:pPr>
            <a:r>
              <a:rPr lang="tr-TR" sz="1600" dirty="0">
                <a:latin typeface="Garamond" panose="02020404030301010803" pitchFamily="18" charset="0"/>
              </a:rPr>
              <a:t>                                                                                                                                                                            </a:t>
            </a:r>
            <a:endParaRPr lang="tr-TR" sz="1600" b="1"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Decompression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dekompresyon</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Basınç önleme.</a:t>
            </a:r>
          </a:p>
          <a:p>
            <a:endParaRPr lang="tr-TR" dirty="0"/>
          </a:p>
        </p:txBody>
      </p:sp>
    </p:spTree>
    <p:extLst>
      <p:ext uri="{BB962C8B-B14F-4D97-AF65-F5344CB8AC3E}">
        <p14:creationId xmlns:p14="http://schemas.microsoft.com/office/powerpoint/2010/main" val="3677869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E746E1C6-CA33-48AE-AAEC-AFFF321F1A93}"/>
              </a:ext>
            </a:extLst>
          </p:cNvPr>
          <p:cNvSpPr>
            <a:spLocks noGrp="1"/>
          </p:cNvSpPr>
          <p:nvPr>
            <p:ph idx="1"/>
          </p:nvPr>
        </p:nvSpPr>
        <p:spPr>
          <a:xfrm>
            <a:off x="770282" y="1264133"/>
            <a:ext cx="10651435" cy="5487850"/>
          </a:xfrm>
        </p:spPr>
        <p:txBody>
          <a:bodyPr>
            <a:normAutofit/>
          </a:bodyPr>
          <a:lstStyle/>
          <a:p>
            <a:pPr marL="0" indent="0">
              <a:buNone/>
            </a:pPr>
            <a:r>
              <a:rPr lang="tr-TR" sz="1600" b="1" dirty="0" err="1">
                <a:solidFill>
                  <a:srgbClr val="FF0000"/>
                </a:solidFill>
                <a:latin typeface="Garamond" panose="02020404030301010803" pitchFamily="18" charset="0"/>
              </a:rPr>
              <a:t>Ganglionectomy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gangliyonektomi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Gangliyonun ameliyatla alınması.</a:t>
            </a:r>
          </a:p>
          <a:p>
            <a:endParaRPr lang="tr-TR" sz="1600" b="1"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Lominectomy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laminektomi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Omurların </a:t>
            </a:r>
            <a:r>
              <a:rPr lang="tr-TR" sz="1600" dirty="0" err="1">
                <a:latin typeface="Garamond" panose="02020404030301010803" pitchFamily="18" charset="0"/>
              </a:rPr>
              <a:t>spinal</a:t>
            </a:r>
            <a:r>
              <a:rPr lang="tr-TR" sz="1600" dirty="0">
                <a:latin typeface="Garamond" panose="02020404030301010803" pitchFamily="18" charset="0"/>
              </a:rPr>
              <a:t> çıkıntıları ile enine çıkıntıları arasındaki kemik levhanın ameliyatlı çıkarılması.</a:t>
            </a:r>
          </a:p>
          <a:p>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Neurectomy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nörektomi</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Sinirden bir parçanın kesilerek uzaklaştırılması.</a:t>
            </a:r>
          </a:p>
          <a:p>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Neurolysis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nöroliz</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Travma yada iltihabi nedenle çevre dokulara yapışan bir sinirin cerrahi girişimle serbest duruma getirilmesi.</a:t>
            </a:r>
          </a:p>
          <a:p>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anastomoz</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nöroanestemoz</a:t>
            </a:r>
            <a:r>
              <a:rPr lang="tr-TR" sz="1600" b="1" dirty="0">
                <a:solidFill>
                  <a:srgbClr val="FF0000"/>
                </a:solidFill>
                <a:latin typeface="Garamond" panose="02020404030301010803" pitchFamily="18" charset="0"/>
              </a:rPr>
              <a:t>):</a:t>
            </a:r>
            <a:r>
              <a:rPr lang="tr-TR" sz="1600" dirty="0">
                <a:latin typeface="Garamond" panose="02020404030301010803" pitchFamily="18" charset="0"/>
              </a:rPr>
              <a:t>Sinir lifleri arasında cerrahi olarak birleşme sağlama</a:t>
            </a:r>
          </a:p>
        </p:txBody>
      </p:sp>
    </p:spTree>
    <p:extLst>
      <p:ext uri="{BB962C8B-B14F-4D97-AF65-F5344CB8AC3E}">
        <p14:creationId xmlns:p14="http://schemas.microsoft.com/office/powerpoint/2010/main" val="5470146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A06A904-AF15-4724-8A6D-40C4A06EBBD7}"/>
              </a:ext>
            </a:extLst>
          </p:cNvPr>
          <p:cNvSpPr>
            <a:spLocks noGrp="1"/>
          </p:cNvSpPr>
          <p:nvPr>
            <p:ph idx="1"/>
          </p:nvPr>
        </p:nvSpPr>
        <p:spPr>
          <a:xfrm>
            <a:off x="662609" y="755374"/>
            <a:ext cx="10691191" cy="5421589"/>
          </a:xfrm>
        </p:spPr>
        <p:txBody>
          <a:bodyPr>
            <a:normAutofit/>
          </a:bodyPr>
          <a:lstStyle/>
          <a:p>
            <a:pPr marL="0" indent="0">
              <a:buNone/>
            </a:pPr>
            <a:r>
              <a:rPr lang="tr-TR" sz="1600" b="1" dirty="0" err="1">
                <a:solidFill>
                  <a:srgbClr val="FF0000"/>
                </a:solidFill>
                <a:latin typeface="Garamond" panose="02020404030301010803" pitchFamily="18" charset="0"/>
              </a:rPr>
              <a:t>Carotid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artery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ligation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karotid</a:t>
            </a:r>
            <a:r>
              <a:rPr lang="tr-TR" sz="1600" b="1" dirty="0">
                <a:solidFill>
                  <a:srgbClr val="FF0000"/>
                </a:solidFill>
                <a:latin typeface="Garamond" panose="02020404030301010803" pitchFamily="18" charset="0"/>
              </a:rPr>
              <a:t> arter </a:t>
            </a:r>
            <a:r>
              <a:rPr lang="tr-TR" sz="1600" b="1" dirty="0" err="1">
                <a:solidFill>
                  <a:srgbClr val="FF0000"/>
                </a:solidFill>
                <a:latin typeface="Garamond" panose="02020404030301010803" pitchFamily="18" charset="0"/>
              </a:rPr>
              <a:t>ligasyonu</a:t>
            </a:r>
            <a:r>
              <a:rPr lang="tr-TR" sz="1600" b="1" dirty="0">
                <a:solidFill>
                  <a:srgbClr val="FF0000"/>
                </a:solidFill>
                <a:latin typeface="Garamond" panose="02020404030301010803" pitchFamily="18" charset="0"/>
              </a:rPr>
              <a:t>):</a:t>
            </a:r>
            <a:r>
              <a:rPr lang="tr-TR" sz="1600" dirty="0" err="1">
                <a:latin typeface="Garamond" panose="02020404030301010803" pitchFamily="18" charset="0"/>
              </a:rPr>
              <a:t>Karotid</a:t>
            </a:r>
            <a:r>
              <a:rPr lang="tr-TR" sz="1600" dirty="0">
                <a:latin typeface="Garamond" panose="02020404030301010803" pitchFamily="18" charset="0"/>
              </a:rPr>
              <a:t> arter </a:t>
            </a:r>
            <a:r>
              <a:rPr lang="tr-TR" sz="1600" dirty="0" err="1">
                <a:latin typeface="Garamond" panose="02020404030301010803" pitchFamily="18" charset="0"/>
              </a:rPr>
              <a:t>servikal</a:t>
            </a:r>
            <a:r>
              <a:rPr lang="tr-TR" sz="1600" dirty="0">
                <a:latin typeface="Garamond" panose="02020404030301010803" pitchFamily="18" charset="0"/>
              </a:rPr>
              <a:t> kısmının bağlanması.</a:t>
            </a:r>
          </a:p>
          <a:p>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Carotid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endarterectomy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karotid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endorterektomi</a:t>
            </a:r>
            <a:r>
              <a:rPr lang="tr-TR" sz="1600" b="1" dirty="0">
                <a:solidFill>
                  <a:srgbClr val="FF0000"/>
                </a:solidFill>
                <a:latin typeface="Garamond" panose="02020404030301010803" pitchFamily="18" charset="0"/>
              </a:rPr>
              <a:t>) :</a:t>
            </a:r>
            <a:r>
              <a:rPr lang="tr-TR" sz="1600" dirty="0" err="1">
                <a:latin typeface="Garamond" panose="02020404030301010803" pitchFamily="18" charset="0"/>
              </a:rPr>
              <a:t>Karotid</a:t>
            </a:r>
            <a:r>
              <a:rPr lang="tr-TR" sz="1600" dirty="0">
                <a:latin typeface="Garamond" panose="02020404030301010803" pitchFamily="18" charset="0"/>
              </a:rPr>
              <a:t> arterden plakların alınması.</a:t>
            </a:r>
          </a:p>
          <a:p>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Carotid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reconstruction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operation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karotid</a:t>
            </a:r>
            <a:r>
              <a:rPr lang="tr-TR" sz="1600" b="1" dirty="0">
                <a:solidFill>
                  <a:srgbClr val="FF0000"/>
                </a:solidFill>
                <a:latin typeface="Garamond" panose="02020404030301010803" pitchFamily="18" charset="0"/>
              </a:rPr>
              <a:t> rekonstrüksiyon operasyonu):</a:t>
            </a:r>
            <a:r>
              <a:rPr lang="tr-TR" sz="1600" dirty="0" err="1">
                <a:latin typeface="Garamond" panose="02020404030301010803" pitchFamily="18" charset="0"/>
              </a:rPr>
              <a:t>Karotid</a:t>
            </a:r>
            <a:r>
              <a:rPr lang="tr-TR" sz="1600" dirty="0">
                <a:latin typeface="Garamond" panose="02020404030301010803" pitchFamily="18" charset="0"/>
              </a:rPr>
              <a:t> arterin rekonstrüksiyonu.(Rekonstrüksiyon: Yeniden yapım)</a:t>
            </a:r>
          </a:p>
          <a:p>
            <a:pPr marL="0" indent="0">
              <a:buNone/>
            </a:pP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Drainage</a:t>
            </a:r>
            <a:r>
              <a:rPr lang="tr-TR" sz="1600" b="1" dirty="0">
                <a:solidFill>
                  <a:srgbClr val="FF0000"/>
                </a:solidFill>
                <a:latin typeface="Garamond" panose="02020404030301010803" pitchFamily="18" charset="0"/>
              </a:rPr>
              <a:t> (drenaj):</a:t>
            </a:r>
            <a:r>
              <a:rPr lang="tr-TR" sz="1600" dirty="0">
                <a:latin typeface="Garamond" panose="02020404030301010803" pitchFamily="18" charset="0"/>
              </a:rPr>
              <a:t>Sıvının boşaltılması.</a:t>
            </a:r>
          </a:p>
          <a:p>
            <a:pPr marL="0" indent="0">
              <a:buNone/>
            </a:pPr>
            <a:endParaRPr lang="tr-TR" sz="1600" dirty="0">
              <a:latin typeface="Garamond" panose="02020404030301010803" pitchFamily="18" charset="0"/>
            </a:endParaRPr>
          </a:p>
        </p:txBody>
      </p:sp>
    </p:spTree>
    <p:extLst>
      <p:ext uri="{BB962C8B-B14F-4D97-AF65-F5344CB8AC3E}">
        <p14:creationId xmlns:p14="http://schemas.microsoft.com/office/powerpoint/2010/main" val="758288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14466B3-AE89-44CC-AB20-D414D409C156}"/>
              </a:ext>
            </a:extLst>
          </p:cNvPr>
          <p:cNvSpPr>
            <a:spLocks noGrp="1"/>
          </p:cNvSpPr>
          <p:nvPr>
            <p:ph type="title"/>
          </p:nvPr>
        </p:nvSpPr>
        <p:spPr>
          <a:xfrm>
            <a:off x="838200" y="259107"/>
            <a:ext cx="10515600" cy="1325563"/>
          </a:xfrm>
        </p:spPr>
        <p:txBody>
          <a:bodyPr>
            <a:normAutofit/>
          </a:bodyPr>
          <a:lstStyle/>
          <a:p>
            <a:r>
              <a:rPr lang="tr-TR" sz="1600" b="1" dirty="0">
                <a:latin typeface="Garamond" panose="02020404030301010803" pitchFamily="18" charset="0"/>
              </a:rPr>
              <a:t>                                                                                      VAKAÖRNEĞİ-1</a:t>
            </a:r>
          </a:p>
        </p:txBody>
      </p:sp>
      <p:sp>
        <p:nvSpPr>
          <p:cNvPr id="3" name="İçerik Yer Tutucusu 2">
            <a:extLst>
              <a:ext uri="{FF2B5EF4-FFF2-40B4-BE49-F238E27FC236}">
                <a16:creationId xmlns="" xmlns:a16="http://schemas.microsoft.com/office/drawing/2014/main" id="{DBBC86CF-8C6A-4D1F-8FC3-309CA3C9CE60}"/>
              </a:ext>
            </a:extLst>
          </p:cNvPr>
          <p:cNvSpPr>
            <a:spLocks noGrp="1"/>
          </p:cNvSpPr>
          <p:nvPr>
            <p:ph idx="1"/>
          </p:nvPr>
        </p:nvSpPr>
        <p:spPr>
          <a:xfrm>
            <a:off x="1166192" y="2046011"/>
            <a:ext cx="10704443" cy="4811989"/>
          </a:xfrm>
        </p:spPr>
        <p:txBody>
          <a:bodyPr>
            <a:normAutofit/>
          </a:bodyPr>
          <a:lstStyle/>
          <a:p>
            <a:pPr marL="0" indent="0">
              <a:buNone/>
            </a:pPr>
            <a:r>
              <a:rPr lang="tr-TR" sz="1600" b="1" dirty="0">
                <a:latin typeface="Garamond" panose="02020404030301010803" pitchFamily="18" charset="0"/>
              </a:rPr>
              <a:t>Hasta 42, E. </a:t>
            </a:r>
            <a:r>
              <a:rPr lang="tr-TR" sz="1600" b="1" dirty="0" err="1">
                <a:solidFill>
                  <a:srgbClr val="FF0000"/>
                </a:solidFill>
                <a:latin typeface="Garamond" panose="02020404030301010803" pitchFamily="18" charset="0"/>
              </a:rPr>
              <a:t>Lumbalji</a:t>
            </a:r>
            <a:r>
              <a:rPr lang="tr-TR" sz="1600" b="1" dirty="0" err="1">
                <a:latin typeface="Garamond" panose="02020404030301010803" pitchFamily="18" charset="0"/>
              </a:rPr>
              <a:t>,</a:t>
            </a:r>
            <a:r>
              <a:rPr lang="tr-TR" sz="1600" b="1" dirty="0" err="1">
                <a:solidFill>
                  <a:srgbClr val="FF0000"/>
                </a:solidFill>
                <a:latin typeface="Garamond" panose="02020404030301010803" pitchFamily="18" charset="0"/>
              </a:rPr>
              <a:t>alt</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ekstremitelerde</a:t>
            </a:r>
            <a:r>
              <a:rPr lang="tr-TR" sz="1600" b="1" dirty="0">
                <a:solidFill>
                  <a:srgbClr val="FF0000"/>
                </a:solidFill>
                <a:latin typeface="Garamond" panose="02020404030301010803" pitchFamily="18" charset="0"/>
              </a:rPr>
              <a:t> apraksi</a:t>
            </a: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paralgesia</a:t>
            </a:r>
            <a:r>
              <a:rPr lang="tr-TR" sz="1600" b="1" dirty="0" err="1">
                <a:latin typeface="Garamond" panose="02020404030301010803" pitchFamily="18" charset="0"/>
              </a:rPr>
              <a:t>,</a:t>
            </a:r>
            <a:r>
              <a:rPr lang="tr-TR" sz="1600" b="1" dirty="0" err="1">
                <a:solidFill>
                  <a:srgbClr val="FF0000"/>
                </a:solidFill>
                <a:latin typeface="Garamond" panose="02020404030301010803" pitchFamily="18" charset="0"/>
              </a:rPr>
              <a:t>uroclepsia</a:t>
            </a: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hypertension</a:t>
            </a:r>
            <a:r>
              <a:rPr lang="tr-TR" sz="1600" b="1" dirty="0">
                <a:latin typeface="Garamond" panose="02020404030301010803" pitchFamily="18" charset="0"/>
              </a:rPr>
              <a:t> şikayetleriyle hastaneye başvurmuştur.</a:t>
            </a:r>
          </a:p>
          <a:p>
            <a:pPr marL="0" indent="0">
              <a:buNone/>
            </a:pPr>
            <a:r>
              <a:rPr lang="tr-TR" sz="1600" b="1" dirty="0">
                <a:latin typeface="Garamond" panose="02020404030301010803" pitchFamily="18" charset="0"/>
              </a:rPr>
              <a:t>T.A(170/100 </a:t>
            </a:r>
            <a:r>
              <a:rPr lang="tr-TR" sz="1600" b="1" dirty="0" err="1">
                <a:latin typeface="Garamond" panose="02020404030301010803" pitchFamily="18" charset="0"/>
              </a:rPr>
              <a:t>mmHg</a:t>
            </a:r>
            <a:r>
              <a:rPr lang="tr-TR" sz="1600" b="1" dirty="0">
                <a:latin typeface="Garamond" panose="02020404030301010803" pitchFamily="18" charset="0"/>
              </a:rPr>
              <a:t>) olarak saptanmıştır. </a:t>
            </a:r>
          </a:p>
          <a:p>
            <a:pPr marL="0" indent="0">
              <a:buNone/>
            </a:pPr>
            <a:r>
              <a:rPr lang="tr-TR" sz="1600" b="1" dirty="0">
                <a:latin typeface="Garamond" panose="02020404030301010803" pitchFamily="18" charset="0"/>
              </a:rPr>
              <a:t>Hastaya </a:t>
            </a:r>
            <a:r>
              <a:rPr lang="tr-TR" sz="1600" b="1" dirty="0">
                <a:solidFill>
                  <a:srgbClr val="FF0000"/>
                </a:solidFill>
                <a:latin typeface="Garamond" panose="02020404030301010803" pitchFamily="18" charset="0"/>
              </a:rPr>
              <a:t>MR</a:t>
            </a:r>
            <a:r>
              <a:rPr lang="tr-TR" sz="1600" b="1" dirty="0">
                <a:latin typeface="Garamond" panose="02020404030301010803" pitchFamily="18" charset="0"/>
              </a:rPr>
              <a:t> çekildi ve </a:t>
            </a:r>
            <a:r>
              <a:rPr lang="tr-TR" sz="1600" b="1" dirty="0">
                <a:solidFill>
                  <a:srgbClr val="FF0000"/>
                </a:solidFill>
                <a:latin typeface="Garamond" panose="02020404030301010803" pitchFamily="18" charset="0"/>
              </a:rPr>
              <a:t>MR</a:t>
            </a:r>
            <a:r>
              <a:rPr lang="tr-TR" sz="1600" b="1" dirty="0">
                <a:latin typeface="Garamond" panose="02020404030301010803" pitchFamily="18" charset="0"/>
              </a:rPr>
              <a:t> sonucunda 3. ve 4. </a:t>
            </a:r>
            <a:r>
              <a:rPr lang="tr-TR" sz="1600" b="1" dirty="0" err="1">
                <a:solidFill>
                  <a:srgbClr val="FF0000"/>
                </a:solidFill>
                <a:latin typeface="Garamond" panose="02020404030301010803" pitchFamily="18" charset="0"/>
              </a:rPr>
              <a:t>lumballerde</a:t>
            </a: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redükte</a:t>
            </a:r>
            <a:r>
              <a:rPr lang="tr-TR" sz="1600" b="1" dirty="0">
                <a:latin typeface="Garamond" panose="02020404030301010803" pitchFamily="18" charset="0"/>
              </a:rPr>
              <a:t> edilemeyen </a:t>
            </a:r>
            <a:r>
              <a:rPr lang="tr-TR" sz="1600" b="1" dirty="0" err="1">
                <a:solidFill>
                  <a:srgbClr val="FF0000"/>
                </a:solidFill>
                <a:latin typeface="Garamond" panose="02020404030301010803" pitchFamily="18" charset="0"/>
              </a:rPr>
              <a:t>lomber</a:t>
            </a:r>
            <a:r>
              <a:rPr lang="tr-TR" sz="1600" b="1" dirty="0">
                <a:solidFill>
                  <a:srgbClr val="FF0000"/>
                </a:solidFill>
                <a:latin typeface="Garamond" panose="02020404030301010803" pitchFamily="18" charset="0"/>
              </a:rPr>
              <a:t> disk  </a:t>
            </a:r>
            <a:r>
              <a:rPr lang="tr-TR" sz="1600" b="1" dirty="0" err="1">
                <a:solidFill>
                  <a:srgbClr val="FF0000"/>
                </a:solidFill>
                <a:latin typeface="Garamond" panose="02020404030301010803" pitchFamily="18" charset="0"/>
              </a:rPr>
              <a:t>her</a:t>
            </a:r>
            <a:r>
              <a:rPr lang="tr-TR" sz="1600" b="1" dirty="0" err="1">
                <a:latin typeface="Garamond" panose="02020404030301010803" pitchFamily="18" charset="0"/>
              </a:rPr>
              <a:t>nisi</a:t>
            </a:r>
            <a:r>
              <a:rPr lang="tr-TR" sz="1600" b="1" dirty="0">
                <a:latin typeface="Garamond" panose="02020404030301010803" pitchFamily="18" charset="0"/>
              </a:rPr>
              <a:t> saptanmıştır.</a:t>
            </a:r>
          </a:p>
          <a:p>
            <a:pPr marL="0" indent="0">
              <a:buNone/>
            </a:pPr>
            <a:r>
              <a:rPr lang="tr-TR" sz="1600" b="1" dirty="0">
                <a:latin typeface="Garamond" panose="02020404030301010803" pitchFamily="18" charset="0"/>
              </a:rPr>
              <a:t>Fiziki muayenede </a:t>
            </a:r>
            <a:r>
              <a:rPr lang="tr-TR" sz="1600" b="1" dirty="0" err="1">
                <a:solidFill>
                  <a:srgbClr val="FF0000"/>
                </a:solidFill>
                <a:latin typeface="Garamond" panose="02020404030301010803" pitchFamily="18" charset="0"/>
              </a:rPr>
              <a:t>adimatur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sensus</a:t>
            </a:r>
            <a:r>
              <a:rPr lang="tr-TR" sz="1600" b="1" dirty="0">
                <a:latin typeface="Garamond" panose="02020404030301010803" pitchFamily="18" charset="0"/>
              </a:rPr>
              <a:t>, </a:t>
            </a:r>
            <a:r>
              <a:rPr lang="tr-TR" sz="1600" b="1" dirty="0" err="1">
                <a:solidFill>
                  <a:srgbClr val="FF0000"/>
                </a:solidFill>
                <a:latin typeface="Garamond" panose="02020404030301010803" pitchFamily="18" charset="0"/>
              </a:rPr>
              <a:t>damnum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reflexeses</a:t>
            </a:r>
            <a:r>
              <a:rPr lang="tr-TR" sz="1600" b="1" dirty="0">
                <a:solidFill>
                  <a:srgbClr val="FF0000"/>
                </a:solidFill>
                <a:latin typeface="Garamond" panose="02020404030301010803" pitchFamily="18" charset="0"/>
              </a:rPr>
              <a:t> </a:t>
            </a:r>
            <a:r>
              <a:rPr lang="tr-TR" sz="1600" b="1" dirty="0">
                <a:latin typeface="Garamond" panose="02020404030301010803" pitchFamily="18" charset="0"/>
              </a:rPr>
              <a:t>ve </a:t>
            </a:r>
            <a:r>
              <a:rPr lang="tr-TR" sz="1600" b="1" dirty="0" err="1">
                <a:solidFill>
                  <a:srgbClr val="FF0000"/>
                </a:solidFill>
                <a:latin typeface="Garamond" panose="02020404030301010803" pitchFamily="18" charset="0"/>
              </a:rPr>
              <a:t>hyposthenia</a:t>
            </a:r>
            <a:r>
              <a:rPr lang="tr-TR" sz="1600" b="1" dirty="0">
                <a:latin typeface="Garamond" panose="02020404030301010803" pitchFamily="18" charset="0"/>
              </a:rPr>
              <a:t> saptanmıştır.</a:t>
            </a:r>
          </a:p>
          <a:p>
            <a:pPr marL="0" indent="0">
              <a:buNone/>
            </a:pPr>
            <a:r>
              <a:rPr lang="tr-TR" sz="1600" b="1" dirty="0">
                <a:latin typeface="Garamond" panose="02020404030301010803" pitchFamily="18" charset="0"/>
              </a:rPr>
              <a:t>Hasta ameliyata alınarak </a:t>
            </a:r>
            <a:r>
              <a:rPr lang="tr-TR" sz="1600" b="1" dirty="0">
                <a:solidFill>
                  <a:srgbClr val="FF0000"/>
                </a:solidFill>
                <a:latin typeface="Garamond" panose="02020404030301010803" pitchFamily="18" charset="0"/>
              </a:rPr>
              <a:t>cerrahi </a:t>
            </a:r>
            <a:r>
              <a:rPr lang="tr-TR" sz="1600" b="1" dirty="0" err="1">
                <a:solidFill>
                  <a:srgbClr val="FF0000"/>
                </a:solidFill>
                <a:latin typeface="Garamond" panose="02020404030301010803" pitchFamily="18" charset="0"/>
              </a:rPr>
              <a:t>decompression</a:t>
            </a:r>
            <a:r>
              <a:rPr lang="tr-TR" sz="1600" b="1" dirty="0">
                <a:solidFill>
                  <a:srgbClr val="FF0000"/>
                </a:solidFill>
                <a:latin typeface="Garamond" panose="02020404030301010803" pitchFamily="18" charset="0"/>
              </a:rPr>
              <a:t> </a:t>
            </a:r>
            <a:r>
              <a:rPr lang="tr-TR" sz="1600" b="1" dirty="0">
                <a:latin typeface="Garamond" panose="02020404030301010803" pitchFamily="18" charset="0"/>
              </a:rPr>
              <a:t>yöntemiyle </a:t>
            </a:r>
            <a:r>
              <a:rPr lang="tr-TR" sz="1600" b="1" dirty="0" err="1">
                <a:solidFill>
                  <a:srgbClr val="FF0000"/>
                </a:solidFill>
                <a:latin typeface="Garamond" panose="02020404030301010803" pitchFamily="18" charset="0"/>
              </a:rPr>
              <a:t>nervusa</a:t>
            </a:r>
            <a:r>
              <a:rPr lang="tr-TR" sz="1600" b="1" dirty="0">
                <a:latin typeface="Garamond" panose="02020404030301010803" pitchFamily="18" charset="0"/>
              </a:rPr>
              <a:t> baskı yapan </a:t>
            </a:r>
            <a:r>
              <a:rPr lang="tr-TR" sz="1600" b="1" dirty="0" err="1">
                <a:solidFill>
                  <a:srgbClr val="FF0000"/>
                </a:solidFill>
                <a:latin typeface="Garamond" panose="02020404030301010803" pitchFamily="18" charset="0"/>
              </a:rPr>
              <a:t>herniler</a:t>
            </a:r>
            <a:r>
              <a:rPr lang="tr-TR" sz="1600" b="1" dirty="0">
                <a:latin typeface="Garamond" panose="02020404030301010803" pitchFamily="18" charset="0"/>
              </a:rPr>
              <a:t> çıkartılmıştır.</a:t>
            </a:r>
          </a:p>
          <a:p>
            <a:pPr marL="0" indent="0">
              <a:buNone/>
            </a:pPr>
            <a:r>
              <a:rPr lang="tr-TR" sz="1600" b="1" dirty="0">
                <a:latin typeface="Garamond" panose="02020404030301010803" pitchFamily="18" charset="0"/>
              </a:rPr>
              <a:t>Hastaya </a:t>
            </a:r>
            <a:r>
              <a:rPr lang="tr-TR" sz="1600" b="1" dirty="0" err="1">
                <a:solidFill>
                  <a:srgbClr val="FF0000"/>
                </a:solidFill>
                <a:latin typeface="Garamond" panose="02020404030301010803" pitchFamily="18" charset="0"/>
              </a:rPr>
              <a:t>postoperatif</a:t>
            </a:r>
            <a:r>
              <a:rPr lang="tr-TR" sz="1600" b="1" dirty="0">
                <a:latin typeface="Garamond" panose="02020404030301010803" pitchFamily="18" charset="0"/>
              </a:rPr>
              <a:t> sonrası gerekli tedaviler uygulanarak 6 gün sonra taburcu edilmiştir.</a:t>
            </a:r>
          </a:p>
        </p:txBody>
      </p:sp>
    </p:spTree>
    <p:extLst>
      <p:ext uri="{BB962C8B-B14F-4D97-AF65-F5344CB8AC3E}">
        <p14:creationId xmlns:p14="http://schemas.microsoft.com/office/powerpoint/2010/main" val="28905127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3275A9E-77AF-4567-ACA0-EBB93D3DC88B}"/>
              </a:ext>
            </a:extLst>
          </p:cNvPr>
          <p:cNvSpPr>
            <a:spLocks noGrp="1"/>
          </p:cNvSpPr>
          <p:nvPr>
            <p:ph type="title"/>
          </p:nvPr>
        </p:nvSpPr>
        <p:spPr>
          <a:xfrm>
            <a:off x="145774" y="323227"/>
            <a:ext cx="10515600" cy="1325563"/>
          </a:xfrm>
        </p:spPr>
        <p:txBody>
          <a:bodyPr>
            <a:normAutofit/>
          </a:bodyPr>
          <a:lstStyle/>
          <a:p>
            <a:pPr algn="ctr"/>
            <a:r>
              <a:rPr lang="tr-TR" sz="1600" b="1" dirty="0">
                <a:latin typeface="Garamond" panose="02020404030301010803" pitchFamily="18" charset="0"/>
              </a:rPr>
              <a:t>VAKA ÖRNEĞİ-1 AÇIKLAMASI</a:t>
            </a:r>
          </a:p>
        </p:txBody>
      </p:sp>
      <p:sp>
        <p:nvSpPr>
          <p:cNvPr id="3" name="İçerik Yer Tutucusu 2">
            <a:extLst>
              <a:ext uri="{FF2B5EF4-FFF2-40B4-BE49-F238E27FC236}">
                <a16:creationId xmlns="" xmlns:a16="http://schemas.microsoft.com/office/drawing/2014/main" id="{1349F3E6-68B5-4199-B5E4-5A1A252962EE}"/>
              </a:ext>
            </a:extLst>
          </p:cNvPr>
          <p:cNvSpPr>
            <a:spLocks noGrp="1"/>
          </p:cNvSpPr>
          <p:nvPr>
            <p:ph idx="1"/>
          </p:nvPr>
        </p:nvSpPr>
        <p:spPr>
          <a:xfrm>
            <a:off x="637761" y="1630018"/>
            <a:ext cx="10916478" cy="4904755"/>
          </a:xfrm>
        </p:spPr>
        <p:txBody>
          <a:bodyPr>
            <a:normAutofit/>
          </a:bodyPr>
          <a:lstStyle/>
          <a:p>
            <a:pPr marL="0" indent="0">
              <a:buNone/>
            </a:pPr>
            <a:r>
              <a:rPr lang="tr-TR" sz="1600" dirty="0">
                <a:solidFill>
                  <a:srgbClr val="FF0000"/>
                </a:solidFill>
                <a:latin typeface="Garamond" panose="02020404030301010803" pitchFamily="18" charset="0"/>
              </a:rPr>
              <a:t>KELİME                                                           OKUNUŞU                                                             ANLAMI</a:t>
            </a:r>
          </a:p>
          <a:p>
            <a:pPr marL="0" indent="0">
              <a:buNone/>
            </a:pPr>
            <a:endParaRPr lang="tr-TR" sz="1600" dirty="0">
              <a:latin typeface="Garamond" panose="02020404030301010803" pitchFamily="18" charset="0"/>
            </a:endParaRPr>
          </a:p>
          <a:p>
            <a:pPr marL="0" indent="0">
              <a:buNone/>
            </a:pPr>
            <a:r>
              <a:rPr lang="tr-TR" sz="1600" dirty="0" err="1">
                <a:latin typeface="Garamond" panose="02020404030301010803" pitchFamily="18" charset="0"/>
              </a:rPr>
              <a:t>Lumbalji</a:t>
            </a:r>
            <a:r>
              <a:rPr lang="tr-TR" sz="1600" dirty="0">
                <a:latin typeface="Garamond" panose="02020404030301010803" pitchFamily="18" charset="0"/>
              </a:rPr>
              <a:t>                                                              </a:t>
            </a:r>
            <a:r>
              <a:rPr lang="tr-TR" sz="1600" dirty="0" err="1">
                <a:latin typeface="Garamond" panose="02020404030301010803" pitchFamily="18" charset="0"/>
              </a:rPr>
              <a:t>Lumbalji</a:t>
            </a:r>
            <a:r>
              <a:rPr lang="tr-TR" sz="1600" dirty="0">
                <a:latin typeface="Garamond" panose="02020404030301010803" pitchFamily="18" charset="0"/>
              </a:rPr>
              <a:t>                                                                   Bel ağrısı</a:t>
            </a:r>
          </a:p>
          <a:p>
            <a:pPr marL="0" indent="0">
              <a:buNone/>
            </a:pPr>
            <a:r>
              <a:rPr lang="tr-TR" sz="1600" dirty="0" err="1">
                <a:latin typeface="Garamond" panose="02020404030301010803" pitchFamily="18" charset="0"/>
              </a:rPr>
              <a:t>Ekstremite</a:t>
            </a:r>
            <a:r>
              <a:rPr lang="tr-TR" sz="1600" dirty="0">
                <a:latin typeface="Garamond" panose="02020404030301010803" pitchFamily="18" charset="0"/>
              </a:rPr>
              <a:t>                                                          </a:t>
            </a:r>
            <a:r>
              <a:rPr lang="tr-TR" sz="1600" dirty="0" err="1">
                <a:latin typeface="Garamond" panose="02020404030301010803" pitchFamily="18" charset="0"/>
              </a:rPr>
              <a:t>Ekstremite</a:t>
            </a:r>
            <a:r>
              <a:rPr lang="tr-TR" sz="1600" dirty="0">
                <a:latin typeface="Garamond" panose="02020404030301010803" pitchFamily="18" charset="0"/>
              </a:rPr>
              <a:t>                                                                Kol ve Bacak</a:t>
            </a:r>
          </a:p>
          <a:p>
            <a:pPr marL="0" indent="0">
              <a:buNone/>
            </a:pPr>
            <a:r>
              <a:rPr lang="tr-TR" sz="1600" dirty="0">
                <a:latin typeface="Garamond" panose="02020404030301010803" pitchFamily="18" charset="0"/>
              </a:rPr>
              <a:t>Apraksi                                                              </a:t>
            </a:r>
            <a:r>
              <a:rPr lang="tr-TR" sz="1600" dirty="0" err="1">
                <a:latin typeface="Garamond" panose="02020404030301010803" pitchFamily="18" charset="0"/>
              </a:rPr>
              <a:t>Apraksi</a:t>
            </a:r>
            <a:r>
              <a:rPr lang="tr-TR" sz="1600" dirty="0">
                <a:latin typeface="Garamond" panose="02020404030301010803" pitchFamily="18" charset="0"/>
              </a:rPr>
              <a:t>                                                         Hareketi istenilen şekilde yapamama</a:t>
            </a:r>
          </a:p>
          <a:p>
            <a:pPr marL="0" indent="0">
              <a:buNone/>
            </a:pPr>
            <a:r>
              <a:rPr lang="tr-TR" sz="1600" dirty="0" err="1">
                <a:latin typeface="Garamond" panose="02020404030301010803" pitchFamily="18" charset="0"/>
              </a:rPr>
              <a:t>Paralgesia</a:t>
            </a:r>
            <a:r>
              <a:rPr lang="tr-TR" sz="1600" dirty="0">
                <a:latin typeface="Garamond" panose="02020404030301010803" pitchFamily="18" charset="0"/>
              </a:rPr>
              <a:t>                                                            </a:t>
            </a:r>
            <a:r>
              <a:rPr lang="tr-TR" sz="1600" dirty="0" err="1">
                <a:latin typeface="Garamond" panose="02020404030301010803" pitchFamily="18" charset="0"/>
              </a:rPr>
              <a:t>Paraljezi</a:t>
            </a:r>
            <a:r>
              <a:rPr lang="tr-TR" sz="1600" dirty="0">
                <a:latin typeface="Garamond" panose="02020404030301010803" pitchFamily="18" charset="0"/>
              </a:rPr>
              <a:t>                                                                    Uyuşukluk</a:t>
            </a:r>
          </a:p>
          <a:p>
            <a:pPr marL="0" indent="0">
              <a:buNone/>
            </a:pPr>
            <a:r>
              <a:rPr lang="tr-TR" sz="1600" dirty="0" err="1">
                <a:latin typeface="Garamond" panose="02020404030301010803" pitchFamily="18" charset="0"/>
              </a:rPr>
              <a:t>Uroclepsia</a:t>
            </a:r>
            <a:r>
              <a:rPr lang="tr-TR" sz="1600" dirty="0">
                <a:latin typeface="Garamond" panose="02020404030301010803" pitchFamily="18" charset="0"/>
              </a:rPr>
              <a:t>                                                           </a:t>
            </a:r>
            <a:r>
              <a:rPr lang="tr-TR" sz="1600" dirty="0" err="1">
                <a:latin typeface="Garamond" panose="02020404030301010803" pitchFamily="18" charset="0"/>
              </a:rPr>
              <a:t>Üroklepsi</a:t>
            </a:r>
            <a:r>
              <a:rPr lang="tr-TR" sz="1600" dirty="0">
                <a:latin typeface="Garamond" panose="02020404030301010803" pitchFamily="18" charset="0"/>
              </a:rPr>
              <a:t>                                                                  İdrar Kaçırma</a:t>
            </a:r>
          </a:p>
          <a:p>
            <a:pPr marL="0" indent="0">
              <a:buNone/>
            </a:pPr>
            <a:r>
              <a:rPr lang="tr-TR" sz="1600" dirty="0" err="1">
                <a:latin typeface="Garamond" panose="02020404030301010803" pitchFamily="18" charset="0"/>
              </a:rPr>
              <a:t>Hypertension</a:t>
            </a:r>
            <a:r>
              <a:rPr lang="tr-TR" sz="1600" dirty="0">
                <a:latin typeface="Garamond" panose="02020404030301010803" pitchFamily="18" charset="0"/>
              </a:rPr>
              <a:t>                                                       Hipertansiyon                                                  Kan basıncının yükselmesi</a:t>
            </a:r>
          </a:p>
          <a:p>
            <a:pPr marL="0" indent="0">
              <a:buNone/>
            </a:pPr>
            <a:r>
              <a:rPr lang="tr-TR" sz="1600" dirty="0">
                <a:latin typeface="Garamond" panose="02020404030301010803" pitchFamily="18" charset="0"/>
              </a:rPr>
              <a:t>MR                                                                      </a:t>
            </a:r>
            <a:r>
              <a:rPr lang="tr-TR" sz="1600" dirty="0" err="1">
                <a:latin typeface="Garamond" panose="02020404030301010803" pitchFamily="18" charset="0"/>
              </a:rPr>
              <a:t>Magnetik</a:t>
            </a:r>
            <a:r>
              <a:rPr lang="tr-TR" sz="1600" dirty="0">
                <a:latin typeface="Garamond" panose="02020404030301010803" pitchFamily="18" charset="0"/>
              </a:rPr>
              <a:t> Rezonans                                          Radyolojik görüntüleme yöntemi</a:t>
            </a:r>
          </a:p>
          <a:p>
            <a:pPr marL="0" indent="0">
              <a:buNone/>
            </a:pPr>
            <a:r>
              <a:rPr lang="tr-TR" sz="1600" dirty="0" err="1">
                <a:latin typeface="Garamond" panose="02020404030301010803" pitchFamily="18" charset="0"/>
              </a:rPr>
              <a:t>Lumbal</a:t>
            </a:r>
            <a:r>
              <a:rPr lang="tr-TR" sz="1600" dirty="0">
                <a:latin typeface="Garamond" panose="02020404030301010803" pitchFamily="18" charset="0"/>
              </a:rPr>
              <a:t>                                                                </a:t>
            </a:r>
            <a:r>
              <a:rPr lang="tr-TR" sz="1600" dirty="0" err="1">
                <a:latin typeface="Garamond" panose="02020404030301010803" pitchFamily="18" charset="0"/>
              </a:rPr>
              <a:t>Lumbal</a:t>
            </a:r>
            <a:r>
              <a:rPr lang="tr-TR" sz="1600" dirty="0">
                <a:latin typeface="Garamond" panose="02020404030301010803" pitchFamily="18" charset="0"/>
              </a:rPr>
              <a:t>                                                                         Bel</a:t>
            </a:r>
          </a:p>
          <a:p>
            <a:pPr marL="0" indent="0">
              <a:buNone/>
            </a:pPr>
            <a:r>
              <a:rPr lang="tr-TR" sz="1600" dirty="0" err="1">
                <a:latin typeface="Garamond" panose="02020404030301010803" pitchFamily="18" charset="0"/>
              </a:rPr>
              <a:t>Lomber</a:t>
            </a:r>
            <a:r>
              <a:rPr lang="tr-TR" sz="1600" dirty="0">
                <a:latin typeface="Garamond" panose="02020404030301010803" pitchFamily="18" charset="0"/>
              </a:rPr>
              <a:t> disk </a:t>
            </a:r>
            <a:r>
              <a:rPr lang="tr-TR" sz="1600" dirty="0" err="1">
                <a:latin typeface="Garamond" panose="02020404030301010803" pitchFamily="18" charset="0"/>
              </a:rPr>
              <a:t>hernisi</a:t>
            </a:r>
            <a:r>
              <a:rPr lang="tr-TR" sz="1600" dirty="0">
                <a:latin typeface="Garamond" panose="02020404030301010803" pitchFamily="18" charset="0"/>
              </a:rPr>
              <a:t>                                             </a:t>
            </a:r>
            <a:r>
              <a:rPr lang="tr-TR" sz="1600" dirty="0" err="1">
                <a:latin typeface="Garamond" panose="02020404030301010803" pitchFamily="18" charset="0"/>
              </a:rPr>
              <a:t>Lomber</a:t>
            </a:r>
            <a:r>
              <a:rPr lang="tr-TR" sz="1600" dirty="0">
                <a:latin typeface="Garamond" panose="02020404030301010803" pitchFamily="18" charset="0"/>
              </a:rPr>
              <a:t> disk </a:t>
            </a:r>
            <a:r>
              <a:rPr lang="tr-TR" sz="1600" dirty="0" err="1">
                <a:latin typeface="Garamond" panose="02020404030301010803" pitchFamily="18" charset="0"/>
              </a:rPr>
              <a:t>hernisi</a:t>
            </a:r>
            <a:r>
              <a:rPr lang="tr-TR" sz="1600" dirty="0">
                <a:latin typeface="Garamond" panose="02020404030301010803" pitchFamily="18" charset="0"/>
              </a:rPr>
              <a:t>                                                   Bel fıtığı</a:t>
            </a:r>
          </a:p>
          <a:p>
            <a:pPr marL="0" indent="0">
              <a:buNone/>
            </a:pPr>
            <a:r>
              <a:rPr lang="tr-TR" sz="1600" dirty="0" err="1">
                <a:latin typeface="Garamond" panose="02020404030301010803" pitchFamily="18" charset="0"/>
              </a:rPr>
              <a:t>Adimatur</a:t>
            </a:r>
            <a:r>
              <a:rPr lang="tr-TR" sz="1600" dirty="0">
                <a:latin typeface="Garamond" panose="02020404030301010803" pitchFamily="18" charset="0"/>
              </a:rPr>
              <a:t> </a:t>
            </a:r>
            <a:r>
              <a:rPr lang="tr-TR" sz="1600" dirty="0" err="1">
                <a:latin typeface="Garamond" panose="02020404030301010803" pitchFamily="18" charset="0"/>
              </a:rPr>
              <a:t>sensus</a:t>
            </a:r>
            <a:r>
              <a:rPr lang="tr-TR" sz="1600" dirty="0">
                <a:latin typeface="Garamond" panose="02020404030301010803" pitchFamily="18" charset="0"/>
              </a:rPr>
              <a:t>                                                   </a:t>
            </a:r>
            <a:r>
              <a:rPr lang="tr-TR" sz="1600" dirty="0" err="1">
                <a:latin typeface="Garamond" panose="02020404030301010803" pitchFamily="18" charset="0"/>
              </a:rPr>
              <a:t>Adimatur</a:t>
            </a:r>
            <a:r>
              <a:rPr lang="tr-TR" sz="1600" dirty="0">
                <a:latin typeface="Garamond" panose="02020404030301010803" pitchFamily="18" charset="0"/>
              </a:rPr>
              <a:t> </a:t>
            </a:r>
            <a:r>
              <a:rPr lang="tr-TR" sz="1600" dirty="0" err="1">
                <a:latin typeface="Garamond" panose="02020404030301010803" pitchFamily="18" charset="0"/>
              </a:rPr>
              <a:t>sensus</a:t>
            </a:r>
            <a:r>
              <a:rPr lang="tr-TR" sz="1600" dirty="0">
                <a:latin typeface="Garamond" panose="02020404030301010803" pitchFamily="18" charset="0"/>
              </a:rPr>
              <a:t>                                                      Duyu Kaybı </a:t>
            </a:r>
          </a:p>
          <a:p>
            <a:pPr marL="0" indent="0">
              <a:buNone/>
            </a:pPr>
            <a:endParaRPr lang="tr-TR" sz="1600" dirty="0">
              <a:latin typeface="Garamond" panose="02020404030301010803" pitchFamily="18" charset="0"/>
            </a:endParaRPr>
          </a:p>
        </p:txBody>
      </p:sp>
    </p:spTree>
    <p:extLst>
      <p:ext uri="{BB962C8B-B14F-4D97-AF65-F5344CB8AC3E}">
        <p14:creationId xmlns:p14="http://schemas.microsoft.com/office/powerpoint/2010/main" val="1719704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EC321E2-E0B7-47B3-AFC8-BCEC32DBAFE7}"/>
              </a:ext>
            </a:extLst>
          </p:cNvPr>
          <p:cNvSpPr>
            <a:spLocks noGrp="1"/>
          </p:cNvSpPr>
          <p:nvPr>
            <p:ph type="title"/>
          </p:nvPr>
        </p:nvSpPr>
        <p:spPr>
          <a:xfrm>
            <a:off x="838200" y="219352"/>
            <a:ext cx="10515600" cy="1325563"/>
          </a:xfrm>
        </p:spPr>
        <p:txBody>
          <a:bodyPr>
            <a:normAutofit/>
          </a:bodyPr>
          <a:lstStyle/>
          <a:p>
            <a:r>
              <a:rPr lang="tr-TR" sz="1600" b="1" dirty="0">
                <a:latin typeface="Garamond" panose="02020404030301010803" pitchFamily="18" charset="0"/>
              </a:rPr>
              <a:t>                                                                  VAKA ÖRNEĞİ-1 AÇIKLAMASI</a:t>
            </a:r>
            <a:endParaRPr lang="tr-TR" sz="1600" dirty="0">
              <a:latin typeface="Garamond" panose="02020404030301010803" pitchFamily="18" charset="0"/>
            </a:endParaRPr>
          </a:p>
        </p:txBody>
      </p:sp>
      <p:sp>
        <p:nvSpPr>
          <p:cNvPr id="3" name="İçerik Yer Tutucusu 2">
            <a:extLst>
              <a:ext uri="{FF2B5EF4-FFF2-40B4-BE49-F238E27FC236}">
                <a16:creationId xmlns="" xmlns:a16="http://schemas.microsoft.com/office/drawing/2014/main" id="{C98708D4-D37D-4234-8410-1715CB7D834D}"/>
              </a:ext>
            </a:extLst>
          </p:cNvPr>
          <p:cNvSpPr>
            <a:spLocks noGrp="1"/>
          </p:cNvSpPr>
          <p:nvPr>
            <p:ph idx="1"/>
          </p:nvPr>
        </p:nvSpPr>
        <p:spPr>
          <a:xfrm>
            <a:off x="732181" y="1444488"/>
            <a:ext cx="10982739" cy="4904754"/>
          </a:xfrm>
        </p:spPr>
        <p:txBody>
          <a:bodyPr/>
          <a:lstStyle/>
          <a:p>
            <a:pPr marL="0" indent="0">
              <a:buNone/>
            </a:pPr>
            <a:endParaRPr lang="tr-TR" sz="1600" dirty="0">
              <a:solidFill>
                <a:srgbClr val="FF0000"/>
              </a:solidFill>
              <a:latin typeface="Garamond" panose="02020404030301010803" pitchFamily="18" charset="0"/>
            </a:endParaRPr>
          </a:p>
          <a:p>
            <a:pPr marL="0" indent="0">
              <a:buNone/>
            </a:pPr>
            <a:r>
              <a:rPr lang="tr-TR" sz="1600" dirty="0">
                <a:solidFill>
                  <a:srgbClr val="FF0000"/>
                </a:solidFill>
                <a:latin typeface="Garamond" panose="02020404030301010803" pitchFamily="18" charset="0"/>
              </a:rPr>
              <a:t>KELİME                                                           OKUNUŞU                                                             ANLAMI</a:t>
            </a:r>
          </a:p>
          <a:p>
            <a:pPr marL="0" indent="0">
              <a:buNone/>
            </a:pPr>
            <a:endParaRPr lang="tr-TR" dirty="0">
              <a:latin typeface="Garamond" panose="02020404030301010803" pitchFamily="18" charset="0"/>
            </a:endParaRPr>
          </a:p>
          <a:p>
            <a:pPr marL="0" indent="0">
              <a:buNone/>
            </a:pPr>
            <a:r>
              <a:rPr lang="tr-TR" sz="1600" dirty="0" err="1">
                <a:latin typeface="Garamond" panose="02020404030301010803" pitchFamily="18" charset="0"/>
              </a:rPr>
              <a:t>Damnum</a:t>
            </a:r>
            <a:r>
              <a:rPr lang="tr-TR" sz="1600" dirty="0">
                <a:latin typeface="Garamond" panose="02020404030301010803" pitchFamily="18" charset="0"/>
              </a:rPr>
              <a:t> </a:t>
            </a:r>
            <a:r>
              <a:rPr lang="tr-TR" sz="1600" dirty="0" err="1">
                <a:latin typeface="Garamond" panose="02020404030301010803" pitchFamily="18" charset="0"/>
              </a:rPr>
              <a:t>reflexeses</a:t>
            </a:r>
            <a:r>
              <a:rPr lang="tr-TR" sz="1600" dirty="0">
                <a:latin typeface="Garamond" panose="02020404030301010803" pitchFamily="18" charset="0"/>
              </a:rPr>
              <a:t>                                              </a:t>
            </a:r>
            <a:r>
              <a:rPr lang="tr-TR" sz="1600" dirty="0" err="1">
                <a:latin typeface="Garamond" panose="02020404030301010803" pitchFamily="18" charset="0"/>
              </a:rPr>
              <a:t>Damnum</a:t>
            </a:r>
            <a:r>
              <a:rPr lang="tr-TR" sz="1600" dirty="0">
                <a:latin typeface="Garamond" panose="02020404030301010803" pitchFamily="18" charset="0"/>
              </a:rPr>
              <a:t> </a:t>
            </a:r>
            <a:r>
              <a:rPr lang="tr-TR" sz="1600" dirty="0" err="1">
                <a:latin typeface="Garamond" panose="02020404030301010803" pitchFamily="18" charset="0"/>
              </a:rPr>
              <a:t>reflekses</a:t>
            </a:r>
            <a:r>
              <a:rPr lang="tr-TR" sz="1600" dirty="0">
                <a:latin typeface="Garamond" panose="02020404030301010803" pitchFamily="18" charset="0"/>
              </a:rPr>
              <a:t>                                                   Refleks kaybı</a:t>
            </a:r>
          </a:p>
          <a:p>
            <a:pPr marL="0" indent="0">
              <a:buNone/>
            </a:pPr>
            <a:r>
              <a:rPr lang="tr-TR" sz="1600" dirty="0" err="1">
                <a:latin typeface="Garamond" panose="02020404030301010803" pitchFamily="18" charset="0"/>
              </a:rPr>
              <a:t>Hyposthenia</a:t>
            </a:r>
            <a:r>
              <a:rPr lang="tr-TR" sz="1600" dirty="0">
                <a:latin typeface="Garamond" panose="02020404030301010803" pitchFamily="18" charset="0"/>
              </a:rPr>
              <a:t>                                                         </a:t>
            </a:r>
            <a:r>
              <a:rPr lang="tr-TR" sz="1600" dirty="0" err="1">
                <a:latin typeface="Garamond" panose="02020404030301010803" pitchFamily="18" charset="0"/>
              </a:rPr>
              <a:t>Hiposteni</a:t>
            </a:r>
            <a:r>
              <a:rPr lang="tr-TR" sz="1600" dirty="0">
                <a:latin typeface="Garamond" panose="02020404030301010803" pitchFamily="18" charset="0"/>
              </a:rPr>
              <a:t>                                                          Kuvvetsizlik, güçsüzlük</a:t>
            </a:r>
          </a:p>
          <a:p>
            <a:pPr marL="0" indent="0">
              <a:buNone/>
            </a:pPr>
            <a:r>
              <a:rPr lang="tr-TR" sz="1600" dirty="0">
                <a:latin typeface="Garamond" panose="02020404030301010803" pitchFamily="18" charset="0"/>
              </a:rPr>
              <a:t>Cerrahi </a:t>
            </a:r>
            <a:r>
              <a:rPr lang="tr-TR" sz="1600" dirty="0" err="1">
                <a:latin typeface="Garamond" panose="02020404030301010803" pitchFamily="18" charset="0"/>
              </a:rPr>
              <a:t>decompression</a:t>
            </a:r>
            <a:r>
              <a:rPr lang="tr-TR" sz="1600" dirty="0">
                <a:latin typeface="Garamond" panose="02020404030301010803" pitchFamily="18" charset="0"/>
              </a:rPr>
              <a:t>                                         Cerrahi </a:t>
            </a:r>
            <a:r>
              <a:rPr lang="tr-TR" sz="1600" dirty="0" err="1">
                <a:latin typeface="Garamond" panose="02020404030301010803" pitchFamily="18" charset="0"/>
              </a:rPr>
              <a:t>dekompresyon</a:t>
            </a:r>
            <a:r>
              <a:rPr lang="tr-TR" sz="1600" dirty="0">
                <a:latin typeface="Garamond" panose="02020404030301010803" pitchFamily="18" charset="0"/>
              </a:rPr>
              <a:t>                 Sinire bası yapan oluşumun cerrahi olarak çıkarılması   </a:t>
            </a:r>
          </a:p>
          <a:p>
            <a:pPr marL="0" indent="0">
              <a:buNone/>
            </a:pPr>
            <a:r>
              <a:rPr lang="tr-TR" sz="1600" dirty="0">
                <a:latin typeface="Garamond" panose="02020404030301010803" pitchFamily="18" charset="0"/>
              </a:rPr>
              <a:t> </a:t>
            </a:r>
            <a:r>
              <a:rPr lang="tr-TR" sz="1600" dirty="0" err="1">
                <a:latin typeface="Garamond" panose="02020404030301010803" pitchFamily="18" charset="0"/>
              </a:rPr>
              <a:t>Nervus</a:t>
            </a:r>
            <a:r>
              <a:rPr lang="tr-TR" sz="1600" dirty="0">
                <a:latin typeface="Garamond" panose="02020404030301010803" pitchFamily="18" charset="0"/>
              </a:rPr>
              <a:t>                                                                 </a:t>
            </a:r>
            <a:r>
              <a:rPr lang="tr-TR" sz="1600" dirty="0" err="1">
                <a:latin typeface="Garamond" panose="02020404030301010803" pitchFamily="18" charset="0"/>
              </a:rPr>
              <a:t>Nervus</a:t>
            </a:r>
            <a:r>
              <a:rPr lang="tr-TR" sz="1600" dirty="0">
                <a:latin typeface="Garamond" panose="02020404030301010803" pitchFamily="18" charset="0"/>
              </a:rPr>
              <a:t>                                                                     Sinir</a:t>
            </a:r>
          </a:p>
          <a:p>
            <a:pPr marL="0" indent="0">
              <a:buNone/>
            </a:pPr>
            <a:r>
              <a:rPr lang="tr-TR" sz="1600" dirty="0">
                <a:latin typeface="Garamond" panose="02020404030301010803" pitchFamily="18" charset="0"/>
              </a:rPr>
              <a:t> </a:t>
            </a:r>
            <a:r>
              <a:rPr lang="tr-TR" sz="1600" dirty="0" err="1">
                <a:latin typeface="Garamond" panose="02020404030301010803" pitchFamily="18" charset="0"/>
              </a:rPr>
              <a:t>Herni</a:t>
            </a:r>
            <a:r>
              <a:rPr lang="tr-TR" sz="1600" dirty="0">
                <a:latin typeface="Garamond" panose="02020404030301010803" pitchFamily="18" charset="0"/>
              </a:rPr>
              <a:t>                                                                    </a:t>
            </a:r>
            <a:r>
              <a:rPr lang="tr-TR" sz="1600" dirty="0" err="1">
                <a:latin typeface="Garamond" panose="02020404030301010803" pitchFamily="18" charset="0"/>
              </a:rPr>
              <a:t>Herni</a:t>
            </a:r>
            <a:r>
              <a:rPr lang="tr-TR" sz="1600" dirty="0">
                <a:latin typeface="Garamond" panose="02020404030301010803" pitchFamily="18" charset="0"/>
              </a:rPr>
              <a:t>                                                                        Fıtık</a:t>
            </a:r>
          </a:p>
          <a:p>
            <a:pPr marL="0" indent="0">
              <a:buNone/>
            </a:pPr>
            <a:r>
              <a:rPr lang="tr-TR" sz="1600" dirty="0">
                <a:latin typeface="Garamond" panose="02020404030301010803" pitchFamily="18" charset="0"/>
              </a:rPr>
              <a:t> </a:t>
            </a:r>
            <a:r>
              <a:rPr lang="tr-TR" sz="1600" dirty="0" err="1">
                <a:latin typeface="Garamond" panose="02020404030301010803" pitchFamily="18" charset="0"/>
              </a:rPr>
              <a:t>Postoperatif</a:t>
            </a:r>
            <a:r>
              <a:rPr lang="tr-TR" sz="1600" dirty="0">
                <a:latin typeface="Garamond" panose="02020404030301010803" pitchFamily="18" charset="0"/>
              </a:rPr>
              <a:t>                                                          </a:t>
            </a:r>
            <a:r>
              <a:rPr lang="tr-TR" sz="1600" dirty="0" err="1">
                <a:latin typeface="Garamond" panose="02020404030301010803" pitchFamily="18" charset="0"/>
              </a:rPr>
              <a:t>Postoperatif</a:t>
            </a:r>
            <a:r>
              <a:rPr lang="tr-TR" sz="1600" dirty="0">
                <a:latin typeface="Garamond" panose="02020404030301010803" pitchFamily="18" charset="0"/>
              </a:rPr>
              <a:t>                                                    Ameliyat sonrası</a:t>
            </a:r>
          </a:p>
          <a:p>
            <a:pPr marL="0" indent="0">
              <a:buNone/>
            </a:pPr>
            <a:r>
              <a:rPr lang="tr-TR" sz="1600" dirty="0"/>
              <a:t>  </a:t>
            </a:r>
            <a:r>
              <a:rPr lang="tr-TR" sz="1600" dirty="0" err="1"/>
              <a:t>Redükte</a:t>
            </a:r>
            <a:r>
              <a:rPr lang="tr-TR" sz="1600" dirty="0"/>
              <a:t>                                                                      </a:t>
            </a:r>
            <a:r>
              <a:rPr lang="tr-TR" sz="1600" dirty="0" err="1"/>
              <a:t>Redükte</a:t>
            </a:r>
            <a:r>
              <a:rPr lang="tr-TR" sz="1600" dirty="0"/>
              <a:t>                                                   Yerine </a:t>
            </a:r>
            <a:r>
              <a:rPr lang="tr-TR" sz="1600" dirty="0" err="1"/>
              <a:t>yerleştirilmiş,oturutulmuş</a:t>
            </a:r>
            <a:r>
              <a:rPr lang="tr-TR" sz="1600" dirty="0"/>
              <a:t>              </a:t>
            </a:r>
          </a:p>
        </p:txBody>
      </p:sp>
    </p:spTree>
    <p:extLst>
      <p:ext uri="{BB962C8B-B14F-4D97-AF65-F5344CB8AC3E}">
        <p14:creationId xmlns:p14="http://schemas.microsoft.com/office/powerpoint/2010/main" val="3116293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B96FEBA1-1527-4BFB-AAFA-E5A0C6C87A29}"/>
              </a:ext>
            </a:extLst>
          </p:cNvPr>
          <p:cNvSpPr>
            <a:spLocks noGrp="1"/>
          </p:cNvSpPr>
          <p:nvPr>
            <p:ph type="title"/>
          </p:nvPr>
        </p:nvSpPr>
        <p:spPr/>
        <p:txBody>
          <a:bodyPr>
            <a:normAutofit/>
          </a:bodyPr>
          <a:lstStyle/>
          <a:p>
            <a:r>
              <a:rPr lang="tr-TR" sz="1600" b="1" dirty="0">
                <a:latin typeface="Garamond" panose="02020404030301010803" pitchFamily="18" charset="0"/>
              </a:rPr>
              <a:t>                                                                                      VAKA ÖRNEĞİ-2</a:t>
            </a:r>
          </a:p>
        </p:txBody>
      </p:sp>
      <p:sp>
        <p:nvSpPr>
          <p:cNvPr id="3" name="İçerik Yer Tutucusu 2">
            <a:extLst>
              <a:ext uri="{FF2B5EF4-FFF2-40B4-BE49-F238E27FC236}">
                <a16:creationId xmlns="" xmlns:a16="http://schemas.microsoft.com/office/drawing/2014/main" id="{3AF2C5B4-390F-4041-B2C1-3452E1AD80D9}"/>
              </a:ext>
            </a:extLst>
          </p:cNvPr>
          <p:cNvSpPr>
            <a:spLocks noGrp="1"/>
          </p:cNvSpPr>
          <p:nvPr>
            <p:ph idx="1"/>
          </p:nvPr>
        </p:nvSpPr>
        <p:spPr/>
        <p:txBody>
          <a:bodyPr>
            <a:normAutofit/>
          </a:bodyPr>
          <a:lstStyle/>
          <a:p>
            <a:pPr marL="0" indent="0">
              <a:buNone/>
            </a:pPr>
            <a:r>
              <a:rPr lang="tr-TR" sz="1600" dirty="0">
                <a:latin typeface="Garamond" panose="02020404030301010803" pitchFamily="18" charset="0"/>
              </a:rPr>
              <a:t>66,K </a:t>
            </a:r>
            <a:r>
              <a:rPr lang="tr-TR" sz="1600" dirty="0" err="1">
                <a:latin typeface="Garamond" panose="02020404030301010803" pitchFamily="18" charset="0"/>
              </a:rPr>
              <a:t>T</a:t>
            </a:r>
            <a:r>
              <a:rPr lang="tr-TR" sz="1600" dirty="0" err="1">
                <a:solidFill>
                  <a:srgbClr val="FF0000"/>
                </a:solidFill>
                <a:latin typeface="Garamond" panose="02020404030301010803" pitchFamily="18" charset="0"/>
              </a:rPr>
              <a:t>confusion</a:t>
            </a:r>
            <a:r>
              <a:rPr lang="tr-TR" sz="1600" dirty="0">
                <a:latin typeface="Garamond" panose="02020404030301010803" pitchFamily="18" charset="0"/>
              </a:rPr>
              <a:t>, </a:t>
            </a:r>
            <a:r>
              <a:rPr lang="tr-TR" sz="1600" dirty="0" err="1">
                <a:solidFill>
                  <a:srgbClr val="FF0000"/>
                </a:solidFill>
                <a:latin typeface="Garamond" panose="02020404030301010803" pitchFamily="18" charset="0"/>
              </a:rPr>
              <a:t>dizartri</a:t>
            </a:r>
            <a:r>
              <a:rPr lang="tr-TR" sz="1600" dirty="0">
                <a:latin typeface="Garamond" panose="02020404030301010803" pitchFamily="18" charset="0"/>
              </a:rPr>
              <a:t>,  ve </a:t>
            </a:r>
            <a:r>
              <a:rPr lang="tr-TR" sz="1600" dirty="0">
                <a:solidFill>
                  <a:srgbClr val="FF0000"/>
                </a:solidFill>
                <a:latin typeface="Garamond" panose="02020404030301010803" pitchFamily="18" charset="0"/>
              </a:rPr>
              <a:t>apraksi</a:t>
            </a:r>
            <a:r>
              <a:rPr lang="tr-TR" sz="1600" dirty="0">
                <a:latin typeface="Garamond" panose="02020404030301010803" pitchFamily="18" charset="0"/>
              </a:rPr>
              <a:t> şikayetleri ile hastaneye başvurdu.</a:t>
            </a:r>
          </a:p>
          <a:p>
            <a:pPr marL="0" indent="0">
              <a:buNone/>
            </a:pPr>
            <a:r>
              <a:rPr lang="tr-TR" sz="1600" dirty="0">
                <a:latin typeface="Garamond" panose="02020404030301010803" pitchFamily="18" charset="0"/>
              </a:rPr>
              <a:t>TA(140/80 </a:t>
            </a:r>
            <a:r>
              <a:rPr lang="tr-TR" sz="1600" dirty="0" err="1">
                <a:latin typeface="Garamond" panose="02020404030301010803" pitchFamily="18" charset="0"/>
              </a:rPr>
              <a:t>mmHg</a:t>
            </a:r>
            <a:r>
              <a:rPr lang="tr-TR" sz="1600" dirty="0">
                <a:latin typeface="Garamond" panose="02020404030301010803" pitchFamily="18" charset="0"/>
              </a:rPr>
              <a:t>)olarak saptanmıştır.</a:t>
            </a:r>
          </a:p>
          <a:p>
            <a:pPr marL="0" indent="0">
              <a:buNone/>
            </a:pPr>
            <a:r>
              <a:rPr lang="tr-TR" sz="1600" dirty="0">
                <a:latin typeface="Garamond" panose="02020404030301010803" pitchFamily="18" charset="0"/>
              </a:rPr>
              <a:t> Hasta da daha önce </a:t>
            </a:r>
            <a:r>
              <a:rPr lang="tr-TR" sz="1600" dirty="0" err="1">
                <a:solidFill>
                  <a:srgbClr val="FF0000"/>
                </a:solidFill>
                <a:latin typeface="Garamond" panose="02020404030301010803" pitchFamily="18" charset="0"/>
              </a:rPr>
              <a:t>caput</a:t>
            </a:r>
            <a:r>
              <a:rPr lang="tr-TR" sz="1600" dirty="0">
                <a:solidFill>
                  <a:srgbClr val="FF0000"/>
                </a:solidFill>
                <a:latin typeface="Garamond" panose="02020404030301010803" pitchFamily="18" charset="0"/>
              </a:rPr>
              <a:t> travma</a:t>
            </a:r>
            <a:r>
              <a:rPr lang="tr-TR" sz="1600" dirty="0">
                <a:latin typeface="Garamond" panose="02020404030301010803" pitchFamily="18" charset="0"/>
              </a:rPr>
              <a:t>, </a:t>
            </a:r>
            <a:r>
              <a:rPr lang="tr-TR" sz="1600" dirty="0" err="1">
                <a:solidFill>
                  <a:srgbClr val="FF0000"/>
                </a:solidFill>
                <a:latin typeface="Garamond" panose="02020404030301010803" pitchFamily="18" charset="0"/>
              </a:rPr>
              <a:t>thyroid</a:t>
            </a:r>
            <a:r>
              <a:rPr lang="tr-TR" sz="1600" dirty="0">
                <a:solidFill>
                  <a:srgbClr val="FF0000"/>
                </a:solidFill>
                <a:latin typeface="Garamond" panose="02020404030301010803" pitchFamily="18" charset="0"/>
              </a:rPr>
              <a:t> </a:t>
            </a:r>
            <a:r>
              <a:rPr lang="tr-TR" sz="1600" dirty="0" err="1">
                <a:solidFill>
                  <a:srgbClr val="FF0000"/>
                </a:solidFill>
                <a:latin typeface="Garamond" panose="02020404030301010803" pitchFamily="18" charset="0"/>
              </a:rPr>
              <a:t>glandulae</a:t>
            </a:r>
            <a:r>
              <a:rPr lang="tr-TR" sz="1600" dirty="0">
                <a:solidFill>
                  <a:srgbClr val="FF0000"/>
                </a:solidFill>
                <a:latin typeface="Garamond" panose="02020404030301010803" pitchFamily="18" charset="0"/>
              </a:rPr>
              <a:t> </a:t>
            </a:r>
            <a:r>
              <a:rPr lang="tr-TR" sz="1600" dirty="0" err="1">
                <a:solidFill>
                  <a:srgbClr val="FF0000"/>
                </a:solidFill>
                <a:latin typeface="Garamond" panose="02020404030301010803" pitchFamily="18" charset="0"/>
              </a:rPr>
              <a:t>morbus</a:t>
            </a:r>
            <a:r>
              <a:rPr lang="tr-TR" sz="1600" dirty="0">
                <a:solidFill>
                  <a:srgbClr val="FF0000"/>
                </a:solidFill>
                <a:latin typeface="Garamond" panose="02020404030301010803" pitchFamily="18" charset="0"/>
              </a:rPr>
              <a:t> </a:t>
            </a:r>
            <a:r>
              <a:rPr lang="tr-TR" sz="1600" dirty="0">
                <a:latin typeface="Garamond" panose="02020404030301010803" pitchFamily="18" charset="0"/>
              </a:rPr>
              <a:t>ve ara ara </a:t>
            </a:r>
            <a:r>
              <a:rPr lang="tr-TR" sz="1600" dirty="0" err="1">
                <a:solidFill>
                  <a:srgbClr val="FF0000"/>
                </a:solidFill>
                <a:latin typeface="Garamond" panose="02020404030301010803" pitchFamily="18" charset="0"/>
              </a:rPr>
              <a:t>cephalalgia</a:t>
            </a:r>
            <a:r>
              <a:rPr lang="tr-TR" sz="1600" dirty="0" err="1">
                <a:latin typeface="Garamond" panose="02020404030301010803" pitchFamily="18" charset="0"/>
              </a:rPr>
              <a:t>,</a:t>
            </a:r>
            <a:r>
              <a:rPr lang="tr-TR" sz="1600" dirty="0" err="1">
                <a:solidFill>
                  <a:srgbClr val="FF0000"/>
                </a:solidFill>
                <a:latin typeface="Garamond" panose="02020404030301010803" pitchFamily="18" charset="0"/>
              </a:rPr>
              <a:t>emezis</a:t>
            </a:r>
            <a:r>
              <a:rPr lang="tr-TR" sz="1600" dirty="0">
                <a:latin typeface="Garamond" panose="02020404030301010803" pitchFamily="18" charset="0"/>
              </a:rPr>
              <a:t> olduğu bilgisi alındı.</a:t>
            </a:r>
          </a:p>
          <a:p>
            <a:pPr marL="0" indent="0">
              <a:buNone/>
            </a:pPr>
            <a:r>
              <a:rPr lang="tr-TR" sz="1600" dirty="0">
                <a:latin typeface="Garamond" panose="02020404030301010803" pitchFamily="18" charset="0"/>
              </a:rPr>
              <a:t> </a:t>
            </a:r>
            <a:r>
              <a:rPr lang="tr-TR" sz="1600" dirty="0">
                <a:solidFill>
                  <a:srgbClr val="FF0000"/>
                </a:solidFill>
                <a:latin typeface="Garamond" panose="02020404030301010803" pitchFamily="18" charset="0"/>
              </a:rPr>
              <a:t>Alzheimer </a:t>
            </a:r>
            <a:r>
              <a:rPr lang="tr-TR" sz="1600" dirty="0" err="1">
                <a:solidFill>
                  <a:srgbClr val="FF0000"/>
                </a:solidFill>
                <a:latin typeface="Garamond" panose="02020404030301010803" pitchFamily="18" charset="0"/>
              </a:rPr>
              <a:t>morbus</a:t>
            </a:r>
            <a:r>
              <a:rPr lang="tr-TR" sz="1600" dirty="0">
                <a:solidFill>
                  <a:srgbClr val="FF0000"/>
                </a:solidFill>
                <a:latin typeface="Garamond" panose="02020404030301010803" pitchFamily="18" charset="0"/>
              </a:rPr>
              <a:t> </a:t>
            </a:r>
            <a:r>
              <a:rPr lang="tr-TR" sz="1600" dirty="0">
                <a:latin typeface="Garamond" panose="02020404030301010803" pitchFamily="18" charset="0"/>
              </a:rPr>
              <a:t>şüphesi ile hastaya </a:t>
            </a:r>
            <a:r>
              <a:rPr lang="tr-TR" sz="1600" dirty="0" err="1">
                <a:solidFill>
                  <a:srgbClr val="FF0000"/>
                </a:solidFill>
                <a:latin typeface="Garamond" panose="02020404030301010803" pitchFamily="18" charset="0"/>
              </a:rPr>
              <a:t>BT</a:t>
            </a:r>
            <a:r>
              <a:rPr lang="tr-TR" sz="1600" dirty="0" err="1">
                <a:latin typeface="Garamond" panose="02020404030301010803" pitchFamily="18" charset="0"/>
              </a:rPr>
              <a:t>,</a:t>
            </a:r>
            <a:r>
              <a:rPr lang="tr-TR" sz="1600" dirty="0" err="1">
                <a:solidFill>
                  <a:srgbClr val="FF0000"/>
                </a:solidFill>
                <a:latin typeface="Garamond" panose="02020404030301010803" pitchFamily="18" charset="0"/>
              </a:rPr>
              <a:t>EEG</a:t>
            </a:r>
            <a:r>
              <a:rPr lang="tr-TR" sz="1600" dirty="0" err="1">
                <a:latin typeface="Garamond" panose="02020404030301010803" pitchFamily="18" charset="0"/>
              </a:rPr>
              <a:t>,nörolojik</a:t>
            </a:r>
            <a:r>
              <a:rPr lang="tr-TR" sz="1600" dirty="0">
                <a:latin typeface="Garamond" panose="02020404030301010803" pitchFamily="18" charset="0"/>
              </a:rPr>
              <a:t> </a:t>
            </a:r>
            <a:r>
              <a:rPr lang="tr-TR" sz="1600" dirty="0" err="1">
                <a:latin typeface="Garamond" panose="02020404030301010803" pitchFamily="18" charset="0"/>
              </a:rPr>
              <a:t>muayene,direkt</a:t>
            </a:r>
            <a:r>
              <a:rPr lang="tr-TR" sz="1600" dirty="0">
                <a:latin typeface="Garamond" panose="02020404030301010803" pitchFamily="18" charset="0"/>
              </a:rPr>
              <a:t> </a:t>
            </a:r>
            <a:r>
              <a:rPr lang="tr-TR" sz="1600" dirty="0" err="1">
                <a:solidFill>
                  <a:srgbClr val="FF0000"/>
                </a:solidFill>
                <a:latin typeface="Garamond" panose="02020404030301010803" pitchFamily="18" charset="0"/>
              </a:rPr>
              <a:t>röntgenogram</a:t>
            </a:r>
            <a:r>
              <a:rPr lang="tr-TR" sz="1600" dirty="0">
                <a:latin typeface="Garamond" panose="02020404030301010803" pitchFamily="18" charset="0"/>
              </a:rPr>
              <a:t> ve kan testi yapıldı.</a:t>
            </a:r>
          </a:p>
          <a:p>
            <a:pPr marL="0" indent="0">
              <a:buNone/>
            </a:pPr>
            <a:r>
              <a:rPr lang="tr-TR" sz="1600" dirty="0">
                <a:latin typeface="Garamond" panose="02020404030301010803" pitchFamily="18" charset="0"/>
              </a:rPr>
              <a:t> Kan testi sonucu B 12 eksikliği görülüp tedavi uygulanmaya başlandı.</a:t>
            </a:r>
          </a:p>
          <a:p>
            <a:pPr marL="0" indent="0">
              <a:buNone/>
            </a:pPr>
            <a:r>
              <a:rPr lang="tr-TR" sz="1600" dirty="0">
                <a:latin typeface="Garamond" panose="02020404030301010803" pitchFamily="18" charset="0"/>
              </a:rPr>
              <a:t> Yapılan </a:t>
            </a:r>
            <a:r>
              <a:rPr lang="tr-TR" sz="1600" dirty="0" err="1">
                <a:solidFill>
                  <a:srgbClr val="FF0000"/>
                </a:solidFill>
                <a:latin typeface="Garamond" panose="02020404030301010803" pitchFamily="18" charset="0"/>
              </a:rPr>
              <a:t>cerebrum</a:t>
            </a:r>
            <a:r>
              <a:rPr lang="tr-TR" sz="1600" dirty="0">
                <a:latin typeface="Garamond" panose="02020404030301010803" pitchFamily="18" charset="0"/>
              </a:rPr>
              <a:t> testleri sonucu ise </a:t>
            </a:r>
            <a:r>
              <a:rPr lang="tr-TR" sz="1600" dirty="0" err="1">
                <a:solidFill>
                  <a:srgbClr val="FF0000"/>
                </a:solidFill>
                <a:latin typeface="Garamond" panose="02020404030301010803" pitchFamily="18" charset="0"/>
              </a:rPr>
              <a:t>alzheimer</a:t>
            </a:r>
            <a:r>
              <a:rPr lang="tr-TR" sz="1600" dirty="0">
                <a:latin typeface="Garamond" panose="02020404030301010803" pitchFamily="18" charset="0"/>
              </a:rPr>
              <a:t> tanısını desteklemiş olup </a:t>
            </a:r>
            <a:r>
              <a:rPr lang="tr-TR" sz="1600" dirty="0" err="1">
                <a:solidFill>
                  <a:srgbClr val="FF0000"/>
                </a:solidFill>
                <a:latin typeface="Garamond" panose="02020404030301010803" pitchFamily="18" charset="0"/>
              </a:rPr>
              <a:t>cerebrumda</a:t>
            </a:r>
            <a:r>
              <a:rPr lang="tr-TR" sz="1600" dirty="0">
                <a:solidFill>
                  <a:srgbClr val="FF0000"/>
                </a:solidFill>
                <a:latin typeface="Garamond" panose="02020404030301010803" pitchFamily="18" charset="0"/>
              </a:rPr>
              <a:t> </a:t>
            </a:r>
            <a:r>
              <a:rPr lang="tr-TR" sz="1600" dirty="0" err="1">
                <a:solidFill>
                  <a:srgbClr val="FF0000"/>
                </a:solidFill>
                <a:latin typeface="Garamond" panose="02020404030301010803" pitchFamily="18" charset="0"/>
              </a:rPr>
              <a:t>malign</a:t>
            </a:r>
            <a:r>
              <a:rPr lang="tr-TR" sz="1600" dirty="0">
                <a:solidFill>
                  <a:srgbClr val="FF0000"/>
                </a:solidFill>
                <a:latin typeface="Garamond" panose="02020404030301010803" pitchFamily="18" charset="0"/>
              </a:rPr>
              <a:t> </a:t>
            </a:r>
            <a:r>
              <a:rPr lang="tr-TR" sz="1600" dirty="0">
                <a:latin typeface="Garamond" panose="02020404030301010803" pitchFamily="18" charset="0"/>
              </a:rPr>
              <a:t>saptanmıştır.</a:t>
            </a:r>
          </a:p>
          <a:p>
            <a:pPr marL="0" indent="0">
              <a:buNone/>
            </a:pPr>
            <a:r>
              <a:rPr lang="tr-TR" sz="1600" dirty="0">
                <a:latin typeface="Garamond" panose="02020404030301010803" pitchFamily="18" charset="0"/>
              </a:rPr>
              <a:t> Hasta tedavi süreci içerisinde </a:t>
            </a:r>
            <a:r>
              <a:rPr lang="tr-TR" sz="1600" dirty="0" err="1">
                <a:solidFill>
                  <a:srgbClr val="FF0000"/>
                </a:solidFill>
                <a:latin typeface="Garamond" panose="02020404030301010803" pitchFamily="18" charset="0"/>
              </a:rPr>
              <a:t>defakasyon</a:t>
            </a:r>
            <a:r>
              <a:rPr lang="tr-TR" sz="1600" dirty="0">
                <a:latin typeface="Garamond" panose="02020404030301010803" pitchFamily="18" charset="0"/>
              </a:rPr>
              <a:t> yeteneğini de kaybetmiş olup şiddetli </a:t>
            </a:r>
            <a:r>
              <a:rPr lang="tr-TR" sz="1600" dirty="0" err="1">
                <a:solidFill>
                  <a:srgbClr val="FF0000"/>
                </a:solidFill>
                <a:latin typeface="Garamond" panose="02020404030301010803" pitchFamily="18" charset="0"/>
              </a:rPr>
              <a:t>cephalalgia</a:t>
            </a:r>
            <a:r>
              <a:rPr lang="tr-TR" sz="1600" dirty="0">
                <a:latin typeface="Garamond" panose="02020404030301010803" pitchFamily="18" charset="0"/>
              </a:rPr>
              <a:t> geçirmiştir. </a:t>
            </a:r>
          </a:p>
          <a:p>
            <a:pPr marL="0" indent="0">
              <a:buNone/>
            </a:pPr>
            <a:r>
              <a:rPr lang="tr-TR" sz="1600" dirty="0">
                <a:latin typeface="Garamond" panose="02020404030301010803" pitchFamily="18" charset="0"/>
              </a:rPr>
              <a:t>Hastaya </a:t>
            </a:r>
            <a:r>
              <a:rPr lang="tr-TR" sz="1600" dirty="0" err="1">
                <a:solidFill>
                  <a:srgbClr val="FF0000"/>
                </a:solidFill>
                <a:latin typeface="Garamond" panose="02020404030301010803" pitchFamily="18" charset="0"/>
              </a:rPr>
              <a:t>nöronavigasyon</a:t>
            </a:r>
            <a:r>
              <a:rPr lang="tr-TR" sz="1600" dirty="0">
                <a:latin typeface="Garamond" panose="02020404030301010803" pitchFamily="18" charset="0"/>
              </a:rPr>
              <a:t> ile </a:t>
            </a:r>
            <a:r>
              <a:rPr lang="tr-TR" sz="1600" dirty="0">
                <a:solidFill>
                  <a:srgbClr val="FF0000"/>
                </a:solidFill>
                <a:latin typeface="Garamond" panose="02020404030301010803" pitchFamily="18" charset="0"/>
              </a:rPr>
              <a:t>cerrahi </a:t>
            </a:r>
            <a:r>
              <a:rPr lang="tr-TR" sz="1600" dirty="0" err="1">
                <a:solidFill>
                  <a:srgbClr val="FF0000"/>
                </a:solidFill>
                <a:latin typeface="Garamond" panose="02020404030301010803" pitchFamily="18" charset="0"/>
              </a:rPr>
              <a:t>decompression</a:t>
            </a:r>
            <a:r>
              <a:rPr lang="tr-TR" sz="1600" dirty="0">
                <a:solidFill>
                  <a:srgbClr val="FF0000"/>
                </a:solidFill>
                <a:latin typeface="Garamond" panose="02020404030301010803" pitchFamily="18" charset="0"/>
              </a:rPr>
              <a:t> </a:t>
            </a:r>
            <a:r>
              <a:rPr lang="tr-TR" sz="1600" dirty="0">
                <a:latin typeface="Garamond" panose="02020404030301010803" pitchFamily="18" charset="0"/>
              </a:rPr>
              <a:t>yapıldı.</a:t>
            </a:r>
          </a:p>
          <a:p>
            <a:pPr marL="0" indent="0">
              <a:buNone/>
            </a:pPr>
            <a:r>
              <a:rPr lang="tr-TR" sz="1600" dirty="0">
                <a:latin typeface="Garamond" panose="02020404030301010803" pitchFamily="18" charset="0"/>
              </a:rPr>
              <a:t> </a:t>
            </a:r>
            <a:r>
              <a:rPr lang="tr-TR" sz="1600" dirty="0">
                <a:solidFill>
                  <a:srgbClr val="FF0000"/>
                </a:solidFill>
                <a:latin typeface="Garamond" panose="02020404030301010803" pitchFamily="18" charset="0"/>
              </a:rPr>
              <a:t>Alzheimer </a:t>
            </a:r>
            <a:r>
              <a:rPr lang="tr-TR" sz="1600" dirty="0" err="1">
                <a:solidFill>
                  <a:srgbClr val="FF0000"/>
                </a:solidFill>
                <a:latin typeface="Garamond" panose="02020404030301010803" pitchFamily="18" charset="0"/>
              </a:rPr>
              <a:t>morbus</a:t>
            </a:r>
            <a:r>
              <a:rPr lang="tr-TR" sz="1600" dirty="0">
                <a:solidFill>
                  <a:srgbClr val="FF0000"/>
                </a:solidFill>
                <a:latin typeface="Garamond" panose="02020404030301010803" pitchFamily="18" charset="0"/>
              </a:rPr>
              <a:t> </a:t>
            </a:r>
            <a:r>
              <a:rPr lang="tr-TR" sz="1600" dirty="0">
                <a:latin typeface="Garamond" panose="02020404030301010803" pitchFamily="18" charset="0"/>
              </a:rPr>
              <a:t>için </a:t>
            </a:r>
            <a:r>
              <a:rPr lang="tr-TR" sz="1600" dirty="0" err="1">
                <a:solidFill>
                  <a:srgbClr val="FF0000"/>
                </a:solidFill>
                <a:latin typeface="Garamond" panose="02020404030301010803" pitchFamily="18" charset="0"/>
              </a:rPr>
              <a:t>cerebruma</a:t>
            </a:r>
            <a:r>
              <a:rPr lang="tr-TR" sz="1600" dirty="0">
                <a:latin typeface="Garamond" panose="02020404030301010803" pitchFamily="18" charset="0"/>
              </a:rPr>
              <a:t> </a:t>
            </a:r>
            <a:r>
              <a:rPr lang="tr-TR" sz="1600" dirty="0">
                <a:solidFill>
                  <a:srgbClr val="FF0000"/>
                </a:solidFill>
                <a:latin typeface="Garamond" panose="02020404030301010803" pitchFamily="18" charset="0"/>
              </a:rPr>
              <a:t>drenaj</a:t>
            </a:r>
            <a:r>
              <a:rPr lang="tr-TR" sz="1600" dirty="0">
                <a:latin typeface="Garamond" panose="02020404030301010803" pitchFamily="18" charset="0"/>
              </a:rPr>
              <a:t> uygulanarak etkileri azda olsa azaltıldı. Hasta işlemden 15 gün sonra taburcu edildi</a:t>
            </a:r>
          </a:p>
        </p:txBody>
      </p:sp>
    </p:spTree>
    <p:extLst>
      <p:ext uri="{BB962C8B-B14F-4D97-AF65-F5344CB8AC3E}">
        <p14:creationId xmlns:p14="http://schemas.microsoft.com/office/powerpoint/2010/main" val="11591257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3CC5E0D-E861-4C0F-95A8-1697059C6231}"/>
              </a:ext>
            </a:extLst>
          </p:cNvPr>
          <p:cNvSpPr>
            <a:spLocks noGrp="1"/>
          </p:cNvSpPr>
          <p:nvPr>
            <p:ph type="title"/>
          </p:nvPr>
        </p:nvSpPr>
        <p:spPr>
          <a:xfrm>
            <a:off x="705679" y="0"/>
            <a:ext cx="10515600" cy="1325563"/>
          </a:xfrm>
        </p:spPr>
        <p:txBody>
          <a:bodyPr>
            <a:normAutofit/>
          </a:bodyPr>
          <a:lstStyle/>
          <a:p>
            <a:r>
              <a:rPr lang="tr-TR" sz="1600" b="1" dirty="0">
                <a:latin typeface="Garamond" panose="02020404030301010803" pitchFamily="18" charset="0"/>
              </a:rPr>
              <a:t>                                                                 VAKA ÖRNEĞİ-2 AÇIKLAMASI</a:t>
            </a:r>
          </a:p>
        </p:txBody>
      </p:sp>
      <p:sp>
        <p:nvSpPr>
          <p:cNvPr id="3" name="İçerik Yer Tutucusu 2">
            <a:extLst>
              <a:ext uri="{FF2B5EF4-FFF2-40B4-BE49-F238E27FC236}">
                <a16:creationId xmlns="" xmlns:a16="http://schemas.microsoft.com/office/drawing/2014/main" id="{51753D95-D7DD-4365-A39E-66C56E99854F}"/>
              </a:ext>
            </a:extLst>
          </p:cNvPr>
          <p:cNvSpPr>
            <a:spLocks noGrp="1"/>
          </p:cNvSpPr>
          <p:nvPr>
            <p:ph idx="1"/>
          </p:nvPr>
        </p:nvSpPr>
        <p:spPr>
          <a:xfrm>
            <a:off x="311426" y="909279"/>
            <a:ext cx="11569147" cy="5717452"/>
          </a:xfrm>
        </p:spPr>
        <p:txBody>
          <a:bodyPr>
            <a:normAutofit/>
          </a:bodyPr>
          <a:lstStyle/>
          <a:p>
            <a:pPr marL="0" indent="0">
              <a:buNone/>
            </a:pPr>
            <a:r>
              <a:rPr lang="tr-TR" sz="1600" dirty="0">
                <a:solidFill>
                  <a:srgbClr val="FF0000"/>
                </a:solidFill>
                <a:latin typeface="Garamond" panose="02020404030301010803" pitchFamily="18" charset="0"/>
              </a:rPr>
              <a:t>KELİME                                                           OKUNUŞU                                                             ANLAMI</a:t>
            </a:r>
          </a:p>
          <a:p>
            <a:pPr marL="0" indent="0">
              <a:buNone/>
            </a:pPr>
            <a:r>
              <a:rPr lang="tr-TR" sz="1600" dirty="0" err="1"/>
              <a:t>Confusione</a:t>
            </a:r>
            <a:r>
              <a:rPr lang="tr-TR" sz="1600" dirty="0"/>
              <a:t>                                                                 </a:t>
            </a:r>
            <a:r>
              <a:rPr lang="tr-TR" sz="1600" dirty="0" err="1"/>
              <a:t>Konfüzyon</a:t>
            </a:r>
            <a:r>
              <a:rPr lang="tr-TR" sz="1600" dirty="0"/>
              <a:t>                                                                    Bilinç kaybı</a:t>
            </a:r>
          </a:p>
          <a:p>
            <a:pPr marL="0" indent="0">
              <a:buNone/>
            </a:pPr>
            <a:r>
              <a:rPr lang="tr-TR" sz="1600" dirty="0" err="1">
                <a:latin typeface="Garamond" panose="02020404030301010803" pitchFamily="18" charset="0"/>
              </a:rPr>
              <a:t>Dizartri</a:t>
            </a:r>
            <a:r>
              <a:rPr lang="tr-TR" sz="1600" dirty="0">
                <a:latin typeface="Garamond" panose="02020404030301010803" pitchFamily="18" charset="0"/>
              </a:rPr>
              <a:t>                                                                 </a:t>
            </a:r>
            <a:r>
              <a:rPr lang="tr-TR" sz="1600" dirty="0" err="1">
                <a:latin typeface="Garamond" panose="02020404030301010803" pitchFamily="18" charset="0"/>
              </a:rPr>
              <a:t>Dizartri</a:t>
            </a:r>
            <a:r>
              <a:rPr lang="tr-TR" sz="1600" dirty="0">
                <a:latin typeface="Garamond" panose="02020404030301010803" pitchFamily="18" charset="0"/>
              </a:rPr>
              <a:t>                                                                  Konuşma bozukluğu</a:t>
            </a:r>
          </a:p>
          <a:p>
            <a:pPr marL="0" indent="0">
              <a:buNone/>
            </a:pPr>
            <a:r>
              <a:rPr lang="tr-TR" sz="1600" dirty="0">
                <a:latin typeface="Garamond" panose="02020404030301010803" pitchFamily="18" charset="0"/>
              </a:rPr>
              <a:t>Apraksi                                                                 </a:t>
            </a:r>
            <a:r>
              <a:rPr lang="tr-TR" sz="1600" dirty="0" err="1">
                <a:latin typeface="Garamond" panose="02020404030301010803" pitchFamily="18" charset="0"/>
              </a:rPr>
              <a:t>Apraksi</a:t>
            </a:r>
            <a:r>
              <a:rPr lang="tr-TR" sz="1600" dirty="0">
                <a:latin typeface="Garamond" panose="02020404030301010803" pitchFamily="18" charset="0"/>
              </a:rPr>
              <a:t>                                                             Hareketi istenilen şekilde yapamama</a:t>
            </a:r>
          </a:p>
          <a:p>
            <a:pPr marL="0" indent="0">
              <a:buNone/>
            </a:pPr>
            <a:r>
              <a:rPr lang="tr-TR" sz="1600" dirty="0" err="1">
                <a:latin typeface="Garamond" panose="02020404030301010803" pitchFamily="18" charset="0"/>
              </a:rPr>
              <a:t>Caput</a:t>
            </a:r>
            <a:r>
              <a:rPr lang="tr-TR" sz="1600" dirty="0">
                <a:latin typeface="Garamond" panose="02020404030301010803" pitchFamily="18" charset="0"/>
              </a:rPr>
              <a:t> travma                                                        Kaput </a:t>
            </a:r>
            <a:r>
              <a:rPr lang="tr-TR" sz="1600" dirty="0" err="1">
                <a:latin typeface="Garamond" panose="02020404030301010803" pitchFamily="18" charset="0"/>
              </a:rPr>
              <a:t>tıravma</a:t>
            </a:r>
            <a:r>
              <a:rPr lang="tr-TR" sz="1600" dirty="0">
                <a:latin typeface="Garamond" panose="02020404030301010803" pitchFamily="18" charset="0"/>
              </a:rPr>
              <a:t>                                                        Baş Travması</a:t>
            </a:r>
          </a:p>
          <a:p>
            <a:pPr marL="0" indent="0">
              <a:buNone/>
            </a:pPr>
            <a:r>
              <a:rPr lang="tr-TR" sz="1600" dirty="0" err="1">
                <a:latin typeface="Garamond" panose="02020404030301010803" pitchFamily="18" charset="0"/>
              </a:rPr>
              <a:t>Thyroid</a:t>
            </a:r>
            <a:r>
              <a:rPr lang="tr-TR" sz="1600" dirty="0">
                <a:latin typeface="Garamond" panose="02020404030301010803" pitchFamily="18" charset="0"/>
              </a:rPr>
              <a:t> </a:t>
            </a:r>
            <a:r>
              <a:rPr lang="tr-TR" sz="1600" dirty="0" err="1">
                <a:latin typeface="Garamond" panose="02020404030301010803" pitchFamily="18" charset="0"/>
              </a:rPr>
              <a:t>glandulae</a:t>
            </a:r>
            <a:r>
              <a:rPr lang="tr-TR" sz="1600" dirty="0">
                <a:latin typeface="Garamond" panose="02020404030301010803" pitchFamily="18" charset="0"/>
              </a:rPr>
              <a:t> </a:t>
            </a:r>
            <a:r>
              <a:rPr lang="tr-TR" sz="1600" dirty="0" err="1">
                <a:latin typeface="Garamond" panose="02020404030301010803" pitchFamily="18" charset="0"/>
              </a:rPr>
              <a:t>morbus</a:t>
            </a:r>
            <a:r>
              <a:rPr lang="tr-TR" sz="1600" dirty="0">
                <a:latin typeface="Garamond" panose="02020404030301010803" pitchFamily="18" charset="0"/>
              </a:rPr>
              <a:t>                                    </a:t>
            </a:r>
            <a:r>
              <a:rPr lang="tr-TR" sz="1600" dirty="0" err="1">
                <a:latin typeface="Garamond" panose="02020404030301010803" pitchFamily="18" charset="0"/>
              </a:rPr>
              <a:t>Tiroid</a:t>
            </a:r>
            <a:r>
              <a:rPr lang="tr-TR" sz="1600" dirty="0">
                <a:latin typeface="Garamond" panose="02020404030301010803" pitchFamily="18" charset="0"/>
              </a:rPr>
              <a:t> </a:t>
            </a:r>
            <a:r>
              <a:rPr lang="tr-TR" sz="1600" dirty="0" err="1">
                <a:latin typeface="Garamond" panose="02020404030301010803" pitchFamily="18" charset="0"/>
              </a:rPr>
              <a:t>gılandula</a:t>
            </a:r>
            <a:r>
              <a:rPr lang="tr-TR" sz="1600" dirty="0">
                <a:latin typeface="Garamond" panose="02020404030301010803" pitchFamily="18" charset="0"/>
              </a:rPr>
              <a:t> </a:t>
            </a:r>
            <a:r>
              <a:rPr lang="tr-TR" sz="1600" dirty="0" err="1">
                <a:latin typeface="Garamond" panose="02020404030301010803" pitchFamily="18" charset="0"/>
              </a:rPr>
              <a:t>morbus</a:t>
            </a:r>
            <a:r>
              <a:rPr lang="tr-TR" sz="1600" dirty="0">
                <a:latin typeface="Garamond" panose="02020404030301010803" pitchFamily="18" charset="0"/>
              </a:rPr>
              <a:t>                                         </a:t>
            </a:r>
            <a:r>
              <a:rPr lang="tr-TR" sz="1600" dirty="0" err="1">
                <a:latin typeface="Garamond" panose="02020404030301010803" pitchFamily="18" charset="0"/>
              </a:rPr>
              <a:t>Tiroid</a:t>
            </a:r>
            <a:r>
              <a:rPr lang="tr-TR" sz="1600" dirty="0">
                <a:latin typeface="Garamond" panose="02020404030301010803" pitchFamily="18" charset="0"/>
              </a:rPr>
              <a:t> bezi hastalığı</a:t>
            </a:r>
          </a:p>
          <a:p>
            <a:pPr marL="0" indent="0">
              <a:buNone/>
            </a:pPr>
            <a:r>
              <a:rPr lang="tr-TR" sz="1600" dirty="0" err="1">
                <a:latin typeface="Garamond" panose="02020404030301010803" pitchFamily="18" charset="0"/>
              </a:rPr>
              <a:t>Cephalalgia</a:t>
            </a:r>
            <a:r>
              <a:rPr lang="tr-TR" sz="1600" dirty="0">
                <a:latin typeface="Garamond" panose="02020404030301010803" pitchFamily="18" charset="0"/>
              </a:rPr>
              <a:t>                                                           </a:t>
            </a:r>
            <a:r>
              <a:rPr lang="tr-TR" sz="1600" dirty="0" err="1">
                <a:latin typeface="Garamond" panose="02020404030301010803" pitchFamily="18" charset="0"/>
              </a:rPr>
              <a:t>Sefalalji</a:t>
            </a:r>
            <a:r>
              <a:rPr lang="tr-TR" sz="1600" dirty="0">
                <a:latin typeface="Garamond" panose="02020404030301010803" pitchFamily="18" charset="0"/>
              </a:rPr>
              <a:t>                                                                   Baş ağrısı</a:t>
            </a:r>
          </a:p>
          <a:p>
            <a:pPr marL="0" indent="0">
              <a:buNone/>
            </a:pPr>
            <a:r>
              <a:rPr lang="tr-TR" sz="1600" dirty="0" err="1">
                <a:latin typeface="Garamond" panose="02020404030301010803" pitchFamily="18" charset="0"/>
              </a:rPr>
              <a:t>Emezis</a:t>
            </a:r>
            <a:r>
              <a:rPr lang="tr-TR" sz="1600" dirty="0">
                <a:latin typeface="Garamond" panose="02020404030301010803" pitchFamily="18" charset="0"/>
              </a:rPr>
              <a:t>                                                                 </a:t>
            </a:r>
            <a:r>
              <a:rPr lang="tr-TR" sz="1600" dirty="0" err="1">
                <a:latin typeface="Garamond" panose="02020404030301010803" pitchFamily="18" charset="0"/>
              </a:rPr>
              <a:t>Emezis</a:t>
            </a:r>
            <a:r>
              <a:rPr lang="tr-TR" sz="1600" dirty="0">
                <a:latin typeface="Garamond" panose="02020404030301010803" pitchFamily="18" charset="0"/>
              </a:rPr>
              <a:t>                                                                   </a:t>
            </a:r>
            <a:r>
              <a:rPr lang="tr-TR" sz="1600" dirty="0" err="1">
                <a:latin typeface="Garamond" panose="02020404030301010803" pitchFamily="18" charset="0"/>
              </a:rPr>
              <a:t>Bulanrı,kusma</a:t>
            </a:r>
            <a:endParaRPr lang="tr-TR" sz="1600" dirty="0">
              <a:latin typeface="Garamond" panose="02020404030301010803" pitchFamily="18" charset="0"/>
            </a:endParaRPr>
          </a:p>
          <a:p>
            <a:pPr marL="0" indent="0">
              <a:buNone/>
            </a:pPr>
            <a:r>
              <a:rPr lang="tr-TR" sz="1600" dirty="0">
                <a:latin typeface="Garamond" panose="02020404030301010803" pitchFamily="18" charset="0"/>
              </a:rPr>
              <a:t>Alzheimer </a:t>
            </a:r>
            <a:r>
              <a:rPr lang="tr-TR" sz="1600" dirty="0" err="1">
                <a:latin typeface="Garamond" panose="02020404030301010803" pitchFamily="18" charset="0"/>
              </a:rPr>
              <a:t>morbus</a:t>
            </a:r>
            <a:r>
              <a:rPr lang="tr-TR" sz="1600" dirty="0">
                <a:latin typeface="Garamond" panose="02020404030301010803" pitchFamily="18" charset="0"/>
              </a:rPr>
              <a:t>                                                </a:t>
            </a:r>
            <a:r>
              <a:rPr lang="tr-TR" sz="1600" dirty="0" err="1">
                <a:latin typeface="Garamond" panose="02020404030301010803" pitchFamily="18" charset="0"/>
              </a:rPr>
              <a:t>Alzaymır</a:t>
            </a:r>
            <a:r>
              <a:rPr lang="tr-TR" sz="1600" dirty="0">
                <a:latin typeface="Garamond" panose="02020404030301010803" pitchFamily="18" charset="0"/>
              </a:rPr>
              <a:t> </a:t>
            </a:r>
            <a:r>
              <a:rPr lang="tr-TR" sz="1600" dirty="0" err="1">
                <a:latin typeface="Garamond" panose="02020404030301010803" pitchFamily="18" charset="0"/>
              </a:rPr>
              <a:t>morbus</a:t>
            </a:r>
            <a:r>
              <a:rPr lang="tr-TR" sz="1600" dirty="0">
                <a:latin typeface="Garamond" panose="02020404030301010803" pitchFamily="18" charset="0"/>
              </a:rPr>
              <a:t>                                                   </a:t>
            </a:r>
            <a:r>
              <a:rPr lang="tr-TR" sz="1600" dirty="0" err="1">
                <a:latin typeface="Garamond" panose="02020404030301010803" pitchFamily="18" charset="0"/>
              </a:rPr>
              <a:t>Alzehimer</a:t>
            </a:r>
            <a:r>
              <a:rPr lang="tr-TR" sz="1600" dirty="0">
                <a:latin typeface="Garamond" panose="02020404030301010803" pitchFamily="18" charset="0"/>
              </a:rPr>
              <a:t> hastalığı</a:t>
            </a:r>
          </a:p>
        </p:txBody>
      </p:sp>
    </p:spTree>
    <p:extLst>
      <p:ext uri="{BB962C8B-B14F-4D97-AF65-F5344CB8AC3E}">
        <p14:creationId xmlns:p14="http://schemas.microsoft.com/office/powerpoint/2010/main" val="5134091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5FD37C2-37CF-4DD7-9B2D-D3D5C06CE0A6}"/>
              </a:ext>
            </a:extLst>
          </p:cNvPr>
          <p:cNvSpPr>
            <a:spLocks noGrp="1"/>
          </p:cNvSpPr>
          <p:nvPr>
            <p:ph type="title"/>
          </p:nvPr>
        </p:nvSpPr>
        <p:spPr/>
        <p:txBody>
          <a:bodyPr>
            <a:normAutofit/>
          </a:bodyPr>
          <a:lstStyle/>
          <a:p>
            <a:pPr marL="0" indent="0"/>
            <a:r>
              <a:rPr lang="tr-TR" sz="1600" b="1" dirty="0">
                <a:latin typeface="Garamond" panose="02020404030301010803" pitchFamily="18" charset="0"/>
              </a:rPr>
              <a:t>                                                                        VAKA ÖRNEĞİ-2 AÇIKLAMASI</a:t>
            </a:r>
            <a:endParaRPr lang="tr-TR" sz="1600" dirty="0"/>
          </a:p>
        </p:txBody>
      </p:sp>
      <p:sp>
        <p:nvSpPr>
          <p:cNvPr id="3" name="İçerik Yer Tutucusu 2">
            <a:extLst>
              <a:ext uri="{FF2B5EF4-FFF2-40B4-BE49-F238E27FC236}">
                <a16:creationId xmlns="" xmlns:a16="http://schemas.microsoft.com/office/drawing/2014/main" id="{2AE970D3-3EDC-4D35-B502-6DD25A26E0E8}"/>
              </a:ext>
            </a:extLst>
          </p:cNvPr>
          <p:cNvSpPr>
            <a:spLocks noGrp="1"/>
          </p:cNvSpPr>
          <p:nvPr>
            <p:ph idx="1"/>
          </p:nvPr>
        </p:nvSpPr>
        <p:spPr>
          <a:xfrm>
            <a:off x="314793" y="1253330"/>
            <a:ext cx="11188909" cy="5132479"/>
          </a:xfrm>
        </p:spPr>
        <p:txBody>
          <a:bodyPr>
            <a:normAutofit/>
          </a:bodyPr>
          <a:lstStyle/>
          <a:p>
            <a:pPr marL="0" indent="0">
              <a:buNone/>
            </a:pPr>
            <a:r>
              <a:rPr lang="tr-TR" sz="1600" dirty="0">
                <a:solidFill>
                  <a:srgbClr val="FF0000"/>
                </a:solidFill>
                <a:latin typeface="Garamond" panose="02020404030301010803" pitchFamily="18" charset="0"/>
              </a:rPr>
              <a:t>KELİME                                                          OKUNUŞU                                                               ANLAMI</a:t>
            </a:r>
          </a:p>
          <a:p>
            <a:pPr marL="0" indent="0">
              <a:buNone/>
            </a:pPr>
            <a:r>
              <a:rPr lang="tr-TR" sz="1600" dirty="0" err="1">
                <a:latin typeface="Garamond" panose="02020404030301010803" pitchFamily="18" charset="0"/>
              </a:rPr>
              <a:t>Electroencephalography</a:t>
            </a:r>
            <a:r>
              <a:rPr lang="tr-TR" sz="1600" dirty="0">
                <a:latin typeface="Garamond" panose="02020404030301010803" pitchFamily="18" charset="0"/>
              </a:rPr>
              <a:t>                             </a:t>
            </a:r>
            <a:r>
              <a:rPr lang="tr-TR" sz="1600" dirty="0" err="1">
                <a:latin typeface="Garamond" panose="02020404030301010803" pitchFamily="18" charset="0"/>
              </a:rPr>
              <a:t>Elektroensefalografi</a:t>
            </a:r>
            <a:r>
              <a:rPr lang="tr-TR" sz="1600" dirty="0">
                <a:latin typeface="Garamond" panose="02020404030301010803" pitchFamily="18" charset="0"/>
              </a:rPr>
              <a:t>                                          Beynin elektriksel </a:t>
            </a:r>
            <a:r>
              <a:rPr lang="tr-TR" sz="1600" dirty="0" err="1">
                <a:latin typeface="Garamond" panose="02020404030301010803" pitchFamily="18" charset="0"/>
              </a:rPr>
              <a:t>faaliyrtini</a:t>
            </a:r>
            <a:r>
              <a:rPr lang="tr-TR" sz="1600" dirty="0">
                <a:latin typeface="Garamond" panose="02020404030301010803" pitchFamily="18" charset="0"/>
              </a:rPr>
              <a:t> ölçen cihaz</a:t>
            </a:r>
          </a:p>
          <a:p>
            <a:pPr marL="0" indent="0">
              <a:buNone/>
            </a:pPr>
            <a:r>
              <a:rPr lang="tr-TR" sz="1600" dirty="0" err="1">
                <a:latin typeface="Garamond" panose="02020404030301010803" pitchFamily="18" charset="0"/>
              </a:rPr>
              <a:t>Cerebrum</a:t>
            </a:r>
            <a:r>
              <a:rPr lang="tr-TR" sz="1600" dirty="0">
                <a:latin typeface="Garamond" panose="02020404030301010803" pitchFamily="18" charset="0"/>
              </a:rPr>
              <a:t>                                                   </a:t>
            </a:r>
            <a:r>
              <a:rPr lang="tr-TR" sz="1600" dirty="0" err="1">
                <a:latin typeface="Garamond" panose="02020404030301010803" pitchFamily="18" charset="0"/>
              </a:rPr>
              <a:t>Serebrum</a:t>
            </a:r>
            <a:r>
              <a:rPr lang="tr-TR" sz="1600" dirty="0">
                <a:latin typeface="Garamond" panose="02020404030301010803" pitchFamily="18" charset="0"/>
              </a:rPr>
              <a:t>                                                          Beyin</a:t>
            </a:r>
          </a:p>
          <a:p>
            <a:pPr marL="0" indent="0">
              <a:buNone/>
            </a:pPr>
            <a:r>
              <a:rPr lang="tr-TR" sz="1600" dirty="0">
                <a:latin typeface="Garamond" panose="02020404030301010803" pitchFamily="18" charset="0"/>
              </a:rPr>
              <a:t> </a:t>
            </a:r>
            <a:r>
              <a:rPr lang="tr-TR" sz="1600" dirty="0" err="1">
                <a:latin typeface="Garamond" panose="02020404030301010803" pitchFamily="18" charset="0"/>
              </a:rPr>
              <a:t>Malign</a:t>
            </a:r>
            <a:r>
              <a:rPr lang="tr-TR" sz="1600" dirty="0">
                <a:latin typeface="Garamond" panose="02020404030301010803" pitchFamily="18" charset="0"/>
              </a:rPr>
              <a:t>                                                       Malin                                                                Tümör</a:t>
            </a:r>
          </a:p>
          <a:p>
            <a:pPr marL="0" indent="0">
              <a:buNone/>
            </a:pPr>
            <a:r>
              <a:rPr lang="tr-TR" sz="1600" dirty="0">
                <a:latin typeface="Garamond" panose="02020404030301010803" pitchFamily="18" charset="0"/>
              </a:rPr>
              <a:t> </a:t>
            </a:r>
            <a:r>
              <a:rPr lang="tr-TR" sz="1600" dirty="0" err="1">
                <a:latin typeface="Garamond" panose="02020404030301010803" pitchFamily="18" charset="0"/>
              </a:rPr>
              <a:t>Defakasyon</a:t>
            </a:r>
            <a:r>
              <a:rPr lang="tr-TR" sz="1600" dirty="0">
                <a:latin typeface="Garamond" panose="02020404030301010803" pitchFamily="18" charset="0"/>
              </a:rPr>
              <a:t>                                               </a:t>
            </a:r>
            <a:r>
              <a:rPr lang="tr-TR" sz="1600" dirty="0" err="1">
                <a:latin typeface="Garamond" panose="02020404030301010803" pitchFamily="18" charset="0"/>
              </a:rPr>
              <a:t>Defekasyon</a:t>
            </a:r>
            <a:r>
              <a:rPr lang="tr-TR" sz="1600" dirty="0">
                <a:latin typeface="Garamond" panose="02020404030301010803" pitchFamily="18" charset="0"/>
              </a:rPr>
              <a:t>                                                       Dışkı</a:t>
            </a:r>
          </a:p>
          <a:p>
            <a:pPr marL="0" indent="0">
              <a:buNone/>
            </a:pPr>
            <a:r>
              <a:rPr lang="tr-TR" sz="1600" dirty="0" err="1">
                <a:latin typeface="Garamond" panose="02020404030301010803" pitchFamily="18" charset="0"/>
              </a:rPr>
              <a:t>Nöronavigasyon</a:t>
            </a:r>
            <a:r>
              <a:rPr lang="tr-TR" sz="1600" dirty="0">
                <a:latin typeface="Garamond" panose="02020404030301010803" pitchFamily="18" charset="0"/>
              </a:rPr>
              <a:t>                                         </a:t>
            </a:r>
            <a:r>
              <a:rPr lang="tr-TR" sz="1600" dirty="0" err="1">
                <a:latin typeface="Garamond" panose="02020404030301010803" pitchFamily="18" charset="0"/>
              </a:rPr>
              <a:t>Nöronavigasyon</a:t>
            </a:r>
            <a:r>
              <a:rPr lang="tr-TR" sz="1600" dirty="0">
                <a:latin typeface="Garamond" panose="02020404030301010803" pitchFamily="18" charset="0"/>
              </a:rPr>
              <a:t>             Beyin ve omuriliğin 3 boyutlu görüntülenmesi için kullanılan cihaz</a:t>
            </a:r>
          </a:p>
          <a:p>
            <a:pPr marL="0" indent="0">
              <a:buNone/>
            </a:pPr>
            <a:r>
              <a:rPr lang="tr-TR" sz="1600" dirty="0">
                <a:latin typeface="Garamond" panose="02020404030301010803" pitchFamily="18" charset="0"/>
              </a:rPr>
              <a:t>Cerrahi </a:t>
            </a:r>
            <a:r>
              <a:rPr lang="tr-TR" sz="1600" dirty="0" err="1">
                <a:latin typeface="Garamond" panose="02020404030301010803" pitchFamily="18" charset="0"/>
              </a:rPr>
              <a:t>decompression</a:t>
            </a:r>
            <a:r>
              <a:rPr lang="tr-TR" sz="1600" dirty="0">
                <a:latin typeface="Garamond" panose="02020404030301010803" pitchFamily="18" charset="0"/>
              </a:rPr>
              <a:t>                              Cerrahi </a:t>
            </a:r>
            <a:r>
              <a:rPr lang="tr-TR" sz="1600" dirty="0" err="1">
                <a:latin typeface="Garamond" panose="02020404030301010803" pitchFamily="18" charset="0"/>
              </a:rPr>
              <a:t>dekompresyon</a:t>
            </a:r>
            <a:r>
              <a:rPr lang="tr-TR" sz="1600" dirty="0">
                <a:latin typeface="Garamond" panose="02020404030301010803" pitchFamily="18" charset="0"/>
              </a:rPr>
              <a:t>               Sinire bası yapan oluşumun cerrahi olarak çıkarılması </a:t>
            </a:r>
          </a:p>
          <a:p>
            <a:pPr marL="0" indent="0">
              <a:buNone/>
            </a:pPr>
            <a:r>
              <a:rPr lang="tr-TR" sz="1600" dirty="0">
                <a:latin typeface="Garamond" panose="02020404030301010803" pitchFamily="18" charset="0"/>
              </a:rPr>
              <a:t>Drenaj                                                        </a:t>
            </a:r>
            <a:r>
              <a:rPr lang="tr-TR" sz="1600" dirty="0" err="1">
                <a:latin typeface="Garamond" panose="02020404030301010803" pitchFamily="18" charset="0"/>
              </a:rPr>
              <a:t>Direnaj</a:t>
            </a:r>
            <a:r>
              <a:rPr lang="tr-TR" sz="1600" dirty="0">
                <a:latin typeface="Garamond" panose="02020404030301010803" pitchFamily="18" charset="0"/>
              </a:rPr>
              <a:t>                                                            Sıvı boşaltılması işlemi</a:t>
            </a:r>
          </a:p>
          <a:p>
            <a:pPr marL="0" indent="0">
              <a:buNone/>
            </a:pPr>
            <a:endParaRPr lang="tr-TR" sz="1600" dirty="0"/>
          </a:p>
        </p:txBody>
      </p:sp>
    </p:spTree>
    <p:extLst>
      <p:ext uri="{BB962C8B-B14F-4D97-AF65-F5344CB8AC3E}">
        <p14:creationId xmlns:p14="http://schemas.microsoft.com/office/powerpoint/2010/main" val="261010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336C29A-4921-4D67-83A2-4095B7A3DD0D}"/>
              </a:ext>
            </a:extLst>
          </p:cNvPr>
          <p:cNvSpPr>
            <a:spLocks noGrp="1"/>
          </p:cNvSpPr>
          <p:nvPr>
            <p:ph type="title"/>
          </p:nvPr>
        </p:nvSpPr>
        <p:spPr/>
        <p:txBody>
          <a:bodyPr>
            <a:normAutofit/>
          </a:bodyPr>
          <a:lstStyle/>
          <a:p>
            <a:r>
              <a:rPr lang="tr-TR" sz="1600" b="1" dirty="0">
                <a:latin typeface="Garamond" panose="02020404030301010803" pitchFamily="18" charset="0"/>
              </a:rPr>
              <a:t>                                                                    Sinir sisteminin mikroskobik yapısı</a:t>
            </a:r>
          </a:p>
        </p:txBody>
      </p:sp>
      <p:sp>
        <p:nvSpPr>
          <p:cNvPr id="3" name="İçerik Yer Tutucusu 2">
            <a:extLst>
              <a:ext uri="{FF2B5EF4-FFF2-40B4-BE49-F238E27FC236}">
                <a16:creationId xmlns="" xmlns:a16="http://schemas.microsoft.com/office/drawing/2014/main" id="{D5676501-099D-431A-8086-3386B6BCC09D}"/>
              </a:ext>
            </a:extLst>
          </p:cNvPr>
          <p:cNvSpPr>
            <a:spLocks noGrp="1"/>
          </p:cNvSpPr>
          <p:nvPr>
            <p:ph idx="1"/>
          </p:nvPr>
        </p:nvSpPr>
        <p:spPr/>
        <p:txBody>
          <a:bodyPr>
            <a:normAutofit/>
          </a:bodyPr>
          <a:lstStyle/>
          <a:p>
            <a:pPr marL="0" indent="0">
              <a:buNone/>
            </a:pPr>
            <a:r>
              <a:rPr lang="tr-TR" sz="1600" dirty="0">
                <a:latin typeface="Garamond" panose="02020404030301010803" pitchFamily="18" charset="0"/>
              </a:rPr>
              <a:t>Sinir sisteminde nöron(</a:t>
            </a:r>
            <a:r>
              <a:rPr lang="tr-TR" sz="1600" b="1" dirty="0" err="1">
                <a:solidFill>
                  <a:srgbClr val="FF0000"/>
                </a:solidFill>
                <a:latin typeface="Garamond" panose="02020404030301010803" pitchFamily="18" charset="0"/>
              </a:rPr>
              <a:t>neuron</a:t>
            </a:r>
            <a:r>
              <a:rPr lang="tr-TR" sz="1600" dirty="0">
                <a:latin typeface="Garamond" panose="02020404030301010803" pitchFamily="18" charset="0"/>
              </a:rPr>
              <a:t>) adı verilen sinir hücreleri ile </a:t>
            </a:r>
            <a:r>
              <a:rPr lang="tr-TR" sz="1600" dirty="0" err="1">
                <a:latin typeface="Garamond" panose="02020404030301010803" pitchFamily="18" charset="0"/>
              </a:rPr>
              <a:t>glia</a:t>
            </a:r>
            <a:r>
              <a:rPr lang="tr-TR" sz="1600" dirty="0">
                <a:latin typeface="Garamond" panose="02020404030301010803" pitchFamily="18" charset="0"/>
              </a:rPr>
              <a:t> hücreleri(</a:t>
            </a:r>
            <a:r>
              <a:rPr lang="tr-TR" sz="1600" b="1" dirty="0" err="1">
                <a:solidFill>
                  <a:srgbClr val="FF0000"/>
                </a:solidFill>
                <a:latin typeface="Garamond" panose="02020404030301010803" pitchFamily="18" charset="0"/>
              </a:rPr>
              <a:t>nöroglia</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neuroglia</a:t>
            </a:r>
            <a:r>
              <a:rPr lang="tr-TR" sz="1600" dirty="0">
                <a:latin typeface="Garamond" panose="02020404030301010803" pitchFamily="18" charset="0"/>
              </a:rPr>
              <a:t>) adı verilen destek hücreleri olmak üzere olmak üzere iki tip hücre vardır.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r>
              <a:rPr lang="tr-TR" sz="1600" dirty="0">
                <a:solidFill>
                  <a:srgbClr val="FF0000"/>
                </a:solidFill>
                <a:latin typeface="Garamond" panose="02020404030301010803" pitchFamily="18" charset="0"/>
              </a:rPr>
              <a:t>Şekil(2)</a:t>
            </a:r>
          </a:p>
          <a:p>
            <a:pPr marL="0" indent="0">
              <a:buNone/>
            </a:pPr>
            <a:endParaRPr lang="tr-TR" sz="1600" dirty="0">
              <a:latin typeface="Garamond" panose="02020404030301010803" pitchFamily="18" charset="0"/>
            </a:endParaRPr>
          </a:p>
        </p:txBody>
      </p:sp>
      <p:pic>
        <p:nvPicPr>
          <p:cNvPr id="1026" name="Picture 2" descr="nÃ¶ron ile ilgili gÃ¶rsel sonucu">
            <a:extLst>
              <a:ext uri="{FF2B5EF4-FFF2-40B4-BE49-F238E27FC236}">
                <a16:creationId xmlns="" xmlns:a16="http://schemas.microsoft.com/office/drawing/2014/main" id="{DF4359E0-600D-47CF-B238-6301CD27A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0226" y="3005624"/>
            <a:ext cx="6142382" cy="3171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109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FB1C204-0D5B-4C1C-BF0A-552AD4385120}"/>
              </a:ext>
            </a:extLst>
          </p:cNvPr>
          <p:cNvSpPr>
            <a:spLocks noGrp="1"/>
          </p:cNvSpPr>
          <p:nvPr>
            <p:ph idx="1"/>
          </p:nvPr>
        </p:nvSpPr>
        <p:spPr>
          <a:xfrm>
            <a:off x="492138" y="922231"/>
            <a:ext cx="11039061" cy="4982817"/>
          </a:xfrm>
        </p:spPr>
        <p:txBody>
          <a:bodyPr>
            <a:normAutofit/>
          </a:bodyPr>
          <a:lstStyle/>
          <a:p>
            <a:pPr marL="0" indent="0">
              <a:buNone/>
            </a:pPr>
            <a:r>
              <a:rPr lang="tr-TR" sz="1600" dirty="0">
                <a:latin typeface="Garamond" panose="02020404030301010803" pitchFamily="18" charset="0"/>
              </a:rPr>
              <a:t>                                                                                           </a:t>
            </a:r>
            <a:r>
              <a:rPr lang="tr-TR" sz="1600" b="1" dirty="0">
                <a:solidFill>
                  <a:schemeClr val="tx1">
                    <a:lumMod val="95000"/>
                    <a:lumOff val="5000"/>
                  </a:schemeClr>
                </a:solidFill>
                <a:latin typeface="Garamond" panose="02020404030301010803" pitchFamily="18" charset="0"/>
              </a:rPr>
              <a:t>ANATOMİK TERİMLER:</a:t>
            </a:r>
          </a:p>
          <a:p>
            <a:pPr marL="0" indent="0">
              <a:buNone/>
            </a:pPr>
            <a:r>
              <a:rPr lang="tr-TR" sz="2000" dirty="0">
                <a:latin typeface="Garamond" panose="02020404030301010803" pitchFamily="18" charset="0"/>
              </a:rPr>
              <a:t> </a:t>
            </a:r>
            <a:r>
              <a:rPr lang="tr-TR" sz="1600" b="1" dirty="0">
                <a:latin typeface="Garamond" panose="02020404030301010803" pitchFamily="18" charset="0"/>
              </a:rPr>
              <a:t>Genel Terimler:</a:t>
            </a:r>
          </a:p>
          <a:p>
            <a:pPr marL="0" indent="0">
              <a:buNone/>
            </a:pPr>
            <a:endParaRPr lang="tr-TR" sz="2000" b="1"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Synapse</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sinaps</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Uyartıların bir sinir hücresinden bir sinir hücresine ya da sinir hücresinden bir vücut hücresine ( kas, </a:t>
            </a:r>
            <a:r>
              <a:rPr lang="tr-TR" sz="1600" dirty="0" err="1">
                <a:latin typeface="Garamond" panose="02020404030301010803" pitchFamily="18" charset="0"/>
              </a:rPr>
              <a:t>epitel</a:t>
            </a:r>
            <a:r>
              <a:rPr lang="tr-TR" sz="1600" dirty="0">
                <a:latin typeface="Garamond" panose="02020404030301010803" pitchFamily="18" charset="0"/>
              </a:rPr>
              <a:t> vb.) geçirilmesini sağlayan bağlantılar.</a:t>
            </a:r>
          </a:p>
          <a:p>
            <a:pPr marL="0" indent="0">
              <a:buNone/>
            </a:pPr>
            <a:endParaRPr lang="tr-TR" sz="1400" b="1" dirty="0">
              <a:latin typeface="Garamond" panose="02020404030301010803" pitchFamily="18" charset="0"/>
            </a:endParaRPr>
          </a:p>
          <a:p>
            <a:pPr marL="0" indent="0">
              <a:buNone/>
            </a:pPr>
            <a:r>
              <a:rPr lang="tr-TR" sz="1400" b="1" dirty="0">
                <a:solidFill>
                  <a:srgbClr val="FF0000"/>
                </a:solidFill>
                <a:latin typeface="Garamond" panose="02020404030301010803" pitchFamily="18" charset="0"/>
              </a:rPr>
              <a:t>	</a:t>
            </a:r>
          </a:p>
          <a:p>
            <a:pPr marL="0" indent="0">
              <a:buNone/>
            </a:pPr>
            <a:endParaRPr lang="tr-TR" sz="1400" b="1" dirty="0">
              <a:solidFill>
                <a:srgbClr val="FF0000"/>
              </a:solidFill>
              <a:latin typeface="Garamond" panose="02020404030301010803" pitchFamily="18" charset="0"/>
            </a:endParaRPr>
          </a:p>
          <a:p>
            <a:pPr marL="0" indent="0">
              <a:buNone/>
            </a:pPr>
            <a:endParaRPr lang="tr-TR" sz="1400" b="1" dirty="0">
              <a:solidFill>
                <a:srgbClr val="FF0000"/>
              </a:solidFill>
              <a:latin typeface="Garamond" panose="02020404030301010803" pitchFamily="18" charset="0"/>
            </a:endParaRPr>
          </a:p>
          <a:p>
            <a:pPr marL="0" indent="0">
              <a:buNone/>
            </a:pPr>
            <a:endParaRPr lang="tr-TR" sz="1400" b="1" dirty="0">
              <a:solidFill>
                <a:srgbClr val="FF0000"/>
              </a:solidFill>
              <a:latin typeface="Garamond" panose="02020404030301010803" pitchFamily="18" charset="0"/>
            </a:endParaRPr>
          </a:p>
          <a:p>
            <a:pPr marL="0" indent="0">
              <a:buNone/>
            </a:pPr>
            <a:r>
              <a:rPr lang="tr-TR" sz="1400" b="1" dirty="0">
                <a:solidFill>
                  <a:srgbClr val="FF0000"/>
                </a:solidFill>
                <a:latin typeface="Garamond" panose="02020404030301010803" pitchFamily="18" charset="0"/>
              </a:rPr>
              <a:t>                                                                                                                                             </a:t>
            </a:r>
            <a:r>
              <a:rPr lang="tr-TR" sz="1400" b="1" dirty="0" smtClean="0">
                <a:solidFill>
                  <a:srgbClr val="FF0000"/>
                </a:solidFill>
                <a:latin typeface="Garamond" panose="02020404030301010803" pitchFamily="18" charset="0"/>
              </a:rPr>
              <a:t>Ş</a:t>
            </a: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Neurophysiology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nörofizyoloji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Sinir sisteminin çalışmasını konu alan fizyoloji dalı</a:t>
            </a:r>
          </a:p>
          <a:p>
            <a:pPr marL="0" indent="0">
              <a:buNone/>
            </a:pPr>
            <a:endParaRPr lang="tr-TR" sz="1400" b="1" dirty="0">
              <a:latin typeface="Garamond" panose="02020404030301010803" pitchFamily="18" charset="0"/>
            </a:endParaRPr>
          </a:p>
          <a:p>
            <a:pPr marL="0" indent="0">
              <a:buNone/>
            </a:pPr>
            <a:endParaRPr lang="tr-TR" sz="2000" dirty="0">
              <a:latin typeface="Garamond" panose="02020404030301010803" pitchFamily="18" charset="0"/>
            </a:endParaRPr>
          </a:p>
        </p:txBody>
      </p:sp>
      <p:pic>
        <p:nvPicPr>
          <p:cNvPr id="6" name="Picture 2" descr="sinaps ile ilgili gÃ¶rsel sonucu">
            <a:extLst>
              <a:ext uri="{FF2B5EF4-FFF2-40B4-BE49-F238E27FC236}">
                <a16:creationId xmlns="" xmlns:a16="http://schemas.microsoft.com/office/drawing/2014/main" id="{5C0308E3-CDB2-4E7E-9F0D-ED0462E7700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86383" y="2759013"/>
            <a:ext cx="3988904" cy="2242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41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7149A39-5A9A-4E35-876E-138C24C8AFC1}"/>
              </a:ext>
            </a:extLst>
          </p:cNvPr>
          <p:cNvSpPr>
            <a:spLocks noGrp="1"/>
          </p:cNvSpPr>
          <p:nvPr>
            <p:ph idx="1"/>
          </p:nvPr>
        </p:nvSpPr>
        <p:spPr>
          <a:xfrm>
            <a:off x="861391" y="1131611"/>
            <a:ext cx="10956235" cy="4261271"/>
          </a:xfrm>
        </p:spPr>
        <p:txBody>
          <a:bodyPr/>
          <a:lstStyle/>
          <a:p>
            <a:pPr marL="0" indent="0">
              <a:buNone/>
            </a:pPr>
            <a:r>
              <a:rPr lang="tr-TR" sz="1600" b="1" dirty="0" err="1">
                <a:solidFill>
                  <a:srgbClr val="FF0000"/>
                </a:solidFill>
                <a:latin typeface="Garamond" panose="02020404030301010803" pitchFamily="18" charset="0"/>
              </a:rPr>
              <a:t>Neuropsychiatry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nöropsikiyatri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Nörolojik ve psikiyatrik hastalıkları ve tedavilerini konu alan tıp dalı.</a:t>
            </a:r>
          </a:p>
          <a:p>
            <a:pPr marL="0" indent="0">
              <a:buNone/>
            </a:pPr>
            <a:r>
              <a:rPr lang="tr-TR" sz="1600" dirty="0">
                <a:latin typeface="Garamond" panose="02020404030301010803" pitchFamily="18" charset="0"/>
              </a:rPr>
              <a:t> </a:t>
            </a:r>
          </a:p>
          <a:p>
            <a:pPr marL="0" indent="0">
              <a:buNone/>
            </a:pPr>
            <a:r>
              <a:rPr lang="tr-TR" sz="1600" b="1" dirty="0" err="1">
                <a:solidFill>
                  <a:srgbClr val="FF0000"/>
                </a:solidFill>
                <a:latin typeface="Garamond" panose="02020404030301010803" pitchFamily="18" charset="0"/>
              </a:rPr>
              <a:t>Neuroradiology</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nöroradyoloji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Sinir sistemi hastalıklarının tanısıyla ilgili radyoloji alt dalı</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Neuroglia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nöroglia</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Merkezi sinir organlarında nöronlar arasını dolduran ve sinir dokuya özgü bağ doku.</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Dentritum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Dentrit</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Sinir hücresinde hücreye ağaç görünümü veren kısa kalın uzantılar. Bunların sayıları birden çok olur ve dallanır.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Substantia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Grisea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Substansya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Grisea</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Gri (boz) katman. Boz katman omurilikte içte, beyin ve beyincikte dışta bulunur. Sinir hücreleri bu katmanda olurlar.</a:t>
            </a:r>
          </a:p>
          <a:p>
            <a:pPr marL="0" indent="0">
              <a:buNone/>
            </a:pPr>
            <a:endParaRPr lang="tr-TR" sz="1600"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Substantia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Alba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Substansya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Alba</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Ak katman. Omurilikte dışta, beyin ve beyincikte içte bulunur. Burada </a:t>
            </a:r>
            <a:r>
              <a:rPr lang="tr-TR" sz="1600" dirty="0" err="1">
                <a:latin typeface="Garamond" panose="02020404030301010803" pitchFamily="18" charset="0"/>
              </a:rPr>
              <a:t>glia</a:t>
            </a:r>
            <a:r>
              <a:rPr lang="tr-TR" sz="1600" dirty="0">
                <a:latin typeface="Garamond" panose="02020404030301010803" pitchFamily="18" charset="0"/>
              </a:rPr>
              <a:t> hücreleri ve sinir hücrelerinin uzantıları görülür.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endParaRPr lang="tr-TR" dirty="0"/>
          </a:p>
        </p:txBody>
      </p:sp>
    </p:spTree>
    <p:extLst>
      <p:ext uri="{BB962C8B-B14F-4D97-AF65-F5344CB8AC3E}">
        <p14:creationId xmlns:p14="http://schemas.microsoft.com/office/powerpoint/2010/main" val="3254100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A43893D-E86F-49EB-83C6-03997BADBB38}"/>
              </a:ext>
            </a:extLst>
          </p:cNvPr>
          <p:cNvSpPr>
            <a:spLocks noGrp="1"/>
          </p:cNvSpPr>
          <p:nvPr>
            <p:ph idx="1"/>
          </p:nvPr>
        </p:nvSpPr>
        <p:spPr>
          <a:xfrm>
            <a:off x="424069" y="318053"/>
            <a:ext cx="11449879" cy="5971884"/>
          </a:xfrm>
        </p:spPr>
        <p:txBody>
          <a:bodyPr>
            <a:normAutofit fontScale="92500" lnSpcReduction="20000"/>
          </a:bodyPr>
          <a:lstStyle/>
          <a:p>
            <a:pPr marL="0" indent="0">
              <a:buNone/>
            </a:pPr>
            <a:r>
              <a:rPr lang="tr-TR" sz="1600" dirty="0"/>
              <a:t>                                                                                           </a:t>
            </a:r>
          </a:p>
          <a:p>
            <a:pPr marL="0" indent="0">
              <a:buNone/>
            </a:pPr>
            <a:r>
              <a:rPr lang="tr-TR" sz="1600" dirty="0"/>
              <a:t>                                                                                              </a:t>
            </a:r>
            <a:r>
              <a:rPr lang="tr-TR" sz="1600" b="1" dirty="0">
                <a:latin typeface="Garamond" panose="02020404030301010803" pitchFamily="18" charset="0"/>
              </a:rPr>
              <a:t>Merkezi Sinir Sistemi </a:t>
            </a:r>
          </a:p>
          <a:p>
            <a:pPr marL="0" indent="0">
              <a:buNone/>
            </a:pPr>
            <a:endParaRPr lang="tr-TR" sz="1800" b="1" dirty="0"/>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Cerebrum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Serebrum</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Beyin</a:t>
            </a: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Cerebellum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Serebellum</a:t>
            </a:r>
            <a:r>
              <a:rPr lang="tr-TR" sz="1600" b="1" dirty="0">
                <a:solidFill>
                  <a:srgbClr val="FF0000"/>
                </a:solidFill>
                <a:latin typeface="Garamond" panose="02020404030301010803" pitchFamily="18" charset="0"/>
              </a:rPr>
              <a:t>) </a:t>
            </a:r>
            <a:r>
              <a:rPr lang="tr-TR" sz="1600" dirty="0">
                <a:solidFill>
                  <a:srgbClr val="FF0000"/>
                </a:solidFill>
                <a:latin typeface="Garamond" panose="02020404030301010803" pitchFamily="18" charset="0"/>
              </a:rPr>
              <a:t>: </a:t>
            </a:r>
            <a:r>
              <a:rPr lang="tr-TR" sz="1600" dirty="0">
                <a:latin typeface="Garamond" panose="02020404030301010803" pitchFamily="18" charset="0"/>
              </a:rPr>
              <a:t>Beyincik</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Encephalon</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Ensefalon</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Beyin ve beyincik. İkisine birden verilen isim. Tüm beyin.</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Hemispherium</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hemisferyum</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 Beyin yarım </a:t>
            </a:r>
            <a:r>
              <a:rPr lang="tr-TR" sz="1600" dirty="0" smtClean="0">
                <a:latin typeface="Garamond" panose="02020404030301010803" pitchFamily="18" charset="0"/>
              </a:rPr>
              <a:t>küresi</a:t>
            </a:r>
            <a:endParaRPr lang="tr-TR" sz="1700" dirty="0">
              <a:solidFill>
                <a:srgbClr val="FF0000"/>
              </a:solidFill>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latin typeface="Garamond" panose="02020404030301010803" pitchFamily="18" charset="0"/>
              </a:rPr>
              <a:t>                                                                                                                                                                                  </a:t>
            </a:r>
            <a:endParaRPr lang="tr-TR" sz="1600" dirty="0">
              <a:solidFill>
                <a:srgbClr val="FF0000"/>
              </a:solidFill>
              <a:latin typeface="Garamond" panose="02020404030301010803" pitchFamily="18" charset="0"/>
            </a:endParaRPr>
          </a:p>
          <a:p>
            <a:pPr marL="0" indent="0">
              <a:buNone/>
            </a:pPr>
            <a:endParaRPr lang="tr-TR" sz="1600" dirty="0">
              <a:solidFill>
                <a:srgbClr val="FF0000"/>
              </a:solidFill>
              <a:latin typeface="Garamond" panose="02020404030301010803" pitchFamily="18" charset="0"/>
            </a:endParaRPr>
          </a:p>
        </p:txBody>
      </p:sp>
      <p:pic>
        <p:nvPicPr>
          <p:cNvPr id="4" name="Resim 3">
            <a:extLst>
              <a:ext uri="{FF2B5EF4-FFF2-40B4-BE49-F238E27FC236}">
                <a16:creationId xmlns="" xmlns:a16="http://schemas.microsoft.com/office/drawing/2014/main" id="{5ACB7759-46C4-456E-80E3-F2272AA28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6795" y="1981200"/>
            <a:ext cx="3866024" cy="2645589"/>
          </a:xfrm>
          <a:prstGeom prst="rect">
            <a:avLst/>
          </a:prstGeom>
        </p:spPr>
      </p:pic>
    </p:spTree>
    <p:extLst>
      <p:ext uri="{BB962C8B-B14F-4D97-AF65-F5344CB8AC3E}">
        <p14:creationId xmlns:p14="http://schemas.microsoft.com/office/powerpoint/2010/main" val="3377091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58B6EDD-5F72-4EE6-8499-7216E0162BA5}"/>
              </a:ext>
            </a:extLst>
          </p:cNvPr>
          <p:cNvSpPr>
            <a:spLocks noGrp="1"/>
          </p:cNvSpPr>
          <p:nvPr>
            <p:ph idx="1"/>
          </p:nvPr>
        </p:nvSpPr>
        <p:spPr>
          <a:xfrm>
            <a:off x="838199" y="553415"/>
            <a:ext cx="10532165" cy="5794375"/>
          </a:xfrm>
        </p:spPr>
        <p:txBody>
          <a:bodyPr/>
          <a:lstStyle/>
          <a:p>
            <a:pPr marL="0" indent="0">
              <a:buNone/>
            </a:pPr>
            <a:r>
              <a:rPr lang="tr-TR" sz="1600" b="1" dirty="0" err="1">
                <a:solidFill>
                  <a:srgbClr val="FF0000"/>
                </a:solidFill>
                <a:latin typeface="Garamond" panose="02020404030301010803" pitchFamily="18" charset="0"/>
              </a:rPr>
              <a:t>Cortex</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Cerebri</a:t>
            </a:r>
            <a:r>
              <a:rPr lang="tr-TR" sz="1600" b="1" dirty="0">
                <a:solidFill>
                  <a:srgbClr val="FF0000"/>
                </a:solidFill>
                <a:latin typeface="Garamond" panose="02020404030301010803" pitchFamily="18" charset="0"/>
              </a:rPr>
              <a:t> (Korteks </a:t>
            </a:r>
            <a:r>
              <a:rPr lang="tr-TR" sz="1600" b="1" dirty="0" err="1">
                <a:solidFill>
                  <a:srgbClr val="FF0000"/>
                </a:solidFill>
                <a:latin typeface="Garamond" panose="02020404030301010803" pitchFamily="18" charset="0"/>
              </a:rPr>
              <a:t>Serebri</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Beyin ve beyincikte dış katman. Sinir hücreleri bu katmanda bulunur.</a:t>
            </a:r>
          </a:p>
          <a:p>
            <a:pPr marL="0" indent="0">
              <a:buNone/>
            </a:pPr>
            <a:endParaRPr lang="tr-TR" sz="1600" b="1" dirty="0">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endParaRPr lang="tr-TR" sz="1600" b="1" dirty="0">
              <a:solidFill>
                <a:srgbClr val="FF0000"/>
              </a:solidFill>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Medulla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cerebri</a:t>
            </a:r>
            <a:r>
              <a:rPr lang="tr-TR" sz="1600" b="1" dirty="0">
                <a:solidFill>
                  <a:srgbClr val="FF0000"/>
                </a:solidFill>
                <a:latin typeface="Garamond" panose="02020404030301010803" pitchFamily="18" charset="0"/>
              </a:rPr>
              <a:t>(</a:t>
            </a:r>
            <a:r>
              <a:rPr lang="tr-TR" sz="1600" b="1" dirty="0" err="1">
                <a:solidFill>
                  <a:srgbClr val="FF0000"/>
                </a:solidFill>
                <a:latin typeface="Garamond" panose="02020404030301010803" pitchFamily="18" charset="0"/>
              </a:rPr>
              <a:t>medulla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serebri</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ve beyinciğin iç katmanları.</a:t>
            </a:r>
          </a:p>
          <a:p>
            <a:pPr marL="0" indent="0">
              <a:buNone/>
            </a:pPr>
            <a:r>
              <a:rPr lang="tr-TR" sz="1600" dirty="0">
                <a:latin typeface="Garamond" panose="02020404030301010803" pitchFamily="18" charset="0"/>
              </a:rPr>
              <a:t>                                                                                                                                                                                        </a:t>
            </a:r>
          </a:p>
          <a:p>
            <a:pPr marL="0" indent="0">
              <a:buNone/>
            </a:pPr>
            <a:endParaRPr lang="tr-TR" sz="1600" dirty="0">
              <a:solidFill>
                <a:srgbClr val="FF0000"/>
              </a:solidFill>
              <a:latin typeface="Garamond" panose="02020404030301010803" pitchFamily="18" charset="0"/>
            </a:endParaRPr>
          </a:p>
          <a:p>
            <a:pPr marL="0" indent="0">
              <a:buNone/>
            </a:pPr>
            <a:r>
              <a:rPr lang="tr-TR" sz="1600" b="1" dirty="0" err="1" smtClean="0">
                <a:solidFill>
                  <a:srgbClr val="FF0000"/>
                </a:solidFill>
                <a:latin typeface="Garamond" panose="02020404030301010803" pitchFamily="18" charset="0"/>
              </a:rPr>
              <a:t>Medulla</a:t>
            </a:r>
            <a:r>
              <a:rPr lang="tr-TR" sz="1600" b="1" dirty="0" smtClean="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oblangata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medulla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oblangata</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Omurilik soğanı </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Pons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cerebelli</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Pons</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serebelli</a:t>
            </a:r>
            <a:r>
              <a:rPr lang="tr-TR" sz="1600" b="1" dirty="0">
                <a:solidFill>
                  <a:srgbClr val="FF0000"/>
                </a:solidFill>
                <a:latin typeface="Garamond" panose="02020404030301010803" pitchFamily="18" charset="0"/>
              </a:rPr>
              <a:t>) : </a:t>
            </a:r>
            <a:r>
              <a:rPr lang="tr-TR" sz="1600" dirty="0">
                <a:latin typeface="Garamond" panose="02020404030301010803" pitchFamily="18" charset="0"/>
              </a:rPr>
              <a:t>Omurilik soğanı ile beyin gövdesi arasında kalan bölüm. Köprü</a:t>
            </a:r>
          </a:p>
          <a:p>
            <a:pPr marL="0" indent="0">
              <a:buNone/>
            </a:pPr>
            <a:endParaRPr lang="tr-TR" dirty="0"/>
          </a:p>
          <a:p>
            <a:pPr marL="0" indent="0">
              <a:buNone/>
            </a:pPr>
            <a:endParaRPr lang="tr-TR" dirty="0"/>
          </a:p>
        </p:txBody>
      </p:sp>
      <p:pic>
        <p:nvPicPr>
          <p:cNvPr id="5" name="Resim 4">
            <a:extLst>
              <a:ext uri="{FF2B5EF4-FFF2-40B4-BE49-F238E27FC236}">
                <a16:creationId xmlns="" xmlns:a16="http://schemas.microsoft.com/office/drawing/2014/main" id="{839DB894-CB78-494A-A151-1CCB09D668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9641" y="1725424"/>
            <a:ext cx="3397176" cy="2931661"/>
          </a:xfrm>
          <a:prstGeom prst="rect">
            <a:avLst/>
          </a:prstGeom>
        </p:spPr>
      </p:pic>
    </p:spTree>
    <p:extLst>
      <p:ext uri="{BB962C8B-B14F-4D97-AF65-F5344CB8AC3E}">
        <p14:creationId xmlns:p14="http://schemas.microsoft.com/office/powerpoint/2010/main" val="2100744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EC8B2A6E-CFF4-4FE1-B637-DD2ACEE20A1E}"/>
              </a:ext>
            </a:extLst>
          </p:cNvPr>
          <p:cNvSpPr>
            <a:spLocks noGrp="1"/>
          </p:cNvSpPr>
          <p:nvPr>
            <p:ph idx="1"/>
          </p:nvPr>
        </p:nvSpPr>
        <p:spPr>
          <a:xfrm>
            <a:off x="556591" y="344557"/>
            <a:ext cx="10797209" cy="6148318"/>
          </a:xfrm>
        </p:spPr>
        <p:txBody>
          <a:bodyPr>
            <a:normAutofit/>
          </a:bodyPr>
          <a:lstStyle/>
          <a:p>
            <a:pPr marL="0" indent="0">
              <a:buNone/>
            </a:pPr>
            <a:endParaRPr lang="tr-TR" sz="1400" b="1" dirty="0"/>
          </a:p>
          <a:p>
            <a:pPr marL="0" indent="0">
              <a:buNone/>
            </a:pPr>
            <a:endParaRPr lang="tr-TR" sz="1400" b="1" dirty="0"/>
          </a:p>
          <a:p>
            <a:pPr marL="0" indent="0">
              <a:buNone/>
            </a:pPr>
            <a:r>
              <a:rPr lang="tr-TR" sz="1600" b="1" dirty="0">
                <a:solidFill>
                  <a:srgbClr val="FF0000"/>
                </a:solidFill>
                <a:latin typeface="Garamond" panose="02020404030301010803" pitchFamily="18" charset="0"/>
              </a:rPr>
              <a:t>Mater(Mater):</a:t>
            </a:r>
            <a:r>
              <a:rPr lang="tr-TR" sz="1600" dirty="0">
                <a:latin typeface="Garamond" panose="02020404030301010803" pitchFamily="18" charset="0"/>
              </a:rPr>
              <a:t> Beyin omurilik </a:t>
            </a:r>
            <a:r>
              <a:rPr lang="tr-TR" sz="1600" dirty="0" err="1">
                <a:latin typeface="Garamond" panose="02020404030301010803" pitchFamily="18" charset="0"/>
              </a:rPr>
              <a:t>zarları.Beyin</a:t>
            </a:r>
            <a:r>
              <a:rPr lang="tr-TR" sz="1600" dirty="0">
                <a:latin typeface="Garamond" panose="02020404030301010803" pitchFamily="18" charset="0"/>
              </a:rPr>
              <a:t> beyincik ve omuriliğin çevresini </a:t>
            </a:r>
            <a:r>
              <a:rPr lang="tr-TR" sz="1600" dirty="0" err="1">
                <a:latin typeface="Garamond" panose="02020404030301010803" pitchFamily="18" charset="0"/>
              </a:rPr>
              <a:t>saran,koruma</a:t>
            </a:r>
            <a:r>
              <a:rPr lang="tr-TR" sz="1600" dirty="0">
                <a:latin typeface="Garamond" panose="02020404030301010803" pitchFamily="18" charset="0"/>
              </a:rPr>
              <a:t> amaçlı üç zara verilen isim.</a:t>
            </a:r>
          </a:p>
          <a:p>
            <a:pPr marL="0" indent="0">
              <a:buNone/>
            </a:pPr>
            <a:endParaRPr lang="tr-TR" sz="1600" dirty="0">
              <a:latin typeface="Garamond" panose="02020404030301010803" pitchFamily="18" charset="0"/>
            </a:endParaRPr>
          </a:p>
          <a:p>
            <a:pPr marL="0" indent="0">
              <a:buNone/>
            </a:pPr>
            <a:r>
              <a:rPr lang="tr-TR" sz="1600" b="1" dirty="0">
                <a:solidFill>
                  <a:srgbClr val="FF0000"/>
                </a:solidFill>
                <a:latin typeface="Garamond" panose="02020404030301010803" pitchFamily="18" charset="0"/>
              </a:rPr>
              <a:t>Dura </a:t>
            </a:r>
            <a:r>
              <a:rPr lang="tr-TR" sz="1600" b="1" dirty="0" err="1">
                <a:solidFill>
                  <a:srgbClr val="FF0000"/>
                </a:solidFill>
                <a:latin typeface="Garamond" panose="02020404030301010803" pitchFamily="18" charset="0"/>
              </a:rPr>
              <a:t>mater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duramater</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beyincik ve omuriliği saran zarlardan en dışta olanı. Sert zar.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Pia</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mater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piyamater</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beyincik ve omurilik dokularını saran en içteki zar.</a:t>
            </a:r>
          </a:p>
          <a:p>
            <a:pPr marL="0" indent="0">
              <a:buNone/>
            </a:pPr>
            <a:endParaRPr lang="tr-TR" sz="1600" dirty="0">
              <a:latin typeface="Garamond" panose="02020404030301010803" pitchFamily="18" charset="0"/>
            </a:endParaRPr>
          </a:p>
          <a:p>
            <a:pPr marL="0" indent="0">
              <a:buNone/>
            </a:pPr>
            <a:r>
              <a:rPr lang="tr-TR" sz="1600" b="1" dirty="0" err="1">
                <a:solidFill>
                  <a:srgbClr val="FF0000"/>
                </a:solidFill>
                <a:latin typeface="Garamond" panose="02020404030301010803" pitchFamily="18" charset="0"/>
              </a:rPr>
              <a:t>Arachnoid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mater</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araknoid</a:t>
            </a:r>
            <a:r>
              <a:rPr lang="tr-TR" sz="1600" b="1" dirty="0">
                <a:solidFill>
                  <a:srgbClr val="FF0000"/>
                </a:solidFill>
                <a:latin typeface="Garamond" panose="02020404030301010803" pitchFamily="18" charset="0"/>
              </a:rPr>
              <a:t> </a:t>
            </a:r>
            <a:r>
              <a:rPr lang="tr-TR" sz="1600" b="1" dirty="0" err="1">
                <a:solidFill>
                  <a:srgbClr val="FF0000"/>
                </a:solidFill>
                <a:latin typeface="Garamond" panose="02020404030301010803" pitchFamily="18" charset="0"/>
              </a:rPr>
              <a:t>mater</a:t>
            </a:r>
            <a:r>
              <a:rPr lang="tr-TR" sz="1600" b="1" dirty="0">
                <a:solidFill>
                  <a:srgbClr val="FF0000"/>
                </a:solidFill>
                <a:latin typeface="Garamond" panose="02020404030301010803" pitchFamily="18" charset="0"/>
              </a:rPr>
              <a:t>): </a:t>
            </a:r>
            <a:r>
              <a:rPr lang="tr-TR" sz="1600" dirty="0">
                <a:latin typeface="Garamond" panose="02020404030301010803" pitchFamily="18" charset="0"/>
              </a:rPr>
              <a:t>Beyin, beyincik ve omuriliği saran zarlardan ortada bulunan zar. Örümcek zar.</a:t>
            </a: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endParaRPr lang="tr-TR" sz="1600" dirty="0">
              <a:latin typeface="Garamond" panose="02020404030301010803" pitchFamily="18" charset="0"/>
            </a:endParaRPr>
          </a:p>
          <a:p>
            <a:pPr marL="0" indent="0">
              <a:buNone/>
            </a:pPr>
            <a:r>
              <a:rPr lang="tr-TR" sz="1600" dirty="0">
                <a:solidFill>
                  <a:srgbClr val="FF0000"/>
                </a:solidFill>
                <a:latin typeface="Garamond" panose="02020404030301010803" pitchFamily="18" charset="0"/>
              </a:rPr>
              <a:t>                                                                                                                                            </a:t>
            </a:r>
            <a:endParaRPr lang="tr-TR" sz="1600" dirty="0">
              <a:latin typeface="Garamond" panose="02020404030301010803" pitchFamily="18" charset="0"/>
            </a:endParaRPr>
          </a:p>
          <a:p>
            <a:endParaRPr lang="tr-TR" dirty="0"/>
          </a:p>
        </p:txBody>
      </p:sp>
      <p:pic>
        <p:nvPicPr>
          <p:cNvPr id="4" name="Resim 3">
            <a:extLst>
              <a:ext uri="{FF2B5EF4-FFF2-40B4-BE49-F238E27FC236}">
                <a16:creationId xmlns="" xmlns:a16="http://schemas.microsoft.com/office/drawing/2014/main" id="{C1C39F51-ABCE-4058-AEB4-40F1A5F6AD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9170" y="3828636"/>
            <a:ext cx="3689691" cy="2532408"/>
          </a:xfrm>
          <a:prstGeom prst="rect">
            <a:avLst/>
          </a:prstGeom>
        </p:spPr>
      </p:pic>
    </p:spTree>
    <p:extLst>
      <p:ext uri="{BB962C8B-B14F-4D97-AF65-F5344CB8AC3E}">
        <p14:creationId xmlns:p14="http://schemas.microsoft.com/office/powerpoint/2010/main" val="42253378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863</TotalTime>
  <Words>1560</Words>
  <Application>Microsoft Office PowerPoint</Application>
  <PresentationFormat>Geniş ekran</PresentationFormat>
  <Paragraphs>420</Paragraphs>
  <Slides>39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Arial</vt:lpstr>
      <vt:lpstr>Calibri</vt:lpstr>
      <vt:lpstr>Calibri Light</vt:lpstr>
      <vt:lpstr>Garamond</vt:lpstr>
      <vt:lpstr>Office Teması</vt:lpstr>
      <vt:lpstr>SİNİR SİSTEMİ VE PSİKİYATRİ TERİMLERİ</vt:lpstr>
      <vt:lpstr>SİNİR SİSTEMİ VE PSİKİYATRİ TERİMLERİ</vt:lpstr>
      <vt:lpstr>                                                     SİNİR SİSTEMİ VE PSİKİYATRİ TERİMLERİ</vt:lpstr>
      <vt:lpstr>                                                                    Sinir sisteminin mikroskobik yapısı</vt:lpstr>
      <vt:lpstr>PowerPoint Sunusu</vt:lpstr>
      <vt:lpstr>PowerPoint Sunusu</vt:lpstr>
      <vt:lpstr>PowerPoint Sunusu</vt:lpstr>
      <vt:lpstr>PowerPoint Sunusu</vt:lpstr>
      <vt:lpstr>PowerPoint Sunusu</vt:lpstr>
      <vt:lpstr>PowerPoint Sunusu</vt:lpstr>
      <vt:lpstr>PowerPoint Sunusu</vt:lpstr>
      <vt:lpstr>                                                                                        SEMPTOM TERİMLERİ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AMELİYAT TERİMLERİ</vt:lpstr>
      <vt:lpstr>PowerPoint Sunusu</vt:lpstr>
      <vt:lpstr>PowerPoint Sunusu</vt:lpstr>
      <vt:lpstr>PowerPoint Sunusu</vt:lpstr>
      <vt:lpstr>                                                                                      VAKAÖRNEĞİ-1</vt:lpstr>
      <vt:lpstr>VAKA ÖRNEĞİ-1 AÇIKLAMASI</vt:lpstr>
      <vt:lpstr>                                                                  VAKA ÖRNEĞİ-1 AÇIKLAMASI</vt:lpstr>
      <vt:lpstr>                                                                                      VAKA ÖRNEĞİ-2</vt:lpstr>
      <vt:lpstr>                                                                 VAKA ÖRNEĞİ-2 AÇIKLAMASI</vt:lpstr>
      <vt:lpstr>                                                                        VAKA ÖRNEĞİ-2 AÇIKLAMASI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SİNİR SİSTEMİ VE PSİKİYATRİ TERİMLERİ</dc:title>
  <dc:creator>enes</dc:creator>
  <cp:lastModifiedBy>KILIÇ</cp:lastModifiedBy>
  <cp:revision>103</cp:revision>
  <cp:lastPrinted>2018-10-24T10:50:17Z</cp:lastPrinted>
  <dcterms:created xsi:type="dcterms:W3CDTF">2018-10-10T12:34:10Z</dcterms:created>
  <dcterms:modified xsi:type="dcterms:W3CDTF">2019-05-09T10:52:25Z</dcterms:modified>
</cp:coreProperties>
</file>