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1" r:id="rId5"/>
    <p:sldId id="262" r:id="rId6"/>
    <p:sldId id="260" r:id="rId7"/>
    <p:sldId id="25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A2CDD5D-E959-4921-9397-786B763E25B6}">
          <p14:sldIdLst>
            <p14:sldId id="256"/>
            <p14:sldId id="257"/>
            <p14:sldId id="258"/>
            <p14:sldId id="261"/>
            <p14:sldId id="262"/>
            <p14:sldId id="260"/>
            <p14:sldId id="2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5.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Akrabalık</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9. ve 10. haftalar, sosyal antropolojinin en temel alt disiplinlerinden birisi olan akrabalığa ayrıldı. Bu kapsamda iki hafta boyunca konunun temel kavramlarını sizlere sunmayı ve ileride karşılaşılacak olan akrabalık tartışmalarına bir ön hazırlık yaratmayı amaçlıyorum.</a:t>
            </a:r>
          </a:p>
          <a:p>
            <a:r>
              <a:rPr lang="tr-TR" sz="2400" dirty="0">
                <a:latin typeface="Bell MT" pitchFamily="18" charset="0"/>
              </a:rPr>
              <a:t>Bu doğrultuda ilk hafta soy ve akrabalık arasındaki farka ve soyun evlilikle ortaya çıkan akrabalığa kıyasla klasik </a:t>
            </a:r>
            <a:r>
              <a:rPr lang="tr-TR" sz="2400" dirty="0" err="1">
                <a:latin typeface="Bell MT" pitchFamily="18" charset="0"/>
              </a:rPr>
              <a:t>etnografilerde</a:t>
            </a:r>
            <a:r>
              <a:rPr lang="tr-TR" sz="2400" dirty="0">
                <a:latin typeface="Bell MT" pitchFamily="18" charset="0"/>
              </a:rPr>
              <a:t> neden daha önemli bulunduğunu ele alıyorum. </a:t>
            </a:r>
          </a:p>
          <a:p>
            <a:pPr>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Akrabalık, sosyal antropolojinin ele aldığı antropolojik toplulukların Batıdaki mevcut topluluklardan derin farklılıklar </a:t>
            </a:r>
            <a:r>
              <a:rPr lang="tr-TR" sz="2400" dirty="0" err="1">
                <a:latin typeface="Bell MT" pitchFamily="18" charset="0"/>
              </a:rPr>
              <a:t>arzetmesi</a:t>
            </a:r>
            <a:r>
              <a:rPr lang="tr-TR" sz="2400" dirty="0">
                <a:latin typeface="Bell MT" pitchFamily="18" charset="0"/>
              </a:rPr>
              <a:t> nedeniyle yükselir. Bu topluluklar genellikle, Batıdaki muadilleri gibi devlete, yazılı kurallara, sınırları, yetkileri ve görevleri keskin hatlarla belirlenmiş kurumlara sahip değildir. Bu durum, antropolojik toplulukların ne ile organize olduklarına dönük antropolojik bir zihinsel meşguliyet yaratmıştır.</a:t>
            </a:r>
          </a:p>
          <a:p>
            <a:r>
              <a:rPr lang="tr-TR" sz="2400" dirty="0">
                <a:latin typeface="Bell MT" pitchFamily="18" charset="0"/>
              </a:rPr>
              <a:t>Alan çalışması ile ortaya çıkan gerçek, antropolojik toplulukların akrabalık ilişkilerini toplumsal organizasyonları için fiili olarak kullanmakta olduklarıdır.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Topluluk içi </a:t>
            </a:r>
            <a:r>
              <a:rPr lang="tr-TR" sz="2400" dirty="0" err="1">
                <a:latin typeface="Bell MT" pitchFamily="18" charset="0"/>
              </a:rPr>
              <a:t>kollektif</a:t>
            </a:r>
            <a:r>
              <a:rPr lang="tr-TR" sz="2400" dirty="0">
                <a:latin typeface="Bell MT" pitchFamily="18" charset="0"/>
              </a:rPr>
              <a:t> sınırlar, bir tür ortak öze sahip olmak ve bu özden türemek mantığına dayanır. Öz aktarımı, nesilden </a:t>
            </a:r>
            <a:r>
              <a:rPr lang="tr-TR" sz="2400" dirty="0" err="1">
                <a:latin typeface="Bell MT" pitchFamily="18" charset="0"/>
              </a:rPr>
              <a:t>nesile</a:t>
            </a:r>
            <a:r>
              <a:rPr lang="tr-TR" sz="2400" dirty="0">
                <a:latin typeface="Bell MT" pitchFamily="18" charset="0"/>
              </a:rPr>
              <a:t> geçen bir </a:t>
            </a:r>
            <a:r>
              <a:rPr lang="tr-TR" sz="2400" dirty="0" err="1">
                <a:latin typeface="Bell MT" pitchFamily="18" charset="0"/>
              </a:rPr>
              <a:t>kollektif</a:t>
            </a:r>
            <a:r>
              <a:rPr lang="tr-TR" sz="2400" dirty="0">
                <a:latin typeface="Bell MT" pitchFamily="18" charset="0"/>
              </a:rPr>
              <a:t> nüvedir. Bir soydan gelmek, bir öze sahip olmakla eşleştirilir. Sosyal antropolojik araştırmalar, özün </a:t>
            </a:r>
            <a:r>
              <a:rPr lang="tr-TR" sz="2400" dirty="0" err="1">
                <a:latin typeface="Bell MT" pitchFamily="18" charset="0"/>
              </a:rPr>
              <a:t>anayanlı</a:t>
            </a:r>
            <a:r>
              <a:rPr lang="tr-TR" sz="2400" dirty="0">
                <a:latin typeface="Bell MT" pitchFamily="18" charset="0"/>
              </a:rPr>
              <a:t> (kadınlar kanalıyla) veya </a:t>
            </a:r>
            <a:r>
              <a:rPr lang="tr-TR" sz="2400" dirty="0" err="1">
                <a:latin typeface="Bell MT" pitchFamily="18" charset="0"/>
              </a:rPr>
              <a:t>babayanlı</a:t>
            </a:r>
            <a:r>
              <a:rPr lang="tr-TR" sz="2400" dirty="0">
                <a:latin typeface="Bell MT" pitchFamily="18" charset="0"/>
              </a:rPr>
              <a:t> (erkekler kanalıyla) aktarım modellerinin yaygın olduğunu ortaya çıkarmıştır.</a:t>
            </a:r>
          </a:p>
          <a:p>
            <a:r>
              <a:rPr lang="tr-TR" sz="2400" dirty="0">
                <a:latin typeface="Bell MT" pitchFamily="18" charset="0"/>
              </a:rPr>
              <a:t>Soy araştırması, klasik </a:t>
            </a:r>
            <a:r>
              <a:rPr lang="tr-TR" sz="2400" dirty="0" err="1">
                <a:latin typeface="Bell MT" pitchFamily="18" charset="0"/>
              </a:rPr>
              <a:t>etnografiler</a:t>
            </a:r>
            <a:r>
              <a:rPr lang="tr-TR" sz="2400" dirty="0">
                <a:latin typeface="Bell MT" pitchFamily="18" charset="0"/>
              </a:rPr>
              <a:t> döneminde, 1960’lara kadar, disiplini </a:t>
            </a:r>
            <a:r>
              <a:rPr lang="tr-TR" sz="2400" dirty="0" err="1">
                <a:latin typeface="Bell MT" pitchFamily="18" charset="0"/>
              </a:rPr>
              <a:t>domine</a:t>
            </a:r>
            <a:r>
              <a:rPr lang="tr-TR" sz="2400" dirty="0">
                <a:latin typeface="Bell MT" pitchFamily="18" charset="0"/>
              </a:rPr>
              <a:t> etmiştir. Bunun sebebi evlilikle kurulan akrabalık bağlarına ve akrabalık karmalarına kıyasla soy mensubiyetinin doğumla kazanılması ve bazen ölümle bile sonlanmamasıdır.</a:t>
            </a:r>
          </a:p>
        </p:txBody>
      </p:sp>
    </p:spTree>
    <p:extLst>
      <p:ext uri="{BB962C8B-B14F-4D97-AF65-F5344CB8AC3E}">
        <p14:creationId xmlns:p14="http://schemas.microsoft.com/office/powerpoint/2010/main" val="121428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Günümüz ulus-devlet organizasyonlarında öz ve öz aktarımına dair düzenlemeler üzerinde durmak da değerli sonuçlar verebilir. Ulusların ortak öze sahip insanlardan oluştuğu fikri ideolojik olarak işlevsel </a:t>
            </a:r>
            <a:r>
              <a:rPr lang="tr-TR" sz="2400" dirty="0" err="1">
                <a:latin typeface="Bell MT" pitchFamily="18" charset="0"/>
              </a:rPr>
              <a:t>mobilizasyon</a:t>
            </a:r>
            <a:r>
              <a:rPr lang="tr-TR" sz="2400" dirty="0">
                <a:latin typeface="Bell MT" pitchFamily="18" charset="0"/>
              </a:rPr>
              <a:t> kanalları açmaktadır.</a:t>
            </a:r>
          </a:p>
        </p:txBody>
      </p:sp>
    </p:spTree>
    <p:extLst>
      <p:ext uri="{BB962C8B-B14F-4D97-AF65-F5344CB8AC3E}">
        <p14:creationId xmlns:p14="http://schemas.microsoft.com/office/powerpoint/2010/main" val="3421177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Dokuzuncu hafta </a:t>
            </a:r>
            <a:r>
              <a:rPr lang="tr-TR" sz="2400" dirty="0" err="1">
                <a:latin typeface="Bell MT" pitchFamily="18" charset="0"/>
              </a:rPr>
              <a:t>Malinowski’nin</a:t>
            </a:r>
            <a:r>
              <a:rPr lang="tr-TR" sz="2400" dirty="0">
                <a:latin typeface="Bell MT" pitchFamily="18" charset="0"/>
              </a:rPr>
              <a:t> </a:t>
            </a:r>
            <a:r>
              <a:rPr lang="tr-TR" sz="2400" dirty="0" err="1">
                <a:latin typeface="Bell MT" pitchFamily="18" charset="0"/>
              </a:rPr>
              <a:t>etnografisinin</a:t>
            </a:r>
            <a:r>
              <a:rPr lang="tr-TR" sz="2400" dirty="0">
                <a:latin typeface="Bell MT" pitchFamily="18" charset="0"/>
              </a:rPr>
              <a:t> Gebelik ve Doğum ve Özgür Aşk Bağlanmalarının Klasik Biçimleri bölümlerini okuyoruz.</a:t>
            </a:r>
          </a:p>
          <a:p>
            <a:r>
              <a:rPr lang="tr-TR" sz="2400" dirty="0">
                <a:latin typeface="Bell MT" pitchFamily="18" charset="0"/>
              </a:rPr>
              <a:t>Bu bölümlerde </a:t>
            </a:r>
            <a:r>
              <a:rPr lang="tr-TR" sz="2400" dirty="0" err="1">
                <a:latin typeface="Bell MT" pitchFamily="18" charset="0"/>
              </a:rPr>
              <a:t>Malinowski</a:t>
            </a:r>
            <a:r>
              <a:rPr lang="tr-TR" sz="2400" dirty="0">
                <a:latin typeface="Bell MT" pitchFamily="18" charset="0"/>
              </a:rPr>
              <a:t>, önce gebelik dönemi törenlerini ortaya koyuyor. Devamında cinsel amaçlı şenlikler ve yakınlaşma adetlerini ele alıyor.</a:t>
            </a:r>
          </a:p>
        </p:txBody>
      </p:sp>
    </p:spTree>
    <p:extLst>
      <p:ext uri="{BB962C8B-B14F-4D97-AF65-F5344CB8AC3E}">
        <p14:creationId xmlns:p14="http://schemas.microsoft.com/office/powerpoint/2010/main" val="610406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r>
              <a:rPr lang="tr-TR" sz="2400" dirty="0">
                <a:latin typeface="Bell MT" pitchFamily="18" charset="0"/>
              </a:rPr>
              <a:t>:</a:t>
            </a:r>
          </a:p>
          <a:p>
            <a:r>
              <a:rPr lang="tr-TR" sz="2400" dirty="0" err="1">
                <a:latin typeface="Bell MT" pitchFamily="18" charset="0"/>
              </a:rPr>
              <a:t>Bronislaw</a:t>
            </a:r>
            <a:r>
              <a:rPr lang="tr-TR" sz="2400" dirty="0">
                <a:latin typeface="Bell MT" pitchFamily="18" charset="0"/>
              </a:rPr>
              <a:t> </a:t>
            </a:r>
            <a:r>
              <a:rPr lang="tr-TR" sz="2400" dirty="0" err="1">
                <a:latin typeface="Bell MT" pitchFamily="18" charset="0"/>
              </a:rPr>
              <a:t>Malinowski</a:t>
            </a:r>
            <a:r>
              <a:rPr lang="tr-TR" sz="2400" dirty="0">
                <a:latin typeface="Bell MT" pitchFamily="18" charset="0"/>
              </a:rPr>
              <a:t>. </a:t>
            </a:r>
            <a:r>
              <a:rPr lang="tr-TR" sz="2400" i="1" dirty="0">
                <a:latin typeface="Bell MT" pitchFamily="18" charset="0"/>
              </a:rPr>
              <a:t>Vahşilerin Cinsel Yaşamı. </a:t>
            </a:r>
            <a:r>
              <a:rPr lang="tr-TR" sz="2400" dirty="0">
                <a:latin typeface="Bell MT" pitchFamily="18" charset="0"/>
              </a:rPr>
              <a:t>İstanbul: </a:t>
            </a:r>
            <a:r>
              <a:rPr lang="tr-TR" sz="2400" dirty="0" err="1">
                <a:latin typeface="Bell MT" pitchFamily="18" charset="0"/>
              </a:rPr>
              <a:t>Kabalcı</a:t>
            </a:r>
            <a:r>
              <a:rPr lang="tr-TR" sz="2400" dirty="0">
                <a:latin typeface="Bell MT" pitchFamily="18" charset="0"/>
              </a:rPr>
              <a:t> Yayınları. (Gebelik ve Doğum ve Özgür Aşk Bağlanmalarının Klasik Biçimleri bölümleri)</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TotalTime>
  <Words>353</Words>
  <Application>Microsoft Office PowerPoint</Application>
  <PresentationFormat>On-screen Show (4:3)</PresentationFormat>
  <Paragraphs>20</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Aldhabi</vt:lpstr>
      <vt:lpstr>Andalus</vt:lpstr>
      <vt:lpstr>Arial</vt:lpstr>
      <vt:lpstr>Bell MT</vt:lpstr>
      <vt:lpstr>Calibri</vt:lpstr>
      <vt:lpstr>Ofis Teması</vt:lpstr>
      <vt:lpstr>5. konu</vt:lpstr>
      <vt:lpstr>9. hafta</vt:lpstr>
      <vt:lpstr>9. hafta</vt:lpstr>
      <vt:lpstr>9. hafta</vt:lpstr>
      <vt:lpstr>9. hafta</vt:lpstr>
      <vt:lpstr>9. hafta</vt:lpstr>
      <vt:lpstr>9.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46</cp:revision>
  <dcterms:created xsi:type="dcterms:W3CDTF">2018-05-08T13:48:36Z</dcterms:created>
  <dcterms:modified xsi:type="dcterms:W3CDTF">2018-12-23T12:20:07Z</dcterms:modified>
</cp:coreProperties>
</file>