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4" r:id="rId14"/>
    <p:sldId id="269" r:id="rId15"/>
    <p:sldId id="275" r:id="rId16"/>
    <p:sldId id="270" r:id="rId17"/>
    <p:sldId id="272" r:id="rId18"/>
    <p:sldId id="273" r:id="rId19"/>
    <p:sldId id="271"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a:t>
            </a:r>
            <a:r>
              <a:rPr lang="tr-TR" smtClean="0"/>
              <a:t>Yönetimi Anabilim Dalı</a:t>
            </a:r>
            <a:endParaRPr lang="tr-TR" dirty="0" smtClean="0"/>
          </a:p>
        </p:txBody>
      </p:sp>
      <p:sp>
        <p:nvSpPr>
          <p:cNvPr id="2" name="1 Başlık"/>
          <p:cNvSpPr>
            <a:spLocks noGrp="1"/>
          </p:cNvSpPr>
          <p:nvPr>
            <p:ph type="ctrTitle"/>
          </p:nvPr>
        </p:nvSpPr>
        <p:spPr/>
        <p:txBody>
          <a:bodyPr>
            <a:normAutofit/>
          </a:bodyPr>
          <a:lstStyle/>
          <a:p>
            <a:r>
              <a:rPr lang="tr-TR" sz="2200" b="1" dirty="0" smtClean="0"/>
              <a:t>Eğitim Ekonomisi Dersi Notları – </a:t>
            </a:r>
            <a:r>
              <a:rPr lang="tr-TR" sz="2200" b="1" dirty="0" smtClean="0"/>
              <a:t>8</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r>
              <a:rPr lang="tr-TR" dirty="0"/>
              <a:t>Türkiye coğrafyası, “Öğretmenlerin Atama ve Yer Değiştirme </a:t>
            </a:r>
            <a:r>
              <a:rPr lang="tr-TR" dirty="0" err="1"/>
              <a:t>Yönetmeliği”ne</a:t>
            </a:r>
            <a:r>
              <a:rPr lang="tr-TR" dirty="0"/>
              <a:t> göre (2006), öğretmen ihtiyacı, coğrafi durum, ekonomik ve sosyal yönden gelişmişlik düzeyi, ulaşım şartları ile hizmet gereklerinin karşılanması yönlerinden benzerlik gösteren iller gruplandırılarak üç hizmet bölgesine ayrılmıştır. Öğretmenlerin atanması ve çalıştırılmasında güçlük derecesi bakımından benzerlik ve yakınlık gösteren hizmet bölgelerindeki il ve ilçelere bağlı eğitim kurumları da kendi içinde gruplandırılarak altı hizmet alanına ayrılmıştır. Göreve atanan öğretmenler için, hizmet bölgelerinin ve hizmet alanlarının karşılık geldiği hizmet puanlarına göre 3 yıl ile 7 yıl arasında değişen sürelerle zorunlu hizmet yükümlülüğü bulunmaktadır. Öngörülen hizmet süresini doldurmayan öğretmenler, eş durumu, sağlık özrü gibi bazı nedenler dışında, başka bir hizmet bölgesine tayin isteyememektedir. Dolayısıyla göreve ilk atanan öğretmenler büyük ağırlıkla taşraya atanmakta ve en az 3 yıllık süreyle bu bölgelerde görev yapmaktadır.  Eş durumu nedeniyle eşinin çalıştığı yerleşim birimine tayin istemenin koşulları da son yıllarda zorlaşmış ve hizmet puanı üstünlüğüne göre yer değiştirme uygulaması nedeniyle çok sayıda mağdur öğretmen ortaya çıkmıştır. Oysa, Türkiye Anayasasına göre, devlet ailenin bütünlüğünü korumak ve gözetmekle yükümlüdür.</a:t>
            </a:r>
          </a:p>
          <a:p>
            <a:endParaRPr lang="tr-TR" dirty="0"/>
          </a:p>
        </p:txBody>
      </p:sp>
    </p:spTree>
    <p:extLst>
      <p:ext uri="{BB962C8B-B14F-4D97-AF65-F5344CB8AC3E}">
        <p14:creationId xmlns:p14="http://schemas.microsoft.com/office/powerpoint/2010/main" val="252396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r>
              <a:rPr lang="tr-TR" dirty="0"/>
              <a:t>Bakanlığın yıllık olarak ilan ettiği kadrolar büyük ağırlıkla ülkenin taşra bölgelerinde ve özellikle Türkiye’nin Doğusunda yer alan okullarda bulunmaktadır. Bununla birlikte bu bölgede öğretmen açığı sorunu çözülememektedir. Bunun bir nedeni yeterli sayıda öğretmeni bölgeye atama konusundaki zorluklar iken daha önemli bir nedeni bölgeye atanan öğretmenleri, çeşitli elverişsiz koşullarla belirlenen bölgede tutmanın oldukça zor olmasıdır. Günümüzde Türkiye’nin Doğusunda ve bazı elverişsiz bölgelerinde yaşanan öğretmen açığı ücretli öğretmenler aracılığıyla kapatılmaya çalışılmaktadır. Ücretli öğretmenler, öncelikle öğretmenliğe kaynak oluşturan fakülte ve bölümlerden olmak üzere, üniversite mezunları arasından belirli sürelerle istihdam edilen, girdikleri ders başına ücret alan ve çalışma ilişkisi içinde çeşitli dezavantajlı koşullara tabi olan çalışanlardır. Doğallığıyla öğretmenlik yeterlikleri ve iş motivasyonları tartışmalıdır. Gerek öğretmen açığı ve bu açığı bir ölçüde kapatmak için başvurulan ücretli öğretmenlik uygulaması, gerekse taşrada deneyimsiz öğretmenler görev yaparken deneyimli öğretmenlerin genel olarak Batı’da ve büyük merkezlerde toplanmış olması Doğu’da ve kırsal alanlarda yürütülen eğitimin niteliği ve etkililiği ile ilgili önemli tereddütleri gündeme getirmektedir.</a:t>
            </a:r>
          </a:p>
          <a:p>
            <a:endParaRPr lang="tr-TR" dirty="0"/>
          </a:p>
        </p:txBody>
      </p:sp>
    </p:spTree>
    <p:extLst>
      <p:ext uri="{BB962C8B-B14F-4D97-AF65-F5344CB8AC3E}">
        <p14:creationId xmlns:p14="http://schemas.microsoft.com/office/powerpoint/2010/main" val="1997976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AMAÇ</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endParaRPr lang="tr-TR" dirty="0" smtClean="0"/>
          </a:p>
          <a:p>
            <a:r>
              <a:rPr lang="tr-TR" dirty="0" smtClean="0"/>
              <a:t>Bu </a:t>
            </a:r>
            <a:r>
              <a:rPr lang="tr-TR" dirty="0"/>
              <a:t>çalışmada Türkiye’nin Doğusunda yaşanan eğitsel sorunlar, bölgede görev yapan öğretmenlerin karşılaştıkları zorluklar ve yaşadıkları eğitsel sorunlar odağa alınarak, tarihsel ve toplumsal bağlamı içinde, öğretmen görüşlerine dayalı olarak ele alınmış ve tartışılmıştır. </a:t>
            </a:r>
          </a:p>
        </p:txBody>
      </p:sp>
    </p:spTree>
    <p:extLst>
      <p:ext uri="{BB962C8B-B14F-4D97-AF65-F5344CB8AC3E}">
        <p14:creationId xmlns:p14="http://schemas.microsoft.com/office/powerpoint/2010/main" val="3238086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Çalışmanın birinci bölümünde araştırmaya ilişkin bilgilere ve araştırmanın yöntemine ilişkin açıklamalara yer verilmiştir. Çalışmanın ikinci bölümünde araştırma ile elde edilen bulgulara ve bu bulguların yorumlarına yer verilmiştir. Çalışmanın son bölümünde ise araştırma kapsamında ulaşılan bulgulara dayalı sonuçlar özetlenmiş ve Türkiye’nin Doğusunda sistematik ve etkili bir eğitim sistemi oluşturabilmeye dönük olarak, öğretmen sorunlarını merkeze alan bazı öneriler geliştirilmiştir.</a:t>
            </a:r>
          </a:p>
          <a:p>
            <a:endParaRPr lang="tr-TR" dirty="0"/>
          </a:p>
        </p:txBody>
      </p:sp>
    </p:spTree>
    <p:extLst>
      <p:ext uri="{BB962C8B-B14F-4D97-AF65-F5344CB8AC3E}">
        <p14:creationId xmlns:p14="http://schemas.microsoft.com/office/powerpoint/2010/main" val="958935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YÖNTEM</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r>
              <a:rPr lang="tr-TR" dirty="0"/>
              <a:t>Bu çalışma genel tarama modelinde </a:t>
            </a:r>
            <a:r>
              <a:rPr lang="tr-TR" dirty="0" err="1"/>
              <a:t>desenlenmiş</a:t>
            </a:r>
            <a:r>
              <a:rPr lang="tr-TR" dirty="0"/>
              <a:t> nitel bir araştırmadır. Genel tarama modeli, geçmişte veya halen mevcut olan bir durumu </a:t>
            </a:r>
            <a:r>
              <a:rPr lang="tr-TR" dirty="0" err="1"/>
              <a:t>varolduğu</a:t>
            </a:r>
            <a:r>
              <a:rPr lang="tr-TR" dirty="0"/>
              <a:t> şekliyle betimlemeyi amaçlayan bir araştırma yaklaşımıdır (</a:t>
            </a:r>
            <a:r>
              <a:rPr lang="tr-TR" dirty="0" err="1"/>
              <a:t>Karasar</a:t>
            </a:r>
            <a:r>
              <a:rPr lang="tr-TR" dirty="0"/>
              <a:t>, 2009). Nitel araştırma ise, gözlem, görüşme ve doküman analizi gibi nitel veri toplama yöntemlerinin kullanıldığı, algıların ve olayların doğal ortamda gerçekçi ve bütüncül bir biçimde ortaya konulmasına yönelik nitel bir sürecin izlendiği araştırmadır (Yıldırım ve Şimşek, 2005). Bu araştırmada yarı yapılandırılmış görüşme tekniği kullanılmıştır.</a:t>
            </a:r>
          </a:p>
          <a:p>
            <a:endParaRPr lang="tr-TR" dirty="0"/>
          </a:p>
        </p:txBody>
      </p:sp>
    </p:spTree>
    <p:extLst>
      <p:ext uri="{BB962C8B-B14F-4D97-AF65-F5344CB8AC3E}">
        <p14:creationId xmlns:p14="http://schemas.microsoft.com/office/powerpoint/2010/main" val="1209998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Araştırmanın </a:t>
            </a:r>
            <a:r>
              <a:rPr lang="tr-TR" dirty="0"/>
              <a:t>çalışma grubunu, 2013 - 2014 eğitim yılında Türkiye’nin Doğusunda bulunan Diyarbakır, Muş ve Yüksekova kentlerinde ilkokul, ortaokul ve lise düzeyindeki devlet okullarında görev yapan öğretmen ve okul yöneticileri oluşturmaktadır.</a:t>
            </a:r>
          </a:p>
        </p:txBody>
      </p:sp>
    </p:spTree>
    <p:extLst>
      <p:ext uri="{BB962C8B-B14F-4D97-AF65-F5344CB8AC3E}">
        <p14:creationId xmlns:p14="http://schemas.microsoft.com/office/powerpoint/2010/main" val="895091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Araştırmanın </a:t>
            </a:r>
            <a:r>
              <a:rPr lang="tr-TR" dirty="0"/>
              <a:t>çalışma grubunda Diyarbakır, Muş ve Yüksekova kentlerinde görev yapan 65 öğretmen ve 9 okul yöneticisi bulunmaktadır. </a:t>
            </a:r>
          </a:p>
        </p:txBody>
      </p:sp>
    </p:spTree>
    <p:extLst>
      <p:ext uri="{BB962C8B-B14F-4D97-AF65-F5344CB8AC3E}">
        <p14:creationId xmlns:p14="http://schemas.microsoft.com/office/powerpoint/2010/main" val="27793645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Bu çalışmada, araştırmacı tarafından iki bölümden oluşan bir veri aracı geliştirilmiştir. Veri aracı oluşturulur ve araca son şekli verilirken literatür taranmış ve ilgili olabilecek araştırmalarda kullanılan veri araçları gözden geçirilmiş, alanda uzman 3 öğretim üyesinin forma ilişkin görüşleri alınmış ve 4 öğretmenle soruların anlaşılırlığını ve araştırmanın amaçlarına uygunluğunu belirleyebilmek üzere deneme uygulaması gerçekleştirilmiştir. </a:t>
            </a:r>
          </a:p>
          <a:p>
            <a:endParaRPr lang="tr-TR" dirty="0"/>
          </a:p>
        </p:txBody>
      </p:sp>
    </p:spTree>
    <p:extLst>
      <p:ext uri="{BB962C8B-B14F-4D97-AF65-F5344CB8AC3E}">
        <p14:creationId xmlns:p14="http://schemas.microsoft.com/office/powerpoint/2010/main" val="3120435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77500" lnSpcReduction="20000"/>
          </a:bodyPr>
          <a:lstStyle/>
          <a:p>
            <a:r>
              <a:rPr lang="tr-TR" dirty="0"/>
              <a:t>Veri aracının birinci bölümünde kişisel bilgiler ve ikinci bölümünde görüşme soruları bulunmaktadır. Araştırma kapsamında, Türkiye’nin Doğusunda görev yapan öğretmenlerin karşılaştıkları sorunlar asıl olarak, eğitsel sorunlar, yaşamsal sorunlar ve yaşam planına ilişkin sorunlar olmak üzere üç kategoride ele alınmıştır. Katılımcılara yöneltilmek üzere sözü edilen kategorilere ilişkin olarak üç ana soru ve bir dizi alt/açıcı soru hazırlanmıştır. Böylelikle Türkiye’nin Doğusunda öğretmen olmaya ilişkin sorunların öğretmen görüşlerine göre neler olduğunu belirlemek hedeflenmiştir. Daha sonra katılımcılara yöneltilmek üzere, her bir sorun alanına ilişkin çözüm arayışlarını/önerilerini belirlemeyi hedefleyen üç soru ve bir dizi alt/açıcı soru hazırlanmıştır. Görüşme formu araştırmacı tarafından uygulanmış ve elde edilen veriler önce </a:t>
            </a:r>
            <a:r>
              <a:rPr lang="tr-TR" dirty="0" err="1"/>
              <a:t>betimsel</a:t>
            </a:r>
            <a:r>
              <a:rPr lang="tr-TR" dirty="0"/>
              <a:t> olarak analiz edilmiş ve daha sonra veriler, içinde anlam kazandıkları bağlam göz önüne alınarak değerlendirilmiştir. Veriler analiz edilirken, her bir soruya ilişkin görüşler temalara ayrılmış, öne çıkan temalara ilişkin frekanslar belirlenmiş ve tipik ifadeler aktarılarak yorumlanmıştır. </a:t>
            </a:r>
            <a:r>
              <a:rPr lang="tr-TR"/>
              <a:t>Ayrıca elde edilen veriler katılımcıların kişisel özelliklerine göre de değerlendirilmiştir.</a:t>
            </a:r>
          </a:p>
          <a:p>
            <a:endParaRPr lang="tr-TR"/>
          </a:p>
        </p:txBody>
      </p:sp>
    </p:spTree>
    <p:extLst>
      <p:ext uri="{BB962C8B-B14F-4D97-AF65-F5344CB8AC3E}">
        <p14:creationId xmlns:p14="http://schemas.microsoft.com/office/powerpoint/2010/main" val="4172079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a:t>K</a:t>
            </a:r>
            <a:r>
              <a:rPr lang="tr-TR" dirty="0" smtClean="0"/>
              <a:t>atılımcıların </a:t>
            </a:r>
            <a:r>
              <a:rPr lang="tr-TR" dirty="0"/>
              <a:t>42’si ilkokul, 21’i ortaokul ve 11’i lise basamağında görev yapmaktadır, 39’u kadın ve 35’i erkektir, görev değişkenine göre, 65’i öğretmen ve 9’u yönetici olarak görev yapmaktadır, 56’sı 1-5 yıl arası, 11’i 6-10 yıl arası ve yalnızca 7’si 11 yıl ve üstü kıdeme sahiptir. Katılımcıların 54’ü bekar, 16’sı evli ve 4’ü nişanlıdır. Evli ya da nişanlı olan 20 katılımcının 11’inin eşi ya da nişanlısı görev yeri dışında/uzağında, 9’u ise görev yerinde/yakınında bulunmaktadır. Katılımcıların 49’unun ailesi görev yeri dışında/uzağında ve 25’inin ailesi görev yerinde/yakınında yaşamlarını sürdürmektedir. Son olarak katılımcıların 21’inin memleketi Doğu/Güney Doğu illerinde ve 53’ünün memleketi ise diğer Türkiye illerinde bulunmaktadır.  </a:t>
            </a:r>
          </a:p>
          <a:p>
            <a:endParaRPr lang="tr-TR" dirty="0"/>
          </a:p>
        </p:txBody>
      </p:sp>
    </p:spTree>
    <p:extLst>
      <p:ext uri="{BB962C8B-B14F-4D97-AF65-F5344CB8AC3E}">
        <p14:creationId xmlns:p14="http://schemas.microsoft.com/office/powerpoint/2010/main" val="13354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rPr>
              <a:t>«Türkiye’nin Doğusunda Öğretmen Olmak» Araştırması Sunumu</a:t>
            </a:r>
            <a:endParaRPr lang="tr-TR" sz="2400" b="1" dirty="0">
              <a:solidFill>
                <a:srgbClr val="FF0000"/>
              </a:solidFill>
            </a:endParaRPr>
          </a:p>
        </p:txBody>
      </p:sp>
      <p:sp>
        <p:nvSpPr>
          <p:cNvPr id="3" name="İçerik Yer Tutucusu 2"/>
          <p:cNvSpPr>
            <a:spLocks noGrp="1"/>
          </p:cNvSpPr>
          <p:nvPr>
            <p:ph sz="quarter" idx="1"/>
          </p:nvPr>
        </p:nvSpPr>
        <p:spPr/>
        <p:txBody>
          <a:bodyPr/>
          <a:lstStyle/>
          <a:p>
            <a:r>
              <a:rPr lang="tr-TR" dirty="0"/>
              <a:t>Bugünün Türkiye’sinde taşra bölgelerinde yaşanan eğitsel sorunların bir dizi nedeni ve boyutu bulunmaktadır. Bunlardan ilk akla gelenler, eğitime yeterince kaynak ayrılmaması ve eğitim bütçesinin planlı ve etkili bir şekilde kullanılmaması, eğitim sisteminde sıklıkla köktenci merkezi değişiklikler yapılması ancak bu değişikliklerin gereği olan pratik adımların özellikle yerel ölçeklerde uzunca bir zaman atılamaması, öğretmen atama sisteminde yaşanan sorunlar ile taşranın sosyal-kültürel ve ekonomik özellikleri ve geri kalmışlığı nedeniyle deneyimli öğretmenleri bölgede tutmakta yaşanan zorluklardır. </a:t>
            </a:r>
          </a:p>
          <a:p>
            <a:endParaRPr lang="tr-TR" dirty="0"/>
          </a:p>
        </p:txBody>
      </p:sp>
    </p:spTree>
    <p:extLst>
      <p:ext uri="{BB962C8B-B14F-4D97-AF65-F5344CB8AC3E}">
        <p14:creationId xmlns:p14="http://schemas.microsoft.com/office/powerpoint/2010/main" val="250063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Hızlı nüfus artışının olduğu ve eğitimin çeşitli tür ve düzeylerine yönelik talebin hızla arttığı Türkiye’de Milli Eğitim Bakanlığı bütçesi merkezi devlet bütçesi içinde oransal olarak yıllar içinde artmıştır. Ancak aynı dönemde Milli Eğitim Bakanlığı bütçesinin Milli Gelire oranında önemli bir artış gerçekleşmemiş, hatta bazı yıllarda düşüşler olmuştur. Eğitim alanında kapsamlı bir yeniden yapılandırmanın gerçekleştirilmeye çalışıldığı dönemde eğitim bütçesinin öngörülen değişiklikleri gerçekleştirmeye yeterli olmadığı rahatlıkla söylenebilir.</a:t>
            </a:r>
          </a:p>
          <a:p>
            <a:endParaRPr lang="tr-TR" dirty="0"/>
          </a:p>
        </p:txBody>
      </p:sp>
    </p:spTree>
    <p:extLst>
      <p:ext uri="{BB962C8B-B14F-4D97-AF65-F5344CB8AC3E}">
        <p14:creationId xmlns:p14="http://schemas.microsoft.com/office/powerpoint/2010/main" val="1380096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Türkiye’de öğretmenlerin yaşadıkları sorunları ortaya çıkaran nedenlerden biri, eğitim siteminde sıklıkla yapılan hızlı ve radikal değişikliklerdir. Türkiye’de eğitim sistemi son yıllarda herhangi bir ön hazırlık yapılmadan, konunun muhatabı olabilecek toplum kesimleri, uzmanlar, sendikalar ve üniversitelerin görüşleri dikkate alınmadan hızla yeniden yapılandırılmaktadır. Bu değişiklikler bir dizi eğitsel sorunu beraberinde getirmektedir. </a:t>
            </a:r>
          </a:p>
          <a:p>
            <a:endParaRPr lang="tr-TR" dirty="0"/>
          </a:p>
        </p:txBody>
      </p:sp>
    </p:spTree>
    <p:extLst>
      <p:ext uri="{BB962C8B-B14F-4D97-AF65-F5344CB8AC3E}">
        <p14:creationId xmlns:p14="http://schemas.microsoft.com/office/powerpoint/2010/main" val="2174589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dirty="0"/>
              <a:t>Türkiye’de 18 Ağustos 1997 tarih ve 4306 sayılı yasa ile 1997-1998 eğitim yılından itibaren sekiz yıllık kesintisiz zorunlu eğitime geçilmiştir. Bu uygulamanın başladığı dönemde öğretmen açığı sorunu da içinde olmak üzere çeşitli eğitsel yetersizlikler ve sorunlar yaşanmışsa da yıllar içinde bunlar aşılmaya çalışılmıştır. 2012 yılına gelindiğinde 6287 sayılı kanun (yaygın bilinen adıyla 4+4+4 eğitim düzenlemesi) ile, 222 sayılı İlköğretim ve Eğitim Kanunu ve 1739 sayılı Milli Eğitim Temel Kanunu’nda bir dizi değişiklik yapılarak örgün eğitim sistemi yeniden yapılandırılmaya başlanmıştır. Söz konusu düzenleme ile zorunlu eğitim 4’er yıllık periyodlarla, ilkokul, ortaokul ve lise olmak üzere, toplam 12 yıla çıkarılmıştır.</a:t>
            </a:r>
          </a:p>
          <a:p>
            <a:endParaRPr lang="tr-TR" dirty="0"/>
          </a:p>
        </p:txBody>
      </p:sp>
    </p:spTree>
    <p:extLst>
      <p:ext uri="{BB962C8B-B14F-4D97-AF65-F5344CB8AC3E}">
        <p14:creationId xmlns:p14="http://schemas.microsoft.com/office/powerpoint/2010/main" val="2949162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dirty="0"/>
              <a:t>6287 sayılı kanunla yapılan düzenlemeler, eğitsel bütünlüğü bozmak, kademeler arası geçişte bir dizi soruna neden olmak gibi eğitsel riskleri beraberinde getirirken aynı zamanda ciddi alt yapı sorunları da yaratmıştır (İnal, 2012). Düzenlemelerin öğretmen istihdamı açısından bir boyutunu, zorunlu eğitim süresinin 12 yıla çıkarılmasına bağlı olarak, artan öğretmen ihtiyacının nasıl karşılanacağı; diğer boyutunu ise, okul sistemi içindeki öğretmenlerin durumu oluşturmuştur. Bu açıdan, dönüştürülen okullarda çeşitli branşlarda görev yapan öğretmenlerin bir kısmı norm fazlası haline gelmiş, özellikle sınıf öğretmenleri ve okul öncesi öğretmenleri önemli mağduriyetler yaşamıştır. Bu mağduriyetler normal ve özre bağlı yer değiştirmelerde yaşanan sorunlar dolayısı ile bir kat daha artmıştır. </a:t>
            </a:r>
          </a:p>
          <a:p>
            <a:endParaRPr lang="tr-TR" dirty="0"/>
          </a:p>
        </p:txBody>
      </p:sp>
    </p:spTree>
    <p:extLst>
      <p:ext uri="{BB962C8B-B14F-4D97-AF65-F5344CB8AC3E}">
        <p14:creationId xmlns:p14="http://schemas.microsoft.com/office/powerpoint/2010/main" val="636450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Taşrada etkili bir eğitim sisteminin yaratılamamasının en önemli sebeplerinden biri öğretmen görevlendirmede, görevlendirilen öğretmenler için elverişli eğitsel ve yaşamsal koşullar oluşturmada ve dolayısı ile nitelikli öğretmenleri bu bölgelerde tutmakta yaşanan sorunlardır. </a:t>
            </a:r>
          </a:p>
          <a:p>
            <a:r>
              <a:rPr lang="tr-TR" dirty="0"/>
              <a:t>Türkiye’de 1983 yılına kadar öğretmenlerin yetiştirilmesi, seçilmesi ve istih­damı Milli Eğitim Bakanlığı tarafından yürütülmüştür. Bu dönemde öğretmen yetiştiren kurumlardan mezun olanların tümü atanma şansı bulabilmiştir. Öyle ki öğretmen adayı gereksinimi karşılanamadığı için 1960’larda yedek subay olarak askerliğini yapan lise mezunlarını askerlik süresince ve 1963 yılından itibaren daimi statüde öğretmen olarak görevlendirme, 1970’li yılların ortasından itibaren kısa yaz dönemi kursları ile üç yılda öğretmen yetiştirme (mektupla öğretmen yetiştirme), 1977-1979 yılları arasında hızlandırılmış programlarla 3 aylık bir sürede öğretmen yetiştirme gibi enteresan uygulamalara gidildiği olmuştur.</a:t>
            </a:r>
          </a:p>
          <a:p>
            <a:endParaRPr lang="tr-TR" dirty="0"/>
          </a:p>
        </p:txBody>
      </p:sp>
    </p:spTree>
    <p:extLst>
      <p:ext uri="{BB962C8B-B14F-4D97-AF65-F5344CB8AC3E}">
        <p14:creationId xmlns:p14="http://schemas.microsoft.com/office/powerpoint/2010/main" val="1420776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1980 askeri darbesi ile birlikte yeni bir birikim rejimine (dışa açık sermaye birikimi ya da ihracata dayalı büyüme) geçen ve dünya sistemine yeni bir tarzda eklemlenen Türkiye’de yeni liberal politikalar yaygınlaşırken eğitim alanında yeniden yapılandırma süreçleri de hızlanmıştır. Bu dönemde öğretmenlerin tümü 1973 tarihli ve 1739 sayılı Milli Eğitim Temel Kanunu’nda öngörüldüğü gibi yüksek öğretim görmüş adaylar arasından seçilip atanırken, öğretmen adaylarının yetiştirilmesi görevini Yüksek Öğretim Kurulu (YÖK), yetiştirilen öğretmen adaylarının istihdamı görevini ise Milli Eğitim Bakanlığı üstlenmiştir. 1980 sonrası dönemde Türkiye’de kentleşme hızlanmış, nüfus artışı sürmüş, eğitimin çeşitli tür ve düzeylerinde öğrenci sayıları ve okullaşma oranları artmış ve doğallığıyla geçmişe göre giderek artan sayılarda öğretmen istihdam edilmeye başlanmıştır. Ancak bu gelişmeler ülkenin taşra bölgelerinde ve özellikle ülkenin Doğusunda yaşanan eğitsel sorunların çözümünü beraberinde getirmemiştir.</a:t>
            </a:r>
          </a:p>
          <a:p>
            <a:endParaRPr lang="tr-TR" dirty="0"/>
          </a:p>
        </p:txBody>
      </p:sp>
    </p:spTree>
    <p:extLst>
      <p:ext uri="{BB962C8B-B14F-4D97-AF65-F5344CB8AC3E}">
        <p14:creationId xmlns:p14="http://schemas.microsoft.com/office/powerpoint/2010/main" val="30491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r>
              <a:rPr lang="tr-TR" dirty="0"/>
              <a:t>Türkiye’de 1980'li yıllara kadar, hemen her öğretmenlik alanında öğretmen açığı sorunu yaşanmış ve bu sorunu ortadan kaldırmak üzere, farklı dönemlerde farklı çözümler üretilmiştir. 1980’li yıllardan itibaren ise öğretmen adayı fazlalığı ortaya çıkmış ve öğretmen adaylarının yığınsal işsizliği sorun olarak gündeme gelmeye başlamıştır. Öğretmen adayı fazlalığı dolayısıyla farklı adlar altında ilk olarak 1999 yılında yapılmaya başlanan seçme sınavları bugün Kamu Personeli Seçme Sınavı (KPSS) adıyla kurumsallaşmış ve düzenli hale gelmiştir. KPSS Bakanlığın ilan ettiği öğretmenlik kadrolarına atanabilmek üzere adaylar arasında öncelik sonralık durumunu belirlemeyi hedefleyen bir sıralama sınavıdır. Her yıl Bakanlığın açıkladığı sınırlı sayıda öğretmen kadrolarına başvuran adaylar </a:t>
            </a:r>
            <a:r>
              <a:rPr lang="tr-TR" dirty="0" err="1"/>
              <a:t>KPSS’den</a:t>
            </a:r>
            <a:r>
              <a:rPr lang="tr-TR" dirty="0"/>
              <a:t> aldıkları puana göre öğretmenliğe atanma şansı bulabilmekte ya da işsiz kalmaktadırlar. </a:t>
            </a:r>
          </a:p>
          <a:p>
            <a:endParaRPr lang="tr-TR" dirty="0"/>
          </a:p>
        </p:txBody>
      </p:sp>
    </p:spTree>
    <p:extLst>
      <p:ext uri="{BB962C8B-B14F-4D97-AF65-F5344CB8AC3E}">
        <p14:creationId xmlns:p14="http://schemas.microsoft.com/office/powerpoint/2010/main" val="32900773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703</TotalTime>
  <Words>1747</Words>
  <Application>Microsoft Office PowerPoint</Application>
  <PresentationFormat>Ekran Gösterisi (4:3)</PresentationFormat>
  <Paragraphs>28</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Franklin Gothic Book</vt:lpstr>
      <vt:lpstr>Perpetua</vt:lpstr>
      <vt:lpstr>Wingdings 2</vt:lpstr>
      <vt:lpstr>Hisse Senedi</vt:lpstr>
      <vt:lpstr>Eğitim Ekonomisi Dersi Notları – 8</vt:lpstr>
      <vt:lpstr>«Türkiye’nin Doğusunda Öğretmen Olmak» Araştırması Sunumu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AMAÇ</vt:lpstr>
      <vt:lpstr>PowerPoint Sunusu</vt:lpstr>
      <vt:lpstr>YÖNTEM</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149</cp:revision>
  <dcterms:created xsi:type="dcterms:W3CDTF">2014-05-05T08:01:07Z</dcterms:created>
  <dcterms:modified xsi:type="dcterms:W3CDTF">2018-11-15T12:17:58Z</dcterms:modified>
</cp:coreProperties>
</file>