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67" r:id="rId3"/>
    <p:sldId id="257" r:id="rId4"/>
    <p:sldId id="258" r:id="rId5"/>
    <p:sldId id="259" r:id="rId6"/>
    <p:sldId id="269" r:id="rId7"/>
    <p:sldId id="270" r:id="rId8"/>
    <p:sldId id="271" r:id="rId9"/>
    <p:sldId id="261" r:id="rId10"/>
    <p:sldId id="262" r:id="rId11"/>
    <p:sldId id="263" r:id="rId12"/>
    <p:sldId id="264" r:id="rId13"/>
    <p:sldId id="265" r:id="rId14"/>
    <p:sldId id="273"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65" autoAdjust="0"/>
    <p:restoredTop sz="87993" autoAdjust="0"/>
  </p:normalViewPr>
  <p:slideViewPr>
    <p:cSldViewPr>
      <p:cViewPr varScale="1">
        <p:scale>
          <a:sx n="74" d="100"/>
          <a:sy n="74" d="100"/>
        </p:scale>
        <p:origin x="121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6F4B7B-B3DB-4DF5-8228-D5CFED2FE879}" type="datetimeFigureOut">
              <a:rPr lang="tr-TR" smtClean="0"/>
              <a:pPr/>
              <a:t>30.04.2020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D10754-79FE-45F2-B607-AB7E4BA479FC}" type="slidenum">
              <a:rPr lang="tr-TR" smtClean="0"/>
              <a:pPr/>
              <a:t>‹#›</a:t>
            </a:fld>
            <a:endParaRPr lang="tr-TR"/>
          </a:p>
        </p:txBody>
      </p:sp>
    </p:spTree>
    <p:extLst>
      <p:ext uri="{BB962C8B-B14F-4D97-AF65-F5344CB8AC3E}">
        <p14:creationId xmlns:p14="http://schemas.microsoft.com/office/powerpoint/2010/main" val="3362770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D10754-79FE-45F2-B607-AB7E4BA479FC}" type="slidenum">
              <a:rPr lang="tr-TR" smtClean="0"/>
              <a:pPr/>
              <a:t>13</a:t>
            </a:fld>
            <a:endParaRPr lang="tr-TR"/>
          </a:p>
        </p:txBody>
      </p:sp>
    </p:spTree>
    <p:extLst>
      <p:ext uri="{BB962C8B-B14F-4D97-AF65-F5344CB8AC3E}">
        <p14:creationId xmlns:p14="http://schemas.microsoft.com/office/powerpoint/2010/main" val="1484810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30.04.2020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6000" dirty="0" smtClean="0"/>
              <a:t>Sistem Kuramı</a:t>
            </a:r>
            <a:endParaRPr lang="tr-TR" sz="6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b="1" dirty="0" smtClean="0"/>
              <a:t>Geri bildirim</a:t>
            </a:r>
            <a:r>
              <a:rPr lang="tr-TR" dirty="0" smtClean="0"/>
              <a:t>, Girdinin özel bir formu yani işlenmiş halidir. Girdi bilgisine tepki olarak eylem üretir ve bireyin davranışı sonrasında gerçekleşir. Geribildirim, sistem ve çevresi ile etkileşimi için temeldir. Geri bildirim olumsuz ya da olumlu olabilir.</a:t>
            </a:r>
          </a:p>
          <a:p>
            <a:r>
              <a:rPr lang="tr-TR" b="1" dirty="0" smtClean="0"/>
              <a:t>Gelişim: </a:t>
            </a:r>
            <a:r>
              <a:rPr lang="tr-TR" dirty="0" smtClean="0"/>
              <a:t>Her sistem belirli aşamalar dahilinde gelişim göstermektedir. Eğer bu gerçekleşmezse sistem enerjisini kullanmada yetersiz  kalır ve işlevlerini yerine getirmez. Bu duruma </a:t>
            </a:r>
            <a:r>
              <a:rPr lang="tr-TR" dirty="0" err="1" smtClean="0"/>
              <a:t>entropy</a:t>
            </a:r>
            <a:r>
              <a:rPr lang="tr-TR" dirty="0" smtClean="0"/>
              <a:t> denir. Negatif </a:t>
            </a:r>
            <a:r>
              <a:rPr lang="tr-TR" dirty="0" err="1" smtClean="0"/>
              <a:t>entropy</a:t>
            </a:r>
            <a:r>
              <a:rPr lang="tr-TR" dirty="0" smtClean="0"/>
              <a:t>; sistem enerjisini etkin bir şekilde kullanarak bünyesine yeni bir enerji katar ve sınırlarını genişletir.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b="1" dirty="0" smtClean="0"/>
              <a:t>Sosyal normlar ve kültürel kurallar</a:t>
            </a:r>
            <a:r>
              <a:rPr lang="tr-TR" dirty="0" smtClean="0"/>
              <a:t>, insanların tutumlarına, inançlarına, duygularına, görünümlerine ve beklenen, izin verilen ve yasaklanan davranışlarına rehberlik eder ve onları belirler. Kurallara uyanlar ödüllendirilir, uymayanlar ise cezalandırılır. Normlar, davranışları ve görünümü düzenler. Normlara uyma, bir sosyal sisteme dâhil olmanın bir göstergesi iken; normların ihlal edilmesi, dışlanma veya kovulma ile sonuçlanır. </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Ekolojik Sistem</a:t>
            </a:r>
            <a:endParaRPr lang="tr-TR" dirty="0"/>
          </a:p>
        </p:txBody>
      </p:sp>
      <p:sp>
        <p:nvSpPr>
          <p:cNvPr id="3" name="2 İçerik Yer Tutucusu"/>
          <p:cNvSpPr>
            <a:spLocks noGrp="1"/>
          </p:cNvSpPr>
          <p:nvPr>
            <p:ph idx="1"/>
          </p:nvPr>
        </p:nvSpPr>
        <p:spPr/>
        <p:txBody>
          <a:bodyPr/>
          <a:lstStyle/>
          <a:p>
            <a:r>
              <a:rPr lang="tr-TR" dirty="0" smtClean="0"/>
              <a:t> “Davranışları yalnızca uyaran ve uyarana verilen cevap veya etki tepki ilişkisi yoluyla açıklamak yeterli değildir. Zaman, çevre koşulları ve sosyal etkileşim de davranışları olumlu ya da olumsuz etkileyebilmektedir. Ekolojik sistem yaklaşımı, davranışın birden fazla çevre sistemi ile ilgili olduğunu savunur. </a:t>
            </a:r>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Mesleki uygulamalarda ekolojik sistem yaklaşımına başvurmak için üç önemli neden vardır. İlk olarak bu yaklaşım insan davranışının oluşum dinamiklerini anlama, yorumlama, böylelikle sorunu tüm yönleriyle değerlendirebilmek için genel bir bakış açısı sunar. İkincisi, birey, aile, grup, organizasyon ve toplumlar arasındaki ilişki ve etkileşimleri görebilmemize olanak tanır. Üçüncü ve son olarak bireyin sorunlarla </a:t>
            </a:r>
            <a:r>
              <a:rPr lang="tr-TR" dirty="0" err="1" smtClean="0"/>
              <a:t>başetme</a:t>
            </a:r>
            <a:r>
              <a:rPr lang="tr-TR" dirty="0" smtClean="0"/>
              <a:t> yeteneği ve adaptasyon kapasitesi üzerinde durarak problemin çözümünde danışanın </a:t>
            </a:r>
            <a:r>
              <a:rPr lang="tr-TR" dirty="0" err="1" smtClean="0"/>
              <a:t>insiyatif</a:t>
            </a:r>
            <a:r>
              <a:rPr lang="tr-TR" dirty="0" smtClean="0"/>
              <a:t> almasını sağlar.</a:t>
            </a:r>
          </a:p>
          <a:p>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sz="quarter" idx="1"/>
          </p:nvPr>
        </p:nvSpPr>
        <p:spPr/>
        <p:txBody>
          <a:bodyPr/>
          <a:lstStyle/>
          <a:p>
            <a:r>
              <a:rPr lang="tr-TR" dirty="0"/>
              <a:t>Duyan, V., Yolcuoğlu, İ.G., Artan, T. (2017). Dünü, Bugünü, Yarınıyla İnsanı Anlamak (İnsan Davranışının Kökenleri ve Sosyal Çevrenin Etkileri). Nar Yayınevi, </a:t>
            </a:r>
            <a:r>
              <a:rPr lang="tr-TR" dirty="0" smtClean="0"/>
              <a:t>İstanbul</a:t>
            </a:r>
          </a:p>
          <a:p>
            <a:r>
              <a:rPr lang="tr-TR" dirty="0"/>
              <a:t>ÖZABACI, N., ERKAN, Z. (2013). Aile Danışmanlığı Kuram ve Uygulamalara Genel Bir Bakış. 1. Baskı. Ankara: </a:t>
            </a:r>
            <a:r>
              <a:rPr lang="tr-TR" dirty="0" err="1"/>
              <a:t>Pegem</a:t>
            </a:r>
            <a:r>
              <a:rPr lang="tr-TR"/>
              <a:t> Akademi Yayın Eğitim Danışmanlık Hizmetleri.</a:t>
            </a:r>
          </a:p>
          <a:p>
            <a:endParaRPr lang="tr-TR" dirty="0"/>
          </a:p>
          <a:p>
            <a:pPr marL="0" indent="0">
              <a:buNone/>
            </a:pPr>
            <a:endParaRPr lang="tr-TR" dirty="0"/>
          </a:p>
        </p:txBody>
      </p:sp>
    </p:spTree>
    <p:extLst>
      <p:ext uri="{BB962C8B-B14F-4D97-AF65-F5344CB8AC3E}">
        <p14:creationId xmlns:p14="http://schemas.microsoft.com/office/powerpoint/2010/main" val="409431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428604"/>
            <a:ext cx="8229600" cy="1143000"/>
          </a:xfrm>
        </p:spPr>
        <p:txBody>
          <a:bodyPr/>
          <a:lstStyle/>
          <a:p>
            <a:r>
              <a:rPr lang="tr-TR" dirty="0" smtClean="0"/>
              <a:t>Sistem Yaklaşımı</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Sistem, belirli parçalardan (alt birimlerden) oluşan, bu parçalar  arasında belirli ilişkiler olan, bu parçaların aynı zamanda dış çevre ile ilişkili olduğu, bir amaca veya sonuca ulaşmak üzere fiziksel veya kavramsal, birden çok bileşenin oluşturduğu bütündür. </a:t>
            </a:r>
          </a:p>
          <a:p>
            <a:r>
              <a:rPr lang="tr-TR" dirty="0" smtClean="0"/>
              <a:t> Başka bir bakış açısıyla sistem, birbiriyle ilişkili küçük parçalardan oluşan, fakat kendisi de daha büyük bir sistemin parçası olarak işlevde bulunan bir bütündür. </a:t>
            </a:r>
          </a:p>
          <a:p>
            <a:r>
              <a:rPr lang="tr-TR" dirty="0" smtClean="0"/>
              <a:t>Sistem içerisindeki bileşenler  dinamik olarak birbirleri ile ilişkili veya bağımlıdırlar. Sistemin dışında kalan öğeler, onun çevresini oluşturmaktadır. Sistemde düzenli ve uyumlu bir işleyiş söz konusudur. </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r>
              <a:rPr lang="tr-TR" dirty="0" smtClean="0"/>
              <a:t>Günümüzde  sistem yaklaşımı metodolojik bir alan olmaktan ziyade bir yöntem, bir bakış açısı ve bir değerlendirme yöntemi olarak fen bilimlerinin yanı sıra eğitim, psikoloji, sosyoloji, siyaset, ekonomi gibi sosyal bilimlerde de yaygın olarak kullanılmaktadır.</a:t>
            </a:r>
          </a:p>
          <a:p>
            <a:r>
              <a:rPr lang="tr-TR" dirty="0" smtClean="0"/>
              <a:t>Olayların, durumların ve gelişmelerin incelenmesinde kullanılan bir bakış açısı bir düşünce tarzı, bir metottur.</a:t>
            </a:r>
          </a:p>
          <a:p>
            <a:r>
              <a:rPr lang="tr-TR" dirty="0" smtClean="0"/>
              <a:t>İncelenen bir sorunu veya olguyu bir sistem olarak ele alan bilimsel ve düşünsel anlayıştır. </a:t>
            </a:r>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Sistem yaklaşımı, olaylar ve olgular arasındaki ilişkilerin ve karşılıklı etkileşimini inceleyerek analizlerde bulunur.</a:t>
            </a:r>
          </a:p>
          <a:p>
            <a:r>
              <a:rPr lang="tr-TR" dirty="0" smtClean="0"/>
              <a:t>Organizmaları, yapıları, örgütleri, mekanizmaları, doğal oluşumları bir bütün oluşturacak biçimde birbirleriyle ve çevreleriyle ilişkili veya bağıntılı unsurlar dizisi olarak inceler.</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500042"/>
            <a:ext cx="8229600" cy="1143000"/>
          </a:xfrm>
        </p:spPr>
        <p:txBody>
          <a:bodyPr/>
          <a:lstStyle/>
          <a:p>
            <a:r>
              <a:rPr lang="tr-TR" dirty="0" smtClean="0"/>
              <a:t>Açık-Kapalı Sistem</a:t>
            </a:r>
            <a:endParaRPr lang="tr-TR" dirty="0"/>
          </a:p>
        </p:txBody>
      </p:sp>
      <p:sp>
        <p:nvSpPr>
          <p:cNvPr id="3" name="2 İçerik Yer Tutucusu"/>
          <p:cNvSpPr>
            <a:spLocks noGrp="1"/>
          </p:cNvSpPr>
          <p:nvPr>
            <p:ph idx="1"/>
          </p:nvPr>
        </p:nvSpPr>
        <p:spPr/>
        <p:txBody>
          <a:bodyPr>
            <a:normAutofit/>
          </a:bodyPr>
          <a:lstStyle/>
          <a:p>
            <a:r>
              <a:rPr lang="tr-TR" dirty="0" smtClean="0"/>
              <a:t>Eğer sistem ile sistemin faaliyette bulunduğu çevre arasında enerji, bilgi ve materyal alışverişi varsa, bu tür sistemler açık sistem; yoksa kapalı sistem olarak adlandırılır. </a:t>
            </a:r>
          </a:p>
          <a:p>
            <a:r>
              <a:rPr lang="tr-TR" dirty="0" smtClean="0"/>
              <a:t>Bir çevresi olan ve çevresindeki öğelerle ilişki içerisinde olan, onlarla iletişim kuran ve birbirlerini değiştiren sistemlerdir. Sistem kuramına göre bütün canlı varlıklar açık sistemlerdir. Açık sistemlerin sınırları geçirgen ve esnektir. Çevreleriyle sürekli alışveriş içerisindeler.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Çevresi olmayan (çevresinde kendi dışında hiçbir sistem bulunmayan) ya da çevresindeki sistemlerden her ne şekilde olursa olsun etkilenmeyen sistemlerdir.</a:t>
            </a:r>
          </a:p>
          <a:p>
            <a:r>
              <a:rPr lang="tr-TR" dirty="0" smtClean="0"/>
              <a:t>Kapalı sistemler, bünyelerinde mevcut olan </a:t>
            </a:r>
            <a:r>
              <a:rPr lang="tr-TR" dirty="0" err="1" smtClean="0"/>
              <a:t>entropy</a:t>
            </a:r>
            <a:r>
              <a:rPr lang="tr-TR" dirty="0" smtClean="0"/>
              <a:t> nedeni ile bir süre sonra faaliyetlerini durdurmak zorunda kalırlar. Oysa açık sistemler, dinamik denge veya dengeli durum adı verilen bir şekilde faaliyetlerini sürdürürler.</a:t>
            </a:r>
          </a:p>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r>
              <a:rPr lang="tr-TR" b="1" dirty="0" smtClean="0"/>
              <a:t>Alt Sistem: </a:t>
            </a:r>
            <a:r>
              <a:rPr lang="tr-TR" dirty="0" smtClean="0"/>
              <a:t>Alt sitemler büyük bir sistemin içindeki küçük sistemlerdir. Örneğin; aile bir büyük sistemdir, aile içerisindeki kardeşlik ise bir küçük sistemdir.</a:t>
            </a:r>
          </a:p>
          <a:p>
            <a:r>
              <a:rPr lang="tr-TR" b="1" dirty="0" smtClean="0"/>
              <a:t>Sınır, </a:t>
            </a:r>
            <a:r>
              <a:rPr lang="tr-TR" dirty="0" smtClean="0"/>
              <a:t>bir sistemin ya da alt sistemin sonlandığı ve bir başka sistemin ya da alt sistemin başladığı yeri tanımlamak için kullanılan bir terimdir. </a:t>
            </a:r>
          </a:p>
          <a:p>
            <a:r>
              <a:rPr lang="tr-TR" dirty="0" smtClean="0"/>
              <a:t>Sistemler arasındaki bilgi, enerji ve kaynak akışını kısmen ya da tamamen kontrol etmek için sınırlar açılabilir veya kapatılabilir. </a:t>
            </a:r>
          </a:p>
          <a:p>
            <a:endParaRPr lang="tr-TR" dirty="0" smtClean="0"/>
          </a:p>
          <a:p>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b="1" dirty="0" smtClean="0"/>
              <a:t>Denge: </a:t>
            </a:r>
            <a:r>
              <a:rPr lang="tr-TR" dirty="0" smtClean="0"/>
              <a:t>Dış çevredeki koşulların değişimi durumunda çevreden gelen değişimlerle baş edebilmek için sistem, bünyesindeki alt sistemlerin fonksiyonlarında değişiklik yapmaya ihtiyaç duyar, düzenin devamını sağlamaya çalışır. Buna dinamik denge denir. Bir de sistemi stabilize etmek için </a:t>
            </a:r>
            <a:r>
              <a:rPr lang="tr-TR" dirty="0" err="1" smtClean="0"/>
              <a:t>homeostatis</a:t>
            </a:r>
            <a:r>
              <a:rPr lang="tr-TR" dirty="0" smtClean="0"/>
              <a:t> eğilimi vardır. Dengenin bozulması sistemi yok olma süreciyle karşı karşıya getirir.</a:t>
            </a:r>
          </a:p>
          <a:p>
            <a:r>
              <a:rPr lang="tr-TR" b="1" dirty="0" smtClean="0"/>
              <a:t>Rol: </a:t>
            </a:r>
            <a:r>
              <a:rPr lang="tr-TR" dirty="0" smtClean="0"/>
              <a:t>Kültürel olarak bireylerden beklenen davranışlardır. İnsanların her biri birden fazla sistemin içerisinde bulunduğu için birden fazla da rolün gereğini üstlenmek durumundadırlar. Mesela bir kadın okulda öğretmense, aile içerisinde bir eş ve aynı zamanda da bir anne olabilir.</a:t>
            </a:r>
          </a:p>
          <a:p>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b="1" dirty="0" smtClean="0"/>
              <a:t>Girdi</a:t>
            </a:r>
            <a:r>
              <a:rPr lang="tr-TR" dirty="0" smtClean="0"/>
              <a:t>, diğer sistemlerden alınan enerji, bilgi ya da iletişim akışıdır  ve sisteme etki eden herhangi bir dışsal olaya, bilgiye ve enerjiye karşılık gelmektedir. İnsanlar için yiyecek, su ve havanın yanı sıra sosyal temas ve uyaranlar da birer girdidir. Okullar ve üniversiteler ise girdi olarak para ve öğrenciye gereksinim duyar.</a:t>
            </a:r>
          </a:p>
          <a:p>
            <a:r>
              <a:rPr lang="tr-TR" b="1" dirty="0" smtClean="0"/>
              <a:t>Çıktı</a:t>
            </a:r>
            <a:r>
              <a:rPr lang="tr-TR" dirty="0" smtClean="0"/>
              <a:t>, bir sistemden çevreye ya da diğer sistemlere yayılan enerji, bilgi ya da iletişimdir. Çıktı ile ilgili olarak göz önünde bulundurulması gereken en önemli şey, çıktının girdi ile ilişkili olmasıdır. Limanlar çevreye karbondioksit, hidrojen, ısı ve diğer atıkları gönderir. Bazı aileler çocuk sahibi olur, onları sosyalleştirir. Okullar  ve üniversiteler çıktı olarak mezun verir. </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267</TotalTime>
  <Words>880</Words>
  <Application>Microsoft Office PowerPoint</Application>
  <PresentationFormat>Ekran Gösterisi (4:3)</PresentationFormat>
  <Paragraphs>32</Paragraphs>
  <Slides>14</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Calibri</vt:lpstr>
      <vt:lpstr>Constantia</vt:lpstr>
      <vt:lpstr>Wingdings 2</vt:lpstr>
      <vt:lpstr>Akış</vt:lpstr>
      <vt:lpstr>Sistem Kuramı</vt:lpstr>
      <vt:lpstr>Sistem Yaklaşımı</vt:lpstr>
      <vt:lpstr>PowerPoint Sunusu</vt:lpstr>
      <vt:lpstr>PowerPoint Sunusu</vt:lpstr>
      <vt:lpstr>Açık-Kapalı Sistem</vt:lpstr>
      <vt:lpstr>PowerPoint Sunusu</vt:lpstr>
      <vt:lpstr>PowerPoint Sunusu</vt:lpstr>
      <vt:lpstr>PowerPoint Sunusu</vt:lpstr>
      <vt:lpstr>PowerPoint Sunusu</vt:lpstr>
      <vt:lpstr>PowerPoint Sunusu</vt:lpstr>
      <vt:lpstr>PowerPoint Sunusu</vt:lpstr>
      <vt:lpstr>Ekolojik Sistem</vt:lpstr>
      <vt:lpstr>PowerPoint Sunusu</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CA</dc:creator>
  <cp:lastModifiedBy>Cenk</cp:lastModifiedBy>
  <cp:revision>16</cp:revision>
  <dcterms:created xsi:type="dcterms:W3CDTF">2016-10-12T18:55:07Z</dcterms:created>
  <dcterms:modified xsi:type="dcterms:W3CDTF">2020-04-30T10:13:15Z</dcterms:modified>
</cp:coreProperties>
</file>