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67" r:id="rId3"/>
    <p:sldId id="269" r:id="rId4"/>
    <p:sldId id="271" r:id="rId5"/>
    <p:sldId id="270"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68" r:id="rId23"/>
  </p:sldIdLst>
  <p:sldSz cx="9144000" cy="6858000" type="screen4x3"/>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40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a:defRPr sz="1200"/>
            </a:lvl1pPr>
          </a:lstStyle>
          <a:p>
            <a:fld id="{2F79BBF5-964A-4DAF-B2AC-ABC838D3C7BA}" type="datetimeFigureOut">
              <a:rPr lang="tr-TR" smtClean="0"/>
              <a:pPr/>
              <a:t>4.05.2020</a:t>
            </a:fld>
            <a:endParaRPr lang="tr-TR"/>
          </a:p>
        </p:txBody>
      </p:sp>
      <p:sp>
        <p:nvSpPr>
          <p:cNvPr id="4" name="3 Altbilgi Yer Tutucusu"/>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a:defRPr sz="1200"/>
            </a:lvl1pPr>
          </a:lstStyle>
          <a:p>
            <a:fld id="{F1C6DBC4-ADE9-4853-A26E-97219D9E0812}"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market.satrancokulu.com/satranc-kitaplari/satranc-taktikleri-kitab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Satranç </a:t>
            </a:r>
            <a:r>
              <a:rPr lang="tr-TR" dirty="0" smtClean="0"/>
              <a:t>Dersi</a:t>
            </a:r>
            <a:r>
              <a:rPr lang="tr-TR" dirty="0" smtClean="0"/>
              <a:t/>
            </a:r>
            <a:br>
              <a:rPr lang="tr-TR" dirty="0" smtClean="0"/>
            </a:br>
            <a:r>
              <a:rPr lang="tr-TR" dirty="0" smtClean="0"/>
              <a:t>Dr</a:t>
            </a:r>
            <a:r>
              <a:rPr lang="tr-TR" dirty="0" smtClean="0"/>
              <a:t>. </a:t>
            </a:r>
            <a:r>
              <a:rPr lang="tr-TR" dirty="0" err="1" smtClean="0"/>
              <a:t>Öğr</a:t>
            </a:r>
            <a:r>
              <a:rPr lang="tr-TR" dirty="0" smtClean="0"/>
              <a:t>. Üyesi Engin </a:t>
            </a:r>
            <a:r>
              <a:rPr lang="tr-TR" dirty="0" smtClean="0"/>
              <a:t>SARI</a:t>
            </a:r>
            <a:endParaRPr lang="tr-TR" dirty="0"/>
          </a:p>
        </p:txBody>
      </p:sp>
      <p:sp>
        <p:nvSpPr>
          <p:cNvPr id="3" name="2 Alt Başlık"/>
          <p:cNvSpPr>
            <a:spLocks noGrp="1"/>
          </p:cNvSpPr>
          <p:nvPr>
            <p:ph type="subTitle" idx="1"/>
          </p:nvPr>
        </p:nvSpPr>
        <p:spPr/>
        <p:txBody>
          <a:bodyPr/>
          <a:lstStyle/>
          <a:p>
            <a:r>
              <a:rPr lang="tr-TR" dirty="0" smtClean="0"/>
              <a:t>Ders 13 Satrançta </a:t>
            </a:r>
            <a:r>
              <a:rPr lang="tr-TR" dirty="0"/>
              <a:t>Taktik Hamle ve Konum</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Açarak Saldırı</a:t>
            </a:r>
            <a:endParaRPr lang="tr-TR" dirty="0"/>
          </a:p>
        </p:txBody>
      </p:sp>
      <p:pic>
        <p:nvPicPr>
          <p:cNvPr id="4" name="İçerik Yer Tutucusu 3"/>
          <p:cNvPicPr>
            <a:picLocks noGrp="1" noChangeAspect="1"/>
          </p:cNvPicPr>
          <p:nvPr>
            <p:ph idx="1"/>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251520" y="1196752"/>
            <a:ext cx="8293411" cy="4980954"/>
          </a:xfrm>
        </p:spPr>
      </p:pic>
    </p:spTree>
    <p:extLst>
      <p:ext uri="{BB962C8B-B14F-4D97-AF65-F5344CB8AC3E}">
        <p14:creationId xmlns:p14="http://schemas.microsoft.com/office/powerpoint/2010/main" val="1004072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Çifte Şah:</a:t>
            </a:r>
            <a:br>
              <a:rPr lang="tr-TR" dirty="0"/>
            </a:br>
            <a:endParaRPr lang="tr-TR" dirty="0"/>
          </a:p>
        </p:txBody>
      </p:sp>
      <p:sp>
        <p:nvSpPr>
          <p:cNvPr id="3" name="İçerik Yer Tutucusu 2"/>
          <p:cNvSpPr>
            <a:spLocks noGrp="1"/>
          </p:cNvSpPr>
          <p:nvPr>
            <p:ph idx="1"/>
          </p:nvPr>
        </p:nvSpPr>
        <p:spPr>
          <a:xfrm>
            <a:off x="457200" y="692696"/>
            <a:ext cx="8229600" cy="6165304"/>
          </a:xfrm>
        </p:spPr>
        <p:txBody>
          <a:bodyPr>
            <a:normAutofit fontScale="62500" lnSpcReduction="20000"/>
          </a:bodyPr>
          <a:lstStyle/>
          <a:p>
            <a:pPr marL="0" indent="0">
              <a:buNone/>
            </a:pPr>
            <a:r>
              <a:rPr lang="tr-TR" dirty="0" smtClean="0"/>
              <a:t>Düşman </a:t>
            </a:r>
            <a:r>
              <a:rPr lang="tr-TR" dirty="0"/>
              <a:t>Şaha aynı hamlede iki farklı taş ile şah çekmek oldukça güçlü bir oyun göstergesi! Her iki </a:t>
            </a:r>
            <a:r>
              <a:rPr lang="tr-TR" dirty="0" err="1"/>
              <a:t>tehditi</a:t>
            </a:r>
            <a:r>
              <a:rPr lang="tr-TR" dirty="0"/>
              <a:t> de aynı </a:t>
            </a:r>
            <a:r>
              <a:rPr lang="tr-TR" dirty="0" err="1"/>
              <a:t>aynı</a:t>
            </a:r>
            <a:r>
              <a:rPr lang="tr-TR" dirty="0"/>
              <a:t> anda bloke edemeyen ya da bu taşları aynı anda alamayan Şah her zaman mutlaka güvenli bir kareye gitmek zorundadır.</a:t>
            </a:r>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pPr marL="0" indent="0">
              <a:buNone/>
            </a:pPr>
            <a:endParaRPr lang="tr-TR" dirty="0" smtClean="0"/>
          </a:p>
          <a:p>
            <a:pPr marL="0" indent="0">
              <a:buNone/>
            </a:pPr>
            <a:endParaRPr lang="tr-TR" dirty="0"/>
          </a:p>
          <a:p>
            <a:pPr marL="0" indent="0">
              <a:buNone/>
            </a:pPr>
            <a:r>
              <a:rPr lang="tr-TR" dirty="0" smtClean="0"/>
              <a:t>Beyaz kalesinin açmazda </a:t>
            </a:r>
          </a:p>
          <a:p>
            <a:pPr marL="0" indent="0">
              <a:buNone/>
            </a:pPr>
            <a:r>
              <a:rPr lang="tr-TR" dirty="0" smtClean="0"/>
              <a:t>olması </a:t>
            </a:r>
            <a:r>
              <a:rPr lang="tr-TR" dirty="0"/>
              <a:t>nedeniyle taş değişiminden zararlı mı çıkacak!? </a:t>
            </a:r>
            <a:endParaRPr lang="tr-TR" dirty="0" smtClean="0"/>
          </a:p>
          <a:p>
            <a:pPr marL="0" indent="0">
              <a:buNone/>
            </a:pPr>
            <a:r>
              <a:rPr lang="tr-TR" dirty="0" smtClean="0"/>
              <a:t>1</a:t>
            </a:r>
            <a:r>
              <a:rPr lang="tr-TR" dirty="0"/>
              <a:t>. </a:t>
            </a:r>
            <a:r>
              <a:rPr lang="tr-TR" dirty="0" smtClean="0"/>
              <a:t>Fd6+! Hayır</a:t>
            </a:r>
            <a:r>
              <a:rPr lang="tr-TR" dirty="0"/>
              <a:t>! Fd6! hamlesi siyah Şah üzerinde ölümcül bir çifte şah oluşturuyor. Siyah burada kaleyi YA DA fili almayı çok ister, ancak her ikisini de alması mümkün değil. Şah hareket ettikten sonra, beyaz siyahın filini alacak ve kalesini kurtaracak. ("Çatal / Çifte Saldırı" başlıklarına da göz atın.)</a:t>
            </a:r>
          </a:p>
        </p:txBody>
      </p:sp>
      <p:pic>
        <p:nvPicPr>
          <p:cNvPr id="4" name="Resim 3"/>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347864" y="1430260"/>
            <a:ext cx="3695700" cy="3695700"/>
          </a:xfrm>
          <a:prstGeom prst="rect">
            <a:avLst/>
          </a:prstGeom>
        </p:spPr>
      </p:pic>
    </p:spTree>
    <p:extLst>
      <p:ext uri="{BB962C8B-B14F-4D97-AF65-F5344CB8AC3E}">
        <p14:creationId xmlns:p14="http://schemas.microsoft.com/office/powerpoint/2010/main" val="260608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Çatal / Çifte Saldırı:  </a:t>
            </a:r>
            <a:br>
              <a:rPr lang="tr-TR" dirty="0"/>
            </a:br>
            <a:endParaRPr lang="tr-TR" dirty="0"/>
          </a:p>
        </p:txBody>
      </p:sp>
      <p:sp>
        <p:nvSpPr>
          <p:cNvPr id="3" name="İçerik Yer Tutucusu 2"/>
          <p:cNvSpPr>
            <a:spLocks noGrp="1"/>
          </p:cNvSpPr>
          <p:nvPr>
            <p:ph idx="1"/>
          </p:nvPr>
        </p:nvSpPr>
        <p:spPr>
          <a:xfrm>
            <a:off x="457200" y="1600200"/>
            <a:ext cx="8435280" cy="5257800"/>
          </a:xfrm>
        </p:spPr>
        <p:txBody>
          <a:bodyPr>
            <a:normAutofit/>
          </a:bodyPr>
          <a:lstStyle/>
          <a:p>
            <a:r>
              <a:rPr lang="tr-TR" dirty="0" smtClean="0"/>
              <a:t>Çifte </a:t>
            </a:r>
            <a:r>
              <a:rPr lang="tr-TR" dirty="0"/>
              <a:t>saldırı aynı anda iki şeye birden saldırma ya da tehdit etmektir. Çifte saldırının avantajı tek hamle ile iki şeyi birden savunmanın oldukça zor olmasıdır. Tek bir birim, genellikle bir At, Vezir ya da piyon) tarafından gerçekleştirilen çifte saldırı için çatal terimini kullanıyoruz.</a:t>
            </a:r>
          </a:p>
          <a:p>
            <a:pPr marL="0" indent="0">
              <a:buNone/>
            </a:pPr>
            <a:r>
              <a:rPr lang="tr-TR" dirty="0" smtClean="0"/>
              <a:t>1</a:t>
            </a:r>
            <a:r>
              <a:rPr lang="tr-TR" dirty="0"/>
              <a:t>. </a:t>
            </a:r>
            <a:r>
              <a:rPr lang="tr-TR" dirty="0" smtClean="0"/>
              <a:t>Kc7</a:t>
            </a:r>
            <a:endParaRPr lang="tr-TR" dirty="0"/>
          </a:p>
          <a:p>
            <a:pPr marL="0" indent="0">
              <a:buNone/>
            </a:pPr>
            <a:r>
              <a:rPr lang="tr-TR" dirty="0" smtClean="0"/>
              <a:t>Bu </a:t>
            </a:r>
            <a:r>
              <a:rPr lang="tr-TR" dirty="0"/>
              <a:t>taktiksel motifin ana fikri (çifte saldırı): Beyaz aynı anda File ve Ata bir çifte atak uyguluyor.</a:t>
            </a:r>
          </a:p>
        </p:txBody>
      </p:sp>
    </p:spTree>
    <p:extLst>
      <p:ext uri="{BB962C8B-B14F-4D97-AF65-F5344CB8AC3E}">
        <p14:creationId xmlns:p14="http://schemas.microsoft.com/office/powerpoint/2010/main" val="3215662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Çifte saldırı kale</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57487" y="2039144"/>
            <a:ext cx="3629025" cy="3648075"/>
          </a:xfrm>
        </p:spPr>
      </p:pic>
    </p:spTree>
    <p:extLst>
      <p:ext uri="{BB962C8B-B14F-4D97-AF65-F5344CB8AC3E}">
        <p14:creationId xmlns:p14="http://schemas.microsoft.com/office/powerpoint/2010/main" val="3910977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Aşırı Yüklenme: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Bir </a:t>
            </a:r>
            <a:r>
              <a:rPr lang="tr-TR" dirty="0"/>
              <a:t>taşın yapması </a:t>
            </a:r>
            <a:r>
              <a:rPr lang="tr-TR" dirty="0" err="1"/>
              <a:t>gerken</a:t>
            </a:r>
            <a:r>
              <a:rPr lang="tr-TR" dirty="0"/>
              <a:t> çok şey olmasına "aşırı yüklenme" adı veriliyor. Örneğin, hem Vezire çıkmak isteyen bir geçer piyonu durduran hem de matı engelleyen bir file aşırı yüklenme yapılmıştır. Bir tehdidi uygulamak sureti ile (örneğin, piyonu vezir çıkmak) rakip aşırı çalışan filin yerini </a:t>
            </a:r>
            <a:r>
              <a:rPr lang="tr-TR" dirty="0" err="1"/>
              <a:t>terketmeye</a:t>
            </a:r>
            <a:r>
              <a:rPr lang="tr-TR" dirty="0"/>
              <a:t> zorlayabilir ve böylece mat tehdidinin başarıya ulaşmasına olanak sağlar.</a:t>
            </a:r>
          </a:p>
        </p:txBody>
      </p:sp>
    </p:spTree>
    <p:extLst>
      <p:ext uri="{BB962C8B-B14F-4D97-AF65-F5344CB8AC3E}">
        <p14:creationId xmlns:p14="http://schemas.microsoft.com/office/powerpoint/2010/main" val="890059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Açmaz:</a:t>
            </a:r>
            <a:br>
              <a:rPr lang="tr-TR" dirty="0"/>
            </a:br>
            <a:endParaRPr lang="tr-TR" dirty="0"/>
          </a:p>
        </p:txBody>
      </p:sp>
      <p:sp>
        <p:nvSpPr>
          <p:cNvPr id="3" name="İçerik Yer Tutucusu 2"/>
          <p:cNvSpPr>
            <a:spLocks noGrp="1"/>
          </p:cNvSpPr>
          <p:nvPr>
            <p:ph idx="1"/>
          </p:nvPr>
        </p:nvSpPr>
        <p:spPr>
          <a:xfrm>
            <a:off x="457200" y="1600200"/>
            <a:ext cx="8507288" cy="5069160"/>
          </a:xfrm>
        </p:spPr>
        <p:txBody>
          <a:bodyPr>
            <a:normAutofit/>
          </a:bodyPr>
          <a:lstStyle/>
          <a:p>
            <a:pPr marL="0" indent="0">
              <a:buNone/>
            </a:pPr>
            <a:r>
              <a:rPr lang="tr-TR" dirty="0" smtClean="0"/>
              <a:t>Bir </a:t>
            </a:r>
            <a:r>
              <a:rPr lang="tr-TR" dirty="0"/>
              <a:t>taş arkasında yer alan daha önemli bir taşı alınmaktan koruduğu/bloke ettiği için hareket edemediğinde, o taş "açmazdadır". Açmaza yol açan taş,  rakibin değerli taşlarından birini hedef alan, rakibin daha az değerde olan bir taşının Kale, Vezir veya Filin daha değerli bir taşa saldırmasını engelleyen uzun menzilli bir taştır (Kale, Vezir ya da Fil). Mutlak açmaz, bir taşın Şahı korumasıyla oluşur, bu nedenle mutlak açmazda olan taşın hareket etmesi tamamen kurallara </a:t>
            </a:r>
            <a:r>
              <a:rPr lang="tr-TR" dirty="0" err="1" smtClean="0"/>
              <a:t>aykırıdı</a:t>
            </a:r>
            <a:endParaRPr lang="tr-TR" dirty="0"/>
          </a:p>
        </p:txBody>
      </p:sp>
    </p:spTree>
    <p:extLst>
      <p:ext uri="{BB962C8B-B14F-4D97-AF65-F5344CB8AC3E}">
        <p14:creationId xmlns:p14="http://schemas.microsoft.com/office/powerpoint/2010/main" val="3976277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Savunan Taşı Ortadan Kaldırmak:</a:t>
            </a:r>
            <a:br>
              <a:rPr lang="tr-TR" dirty="0"/>
            </a:br>
            <a:endParaRPr lang="tr-TR" dirty="0"/>
          </a:p>
        </p:txBody>
      </p:sp>
      <p:sp>
        <p:nvSpPr>
          <p:cNvPr id="3" name="İçerik Yer Tutucusu 2"/>
          <p:cNvSpPr>
            <a:spLocks noGrp="1"/>
          </p:cNvSpPr>
          <p:nvPr>
            <p:ph idx="1"/>
          </p:nvPr>
        </p:nvSpPr>
        <p:spPr/>
        <p:txBody>
          <a:bodyPr/>
          <a:lstStyle/>
          <a:p>
            <a:r>
              <a:rPr lang="tr-TR" dirty="0" smtClean="0"/>
              <a:t>Daha </a:t>
            </a:r>
            <a:r>
              <a:rPr lang="tr-TR" dirty="0"/>
              <a:t>büyük bir amacın (genellikle mat ya da fazla sayıda materyal kazanma gibi bir amaca) ulaşılmasını engelleyen kritik bir savunma yapan bir taşı ortadan kaldırmaya yönelik bir taktiktir. Savunan taşı ortadan kaldırmak isteyen bir </a:t>
            </a:r>
            <a:r>
              <a:rPr lang="tr-TR" dirty="0" err="1"/>
              <a:t>otuncu</a:t>
            </a:r>
            <a:r>
              <a:rPr lang="tr-TR" dirty="0"/>
              <a:t> amacına ulaşmanın yıkıcı bir yolunu aramaktadır.</a:t>
            </a:r>
          </a:p>
        </p:txBody>
      </p:sp>
    </p:spTree>
    <p:extLst>
      <p:ext uri="{BB962C8B-B14F-4D97-AF65-F5344CB8AC3E}">
        <p14:creationId xmlns:p14="http://schemas.microsoft.com/office/powerpoint/2010/main" val="2377175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Şiş</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Değerli </a:t>
            </a:r>
            <a:r>
              <a:rPr lang="tr-TR" dirty="0"/>
              <a:t>bir taşı (Şah veya Vezir gibi) tehdit eden ve o taşın uzaklaşmasını sağlayarak ardında yer alan daha az değerli bir taşı alma imkanı yaratan bir hamledir. Şiş açmazın birçok yönden tersidir çünkü şişte daha değerli olan taş önde yer almaktadır( "Açmaz" konusunu inceleyin).</a:t>
            </a:r>
          </a:p>
        </p:txBody>
      </p:sp>
    </p:spTree>
    <p:extLst>
      <p:ext uri="{BB962C8B-B14F-4D97-AF65-F5344CB8AC3E}">
        <p14:creationId xmlns:p14="http://schemas.microsoft.com/office/powerpoint/2010/main" val="24910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Boğmaca Matı: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Kaçış </a:t>
            </a:r>
            <a:r>
              <a:rPr lang="tr-TR" dirty="0"/>
              <a:t>yolları kendi taşları tarafından kapatılmış düşman şahının bir At </a:t>
            </a:r>
            <a:r>
              <a:rPr lang="tr-TR" dirty="0" err="1"/>
              <a:t>taradından</a:t>
            </a:r>
            <a:r>
              <a:rPr lang="tr-TR" dirty="0"/>
              <a:t> mat olmasıdır. Rakibin atı şah çekerken, </a:t>
            </a:r>
            <a:r>
              <a:rPr lang="tr-TR" dirty="0" err="1"/>
              <a:t>iahın</a:t>
            </a:r>
            <a:r>
              <a:rPr lang="tr-TR" dirty="0"/>
              <a:t> kendi taşları hareketini engeller. Boğmaca matın sadece Şahın etrafı kendi taşlarıyla çevrili olduğunda gerçekleşebilir yani burada rakibin diğer taşları direkt olarak Şahın yanındaki karelerde değildir; işte bu nedenle sadece At Boğmaca Matı yapabilir.</a:t>
            </a:r>
          </a:p>
        </p:txBody>
      </p:sp>
    </p:spTree>
    <p:extLst>
      <p:ext uri="{BB962C8B-B14F-4D97-AF65-F5344CB8AC3E}">
        <p14:creationId xmlns:p14="http://schemas.microsoft.com/office/powerpoint/2010/main" val="1848679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Hapsolan Taş:</a:t>
            </a:r>
            <a:br>
              <a:rPr lang="tr-TR" dirty="0"/>
            </a:br>
            <a:endParaRPr lang="tr-TR" dirty="0"/>
          </a:p>
        </p:txBody>
      </p:sp>
      <p:sp>
        <p:nvSpPr>
          <p:cNvPr id="3" name="İçerik Yer Tutucusu 2"/>
          <p:cNvSpPr>
            <a:spLocks noGrp="1"/>
          </p:cNvSpPr>
          <p:nvPr>
            <p:ph idx="1"/>
          </p:nvPr>
        </p:nvSpPr>
        <p:spPr/>
        <p:txBody>
          <a:bodyPr/>
          <a:lstStyle/>
          <a:p>
            <a:r>
              <a:rPr lang="tr-TR" dirty="0" smtClean="0"/>
              <a:t>Bir </a:t>
            </a:r>
            <a:r>
              <a:rPr lang="tr-TR" dirty="0"/>
              <a:t>taşın yapabileceği hamle kalmadığında ya da en azından materyal kaybını engelleyecek hamlesi kalmadığında ortaya çıkar. Sıklıkla, taşlar art arda gerçekleştirilen zorunlu hamlelerin sonunda hapsolur.</a:t>
            </a:r>
          </a:p>
        </p:txBody>
      </p:sp>
    </p:spTree>
    <p:extLst>
      <p:ext uri="{BB962C8B-B14F-4D97-AF65-F5344CB8AC3E}">
        <p14:creationId xmlns:p14="http://schemas.microsoft.com/office/powerpoint/2010/main" val="1216074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Taktik Konum</a:t>
            </a:r>
            <a:endParaRPr lang="tr-TR" dirty="0"/>
          </a:p>
        </p:txBody>
      </p:sp>
      <p:sp>
        <p:nvSpPr>
          <p:cNvPr id="3" name="2 İçerik Yer Tutucusu"/>
          <p:cNvSpPr>
            <a:spLocks noGrp="1"/>
          </p:cNvSpPr>
          <p:nvPr>
            <p:ph idx="1"/>
          </p:nvPr>
        </p:nvSpPr>
        <p:spPr/>
        <p:txBody>
          <a:bodyPr/>
          <a:lstStyle/>
          <a:p>
            <a:r>
              <a:rPr lang="tr-TR" dirty="0" smtClean="0"/>
              <a:t>1- Açmaz konumu</a:t>
            </a:r>
          </a:p>
          <a:p>
            <a:pPr lvl="1"/>
            <a:r>
              <a:rPr lang="tr-TR" dirty="0" smtClean="0"/>
              <a:t>A) açmazdan yararlanarak yapılan taktik hamle</a:t>
            </a:r>
          </a:p>
          <a:p>
            <a:r>
              <a:rPr lang="tr-TR" dirty="0" smtClean="0"/>
              <a:t>2- Örtü konumu</a:t>
            </a:r>
          </a:p>
          <a:p>
            <a:pPr lvl="2"/>
            <a:r>
              <a:rPr lang="tr-TR" dirty="0" smtClean="0"/>
              <a:t>A) örtü konumundan yararlanarak çifte saldırı hamlesi (</a:t>
            </a:r>
            <a:r>
              <a:rPr lang="tr-TR" dirty="0" err="1" smtClean="0"/>
              <a:t>discovered</a:t>
            </a:r>
            <a:r>
              <a:rPr lang="tr-TR" dirty="0" smtClean="0"/>
              <a:t> </a:t>
            </a:r>
            <a:r>
              <a:rPr lang="tr-TR" dirty="0" err="1" smtClean="0"/>
              <a:t>attack</a:t>
            </a:r>
            <a:r>
              <a:rPr lang="tr-TR" smtClean="0"/>
              <a:t>)</a:t>
            </a:r>
            <a:endParaRPr lang="tr-TR" dirty="0" smtClean="0"/>
          </a:p>
          <a:p>
            <a:pPr>
              <a:buNone/>
            </a:pPr>
            <a:endParaRPr lang="tr-TR" dirty="0"/>
          </a:p>
        </p:txBody>
      </p:sp>
    </p:spTree>
    <p:extLst>
      <p:ext uri="{BB962C8B-B14F-4D97-AF65-F5344CB8AC3E}">
        <p14:creationId xmlns:p14="http://schemas.microsoft.com/office/powerpoint/2010/main" val="3576208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Zugzwang</a:t>
            </a:r>
            <a:r>
              <a:rPr lang="tr-TR" dirty="0"/>
              <a:t>:</a:t>
            </a:r>
            <a:br>
              <a:rPr lang="tr-TR" dirty="0"/>
            </a:br>
            <a:endParaRPr lang="tr-TR" dirty="0"/>
          </a:p>
        </p:txBody>
      </p:sp>
      <p:sp>
        <p:nvSpPr>
          <p:cNvPr id="3" name="İçerik Yer Tutucusu 2"/>
          <p:cNvSpPr>
            <a:spLocks noGrp="1"/>
          </p:cNvSpPr>
          <p:nvPr>
            <p:ph idx="1"/>
          </p:nvPr>
        </p:nvSpPr>
        <p:spPr/>
        <p:txBody>
          <a:bodyPr/>
          <a:lstStyle/>
          <a:p>
            <a:r>
              <a:rPr lang="tr-TR" dirty="0" err="1" smtClean="0"/>
              <a:t>Zugzwang</a:t>
            </a:r>
            <a:r>
              <a:rPr lang="tr-TR" dirty="0" smtClean="0"/>
              <a:t> </a:t>
            </a:r>
            <a:r>
              <a:rPr lang="tr-TR" dirty="0"/>
              <a:t>"hamle yapma zorunluluğu" olarak tercüme edilebilen Almanca bir sözcüktür. Bu bir oyuncunun yapacağı her hamlenin onun oyunu kaybetmesine yol açan(ya da en azından konumunu önemli şekilde kötüleştiren) bir durumdur.</a:t>
            </a:r>
          </a:p>
        </p:txBody>
      </p:sp>
    </p:spTree>
    <p:extLst>
      <p:ext uri="{BB962C8B-B14F-4D97-AF65-F5344CB8AC3E}">
        <p14:creationId xmlns:p14="http://schemas.microsoft.com/office/powerpoint/2010/main" val="801993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Zugzwang</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8750" y="1915319"/>
            <a:ext cx="6286500" cy="3895725"/>
          </a:xfrm>
        </p:spPr>
      </p:pic>
    </p:spTree>
    <p:extLst>
      <p:ext uri="{BB962C8B-B14F-4D97-AF65-F5344CB8AC3E}">
        <p14:creationId xmlns:p14="http://schemas.microsoft.com/office/powerpoint/2010/main" val="890970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Desperado</a:t>
            </a:r>
            <a:r>
              <a:rPr lang="tr-TR" dirty="0" smtClean="0"/>
              <a:t> Taktik Hamlesi</a:t>
            </a:r>
            <a:endParaRPr lang="tr-TR" dirty="0"/>
          </a:p>
        </p:txBody>
      </p:sp>
      <p:sp>
        <p:nvSpPr>
          <p:cNvPr id="3" name="2 İçerik Yer Tutucusu"/>
          <p:cNvSpPr>
            <a:spLocks noGrp="1"/>
          </p:cNvSpPr>
          <p:nvPr>
            <p:ph idx="1"/>
          </p:nvPr>
        </p:nvSpPr>
        <p:spPr/>
        <p:txBody>
          <a:bodyPr>
            <a:normAutofit fontScale="92500" lnSpcReduction="10000"/>
          </a:bodyPr>
          <a:lstStyle/>
          <a:p>
            <a:r>
              <a:rPr lang="tr-TR" dirty="0"/>
              <a:t>Zaten sonraki hamlelerde kaybedilmesi beklenen veya boşta olan taşın rakibin bir taşına vurularak feda edilmesidir. </a:t>
            </a:r>
            <a:endParaRPr lang="tr-TR" dirty="0" smtClean="0"/>
          </a:p>
          <a:p>
            <a:r>
              <a:rPr lang="tr-TR" dirty="0" smtClean="0"/>
              <a:t>Bu </a:t>
            </a:r>
            <a:r>
              <a:rPr lang="tr-TR" dirty="0"/>
              <a:t>sayede normalde kaybedilecek taş mümkün olduğunca rakibe zarar vererek tahtadan çıkmış olur. </a:t>
            </a:r>
            <a:endParaRPr lang="tr-TR" dirty="0" smtClean="0"/>
          </a:p>
          <a:p>
            <a:r>
              <a:rPr lang="tr-TR" dirty="0" smtClean="0"/>
              <a:t>Bu</a:t>
            </a:r>
            <a:r>
              <a:rPr lang="tr-TR" dirty="0"/>
              <a:t> </a:t>
            </a:r>
            <a:r>
              <a:rPr lang="tr-TR" dirty="0">
                <a:hlinkClick r:id="rId2"/>
              </a:rPr>
              <a:t>taktik</a:t>
            </a:r>
            <a:r>
              <a:rPr lang="tr-TR" dirty="0"/>
              <a:t> genelde iki tarafın da taşları boşta olduğunda daha sık görülür. </a:t>
            </a:r>
            <a:endParaRPr lang="tr-TR" dirty="0" smtClean="0"/>
          </a:p>
          <a:p>
            <a:r>
              <a:rPr lang="tr-TR" dirty="0" err="1" smtClean="0"/>
              <a:t>Desperado</a:t>
            </a:r>
            <a:r>
              <a:rPr lang="tr-TR" dirty="0" smtClean="0"/>
              <a:t> </a:t>
            </a:r>
            <a:r>
              <a:rPr lang="tr-TR" dirty="0"/>
              <a:t>fedası aynı zamanda ara hamle olarak da karşımıza çıkabilir.</a:t>
            </a:r>
          </a:p>
        </p:txBody>
      </p:sp>
    </p:spTree>
    <p:extLst>
      <p:ext uri="{BB962C8B-B14F-4D97-AF65-F5344CB8AC3E}">
        <p14:creationId xmlns:p14="http://schemas.microsoft.com/office/powerpoint/2010/main" val="1965663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Açmaz konumu nedir?</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0787" y="1758156"/>
            <a:ext cx="4162425" cy="4210050"/>
          </a:xfrm>
        </p:spPr>
      </p:pic>
    </p:spTree>
    <p:extLst>
      <p:ext uri="{BB962C8B-B14F-4D97-AF65-F5344CB8AC3E}">
        <p14:creationId xmlns:p14="http://schemas.microsoft.com/office/powerpoint/2010/main" val="1853534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9362" y="1767681"/>
            <a:ext cx="4105275" cy="4191000"/>
          </a:xfrm>
        </p:spPr>
      </p:pic>
    </p:spTree>
    <p:extLst>
      <p:ext uri="{BB962C8B-B14F-4D97-AF65-F5344CB8AC3E}">
        <p14:creationId xmlns:p14="http://schemas.microsoft.com/office/powerpoint/2010/main" val="2490434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Açmaz</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05075" y="1734344"/>
            <a:ext cx="4133850" cy="4257675"/>
          </a:xfrm>
        </p:spPr>
      </p:pic>
    </p:spTree>
    <p:extLst>
      <p:ext uri="{BB962C8B-B14F-4D97-AF65-F5344CB8AC3E}">
        <p14:creationId xmlns:p14="http://schemas.microsoft.com/office/powerpoint/2010/main" val="3272964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Açmazdaki Taşa Saldırmak</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33650" y="1758156"/>
            <a:ext cx="4076700" cy="4210050"/>
          </a:xfrm>
        </p:spPr>
      </p:pic>
    </p:spTree>
    <p:extLst>
      <p:ext uri="{BB962C8B-B14F-4D97-AF65-F5344CB8AC3E}">
        <p14:creationId xmlns:p14="http://schemas.microsoft.com/office/powerpoint/2010/main" val="203690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 Konumu 1</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09837" y="1743869"/>
            <a:ext cx="4124325" cy="4238625"/>
          </a:xfrm>
        </p:spPr>
      </p:pic>
    </p:spTree>
    <p:extLst>
      <p:ext uri="{BB962C8B-B14F-4D97-AF65-F5344CB8AC3E}">
        <p14:creationId xmlns:p14="http://schemas.microsoft.com/office/powerpoint/2010/main" val="783856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 konumu 2</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9362" y="1743869"/>
            <a:ext cx="4105275" cy="4238625"/>
          </a:xfrm>
        </p:spPr>
      </p:pic>
    </p:spTree>
    <p:extLst>
      <p:ext uri="{BB962C8B-B14F-4D97-AF65-F5344CB8AC3E}">
        <p14:creationId xmlns:p14="http://schemas.microsoft.com/office/powerpoint/2010/main" val="1664138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Açarak Saldırı/Şah: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Bir </a:t>
            </a:r>
            <a:r>
              <a:rPr lang="tr-TR" dirty="0"/>
              <a:t>taşı oynarken, saldırı yapan diğer bir taşın önünü açarak bir tehdit oluşturmaya (ya şah mat ya da materyal). Açarak şah da aynı şey ancak burada önü açılan taş direkt olarak düşman Şah'a saldırıyor, bu nedenle burada aynı zamanda şah çekme de oluyor. Saldırı yapan taşın önünden çekilen taş da başka bir taşa saldırıyorsa, buna da açarak "çifte" saldırı/şah denilebilir.</a:t>
            </a:r>
          </a:p>
        </p:txBody>
      </p:sp>
    </p:spTree>
    <p:extLst>
      <p:ext uri="{BB962C8B-B14F-4D97-AF65-F5344CB8AC3E}">
        <p14:creationId xmlns:p14="http://schemas.microsoft.com/office/powerpoint/2010/main" val="47032412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777</Words>
  <Application>Microsoft Office PowerPoint</Application>
  <PresentationFormat>Ekran Gösterisi (4:3)</PresentationFormat>
  <Paragraphs>56</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Calibri</vt:lpstr>
      <vt:lpstr>Ofis Teması</vt:lpstr>
      <vt:lpstr>Satranç Dersi Dr. Öğr. Üyesi Engin SARI</vt:lpstr>
      <vt:lpstr>Taktik Konum</vt:lpstr>
      <vt:lpstr>Açmaz konumu nedir?</vt:lpstr>
      <vt:lpstr>PowerPoint Sunusu</vt:lpstr>
      <vt:lpstr>Açmaz</vt:lpstr>
      <vt:lpstr>Açmazdaki Taşa Saldırmak</vt:lpstr>
      <vt:lpstr>Örtü Konumu 1</vt:lpstr>
      <vt:lpstr>Örtü konumu 2</vt:lpstr>
      <vt:lpstr>Açarak Saldırı/Şah:   </vt:lpstr>
      <vt:lpstr>Açarak Saldırı</vt:lpstr>
      <vt:lpstr>Çifte Şah: </vt:lpstr>
      <vt:lpstr>Çatal / Çifte Saldırı:   </vt:lpstr>
      <vt:lpstr>Çifte saldırı kale</vt:lpstr>
      <vt:lpstr>Aşırı Yüklenme:  </vt:lpstr>
      <vt:lpstr>Açmaz: </vt:lpstr>
      <vt:lpstr>Savunan Taşı Ortadan Kaldırmak: </vt:lpstr>
      <vt:lpstr>Şiş </vt:lpstr>
      <vt:lpstr>Boğmaca Matı:  </vt:lpstr>
      <vt:lpstr>Hapsolan Taş: </vt:lpstr>
      <vt:lpstr>Zugzwang: </vt:lpstr>
      <vt:lpstr>Zugzwang</vt:lpstr>
      <vt:lpstr>Desperado Taktik Hamlesi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Satranç Eğitimi Dersi Yrd. Doç. Dr. Engin SARI</dc:title>
  <dc:creator>engin</dc:creator>
  <cp:lastModifiedBy>Windows Kullanıcısı</cp:lastModifiedBy>
  <cp:revision>19</cp:revision>
  <dcterms:created xsi:type="dcterms:W3CDTF">2014-12-18T21:46:00Z</dcterms:created>
  <dcterms:modified xsi:type="dcterms:W3CDTF">2020-05-04T07:23:10Z</dcterms:modified>
</cp:coreProperties>
</file>