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310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40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7D605B-286F-443E-8433-948B191AC2E3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2A537-6BA6-432F-8741-6015AAB569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9081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51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4C92AD83-3E77-2943-8553-2F26E93F86C3}" type="slidenum">
              <a:rPr lang="en-US" sz="1200"/>
              <a:pPr eaLnBrk="1" hangingPunct="1"/>
              <a:t>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02880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2290490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6011606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49651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8103664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1432010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72405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803040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700177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4620445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29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808946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4977439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4549218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9443876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3872282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33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5863982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0175292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35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23504053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79097681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294281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083324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39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0389533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6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4188573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54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87513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7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8033442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8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180169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9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6986523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10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5345546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11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4066710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536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>
              <a:latin typeface="Calibri" charset="0"/>
            </a:endParaRPr>
          </a:p>
        </p:txBody>
      </p:sp>
      <p:sp>
        <p:nvSpPr>
          <p:cNvPr id="1536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B9E0DF8D-E965-8947-98A1-A6811C727CA8}" type="slidenum">
              <a:rPr lang="en-US" sz="1200"/>
              <a:pPr eaLnBrk="1" hangingPunct="1"/>
              <a:t>12</a:t>
            </a:fld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2556724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29817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8318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1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8051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675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9732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9557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4502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19732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50795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7918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AC7A4-49A3-4CDD-A604-0D6FF5AE1E7E}" type="datetimeFigureOut">
              <a:rPr lang="tr-TR" smtClean="0"/>
              <a:t>10.09.2018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CCE9E-4364-4CD8-BAC3-D80A5A25A4C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27224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Osmanoglu\Desktop\Document2!OLE_LINK2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file:///\\localhost\Users\Osmanoglu\Desktop\Document2!OLE_LINK3" TargetMode="External"/><Relationship Id="rId4" Type="http://schemas.openxmlformats.org/officeDocument/2006/relationships/image" Target="../media/image1.emf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file:///\\localhost\Users\Osmanoglu\Desktop\Document2!OLE_LINK2" TargetMode="Externa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5" Type="http://schemas.openxmlformats.org/officeDocument/2006/relationships/oleObject" Target="file:///\\localhost\Users\Osmanoglu\Desktop\Document2!OLE_LINK3" TargetMode="External"/><Relationship Id="rId4" Type="http://schemas.openxmlformats.org/officeDocument/2006/relationships/image" Target="../media/image1.em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4"/>
          <p:cNvSpPr>
            <a:spLocks noGrp="1" noChangeArrowheads="1"/>
          </p:cNvSpPr>
          <p:nvPr>
            <p:ph type="title"/>
          </p:nvPr>
        </p:nvSpPr>
        <p:spPr>
          <a:xfrm>
            <a:off x="2207568" y="2276872"/>
            <a:ext cx="7848600" cy="11430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Dynamic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Programming</a:t>
            </a:r>
            <a:r>
              <a:rPr lang="tr-TR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Comic Sans MS"/>
                <a:ea typeface="+mj-ea"/>
                <a:cs typeface="Comic Sans MS"/>
              </a:rPr>
              <a:t> II</a:t>
            </a:r>
            <a:endParaRPr lang="en-US" b="1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DDDDDD"/>
                </a:outerShdw>
              </a:effectLst>
              <a:latin typeface="Comic Sans MS"/>
              <a:ea typeface="+mj-ea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9281792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91544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 rot="16200000">
            <a:off x="3261040" y="1704776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4552881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ay 3"/>
          <p:cNvSpPr/>
          <p:nvPr/>
        </p:nvSpPr>
        <p:spPr>
          <a:xfrm>
            <a:off x="2976352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10800000">
            <a:off x="1640520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Metin kutusu 25"/>
              <p:cNvSpPr txBox="1"/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6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Metin kutusu 28"/>
              <p:cNvSpPr txBox="1"/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9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şittir 11"/>
          <p:cNvSpPr/>
          <p:nvPr/>
        </p:nvSpPr>
        <p:spPr>
          <a:xfrm>
            <a:off x="4921192" y="2132856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447928" y="1700808"/>
            <a:ext cx="113136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Dikdörtgen 32"/>
          <p:cNvSpPr/>
          <p:nvPr/>
        </p:nvSpPr>
        <p:spPr>
          <a:xfrm>
            <a:off x="7968208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Metin kutusu 34"/>
              <p:cNvSpPr txBox="1"/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5" name="Metin kutusu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Metin kutusu 35"/>
              <p:cNvSpPr txBox="1"/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6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Eşittir 42"/>
          <p:cNvSpPr/>
          <p:nvPr/>
        </p:nvSpPr>
        <p:spPr>
          <a:xfrm>
            <a:off x="7464152" y="2132856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7104112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Metin kutusu 46"/>
              <p:cNvSpPr txBox="1"/>
              <p:nvPr/>
            </p:nvSpPr>
            <p:spPr>
              <a:xfrm>
                <a:off x="7752184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47" name="Metin kutusu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tı 2"/>
          <p:cNvSpPr/>
          <p:nvPr/>
        </p:nvSpPr>
        <p:spPr>
          <a:xfrm>
            <a:off x="5015881" y="3717033"/>
            <a:ext cx="305781" cy="304769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Eşittir 48"/>
          <p:cNvSpPr/>
          <p:nvPr/>
        </p:nvSpPr>
        <p:spPr>
          <a:xfrm>
            <a:off x="7464152" y="3717032"/>
            <a:ext cx="360040" cy="312338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Multiply 7"/>
          <p:cNvSpPr/>
          <p:nvPr/>
        </p:nvSpPr>
        <p:spPr>
          <a:xfrm>
            <a:off x="235158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Multiply 58"/>
          <p:cNvSpPr/>
          <p:nvPr/>
        </p:nvSpPr>
        <p:spPr>
          <a:xfrm>
            <a:off x="41177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ultiply 59"/>
          <p:cNvSpPr/>
          <p:nvPr/>
        </p:nvSpPr>
        <p:spPr>
          <a:xfrm>
            <a:off x="66720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Metin kutusu 25"/>
              <p:cNvSpPr txBox="1"/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62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Metin kutusu 57"/>
          <p:cNvSpPr txBox="1"/>
          <p:nvPr/>
        </p:nvSpPr>
        <p:spPr>
          <a:xfrm>
            <a:off x="3501616" y="3501008"/>
            <a:ext cx="5664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  <a:r>
              <a:rPr lang="tr-TR" sz="32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Metin kutusu 57"/>
          <p:cNvSpPr txBox="1"/>
          <p:nvPr/>
        </p:nvSpPr>
        <p:spPr>
          <a:xfrm>
            <a:off x="6240016" y="3501008"/>
            <a:ext cx="5664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  <a:r>
              <a:rPr lang="tr-TR" sz="32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7" name="Metin kutusu 57"/>
          <p:cNvSpPr txBox="1"/>
          <p:nvPr/>
        </p:nvSpPr>
        <p:spPr>
          <a:xfrm>
            <a:off x="8616281" y="3501008"/>
            <a:ext cx="8169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2n</a:t>
            </a:r>
            <a:r>
              <a:rPr lang="tr-TR" sz="32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8" name="Dikdörtgen 1"/>
          <p:cNvSpPr/>
          <p:nvPr/>
        </p:nvSpPr>
        <p:spPr>
          <a:xfrm>
            <a:off x="1982529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5"/>
          <p:cNvSpPr/>
          <p:nvPr/>
        </p:nvSpPr>
        <p:spPr>
          <a:xfrm rot="16200000">
            <a:off x="3252025" y="4360360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0" name="Dikdörtgen 6"/>
          <p:cNvSpPr/>
          <p:nvPr/>
        </p:nvSpPr>
        <p:spPr>
          <a:xfrm>
            <a:off x="4543866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Yay 3"/>
          <p:cNvSpPr/>
          <p:nvPr/>
        </p:nvSpPr>
        <p:spPr>
          <a:xfrm>
            <a:off x="3831432" y="4184033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Yay 12"/>
          <p:cNvSpPr/>
          <p:nvPr/>
        </p:nvSpPr>
        <p:spPr>
          <a:xfrm rot="10800000">
            <a:off x="2639616" y="4221088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Metin kutusu 25"/>
              <p:cNvSpPr txBox="1"/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73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Eşittir 11"/>
          <p:cNvSpPr/>
          <p:nvPr/>
        </p:nvSpPr>
        <p:spPr>
          <a:xfrm>
            <a:off x="4912177" y="4788440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6" name="Dikdörtgen 32"/>
          <p:cNvSpPr/>
          <p:nvPr/>
        </p:nvSpPr>
        <p:spPr>
          <a:xfrm>
            <a:off x="7959193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9" name="Eşittir 42"/>
          <p:cNvSpPr/>
          <p:nvPr/>
        </p:nvSpPr>
        <p:spPr>
          <a:xfrm>
            <a:off x="7455137" y="4788440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0" name="Dikdörtgen 45"/>
          <p:cNvSpPr/>
          <p:nvPr/>
        </p:nvSpPr>
        <p:spPr>
          <a:xfrm>
            <a:off x="5879976" y="4365104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Metin kutusu 46"/>
              <p:cNvSpPr txBox="1"/>
              <p:nvPr/>
            </p:nvSpPr>
            <p:spPr>
              <a:xfrm>
                <a:off x="7743169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1" name="Metin kutusu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169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2" name="Artı 2"/>
          <p:cNvSpPr/>
          <p:nvPr/>
        </p:nvSpPr>
        <p:spPr>
          <a:xfrm>
            <a:off x="5006866" y="6372617"/>
            <a:ext cx="305781" cy="304769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3" name="Eşittir 48"/>
          <p:cNvSpPr/>
          <p:nvPr/>
        </p:nvSpPr>
        <p:spPr>
          <a:xfrm>
            <a:off x="7455137" y="6372616"/>
            <a:ext cx="360040" cy="312338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4" name="Multiply 83"/>
          <p:cNvSpPr/>
          <p:nvPr/>
        </p:nvSpPr>
        <p:spPr>
          <a:xfrm>
            <a:off x="234256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ultiply 84"/>
          <p:cNvSpPr/>
          <p:nvPr/>
        </p:nvSpPr>
        <p:spPr>
          <a:xfrm>
            <a:off x="41087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Multiply 85"/>
          <p:cNvSpPr/>
          <p:nvPr/>
        </p:nvSpPr>
        <p:spPr>
          <a:xfrm>
            <a:off x="66630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Metin kutusu 25"/>
              <p:cNvSpPr txBox="1"/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7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8" name="Metin kutusu 57"/>
          <p:cNvSpPr txBox="1"/>
          <p:nvPr/>
        </p:nvSpPr>
        <p:spPr>
          <a:xfrm>
            <a:off x="3492601" y="6156592"/>
            <a:ext cx="39946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89" name="Metin kutusu 57"/>
          <p:cNvSpPr txBox="1"/>
          <p:nvPr/>
        </p:nvSpPr>
        <p:spPr>
          <a:xfrm>
            <a:off x="6231001" y="6156592"/>
            <a:ext cx="39946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0" name="Metin kutusu 57"/>
          <p:cNvSpPr txBox="1"/>
          <p:nvPr/>
        </p:nvSpPr>
        <p:spPr>
          <a:xfrm>
            <a:off x="8607265" y="6156592"/>
            <a:ext cx="64993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2n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91" name="Dikdörtgen 45"/>
          <p:cNvSpPr/>
          <p:nvPr/>
        </p:nvSpPr>
        <p:spPr>
          <a:xfrm>
            <a:off x="7104112" y="4830649"/>
            <a:ext cx="216024" cy="293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Metin kutusu 35"/>
              <p:cNvSpPr txBox="1"/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92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932715" y="555664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1x1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3" name="Metin kutusu 28"/>
              <p:cNvSpPr txBox="1"/>
              <p:nvPr/>
            </p:nvSpPr>
            <p:spPr>
              <a:xfrm>
                <a:off x="2999656" y="5517233"/>
                <a:ext cx="6378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93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517233"/>
                <a:ext cx="637802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39657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45" name="Metin kutusu 44"/>
          <p:cNvSpPr txBox="1"/>
          <p:nvPr/>
        </p:nvSpPr>
        <p:spPr>
          <a:xfrm>
            <a:off x="1559723" y="3785821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paranthesization</a:t>
            </a:r>
            <a:endParaRPr lang="tr-TR" sz="2000" dirty="0"/>
          </a:p>
        </p:txBody>
      </p:sp>
      <p:sp>
        <p:nvSpPr>
          <p:cNvPr id="46" name="Metin kutusu 45"/>
          <p:cNvSpPr txBox="1"/>
          <p:nvPr/>
        </p:nvSpPr>
        <p:spPr>
          <a:xfrm>
            <a:off x="1559723" y="4311039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t</a:t>
            </a:r>
            <a:r>
              <a:rPr lang="tr-TR" sz="2000" dirty="0">
                <a:latin typeface="Comic Sans MS" panose="030F0702030302020204" pitchFamily="66" charset="0"/>
              </a:rPr>
              <a:t>otal </a:t>
            </a:r>
            <a:r>
              <a:rPr lang="tr-TR" sz="2000" dirty="0" err="1">
                <a:latin typeface="Comic Sans MS" panose="030F0702030302020204" pitchFamily="66" charset="0"/>
              </a:rPr>
              <a:t>cost</a:t>
            </a:r>
            <a:endParaRPr lang="tr-TR" sz="2000" dirty="0"/>
          </a:p>
        </p:txBody>
      </p:sp>
      <p:sp>
        <p:nvSpPr>
          <p:cNvPr id="4" name="Rectangle 3"/>
          <p:cNvSpPr/>
          <p:nvPr/>
        </p:nvSpPr>
        <p:spPr>
          <a:xfrm>
            <a:off x="2711624" y="1556792"/>
            <a:ext cx="1152128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axb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39794" y="1612436"/>
            <a:ext cx="952172" cy="1112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bxc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24804" y="1693522"/>
            <a:ext cx="1267341" cy="9197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cxd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34169" y="1548596"/>
            <a:ext cx="1047389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dxe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98439441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303912" y="4314032"/>
            <a:ext cx="1275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c</a:t>
            </a:r>
            <a:r>
              <a:rPr lang="tr-TR" sz="2400" dirty="0" err="1">
                <a:latin typeface="Comic Sans MS" panose="030F0702030302020204" pitchFamily="66" charset="0"/>
              </a:rPr>
              <a:t>de</a:t>
            </a:r>
            <a:r>
              <a:rPr lang="tr-TR" sz="2400" dirty="0">
                <a:latin typeface="Comic Sans MS" panose="030F0702030302020204" pitchFamily="66" charset="0"/>
              </a:rPr>
              <a:t>    +</a:t>
            </a:r>
            <a:endParaRPr lang="tr-TR" sz="2400" dirty="0"/>
          </a:p>
        </p:txBody>
      </p:sp>
      <p:sp>
        <p:nvSpPr>
          <p:cNvPr id="45" name="Metin kutusu 44"/>
          <p:cNvSpPr txBox="1"/>
          <p:nvPr/>
        </p:nvSpPr>
        <p:spPr>
          <a:xfrm>
            <a:off x="1559723" y="3785821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paranthesization</a:t>
            </a:r>
            <a:endParaRPr lang="tr-TR" sz="2000" dirty="0"/>
          </a:p>
        </p:txBody>
      </p:sp>
      <p:sp>
        <p:nvSpPr>
          <p:cNvPr id="46" name="Metin kutusu 45"/>
          <p:cNvSpPr txBox="1"/>
          <p:nvPr/>
        </p:nvSpPr>
        <p:spPr>
          <a:xfrm>
            <a:off x="1559723" y="4311039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t</a:t>
            </a:r>
            <a:r>
              <a:rPr lang="tr-TR" sz="2000" dirty="0">
                <a:latin typeface="Comic Sans MS" panose="030F0702030302020204" pitchFamily="66" charset="0"/>
              </a:rPr>
              <a:t>otal </a:t>
            </a:r>
            <a:r>
              <a:rPr lang="tr-TR" sz="2000" dirty="0" err="1">
                <a:latin typeface="Comic Sans MS" panose="030F0702030302020204" pitchFamily="66" charset="0"/>
              </a:rPr>
              <a:t>cost</a:t>
            </a:r>
            <a:endParaRPr lang="tr-TR" sz="2000" dirty="0"/>
          </a:p>
        </p:txBody>
      </p:sp>
      <p:sp>
        <p:nvSpPr>
          <p:cNvPr id="4" name="Rectangle 3"/>
          <p:cNvSpPr/>
          <p:nvPr/>
        </p:nvSpPr>
        <p:spPr>
          <a:xfrm>
            <a:off x="2711624" y="1556792"/>
            <a:ext cx="1152128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axb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39794" y="1612436"/>
            <a:ext cx="952172" cy="1112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bxc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24804" y="1693522"/>
            <a:ext cx="1267341" cy="9197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cxd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34169" y="1548596"/>
            <a:ext cx="1047389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dxe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5760" y="3789041"/>
            <a:ext cx="2355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1 </a:t>
            </a:r>
            <a:r>
              <a:rPr lang="en-US" sz="2400" dirty="0">
                <a:latin typeface="Comic Sans MS"/>
                <a:cs typeface="Comic Sans MS"/>
              </a:rPr>
              <a:t>(A</a:t>
            </a:r>
            <a:r>
              <a:rPr lang="en-US" sz="2400" baseline="-25000" dirty="0">
                <a:latin typeface="Comic Sans MS"/>
                <a:cs typeface="Comic Sans MS"/>
              </a:rPr>
              <a:t>2</a:t>
            </a:r>
            <a:r>
              <a:rPr lang="en-US" sz="2400" baseline="-25000" dirty="0">
                <a:latin typeface="Comic Sans MS"/>
                <a:cs typeface="Comic Sans MS"/>
              </a:rPr>
              <a:t>  </a:t>
            </a:r>
            <a:r>
              <a:rPr lang="en-US" sz="2400" dirty="0">
                <a:latin typeface="Comic Sans MS"/>
                <a:cs typeface="Comic Sans MS"/>
              </a:rPr>
              <a:t>(A</a:t>
            </a:r>
            <a:r>
              <a:rPr lang="en-US" sz="2400" baseline="-25000" dirty="0">
                <a:latin typeface="Comic Sans MS"/>
                <a:cs typeface="Comic Sans MS"/>
              </a:rPr>
              <a:t>3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4</a:t>
            </a:r>
            <a:r>
              <a:rPr lang="en-US" sz="2400" dirty="0">
                <a:latin typeface="Comic Sans MS"/>
                <a:cs typeface="Comic Sans MS"/>
              </a:rPr>
              <a:t>)))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7860872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303912" y="4314032"/>
            <a:ext cx="1275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c</a:t>
            </a:r>
            <a:r>
              <a:rPr lang="tr-TR" sz="2400" dirty="0" err="1">
                <a:latin typeface="Comic Sans MS" panose="030F0702030302020204" pitchFamily="66" charset="0"/>
              </a:rPr>
              <a:t>de</a:t>
            </a:r>
            <a:r>
              <a:rPr lang="tr-TR" sz="2400" dirty="0">
                <a:latin typeface="Comic Sans MS" panose="030F0702030302020204" pitchFamily="66" charset="0"/>
              </a:rPr>
              <a:t>    +</a:t>
            </a:r>
            <a:endParaRPr lang="tr-TR" sz="2400" dirty="0"/>
          </a:p>
        </p:txBody>
      </p:sp>
      <p:sp>
        <p:nvSpPr>
          <p:cNvPr id="43" name="Metin kutusu 42"/>
          <p:cNvSpPr txBox="1"/>
          <p:nvPr/>
        </p:nvSpPr>
        <p:spPr>
          <a:xfrm>
            <a:off x="6816080" y="429571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bce</a:t>
            </a:r>
            <a:r>
              <a:rPr lang="tr-TR" sz="2400" dirty="0">
                <a:latin typeface="Comic Sans MS" panose="030F0702030302020204" pitchFamily="66" charset="0"/>
              </a:rPr>
              <a:t>     +</a:t>
            </a:r>
            <a:endParaRPr lang="tr-TR" sz="2400" dirty="0"/>
          </a:p>
        </p:txBody>
      </p:sp>
      <p:sp>
        <p:nvSpPr>
          <p:cNvPr id="45" name="Metin kutusu 44"/>
          <p:cNvSpPr txBox="1"/>
          <p:nvPr/>
        </p:nvSpPr>
        <p:spPr>
          <a:xfrm>
            <a:off x="1559723" y="3785821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paranthesization</a:t>
            </a:r>
            <a:endParaRPr lang="tr-TR" sz="2000" dirty="0"/>
          </a:p>
        </p:txBody>
      </p:sp>
      <p:sp>
        <p:nvSpPr>
          <p:cNvPr id="46" name="Metin kutusu 45"/>
          <p:cNvSpPr txBox="1"/>
          <p:nvPr/>
        </p:nvSpPr>
        <p:spPr>
          <a:xfrm>
            <a:off x="1559723" y="4311039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t</a:t>
            </a:r>
            <a:r>
              <a:rPr lang="tr-TR" sz="2000" dirty="0">
                <a:latin typeface="Comic Sans MS" panose="030F0702030302020204" pitchFamily="66" charset="0"/>
              </a:rPr>
              <a:t>otal </a:t>
            </a:r>
            <a:r>
              <a:rPr lang="tr-TR" sz="2000" dirty="0" err="1">
                <a:latin typeface="Comic Sans MS" panose="030F0702030302020204" pitchFamily="66" charset="0"/>
              </a:rPr>
              <a:t>cost</a:t>
            </a:r>
            <a:endParaRPr lang="tr-TR" sz="2000" dirty="0"/>
          </a:p>
        </p:txBody>
      </p:sp>
      <p:sp>
        <p:nvSpPr>
          <p:cNvPr id="4" name="Rectangle 3"/>
          <p:cNvSpPr/>
          <p:nvPr/>
        </p:nvSpPr>
        <p:spPr>
          <a:xfrm>
            <a:off x="2711624" y="1556792"/>
            <a:ext cx="1152128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axb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39794" y="1612436"/>
            <a:ext cx="952172" cy="1112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bxc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24804" y="1693522"/>
            <a:ext cx="1267341" cy="9197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cxd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34169" y="1548596"/>
            <a:ext cx="1047389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dxe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5760" y="3789041"/>
            <a:ext cx="39020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1 </a:t>
            </a:r>
            <a:r>
              <a:rPr lang="en-US" sz="2400" dirty="0">
                <a:latin typeface="Comic Sans MS"/>
                <a:cs typeface="Comic Sans MS"/>
              </a:rPr>
              <a:t>(A</a:t>
            </a:r>
            <a:r>
              <a:rPr lang="en-US" sz="2400" baseline="-25000" dirty="0">
                <a:latin typeface="Comic Sans MS"/>
                <a:cs typeface="Comic Sans MS"/>
              </a:rPr>
              <a:t>2</a:t>
            </a:r>
            <a:r>
              <a:rPr lang="en-US" sz="2400" baseline="-25000" dirty="0">
                <a:latin typeface="Comic Sans MS"/>
                <a:cs typeface="Comic Sans MS"/>
              </a:rPr>
              <a:t>  </a:t>
            </a:r>
            <a:r>
              <a:rPr lang="en-US" sz="2400" dirty="0">
                <a:latin typeface="Comic Sans MS"/>
                <a:cs typeface="Comic Sans MS"/>
              </a:rPr>
              <a:t>(A</a:t>
            </a:r>
            <a:r>
              <a:rPr lang="en-US" sz="2400" baseline="-25000" dirty="0">
                <a:latin typeface="Comic Sans MS"/>
                <a:cs typeface="Comic Sans MS"/>
              </a:rPr>
              <a:t>3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4</a:t>
            </a:r>
            <a:r>
              <a:rPr lang="en-US" sz="2400" dirty="0">
                <a:latin typeface="Comic Sans MS"/>
                <a:cs typeface="Comic Sans MS"/>
              </a:rPr>
              <a:t>))) =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1 </a:t>
            </a:r>
            <a:r>
              <a:rPr lang="en-US" sz="2400" dirty="0">
                <a:latin typeface="Comic Sans MS"/>
                <a:cs typeface="Comic Sans MS"/>
              </a:rPr>
              <a:t>(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2 </a:t>
            </a:r>
            <a:r>
              <a:rPr lang="en-US" sz="2400" dirty="0">
                <a:latin typeface="Comic Sans MS"/>
                <a:cs typeface="Comic Sans MS"/>
              </a:rPr>
              <a:t>B)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8956729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42" name="Metin kutusu 41"/>
          <p:cNvSpPr txBox="1"/>
          <p:nvPr/>
        </p:nvSpPr>
        <p:spPr>
          <a:xfrm>
            <a:off x="5303912" y="4314032"/>
            <a:ext cx="1275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c</a:t>
            </a:r>
            <a:r>
              <a:rPr lang="tr-TR" sz="2400" dirty="0" err="1">
                <a:latin typeface="Comic Sans MS" panose="030F0702030302020204" pitchFamily="66" charset="0"/>
              </a:rPr>
              <a:t>de</a:t>
            </a:r>
            <a:r>
              <a:rPr lang="tr-TR" sz="2400" dirty="0">
                <a:latin typeface="Comic Sans MS" panose="030F0702030302020204" pitchFamily="66" charset="0"/>
              </a:rPr>
              <a:t>    +</a:t>
            </a:r>
            <a:endParaRPr lang="tr-TR" sz="2400" dirty="0"/>
          </a:p>
        </p:txBody>
      </p:sp>
      <p:sp>
        <p:nvSpPr>
          <p:cNvPr id="43" name="Metin kutusu 42"/>
          <p:cNvSpPr txBox="1"/>
          <p:nvPr/>
        </p:nvSpPr>
        <p:spPr>
          <a:xfrm>
            <a:off x="6816080" y="4295711"/>
            <a:ext cx="14401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bce</a:t>
            </a:r>
            <a:r>
              <a:rPr lang="tr-TR" sz="2400" dirty="0">
                <a:latin typeface="Comic Sans MS" panose="030F0702030302020204" pitchFamily="66" charset="0"/>
              </a:rPr>
              <a:t>     +</a:t>
            </a:r>
            <a:endParaRPr lang="tr-TR" sz="2400" dirty="0"/>
          </a:p>
        </p:txBody>
      </p:sp>
      <p:sp>
        <p:nvSpPr>
          <p:cNvPr id="44" name="Metin kutusu 43"/>
          <p:cNvSpPr txBox="1"/>
          <p:nvPr/>
        </p:nvSpPr>
        <p:spPr>
          <a:xfrm>
            <a:off x="8393460" y="4295710"/>
            <a:ext cx="19510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err="1">
                <a:latin typeface="Comic Sans MS" panose="030F0702030302020204" pitchFamily="66" charset="0"/>
              </a:rPr>
              <a:t>abe</a:t>
            </a:r>
            <a:r>
              <a:rPr lang="tr-TR" sz="2400" dirty="0">
                <a:latin typeface="Comic Sans MS" panose="030F0702030302020204" pitchFamily="66" charset="0"/>
              </a:rPr>
              <a:t>         </a:t>
            </a:r>
            <a:endParaRPr lang="tr-TR" sz="2400" dirty="0"/>
          </a:p>
        </p:txBody>
      </p:sp>
      <p:sp>
        <p:nvSpPr>
          <p:cNvPr id="45" name="Metin kutusu 44"/>
          <p:cNvSpPr txBox="1"/>
          <p:nvPr/>
        </p:nvSpPr>
        <p:spPr>
          <a:xfrm>
            <a:off x="1559723" y="3785821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err="1">
                <a:latin typeface="Comic Sans MS" panose="030F0702030302020204" pitchFamily="66" charset="0"/>
              </a:rPr>
              <a:t>paranthesization</a:t>
            </a:r>
            <a:endParaRPr lang="tr-TR" sz="2000" dirty="0"/>
          </a:p>
        </p:txBody>
      </p:sp>
      <p:sp>
        <p:nvSpPr>
          <p:cNvPr id="46" name="Metin kutusu 45"/>
          <p:cNvSpPr txBox="1"/>
          <p:nvPr/>
        </p:nvSpPr>
        <p:spPr>
          <a:xfrm>
            <a:off x="1559723" y="4311039"/>
            <a:ext cx="25471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latin typeface="Comic Sans MS" panose="030F0702030302020204" pitchFamily="66" charset="0"/>
              </a:rPr>
              <a:t>t</a:t>
            </a:r>
            <a:r>
              <a:rPr lang="tr-TR" sz="2000" dirty="0">
                <a:latin typeface="Comic Sans MS" panose="030F0702030302020204" pitchFamily="66" charset="0"/>
              </a:rPr>
              <a:t>otal </a:t>
            </a:r>
            <a:r>
              <a:rPr lang="tr-TR" sz="2000" dirty="0" err="1">
                <a:latin typeface="Comic Sans MS" panose="030F0702030302020204" pitchFamily="66" charset="0"/>
              </a:rPr>
              <a:t>cost</a:t>
            </a:r>
            <a:endParaRPr lang="tr-TR" sz="2000" dirty="0"/>
          </a:p>
        </p:txBody>
      </p:sp>
      <p:sp>
        <p:nvSpPr>
          <p:cNvPr id="4" name="Rectangle 3"/>
          <p:cNvSpPr/>
          <p:nvPr/>
        </p:nvSpPr>
        <p:spPr>
          <a:xfrm>
            <a:off x="2711624" y="1556792"/>
            <a:ext cx="1152128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1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axb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539794" y="1612436"/>
            <a:ext cx="952172" cy="111285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2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bxc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6124804" y="1693522"/>
            <a:ext cx="1267341" cy="91971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3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cxd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34169" y="1548596"/>
            <a:ext cx="1047389" cy="122413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10253F"/>
                </a:solidFill>
                <a:latin typeface="Comic Sans MS"/>
                <a:cs typeface="Comic Sans MS"/>
              </a:rPr>
              <a:t>A</a:t>
            </a:r>
            <a:r>
              <a:rPr lang="en-US" baseline="-25000" dirty="0">
                <a:solidFill>
                  <a:srgbClr val="10253F"/>
                </a:solidFill>
                <a:latin typeface="Comic Sans MS"/>
                <a:cs typeface="Comic Sans MS"/>
              </a:rPr>
              <a:t>4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  <a:p>
            <a:pPr algn="ctr"/>
            <a:r>
              <a:rPr lang="en-US" dirty="0" err="1">
                <a:solidFill>
                  <a:srgbClr val="10253F"/>
                </a:solidFill>
                <a:latin typeface="Comic Sans MS"/>
                <a:cs typeface="Comic Sans MS"/>
              </a:rPr>
              <a:t>dxe</a:t>
            </a:r>
            <a:endParaRPr lang="en-US" dirty="0">
              <a:solidFill>
                <a:srgbClr val="10253F"/>
              </a:solidFill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35761" y="3789041"/>
            <a:ext cx="4958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1 </a:t>
            </a:r>
            <a:r>
              <a:rPr lang="en-US" sz="2400" dirty="0">
                <a:latin typeface="Comic Sans MS"/>
                <a:cs typeface="Comic Sans MS"/>
              </a:rPr>
              <a:t>(A</a:t>
            </a:r>
            <a:r>
              <a:rPr lang="en-US" sz="2400" baseline="-25000" dirty="0">
                <a:latin typeface="Comic Sans MS"/>
                <a:cs typeface="Comic Sans MS"/>
              </a:rPr>
              <a:t>2</a:t>
            </a:r>
            <a:r>
              <a:rPr lang="en-US" sz="2400" baseline="-25000" dirty="0">
                <a:latin typeface="Comic Sans MS"/>
                <a:cs typeface="Comic Sans MS"/>
              </a:rPr>
              <a:t>  </a:t>
            </a:r>
            <a:r>
              <a:rPr lang="en-US" sz="2400" dirty="0">
                <a:latin typeface="Comic Sans MS"/>
                <a:cs typeface="Comic Sans MS"/>
              </a:rPr>
              <a:t>(A</a:t>
            </a:r>
            <a:r>
              <a:rPr lang="en-US" sz="2400" baseline="-25000" dirty="0">
                <a:latin typeface="Comic Sans MS"/>
                <a:cs typeface="Comic Sans MS"/>
              </a:rPr>
              <a:t>3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4</a:t>
            </a:r>
            <a:r>
              <a:rPr lang="en-US" sz="2400" dirty="0">
                <a:latin typeface="Comic Sans MS"/>
                <a:cs typeface="Comic Sans MS"/>
              </a:rPr>
              <a:t>))) =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1 </a:t>
            </a:r>
            <a:r>
              <a:rPr lang="en-US" sz="2400" dirty="0">
                <a:latin typeface="Comic Sans MS"/>
                <a:cs typeface="Comic Sans MS"/>
              </a:rPr>
              <a:t>(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2 </a:t>
            </a:r>
            <a:r>
              <a:rPr lang="en-US" sz="2400" dirty="0">
                <a:latin typeface="Comic Sans MS"/>
                <a:cs typeface="Comic Sans MS"/>
              </a:rPr>
              <a:t>B) =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1 </a:t>
            </a:r>
            <a:r>
              <a:rPr lang="en-US" sz="2400" dirty="0">
                <a:latin typeface="Comic Sans MS"/>
                <a:cs typeface="Comic Sans MS"/>
              </a:rPr>
              <a:t>C 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endParaRPr lang="en-US" sz="24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61102383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99454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optimal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-1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562448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optimal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-1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48468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optimal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-1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31704" y="3645025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( A</a:t>
            </a:r>
            <a:r>
              <a:rPr lang="en-US" sz="2400" baseline="-25000" dirty="0">
                <a:latin typeface="Comic Sans MS"/>
                <a:cs typeface="Comic Sans MS"/>
              </a:rPr>
              <a:t>i </a:t>
            </a:r>
            <a:r>
              <a:rPr lang="en-US" sz="2400" dirty="0">
                <a:latin typeface="Comic Sans MS"/>
                <a:cs typeface="Comic Sans MS"/>
              </a:rPr>
              <a:t>. . . A</a:t>
            </a:r>
            <a:r>
              <a:rPr lang="en-US" sz="2400" baseline="-25000" dirty="0">
                <a:latin typeface="Comic Sans MS"/>
                <a:cs typeface="Comic Sans MS"/>
              </a:rPr>
              <a:t>k-1</a:t>
            </a:r>
            <a:r>
              <a:rPr lang="en-US" sz="2400" dirty="0">
                <a:latin typeface="Comic Sans MS"/>
                <a:cs typeface="Comic Sans MS"/>
              </a:rPr>
              <a:t> ) ( </a:t>
            </a:r>
            <a:r>
              <a:rPr lang="en-US" sz="2400" dirty="0" err="1">
                <a:latin typeface="Comic Sans MS"/>
                <a:cs typeface="Comic Sans MS"/>
              </a:rPr>
              <a:t>A</a:t>
            </a:r>
            <a:r>
              <a:rPr lang="en-US" sz="2400" baseline="-25000" dirty="0" err="1">
                <a:latin typeface="Comic Sans MS"/>
                <a:cs typeface="Comic Sans MS"/>
              </a:rPr>
              <a:t>k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. . .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j-</a:t>
            </a:r>
            <a:r>
              <a:rPr lang="en-US" sz="2400" baseline="-25000" dirty="0">
                <a:latin typeface="Comic Sans MS"/>
                <a:cs typeface="Comic Sans MS"/>
              </a:rPr>
              <a:t>1</a:t>
            </a:r>
            <a:r>
              <a:rPr lang="en-US" sz="24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)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3512" y="4293097"/>
            <a:ext cx="381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ocus on last move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(last </a:t>
            </a:r>
            <a:r>
              <a:rPr lang="en-US" dirty="0" err="1">
                <a:latin typeface="Comic Sans MS"/>
                <a:cs typeface="Comic Sans MS"/>
              </a:rPr>
              <a:t>parenthesization</a:t>
            </a:r>
            <a:r>
              <a:rPr lang="en-US" dirty="0">
                <a:latin typeface="Comic Sans MS"/>
                <a:cs typeface="Comic Sans M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3284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optimal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-1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31704" y="3645025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( A</a:t>
            </a:r>
            <a:r>
              <a:rPr lang="en-US" sz="2400" baseline="-25000" dirty="0">
                <a:latin typeface="Comic Sans MS"/>
                <a:cs typeface="Comic Sans MS"/>
              </a:rPr>
              <a:t>i </a:t>
            </a:r>
            <a:r>
              <a:rPr lang="en-US" sz="2400" dirty="0">
                <a:latin typeface="Comic Sans MS"/>
                <a:cs typeface="Comic Sans MS"/>
              </a:rPr>
              <a:t>. . . A</a:t>
            </a:r>
            <a:r>
              <a:rPr lang="en-US" sz="2400" baseline="-25000" dirty="0">
                <a:latin typeface="Comic Sans MS"/>
                <a:cs typeface="Comic Sans MS"/>
              </a:rPr>
              <a:t>k-1</a:t>
            </a:r>
            <a:r>
              <a:rPr lang="en-US" sz="2400" dirty="0">
                <a:latin typeface="Comic Sans MS"/>
                <a:cs typeface="Comic Sans MS"/>
              </a:rPr>
              <a:t> ) ( </a:t>
            </a:r>
            <a:r>
              <a:rPr lang="en-US" sz="2400" dirty="0" err="1">
                <a:latin typeface="Comic Sans MS"/>
                <a:cs typeface="Comic Sans MS"/>
              </a:rPr>
              <a:t>A</a:t>
            </a:r>
            <a:r>
              <a:rPr lang="en-US" sz="2400" baseline="-25000" dirty="0" err="1">
                <a:latin typeface="Comic Sans MS"/>
                <a:cs typeface="Comic Sans MS"/>
              </a:rPr>
              <a:t>k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. . .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j-</a:t>
            </a:r>
            <a:r>
              <a:rPr lang="en-US" sz="2400" baseline="-25000" dirty="0">
                <a:latin typeface="Comic Sans MS"/>
                <a:cs typeface="Comic Sans MS"/>
              </a:rPr>
              <a:t>1</a:t>
            </a:r>
            <a:r>
              <a:rPr lang="en-US" sz="24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)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3512" y="4293097"/>
            <a:ext cx="38164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ocus on last move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(last </a:t>
            </a:r>
            <a:r>
              <a:rPr lang="en-US" dirty="0" err="1">
                <a:latin typeface="Comic Sans MS"/>
                <a:cs typeface="Comic Sans MS"/>
              </a:rPr>
              <a:t>parenthesization</a:t>
            </a:r>
            <a:r>
              <a:rPr lang="en-US" dirty="0">
                <a:latin typeface="Comic Sans MS"/>
                <a:cs typeface="Comic Sans MS"/>
              </a:rPr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ind best k minimizing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the cost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511824" y="4149080"/>
            <a:ext cx="1152128" cy="100811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641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bunch of matrices A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0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n-1</a:t>
            </a:r>
            <a:r>
              <a:rPr lang="en-US" sz="2400" dirty="0">
                <a:solidFill>
                  <a:srgbClr val="000099"/>
                </a:solidFill>
                <a:latin typeface="Comic Sans MS"/>
                <a:cs typeface="Comic Sans MS"/>
              </a:rPr>
              <a:t>,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an optimal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minimizes the cost of multiplication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2885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optimal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-1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31704" y="3645025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( A</a:t>
            </a:r>
            <a:r>
              <a:rPr lang="en-US" sz="2400" baseline="-25000" dirty="0">
                <a:latin typeface="Comic Sans MS"/>
                <a:cs typeface="Comic Sans MS"/>
              </a:rPr>
              <a:t>i </a:t>
            </a:r>
            <a:r>
              <a:rPr lang="en-US" sz="2400" dirty="0">
                <a:latin typeface="Comic Sans MS"/>
                <a:cs typeface="Comic Sans MS"/>
              </a:rPr>
              <a:t>. . . A</a:t>
            </a:r>
            <a:r>
              <a:rPr lang="en-US" sz="2400" baseline="-25000" dirty="0">
                <a:latin typeface="Comic Sans MS"/>
                <a:cs typeface="Comic Sans MS"/>
              </a:rPr>
              <a:t>k-1</a:t>
            </a:r>
            <a:r>
              <a:rPr lang="en-US" sz="2400" dirty="0">
                <a:latin typeface="Comic Sans MS"/>
                <a:cs typeface="Comic Sans MS"/>
              </a:rPr>
              <a:t> ) ( </a:t>
            </a:r>
            <a:r>
              <a:rPr lang="en-US" sz="2400" dirty="0" err="1">
                <a:latin typeface="Comic Sans MS"/>
                <a:cs typeface="Comic Sans MS"/>
              </a:rPr>
              <a:t>A</a:t>
            </a:r>
            <a:r>
              <a:rPr lang="en-US" sz="2400" baseline="-25000" dirty="0" err="1">
                <a:latin typeface="Comic Sans MS"/>
                <a:cs typeface="Comic Sans MS"/>
              </a:rPr>
              <a:t>k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. . .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j-</a:t>
            </a:r>
            <a:r>
              <a:rPr lang="en-US" sz="2400" baseline="-25000" dirty="0">
                <a:latin typeface="Comic Sans MS"/>
                <a:cs typeface="Comic Sans MS"/>
              </a:rPr>
              <a:t>1</a:t>
            </a:r>
            <a:r>
              <a:rPr lang="en-US" sz="24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)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3512" y="4293097"/>
            <a:ext cx="381642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ocus on last move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(last </a:t>
            </a:r>
            <a:r>
              <a:rPr lang="en-US" dirty="0" err="1">
                <a:latin typeface="Comic Sans MS"/>
                <a:cs typeface="Comic Sans MS"/>
              </a:rPr>
              <a:t>parenthesization</a:t>
            </a:r>
            <a:r>
              <a:rPr lang="en-US" dirty="0">
                <a:latin typeface="Comic Sans MS"/>
                <a:cs typeface="Comic Sans MS"/>
              </a:rPr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ind best k minimizing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the cost</a:t>
            </a:r>
          </a:p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recursively continue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on left and right  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439816" y="4221088"/>
            <a:ext cx="1800200" cy="144016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4439816" y="4289823"/>
            <a:ext cx="504056" cy="137469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329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efine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 algn="just">
              <a:spcBef>
                <a:spcPct val="20000"/>
              </a:spcBef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,j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: optimal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r>
              <a:rPr lang="en-US" sz="20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-1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onstruct recurrence relation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431704" y="3645025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Comic Sans MS"/>
                <a:cs typeface="Comic Sans MS"/>
              </a:rPr>
              <a:t>( A</a:t>
            </a:r>
            <a:r>
              <a:rPr lang="en-US" sz="2400" baseline="-25000" dirty="0">
                <a:latin typeface="Comic Sans MS"/>
                <a:cs typeface="Comic Sans MS"/>
              </a:rPr>
              <a:t>i </a:t>
            </a:r>
            <a:r>
              <a:rPr lang="en-US" sz="2400" dirty="0">
                <a:latin typeface="Comic Sans MS"/>
                <a:cs typeface="Comic Sans MS"/>
              </a:rPr>
              <a:t>. . . A</a:t>
            </a:r>
            <a:r>
              <a:rPr lang="en-US" sz="2400" baseline="-25000" dirty="0">
                <a:latin typeface="Comic Sans MS"/>
                <a:cs typeface="Comic Sans MS"/>
              </a:rPr>
              <a:t>k-1</a:t>
            </a:r>
            <a:r>
              <a:rPr lang="en-US" sz="2400" dirty="0">
                <a:latin typeface="Comic Sans MS"/>
                <a:cs typeface="Comic Sans MS"/>
              </a:rPr>
              <a:t> ) ( </a:t>
            </a:r>
            <a:r>
              <a:rPr lang="en-US" sz="2400" dirty="0" err="1">
                <a:latin typeface="Comic Sans MS"/>
                <a:cs typeface="Comic Sans MS"/>
              </a:rPr>
              <a:t>A</a:t>
            </a:r>
            <a:r>
              <a:rPr lang="en-US" sz="2400" baseline="-25000" dirty="0" err="1">
                <a:latin typeface="Comic Sans MS"/>
                <a:cs typeface="Comic Sans MS"/>
              </a:rPr>
              <a:t>k</a:t>
            </a:r>
            <a:r>
              <a:rPr lang="en-US" sz="2400" baseline="-250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. . . </a:t>
            </a:r>
            <a:r>
              <a:rPr lang="en-US" sz="2400" dirty="0">
                <a:latin typeface="Comic Sans MS"/>
                <a:cs typeface="Comic Sans MS"/>
              </a:rPr>
              <a:t>A</a:t>
            </a:r>
            <a:r>
              <a:rPr lang="en-US" sz="2400" baseline="-25000" dirty="0">
                <a:latin typeface="Comic Sans MS"/>
                <a:cs typeface="Comic Sans MS"/>
              </a:rPr>
              <a:t>j-</a:t>
            </a:r>
            <a:r>
              <a:rPr lang="en-US" sz="2400" baseline="-25000" dirty="0">
                <a:latin typeface="Comic Sans MS"/>
                <a:cs typeface="Comic Sans MS"/>
              </a:rPr>
              <a:t>1</a:t>
            </a:r>
            <a:r>
              <a:rPr lang="en-US" sz="2400" dirty="0">
                <a:latin typeface="Comic Sans MS"/>
                <a:cs typeface="Comic Sans MS"/>
              </a:rPr>
              <a:t> </a:t>
            </a:r>
            <a:r>
              <a:rPr lang="en-US" sz="2400" dirty="0">
                <a:latin typeface="Comic Sans MS"/>
                <a:cs typeface="Comic Sans MS"/>
              </a:rPr>
              <a:t>)</a:t>
            </a:r>
            <a:endParaRPr lang="en-US" sz="2400" dirty="0">
              <a:latin typeface="Comic Sans MS"/>
              <a:cs typeface="Comic Sans MS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703512" y="4293097"/>
            <a:ext cx="381642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ocus on last move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(last </a:t>
            </a:r>
            <a:r>
              <a:rPr lang="en-US" dirty="0" err="1">
                <a:latin typeface="Comic Sans MS"/>
                <a:cs typeface="Comic Sans MS"/>
              </a:rPr>
              <a:t>parenthesization</a:t>
            </a:r>
            <a:r>
              <a:rPr lang="en-US" dirty="0">
                <a:latin typeface="Comic Sans MS"/>
                <a:cs typeface="Comic Sans MS"/>
              </a:rPr>
              <a:t>)</a:t>
            </a:r>
          </a:p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f</a:t>
            </a:r>
            <a:r>
              <a:rPr lang="en-US" dirty="0">
                <a:latin typeface="Comic Sans MS"/>
                <a:cs typeface="Comic Sans MS"/>
              </a:rPr>
              <a:t>ind best k minimizing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the cost</a:t>
            </a:r>
          </a:p>
          <a:p>
            <a:pPr marL="342900" indent="-342900">
              <a:buFont typeface="Arial"/>
              <a:buChar char="•"/>
            </a:pPr>
            <a:r>
              <a:rPr lang="en-US" dirty="0">
                <a:latin typeface="Comic Sans MS"/>
                <a:cs typeface="Comic Sans MS"/>
              </a:rPr>
              <a:t>recursively continue </a:t>
            </a:r>
          </a:p>
          <a:p>
            <a:r>
              <a:rPr lang="en-US" dirty="0">
                <a:latin typeface="Comic Sans MS"/>
                <a:cs typeface="Comic Sans MS"/>
              </a:rPr>
              <a:t> </a:t>
            </a:r>
            <a:r>
              <a:rPr lang="en-US" dirty="0">
                <a:latin typeface="Comic Sans MS"/>
                <a:cs typeface="Comic Sans MS"/>
              </a:rPr>
              <a:t>    on left and right 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148462" y="5169386"/>
            <a:ext cx="51960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omic Sans MS"/>
                <a:cs typeface="Comic Sans MS"/>
              </a:rPr>
              <a:t>OPT(</a:t>
            </a:r>
            <a:r>
              <a:rPr lang="en-US" sz="2000" dirty="0" err="1">
                <a:latin typeface="Comic Sans MS"/>
                <a:cs typeface="Comic Sans MS"/>
              </a:rPr>
              <a:t>i</a:t>
            </a:r>
            <a:r>
              <a:rPr lang="en-US" sz="2000" dirty="0" err="1">
                <a:latin typeface="Comic Sans MS"/>
                <a:cs typeface="Comic Sans MS"/>
              </a:rPr>
              <a:t>,j</a:t>
            </a:r>
            <a:r>
              <a:rPr lang="en-US" sz="2000" dirty="0">
                <a:latin typeface="Comic Sans MS"/>
                <a:cs typeface="Comic Sans MS"/>
              </a:rPr>
              <a:t>) =min { OPT(</a:t>
            </a:r>
            <a:r>
              <a:rPr lang="en-US" sz="2000" dirty="0" err="1">
                <a:latin typeface="Comic Sans MS"/>
                <a:cs typeface="Comic Sans MS"/>
              </a:rPr>
              <a:t>i</a:t>
            </a:r>
            <a:r>
              <a:rPr lang="en-US" sz="2000" dirty="0" err="1">
                <a:latin typeface="Comic Sans MS"/>
                <a:cs typeface="Comic Sans MS"/>
              </a:rPr>
              <a:t>,k</a:t>
            </a:r>
            <a:r>
              <a:rPr lang="en-US" sz="2000" dirty="0">
                <a:latin typeface="Comic Sans MS"/>
                <a:cs typeface="Comic Sans MS"/>
              </a:rPr>
              <a:t>) + OPT(k+1,j) + </a:t>
            </a:r>
          </a:p>
          <a:p>
            <a:r>
              <a:rPr lang="en-US" sz="2000" dirty="0">
                <a:latin typeface="Comic Sans MS"/>
                <a:cs typeface="Comic Sans MS"/>
              </a:rPr>
              <a:t> </a:t>
            </a:r>
            <a:r>
              <a:rPr lang="en-US" sz="2000" dirty="0">
                <a:latin typeface="Comic Sans MS"/>
                <a:cs typeface="Comic Sans MS"/>
              </a:rPr>
              <a:t>                      cost of (A</a:t>
            </a:r>
            <a:r>
              <a:rPr lang="en-US" sz="2000" baseline="-25000" dirty="0">
                <a:latin typeface="Comic Sans MS"/>
                <a:cs typeface="Comic Sans MS"/>
              </a:rPr>
              <a:t>i</a:t>
            </a:r>
            <a:r>
              <a:rPr lang="en-US" sz="2000" dirty="0">
                <a:latin typeface="Comic Sans MS"/>
                <a:cs typeface="Comic Sans MS"/>
              </a:rPr>
              <a:t>…A</a:t>
            </a:r>
            <a:r>
              <a:rPr lang="en-US" sz="2000" baseline="-25000" dirty="0">
                <a:latin typeface="Comic Sans MS"/>
                <a:cs typeface="Comic Sans MS"/>
              </a:rPr>
              <a:t>k-1</a:t>
            </a:r>
            <a:r>
              <a:rPr lang="en-US" sz="2000" dirty="0">
                <a:latin typeface="Comic Sans MS"/>
                <a:cs typeface="Comic Sans MS"/>
              </a:rPr>
              <a:t>)</a:t>
            </a:r>
            <a:r>
              <a:rPr lang="en-US" sz="2000" dirty="0">
                <a:latin typeface="Comic Sans MS"/>
                <a:cs typeface="Comic Sans MS"/>
              </a:rPr>
              <a:t> (</a:t>
            </a:r>
            <a:r>
              <a:rPr lang="en-US" sz="2000" dirty="0" err="1">
                <a:latin typeface="Comic Sans MS"/>
                <a:cs typeface="Comic Sans MS"/>
              </a:rPr>
              <a:t>A</a:t>
            </a:r>
            <a:r>
              <a:rPr lang="en-US" sz="2000" baseline="-25000" dirty="0" err="1">
                <a:latin typeface="Comic Sans MS"/>
                <a:cs typeface="Comic Sans MS"/>
              </a:rPr>
              <a:t>k</a:t>
            </a:r>
            <a:r>
              <a:rPr lang="en-US" sz="2000" dirty="0">
                <a:latin typeface="Comic Sans MS"/>
                <a:cs typeface="Comic Sans MS"/>
              </a:rPr>
              <a:t>…A</a:t>
            </a:r>
            <a:r>
              <a:rPr lang="en-US" sz="2000" baseline="-25000" dirty="0">
                <a:latin typeface="Comic Sans MS"/>
                <a:cs typeface="Comic Sans MS"/>
              </a:rPr>
              <a:t>j-</a:t>
            </a:r>
            <a:r>
              <a:rPr lang="en-US" sz="2000" baseline="-25000" dirty="0">
                <a:latin typeface="Comic Sans MS"/>
                <a:cs typeface="Comic Sans MS"/>
              </a:rPr>
              <a:t>1</a:t>
            </a:r>
            <a:r>
              <a:rPr lang="en-US" sz="2000" dirty="0">
                <a:latin typeface="Comic Sans MS"/>
                <a:cs typeface="Comic Sans MS"/>
              </a:rPr>
              <a:t>) }</a:t>
            </a:r>
            <a:endParaRPr lang="en-US" sz="2000" dirty="0"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403349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023990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4765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594699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4" y="2852936"/>
            <a:ext cx="5613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1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0" name="Metin kutusu 7"/>
          <p:cNvSpPr txBox="1"/>
          <p:nvPr/>
        </p:nvSpPr>
        <p:spPr>
          <a:xfrm>
            <a:off x="7343440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22213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7636950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727848" y="5373217"/>
            <a:ext cx="452081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(1,2) = OPT(1,1) + OPT(2,2)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OPT(1,2) = 60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4727886" y="5034662"/>
            <a:ext cx="61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</a:t>
            </a:r>
            <a:r>
              <a:rPr lang="tr-TR" sz="1600" u="sng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7340889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4" y="3269415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0" name="Metin kutusu 7"/>
          <p:cNvSpPr txBox="1"/>
          <p:nvPr/>
        </p:nvSpPr>
        <p:spPr>
          <a:xfrm>
            <a:off x="7861591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438692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8155101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27848" y="5373217"/>
            <a:ext cx="46563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(2,3) = OPT(2,2) + OPT(3,3)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OPT(2,3) = 90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4727886" y="5034662"/>
            <a:ext cx="6480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2</a:t>
            </a:r>
            <a:endParaRPr lang="tr-TR" sz="1600" u="sng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05527" y="314096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38218912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4" y="3678161"/>
            <a:ext cx="5947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353995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847438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8647505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27848" y="5373217"/>
            <a:ext cx="46563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(3,4) = OPT(3,3) + OPT(4,4)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OPT(3,4) = 36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4727886" y="5034662"/>
            <a:ext cx="6480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</a:t>
            </a:r>
            <a:r>
              <a:rPr lang="tr-TR" sz="1600" u="sng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5527" y="314096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43754060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4098558"/>
            <a:ext cx="5950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4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5</a:t>
            </a: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426783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2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727848" y="5373217"/>
            <a:ext cx="46563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(4,5) = OPT(4,4) + OPT(5,5)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5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6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OPT(4,5) = 36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4727886" y="5034662"/>
            <a:ext cx="6480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4</a:t>
            </a:r>
            <a:endParaRPr lang="tr-TR" sz="1600" u="sng" dirty="0">
              <a:latin typeface="Comic Sans MS" panose="030F0702030302020204" pitchFamily="66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05527" y="314096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02682068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7837940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8131450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27848" y="5086926"/>
            <a:ext cx="4545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(1,3) = OPT(1,1) + OPT(2,3)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OPT(1,3) = 90 + 120 = 210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4727886" y="4748371"/>
            <a:ext cx="61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</a:t>
            </a:r>
            <a:r>
              <a:rPr lang="tr-TR" sz="1600" u="sng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05527" y="314096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4387145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bunch of matrices A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0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n-1</a:t>
            </a:r>
            <a:r>
              <a:rPr lang="en-US" sz="2400" dirty="0">
                <a:solidFill>
                  <a:srgbClr val="000099"/>
                </a:solidFill>
                <a:latin typeface="Comic Sans MS"/>
                <a:cs typeface="Comic Sans MS"/>
              </a:rPr>
              <a:t>,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an optimal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minimizes the cost of multiplication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2927350" y="2636913"/>
          <a:ext cx="6120978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Document" r:id="rId3" imgW="5486400" imgH="863600" progId="Word.Document.12">
                  <p:link updateAutomatic="1"/>
                </p:oleObj>
              </mc:Choice>
              <mc:Fallback>
                <p:oleObj name="Document" r:id="rId3" imgW="5486400" imgH="863600" progId="Word.Document.12">
                  <p:link updateAutomatic="1"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27350" y="2636913"/>
                        <a:ext cx="6120978" cy="1068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3431704" y="3861048"/>
          <a:ext cx="7406537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Document" r:id="rId5" imgW="5486400" imgH="266700" progId="Word.Document.12">
                  <p:link updateAutomatic="1"/>
                </p:oleObj>
              </mc:Choice>
              <mc:Fallback>
                <p:oleObj name="Document" r:id="rId5" imgW="5486400" imgH="266700" progId="Word.Document.12">
                  <p:link updateAutomatic="1"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31704" y="3861048"/>
                        <a:ext cx="7406537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 flipH="1">
            <a:off x="7032104" y="3573016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349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7837940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8131450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27848" y="5086926"/>
            <a:ext cx="4545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(1,3) = OPT(1,1) + OPT(2,3)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OPT(1,3) = 90 + 120 = 210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4727886" y="4748371"/>
            <a:ext cx="61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</a:t>
            </a:r>
            <a:r>
              <a:rPr lang="tr-TR" sz="1600" u="sng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27848" y="6023030"/>
            <a:ext cx="4545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(1,3) = OPT(1,2) + OPT(3,3)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OPT(1,3) = 60 + 72 = 132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7" name="Metin kutusu 2"/>
          <p:cNvSpPr txBox="1"/>
          <p:nvPr/>
        </p:nvSpPr>
        <p:spPr>
          <a:xfrm>
            <a:off x="4727886" y="5684475"/>
            <a:ext cx="6480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2</a:t>
            </a:r>
            <a:endParaRPr lang="tr-TR" sz="1600" u="sng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05527" y="314096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624252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7837940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8131450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3</a:t>
            </a:r>
          </a:p>
        </p:txBody>
      </p:sp>
      <p:sp>
        <p:nvSpPr>
          <p:cNvPr id="14" name="Rectangle 13"/>
          <p:cNvSpPr/>
          <p:nvPr/>
        </p:nvSpPr>
        <p:spPr>
          <a:xfrm>
            <a:off x="4727848" y="5086926"/>
            <a:ext cx="4545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(1,3) = OPT(1,1) + OPT(2,3)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OPT(1,3) = 90 + 120 = 210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5" name="Metin kutusu 2"/>
          <p:cNvSpPr txBox="1"/>
          <p:nvPr/>
        </p:nvSpPr>
        <p:spPr>
          <a:xfrm>
            <a:off x="4727886" y="4748371"/>
            <a:ext cx="61517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latin typeface="Comic Sans MS" panose="030F0702030302020204" pitchFamily="66" charset="0"/>
              </a:rPr>
              <a:t> = </a:t>
            </a:r>
            <a:r>
              <a:rPr lang="tr-TR" sz="1600" u="sng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6" name="Rectangle 15"/>
          <p:cNvSpPr/>
          <p:nvPr/>
        </p:nvSpPr>
        <p:spPr>
          <a:xfrm>
            <a:off x="4727848" y="6023030"/>
            <a:ext cx="45454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Comic Sans MS"/>
                <a:cs typeface="Comic Sans MS"/>
              </a:rPr>
              <a:t>OPT</a:t>
            </a:r>
            <a:r>
              <a:rPr lang="en-US" dirty="0">
                <a:latin typeface="Comic Sans MS"/>
                <a:cs typeface="Comic Sans MS"/>
              </a:rPr>
              <a:t>(1,3) = OPT(1,2) + OPT(3,3) + 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p</a:t>
            </a:r>
            <a:r>
              <a:rPr lang="tr-TR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4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OPT(1,3) = 60 + 72 = 132</a:t>
            </a:r>
            <a:r>
              <a:rPr lang="en-US" dirty="0">
                <a:latin typeface="Comic Sans MS"/>
                <a:cs typeface="Comic Sans MS"/>
              </a:rPr>
              <a:t>  </a:t>
            </a:r>
            <a:endParaRPr lang="en-US" dirty="0"/>
          </a:p>
        </p:txBody>
      </p:sp>
      <p:sp>
        <p:nvSpPr>
          <p:cNvPr id="17" name="Metin kutusu 2"/>
          <p:cNvSpPr txBox="1"/>
          <p:nvPr/>
        </p:nvSpPr>
        <p:spPr>
          <a:xfrm>
            <a:off x="4727886" y="5684475"/>
            <a:ext cx="6480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k</a:t>
            </a:r>
            <a:r>
              <a:rPr lang="tr-TR" sz="1600" u="sng" dirty="0">
                <a:solidFill>
                  <a:srgbClr val="FF0000"/>
                </a:solidFill>
                <a:latin typeface="Comic Sans MS" panose="030F0702030302020204" pitchFamily="66" charset="0"/>
              </a:rPr>
              <a:t> = 2</a:t>
            </a:r>
            <a:endParaRPr lang="tr-TR" sz="1600" u="sng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805527" y="314096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10764706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142857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3619" y="5157192"/>
            <a:ext cx="302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.    A</a:t>
            </a:r>
            <a:r>
              <a:rPr lang="en-US" baseline="-25000" dirty="0"/>
              <a:t>2 </a:t>
            </a:r>
            <a:r>
              <a:rPr lang="en-US" dirty="0"/>
              <a:t>   .    A</a:t>
            </a:r>
            <a:r>
              <a:rPr lang="en-US" baseline="-25000" dirty="0"/>
              <a:t>3 </a:t>
            </a:r>
            <a:r>
              <a:rPr lang="en-US" dirty="0"/>
              <a:t>   .    A</a:t>
            </a:r>
            <a:r>
              <a:rPr lang="en-US" baseline="-25000" dirty="0"/>
              <a:t>4   </a:t>
            </a:r>
            <a:r>
              <a:rPr lang="en-US" dirty="0"/>
              <a:t> .    A</a:t>
            </a:r>
            <a:r>
              <a:rPr lang="en-US" baseline="-25000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4545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3619" y="5157192"/>
            <a:ext cx="3025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  .    A</a:t>
            </a:r>
            <a:r>
              <a:rPr lang="en-US" baseline="-25000" dirty="0"/>
              <a:t>2 </a:t>
            </a:r>
            <a:r>
              <a:rPr lang="en-US" dirty="0"/>
              <a:t>   .    A</a:t>
            </a:r>
            <a:r>
              <a:rPr lang="en-US" baseline="-25000" dirty="0"/>
              <a:t>3 </a:t>
            </a:r>
            <a:r>
              <a:rPr lang="en-US" dirty="0"/>
              <a:t>   .    A</a:t>
            </a:r>
            <a:r>
              <a:rPr lang="en-US" baseline="-25000" dirty="0"/>
              <a:t>4   </a:t>
            </a:r>
            <a:r>
              <a:rPr lang="en-US" dirty="0"/>
              <a:t> </a:t>
            </a:r>
            <a:r>
              <a:rPr lang="en-US" dirty="0"/>
              <a:t>.    A</a:t>
            </a:r>
            <a:r>
              <a:rPr lang="en-US" baseline="-25000" dirty="0"/>
              <a:t>5</a:t>
            </a:r>
            <a:endParaRPr lang="en-US" dirty="0"/>
          </a:p>
        </p:txBody>
      </p:sp>
      <p:sp>
        <p:nvSpPr>
          <p:cNvPr id="25" name="Metin kutusu 2"/>
          <p:cNvSpPr txBox="1"/>
          <p:nvPr/>
        </p:nvSpPr>
        <p:spPr>
          <a:xfrm>
            <a:off x="4295800" y="5661248"/>
            <a:ext cx="3693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4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OPT(1,4)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OPT(5,5) </a:t>
            </a: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47181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3619" y="5157192"/>
            <a:ext cx="31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</a:t>
            </a:r>
            <a:r>
              <a:rPr lang="en-US" baseline="-25000" dirty="0"/>
              <a:t>1</a:t>
            </a:r>
            <a:r>
              <a:rPr lang="en-US" dirty="0"/>
              <a:t>   .    A</a:t>
            </a:r>
            <a:r>
              <a:rPr lang="en-US" baseline="-25000" dirty="0"/>
              <a:t>2 </a:t>
            </a:r>
            <a:r>
              <a:rPr lang="en-US" dirty="0"/>
              <a:t>   .    A</a:t>
            </a:r>
            <a:r>
              <a:rPr lang="en-US" baseline="-25000" dirty="0"/>
              <a:t>3 </a:t>
            </a:r>
            <a:r>
              <a:rPr lang="en-US" dirty="0"/>
              <a:t>   .    A</a:t>
            </a:r>
            <a:r>
              <a:rPr lang="en-US" baseline="-25000" dirty="0"/>
              <a:t>4   </a:t>
            </a:r>
            <a:r>
              <a:rPr lang="en-US" dirty="0"/>
              <a:t>).    A</a:t>
            </a:r>
            <a:r>
              <a:rPr lang="en-US" baseline="-25000" dirty="0"/>
              <a:t>5</a:t>
            </a:r>
            <a:endParaRPr lang="en-US" dirty="0"/>
          </a:p>
        </p:txBody>
      </p:sp>
      <p:sp>
        <p:nvSpPr>
          <p:cNvPr id="25" name="Metin kutusu 2"/>
          <p:cNvSpPr txBox="1"/>
          <p:nvPr/>
        </p:nvSpPr>
        <p:spPr>
          <a:xfrm>
            <a:off x="4295800" y="5661248"/>
            <a:ext cx="36936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4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OPT(1,4)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OPT(5,5) </a:t>
            </a: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96594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3619" y="5157192"/>
            <a:ext cx="3113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</a:t>
            </a:r>
            <a:r>
              <a:rPr lang="en-US" baseline="-25000" dirty="0"/>
              <a:t>1</a:t>
            </a:r>
            <a:r>
              <a:rPr lang="en-US" dirty="0"/>
              <a:t>   .    A</a:t>
            </a:r>
            <a:r>
              <a:rPr lang="en-US" baseline="-25000" dirty="0"/>
              <a:t>2 </a:t>
            </a:r>
            <a:r>
              <a:rPr lang="en-US" dirty="0"/>
              <a:t>   .    A</a:t>
            </a:r>
            <a:r>
              <a:rPr lang="en-US" baseline="-25000" dirty="0"/>
              <a:t>3 </a:t>
            </a:r>
            <a:r>
              <a:rPr lang="en-US" dirty="0"/>
              <a:t>   .    A</a:t>
            </a:r>
            <a:r>
              <a:rPr lang="en-US" baseline="-25000" dirty="0"/>
              <a:t>4   </a:t>
            </a:r>
            <a:r>
              <a:rPr lang="en-US" dirty="0"/>
              <a:t>).    A</a:t>
            </a:r>
            <a:r>
              <a:rPr lang="en-US" baseline="-25000" dirty="0"/>
              <a:t>5</a:t>
            </a:r>
            <a:endParaRPr lang="en-US" dirty="0"/>
          </a:p>
        </p:txBody>
      </p:sp>
      <p:sp>
        <p:nvSpPr>
          <p:cNvPr id="25" name="Metin kutusu 2"/>
          <p:cNvSpPr txBox="1"/>
          <p:nvPr/>
        </p:nvSpPr>
        <p:spPr>
          <a:xfrm>
            <a:off x="4295800" y="5661249"/>
            <a:ext cx="36936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4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OPT(1,4)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OPT(5,5)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1,1)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(2,4) </a:t>
            </a:r>
            <a:endParaRPr lang="tr-TR" sz="1600" dirty="0">
              <a:latin typeface="Comic Sans MS" panose="030F0702030302020204" pitchFamily="66" charset="0"/>
              <a:sym typeface="Wingdings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741380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963619" y="5157192"/>
            <a:ext cx="320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</a:t>
            </a:r>
            <a:r>
              <a:rPr lang="en-US" baseline="-25000" dirty="0"/>
              <a:t>1</a:t>
            </a:r>
            <a:r>
              <a:rPr lang="en-US" dirty="0"/>
              <a:t>   . (  A</a:t>
            </a:r>
            <a:r>
              <a:rPr lang="en-US" baseline="-25000" dirty="0"/>
              <a:t>2 </a:t>
            </a:r>
            <a:r>
              <a:rPr lang="en-US" dirty="0"/>
              <a:t>   .    A</a:t>
            </a:r>
            <a:r>
              <a:rPr lang="en-US" baseline="-25000" dirty="0"/>
              <a:t>3 </a:t>
            </a:r>
            <a:r>
              <a:rPr lang="en-US" dirty="0"/>
              <a:t>   .    A</a:t>
            </a:r>
            <a:r>
              <a:rPr lang="en-US" baseline="-25000" dirty="0"/>
              <a:t>4</a:t>
            </a:r>
            <a:r>
              <a:rPr lang="en-US" dirty="0"/>
              <a:t>  )).    A</a:t>
            </a:r>
            <a:r>
              <a:rPr lang="en-US" baseline="-25000" dirty="0"/>
              <a:t>5</a:t>
            </a:r>
            <a:endParaRPr lang="en-US" dirty="0"/>
          </a:p>
        </p:txBody>
      </p:sp>
      <p:sp>
        <p:nvSpPr>
          <p:cNvPr id="25" name="Metin kutusu 2"/>
          <p:cNvSpPr txBox="1"/>
          <p:nvPr/>
        </p:nvSpPr>
        <p:spPr>
          <a:xfrm>
            <a:off x="4295800" y="5661249"/>
            <a:ext cx="369364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4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OPT(1,4)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OPT(5,5)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1,1)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(2,4) </a:t>
            </a:r>
            <a:endParaRPr lang="tr-TR" sz="1600" dirty="0">
              <a:latin typeface="Comic Sans MS" panose="030F0702030302020204" pitchFamily="66" charset="0"/>
              <a:sym typeface="Wingdings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51019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5" name="Metin kutusu 2"/>
          <p:cNvSpPr txBox="1"/>
          <p:nvPr/>
        </p:nvSpPr>
        <p:spPr>
          <a:xfrm>
            <a:off x="4295800" y="5661249"/>
            <a:ext cx="36936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4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OPT(1,4)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OPT(5,5)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1,1)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OPT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(2,4)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2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OPT(2,2)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(3,4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)</a:t>
            </a:r>
          </a:p>
          <a:p>
            <a:r>
              <a:rPr lang="tr-TR" sz="1600" dirty="0">
                <a:latin typeface="Comic Sans MS" panose="030F0702030302020204" pitchFamily="66" charset="0"/>
                <a:sym typeface="Wingdings"/>
              </a:rPr>
              <a:t> </a:t>
            </a:r>
            <a:endParaRPr lang="tr-TR" sz="1600" dirty="0">
              <a:latin typeface="Comic Sans MS" panose="030F0702030302020204" pitchFamily="66" charset="0"/>
              <a:sym typeface="Wingdings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63619" y="5157192"/>
            <a:ext cx="32015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</a:t>
            </a:r>
            <a:r>
              <a:rPr lang="en-US" baseline="-25000" dirty="0"/>
              <a:t>1</a:t>
            </a:r>
            <a:r>
              <a:rPr lang="en-US" dirty="0"/>
              <a:t>   . (  A</a:t>
            </a:r>
            <a:r>
              <a:rPr lang="en-US" baseline="-25000" dirty="0"/>
              <a:t>2 </a:t>
            </a:r>
            <a:r>
              <a:rPr lang="en-US" dirty="0"/>
              <a:t>   .    A</a:t>
            </a:r>
            <a:r>
              <a:rPr lang="en-US" baseline="-25000" dirty="0"/>
              <a:t>3 </a:t>
            </a:r>
            <a:r>
              <a:rPr lang="en-US" dirty="0"/>
              <a:t>   .    A</a:t>
            </a:r>
            <a:r>
              <a:rPr lang="en-US" baseline="-25000" dirty="0"/>
              <a:t>4</a:t>
            </a:r>
            <a:r>
              <a:rPr lang="en-US" dirty="0"/>
              <a:t>  )).    A</a:t>
            </a:r>
            <a:r>
              <a:rPr lang="en-US" baseline="-25000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94292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91544" y="1340769"/>
            <a:ext cx="8219256" cy="47853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2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endParaRPr lang="en-US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34" name="TextBox 2"/>
          <p:cNvSpPr txBox="1"/>
          <p:nvPr/>
        </p:nvSpPr>
        <p:spPr>
          <a:xfrm>
            <a:off x="1703512" y="1609785"/>
            <a:ext cx="4032448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nput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: 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,...,A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with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1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3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,...,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xp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n+1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initialize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memory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i,i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0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l=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2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i=1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n-l+1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j = i + l </a:t>
            </a: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–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1</a:t>
            </a:r>
            <a:r>
              <a:rPr lang="tr-TR" sz="1600" dirty="0">
                <a:latin typeface="Comic Sans MS"/>
                <a:cs typeface="Comic Sans MS"/>
              </a:rPr>
              <a:t>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M[</a:t>
            </a:r>
            <a:r>
              <a:rPr lang="tr-TR" sz="1600" dirty="0" err="1">
                <a:solidFill>
                  <a:srgbClr val="10253F"/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rgbClr val="10253F"/>
                </a:solidFill>
                <a:latin typeface="Comic Sans MS"/>
                <a:cs typeface="Comic Sans MS"/>
              </a:rPr>
              <a:t>] = ∞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for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k=i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j-1 </a:t>
            </a:r>
            <a:endParaRPr lang="tr-TR" sz="16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= M[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i,k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] + M[k+1,j] + p</a:t>
            </a:r>
            <a:r>
              <a:rPr lang="tr-TR" sz="1600" baseline="-25000" dirty="0">
                <a:solidFill>
                  <a:srgbClr val="FF0000"/>
                </a:solidFill>
                <a:latin typeface="Comic Sans MS"/>
                <a:cs typeface="Comic Sans MS"/>
              </a:rPr>
              <a:t>i-1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k</a:t>
            </a:r>
            <a:r>
              <a:rPr lang="tr-TR" sz="160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rgbClr val="FF0000"/>
                </a:solidFill>
                <a:latin typeface="Comic Sans MS"/>
                <a:cs typeface="Comic Sans MS"/>
              </a:rPr>
              <a:t>p</a:t>
            </a:r>
            <a:r>
              <a:rPr lang="tr-TR" sz="1600" baseline="-25000" dirty="0" err="1">
                <a:solidFill>
                  <a:srgbClr val="FF0000"/>
                </a:solidFill>
                <a:latin typeface="Comic Sans MS"/>
                <a:cs typeface="Comic Sans MS"/>
              </a:rPr>
              <a:t>j</a:t>
            </a:r>
            <a:endParaRPr lang="tr-TR" sz="1600" dirty="0">
              <a:solidFill>
                <a:srgbClr val="FF0000"/>
              </a:solidFill>
              <a:latin typeface="Comic Sans MS"/>
              <a:cs typeface="Comic Sans MS"/>
            </a:endParaRP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if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&lt;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      M[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i,j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] = 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q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</a:t>
            </a:r>
            <a:r>
              <a:rPr lang="tr-TR" sz="16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eturn</a:t>
            </a:r>
            <a:r>
              <a:rPr lang="tr-TR" sz="16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M[1,n]</a:t>
            </a:r>
          </a:p>
          <a:p>
            <a:pPr lvl="1">
              <a:lnSpc>
                <a:spcPct val="80000"/>
              </a:lnSpc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endParaRPr lang="en-US" dirty="0"/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/>
          </p:nvPr>
        </p:nvGraphicFramePr>
        <p:xfrm>
          <a:off x="6384032" y="2420888"/>
          <a:ext cx="3014622" cy="24482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2437">
                  <a:extLst>
                    <a:ext uri="{9D8B030D-6E8A-4147-A177-3AD203B41FA5}">
                      <a16:colId xmlns:a16="http://schemas.microsoft.com/office/drawing/2014/main" val="44939728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3479893153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26415361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308004569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1031880172"/>
                    </a:ext>
                  </a:extLst>
                </a:gridCol>
                <a:gridCol w="502437">
                  <a:extLst>
                    <a:ext uri="{9D8B030D-6E8A-4147-A177-3AD203B41FA5}">
                      <a16:colId xmlns:a16="http://schemas.microsoft.com/office/drawing/2014/main" val="4172512336"/>
                    </a:ext>
                  </a:extLst>
                </a:gridCol>
              </a:tblGrid>
              <a:tr h="408045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25962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60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132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106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400" dirty="0" smtClean="0">
                          <a:latin typeface="Comic Sans MS"/>
                          <a:cs typeface="Comic Sans MS"/>
                        </a:rPr>
                        <a:t>130</a:t>
                      </a:r>
                      <a:endParaRPr lang="tr-TR" sz="1400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061849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2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800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Comic Sans MS"/>
                          <a:cs typeface="Comic Sans MS"/>
                        </a:rPr>
                        <a:t>90</a:t>
                      </a:r>
                      <a:endParaRPr lang="tr-TR" sz="1800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66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96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9431093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54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6437867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4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>
                          <a:latin typeface="Comic Sans MS"/>
                          <a:cs typeface="Comic Sans MS"/>
                        </a:rPr>
                        <a:t>36</a:t>
                      </a:r>
                      <a:endParaRPr lang="tr-TR" dirty="0">
                        <a:latin typeface="Comic Sans MS"/>
                        <a:cs typeface="Comic Sans M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32184478"/>
                  </a:ext>
                </a:extLst>
              </a:tr>
              <a:tr h="408045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5</a:t>
                      </a:r>
                      <a:endParaRPr lang="tr-TR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</a:t>
                      </a:r>
                      <a:endParaRPr lang="tr-TR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909604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331770" y="1126486"/>
            <a:ext cx="277031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  <a:r>
              <a:rPr lang="en-US" baseline="-25000" dirty="0"/>
              <a:t>1</a:t>
            </a:r>
            <a:r>
              <a:rPr lang="en-US" dirty="0"/>
              <a:t> </a:t>
            </a:r>
            <a:r>
              <a:rPr lang="en-US" dirty="0"/>
              <a:t>  ,   A</a:t>
            </a:r>
            <a:r>
              <a:rPr lang="en-US" baseline="-25000" dirty="0"/>
              <a:t>2 </a:t>
            </a:r>
            <a:r>
              <a:rPr lang="en-US" dirty="0"/>
              <a:t>  ,   A</a:t>
            </a:r>
            <a:r>
              <a:rPr lang="en-US" baseline="-25000" dirty="0"/>
              <a:t>3 </a:t>
            </a:r>
            <a:r>
              <a:rPr lang="en-US" dirty="0"/>
              <a:t>  ,   A</a:t>
            </a:r>
            <a:r>
              <a:rPr lang="en-US" baseline="-25000" dirty="0"/>
              <a:t>4   </a:t>
            </a:r>
            <a:r>
              <a:rPr lang="en-US" dirty="0"/>
              <a:t> ,   A</a:t>
            </a:r>
            <a:r>
              <a:rPr lang="en-US" baseline="-25000" dirty="0"/>
              <a:t>5</a:t>
            </a:r>
            <a:endParaRPr lang="en-US" dirty="0"/>
          </a:p>
          <a:p>
            <a:r>
              <a:rPr lang="en-US" dirty="0"/>
              <a:t>4x5 ,  5x3 ,  3x6  ,  6x2  , 2x3</a:t>
            </a:r>
            <a:endParaRPr lang="en-US" dirty="0"/>
          </a:p>
        </p:txBody>
      </p:sp>
      <p:sp>
        <p:nvSpPr>
          <p:cNvPr id="9" name="Metin kutusu 2"/>
          <p:cNvSpPr txBox="1"/>
          <p:nvPr/>
        </p:nvSpPr>
        <p:spPr>
          <a:xfrm>
            <a:off x="5310615" y="2876238"/>
            <a:ext cx="5618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i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</a:t>
            </a:r>
          </a:p>
        </p:txBody>
      </p:sp>
      <p:sp>
        <p:nvSpPr>
          <p:cNvPr id="10" name="Metin kutusu 7"/>
          <p:cNvSpPr txBox="1"/>
          <p:nvPr/>
        </p:nvSpPr>
        <p:spPr>
          <a:xfrm>
            <a:off x="8855608" y="1846498"/>
            <a:ext cx="619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j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cxnSp>
        <p:nvCxnSpPr>
          <p:cNvPr id="11" name="Düz Ok Bağlayıcısı 4"/>
          <p:cNvCxnSpPr/>
          <p:nvPr/>
        </p:nvCxnSpPr>
        <p:spPr>
          <a:xfrm>
            <a:off x="5966090" y="3045515"/>
            <a:ext cx="417942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Düz Ok Bağlayıcısı 11"/>
          <p:cNvCxnSpPr/>
          <p:nvPr/>
        </p:nvCxnSpPr>
        <p:spPr>
          <a:xfrm>
            <a:off x="9149118" y="2185052"/>
            <a:ext cx="0" cy="30784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Metin kutusu 2"/>
          <p:cNvSpPr txBox="1"/>
          <p:nvPr/>
        </p:nvSpPr>
        <p:spPr>
          <a:xfrm>
            <a:off x="5375920" y="1988840"/>
            <a:ext cx="5934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600" dirty="0">
                <a:latin typeface="Comic Sans MS" panose="030F0702030302020204" pitchFamily="66" charset="0"/>
              </a:rPr>
              <a:t>l</a:t>
            </a:r>
            <a:r>
              <a:rPr lang="tr-TR" sz="1600" dirty="0">
                <a:latin typeface="Comic Sans MS" panose="030F0702030302020204" pitchFamily="66" charset="0"/>
              </a:rPr>
              <a:t> = 5</a:t>
            </a:r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11741" y="2768477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5687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320136" y="2763995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13567" y="3570206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26090" y="3985320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22034" y="3161289"/>
            <a:ext cx="29424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2</a:t>
            </a:r>
            <a:endParaRPr lang="en-US" sz="1400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811984" y="3592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330468" y="2770769"/>
            <a:ext cx="26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1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21256" y="3171449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811984" y="2759721"/>
            <a:ext cx="3000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latin typeface="Comic Sans MS"/>
                <a:cs typeface="Comic Sans MS"/>
              </a:rPr>
              <a:t>4</a:t>
            </a:r>
          </a:p>
        </p:txBody>
      </p:sp>
      <p:sp>
        <p:nvSpPr>
          <p:cNvPr id="25" name="Metin kutusu 2"/>
          <p:cNvSpPr txBox="1"/>
          <p:nvPr/>
        </p:nvSpPr>
        <p:spPr>
          <a:xfrm>
            <a:off x="4295800" y="5661249"/>
            <a:ext cx="3693640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4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OPT(1,4)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OPT(5,5) 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1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1,1)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OPT</a:t>
            </a:r>
            <a:r>
              <a:rPr lang="tr-TR" sz="1600" dirty="0">
                <a:solidFill>
                  <a:srgbClr val="FF0000"/>
                </a:solidFill>
                <a:latin typeface="Comic Sans MS" panose="030F0702030302020204" pitchFamily="66" charset="0"/>
                <a:sym typeface="Wingdings"/>
              </a:rPr>
              <a:t>(2,4)</a:t>
            </a:r>
          </a:p>
          <a:p>
            <a:r>
              <a:rPr lang="en-US" sz="1600" dirty="0">
                <a:latin typeface="Comic Sans MS" panose="030F0702030302020204" pitchFamily="66" charset="0"/>
              </a:rPr>
              <a:t>k</a:t>
            </a:r>
            <a:r>
              <a:rPr lang="tr-TR" sz="1600" dirty="0">
                <a:latin typeface="Comic Sans MS" panose="030F0702030302020204" pitchFamily="66" charset="0"/>
              </a:rPr>
              <a:t> = </a:t>
            </a:r>
            <a:r>
              <a:rPr lang="tr-TR" sz="1600" dirty="0">
                <a:latin typeface="Comic Sans MS" panose="030F0702030302020204" pitchFamily="66" charset="0"/>
              </a:rPr>
              <a:t>2   </a:t>
            </a:r>
            <a:r>
              <a:rPr lang="tr-TR" sz="1600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  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OPT(2,2)   </a:t>
            </a:r>
            <a:r>
              <a:rPr lang="tr-TR" sz="1600" dirty="0" err="1">
                <a:latin typeface="Comic Sans MS" panose="030F0702030302020204" pitchFamily="66" charset="0"/>
                <a:sym typeface="Wingdings"/>
              </a:rPr>
              <a:t>and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  OPT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(3,4</a:t>
            </a:r>
            <a:r>
              <a:rPr lang="tr-TR" sz="1600" dirty="0">
                <a:latin typeface="Comic Sans MS" panose="030F0702030302020204" pitchFamily="66" charset="0"/>
                <a:sym typeface="Wingdings"/>
              </a:rPr>
              <a:t>)</a:t>
            </a:r>
          </a:p>
          <a:p>
            <a:r>
              <a:rPr lang="tr-TR" sz="1600" dirty="0">
                <a:latin typeface="Comic Sans MS" panose="030F0702030302020204" pitchFamily="66" charset="0"/>
                <a:sym typeface="Wingdings"/>
              </a:rPr>
              <a:t> </a:t>
            </a:r>
            <a:endParaRPr lang="tr-TR" sz="1600" dirty="0">
              <a:latin typeface="Comic Sans MS" panose="030F0702030302020204" pitchFamily="66" charset="0"/>
              <a:sym typeface="Wingdings"/>
            </a:endParaRPr>
          </a:p>
          <a:p>
            <a:endParaRPr lang="tr-TR" sz="1600" dirty="0">
              <a:latin typeface="Comic Sans MS" panose="030F0702030302020204" pitchFamily="66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63618" y="5157192"/>
            <a:ext cx="323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(A</a:t>
            </a:r>
            <a:r>
              <a:rPr lang="en-US" baseline="-25000" dirty="0"/>
              <a:t>1</a:t>
            </a:r>
            <a:r>
              <a:rPr lang="en-US" dirty="0"/>
              <a:t>   . (  A</a:t>
            </a:r>
            <a:r>
              <a:rPr lang="en-US" baseline="-25000" dirty="0"/>
              <a:t>2 </a:t>
            </a:r>
            <a:r>
              <a:rPr lang="en-US" dirty="0"/>
              <a:t>   . (  A</a:t>
            </a:r>
            <a:r>
              <a:rPr lang="en-US" baseline="-25000" dirty="0"/>
              <a:t>3 </a:t>
            </a:r>
            <a:r>
              <a:rPr lang="en-US" dirty="0"/>
              <a:t>   .    A</a:t>
            </a:r>
            <a:r>
              <a:rPr lang="en-US" baseline="-25000" dirty="0"/>
              <a:t>4</a:t>
            </a:r>
            <a:r>
              <a:rPr lang="en-US" dirty="0"/>
              <a:t> ))).    A</a:t>
            </a:r>
            <a:r>
              <a:rPr lang="en-US" baseline="-25000" dirty="0"/>
              <a:t>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9400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 bunch of matrices A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0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,…,A</a:t>
            </a:r>
            <a:r>
              <a:rPr lang="en-US" sz="2400" baseline="-25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n-1</a:t>
            </a:r>
            <a:r>
              <a:rPr lang="en-US" sz="2400" dirty="0">
                <a:solidFill>
                  <a:srgbClr val="000099"/>
                </a:solidFill>
                <a:latin typeface="Comic Sans MS"/>
                <a:cs typeface="Comic Sans MS"/>
              </a:rPr>
              <a:t>, 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 an optimal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parenthesization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that minimizes the cost of multiplication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 each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</a:t>
            </a:r>
            <a:r>
              <a:rPr lang="en-US" sz="2400" baseline="-25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ij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n multiplications and n-1 additions;      O(n) operations</a:t>
            </a: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m.k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entries in C, thus total O(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m.n.k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operations (simply </a:t>
            </a:r>
            <a:r>
              <a:rPr lang="en-US" sz="24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m.n.k</a:t>
            </a: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 operations.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graphicFrame>
        <p:nvGraphicFramePr>
          <p:cNvPr id="6" name="Object 5"/>
          <p:cNvGraphicFramePr>
            <a:graphicFrameLocks noChangeAspect="1"/>
          </p:cNvGraphicFramePr>
          <p:nvPr>
            <p:extLst/>
          </p:nvPr>
        </p:nvGraphicFramePr>
        <p:xfrm>
          <a:off x="2927350" y="2636913"/>
          <a:ext cx="6120978" cy="1068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ocument" r:id="rId3" imgW="5486400" imgH="863600" progId="Word.Document.12">
                  <p:link updateAutomatic="1"/>
                </p:oleObj>
              </mc:Choice>
              <mc:Fallback>
                <p:oleObj name="Document" r:id="rId3" imgW="5486400" imgH="863600" progId="Word.Document.12">
                  <p:link updateAutomatic="1"/>
                  <p:pic>
                    <p:nvPicPr>
                      <p:cNvPr id="6" name="Object 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927350" y="2636913"/>
                        <a:ext cx="6120978" cy="10683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3431704" y="3861048"/>
          <a:ext cx="7406537" cy="3600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Document" r:id="rId5" imgW="5486400" imgH="266700" progId="Word.Document.12">
                  <p:link updateAutomatic="1"/>
                </p:oleObj>
              </mc:Choice>
              <mc:Fallback>
                <p:oleObj name="Document" r:id="rId5" imgW="5486400" imgH="266700" progId="Word.Document.12">
                  <p:link updateAutomatic="1"/>
                  <p:pic>
                    <p:nvPicPr>
                      <p:cNvPr id="8" name="Object 7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31704" y="3861048"/>
                        <a:ext cx="7406537" cy="3600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Straight Arrow Connector 10"/>
          <p:cNvCxnSpPr/>
          <p:nvPr/>
        </p:nvCxnSpPr>
        <p:spPr>
          <a:xfrm flipH="1">
            <a:off x="7032104" y="3573016"/>
            <a:ext cx="360040" cy="28803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1417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115950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997445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61" y="4163968"/>
            <a:ext cx="777071" cy="1118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67" y="4163968"/>
            <a:ext cx="777071" cy="1118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73" y="4163968"/>
            <a:ext cx="777071" cy="11186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9" y="4154810"/>
            <a:ext cx="777071" cy="111868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50" y="4163968"/>
            <a:ext cx="777071" cy="111868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6" y="4163968"/>
            <a:ext cx="777071" cy="11186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4163968"/>
            <a:ext cx="777071" cy="11186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68" y="4154810"/>
            <a:ext cx="777071" cy="111868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62" y="4149080"/>
            <a:ext cx="777071" cy="1118682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727848" y="6011996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and</a:t>
            </a:r>
            <a:r>
              <a:rPr lang="tr-TR" dirty="0">
                <a:latin typeface="Comic Sans MS" panose="030F0702030302020204" pitchFamily="66" charset="0"/>
              </a:rPr>
              <a:t> 3 </a:t>
            </a:r>
            <a:r>
              <a:rPr lang="tr-TR" dirty="0" err="1">
                <a:latin typeface="Comic Sans MS" panose="030F0702030302020204" pitchFamily="66" charset="0"/>
              </a:rPr>
              <a:t>workers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8416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61" y="4163968"/>
            <a:ext cx="777071" cy="1118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67" y="4163968"/>
            <a:ext cx="777071" cy="1118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73" y="4163968"/>
            <a:ext cx="777071" cy="11186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9" y="4154810"/>
            <a:ext cx="777071" cy="111868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50" y="4163968"/>
            <a:ext cx="777071" cy="111868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6" y="4163968"/>
            <a:ext cx="777071" cy="11186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4163968"/>
            <a:ext cx="777071" cy="11186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68" y="4154810"/>
            <a:ext cx="777071" cy="111868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62" y="4149080"/>
            <a:ext cx="777071" cy="111868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5578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23556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11231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99406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89508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77704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7654094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852867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405539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4727848" y="6011996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and</a:t>
            </a:r>
            <a:r>
              <a:rPr lang="tr-TR" dirty="0">
                <a:latin typeface="Comic Sans MS" panose="030F0702030302020204" pitchFamily="66" charset="0"/>
              </a:rPr>
              <a:t> 3 </a:t>
            </a:r>
            <a:r>
              <a:rPr lang="tr-TR" dirty="0" err="1">
                <a:latin typeface="Comic Sans MS" panose="030F0702030302020204" pitchFamily="66" charset="0"/>
              </a:rPr>
              <a:t>workers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00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61" y="4163968"/>
            <a:ext cx="777071" cy="1118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67" y="4163968"/>
            <a:ext cx="777071" cy="1118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73" y="4163968"/>
            <a:ext cx="777071" cy="11186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9" y="4154810"/>
            <a:ext cx="777071" cy="111868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50" y="4163968"/>
            <a:ext cx="777071" cy="111868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6" y="4163968"/>
            <a:ext cx="777071" cy="11186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4163968"/>
            <a:ext cx="777071" cy="11186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68" y="4154810"/>
            <a:ext cx="777071" cy="111868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62" y="4149080"/>
            <a:ext cx="777071" cy="111868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5578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23556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11231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99406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89508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77704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7654094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8528672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405539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4" name="Düz Bağlayıcı 23"/>
          <p:cNvCxnSpPr/>
          <p:nvPr/>
        </p:nvCxnSpPr>
        <p:spPr>
          <a:xfrm>
            <a:off x="7392144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Düz Bağlayıcı 24"/>
          <p:cNvCxnSpPr/>
          <p:nvPr/>
        </p:nvCxnSpPr>
        <p:spPr>
          <a:xfrm>
            <a:off x="4747463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Metin kutusu 26"/>
          <p:cNvSpPr txBox="1"/>
          <p:nvPr/>
        </p:nvSpPr>
        <p:spPr>
          <a:xfrm>
            <a:off x="4727848" y="6011996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and</a:t>
            </a:r>
            <a:r>
              <a:rPr lang="tr-TR" dirty="0">
                <a:latin typeface="Comic Sans MS" panose="030F0702030302020204" pitchFamily="66" charset="0"/>
              </a:rPr>
              <a:t> 3 </a:t>
            </a:r>
            <a:r>
              <a:rPr lang="tr-TR" dirty="0" err="1">
                <a:latin typeface="Comic Sans MS" panose="030F0702030302020204" pitchFamily="66" charset="0"/>
              </a:rPr>
              <a:t>workers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2774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61" y="4163968"/>
            <a:ext cx="777071" cy="1118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67" y="4163968"/>
            <a:ext cx="777071" cy="1118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73" y="4163968"/>
            <a:ext cx="777071" cy="11186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9" y="4154810"/>
            <a:ext cx="777071" cy="111868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50" y="4163968"/>
            <a:ext cx="777071" cy="111868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6" y="4163968"/>
            <a:ext cx="777071" cy="11186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4163968"/>
            <a:ext cx="777071" cy="11186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68" y="4154810"/>
            <a:ext cx="777071" cy="111868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62" y="4149080"/>
            <a:ext cx="777071" cy="111868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5578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2355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2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11231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3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9940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87222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75418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6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7631234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850581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8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382679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3" name="Metin kutusu 22"/>
          <p:cNvSpPr txBox="1"/>
          <p:nvPr/>
        </p:nvSpPr>
        <p:spPr>
          <a:xfrm>
            <a:off x="4727848" y="6011996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and</a:t>
            </a:r>
            <a:r>
              <a:rPr lang="tr-TR" dirty="0">
                <a:latin typeface="Comic Sans MS" panose="030F0702030302020204" pitchFamily="66" charset="0"/>
              </a:rPr>
              <a:t> 3 </a:t>
            </a:r>
            <a:r>
              <a:rPr lang="tr-TR" dirty="0" err="1">
                <a:latin typeface="Comic Sans MS" panose="030F0702030302020204" pitchFamily="66" charset="0"/>
              </a:rPr>
              <a:t>workers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65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61" y="4163968"/>
            <a:ext cx="777071" cy="1118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67" y="4163968"/>
            <a:ext cx="777071" cy="1118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73" y="4163968"/>
            <a:ext cx="777071" cy="11186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9" y="4154810"/>
            <a:ext cx="777071" cy="111868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50" y="4163968"/>
            <a:ext cx="777071" cy="111868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6" y="4163968"/>
            <a:ext cx="777071" cy="11186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4163968"/>
            <a:ext cx="777071" cy="11186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68" y="4154810"/>
            <a:ext cx="777071" cy="111868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62" y="4149080"/>
            <a:ext cx="777071" cy="111868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5578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2355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2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11231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3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9940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87222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75418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6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7631234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850581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8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382679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4727848" y="6011996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and</a:t>
            </a:r>
            <a:r>
              <a:rPr lang="tr-TR" dirty="0">
                <a:latin typeface="Comic Sans MS" panose="030F0702030302020204" pitchFamily="66" charset="0"/>
              </a:rPr>
              <a:t> 3 </a:t>
            </a:r>
            <a:r>
              <a:rPr lang="tr-TR" dirty="0" err="1">
                <a:latin typeface="Comic Sans MS" panose="030F0702030302020204" pitchFamily="66" charset="0"/>
              </a:rPr>
              <a:t>workers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3" name="Düz Bağlayıcı 22"/>
          <p:cNvCxnSpPr/>
          <p:nvPr/>
        </p:nvCxnSpPr>
        <p:spPr>
          <a:xfrm>
            <a:off x="7392144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4750708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8331240" y="5363924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2400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5735960" y="5363924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1500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2982089" y="5361530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6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654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61" y="4163968"/>
            <a:ext cx="777071" cy="1118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67" y="4163968"/>
            <a:ext cx="777071" cy="1118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73" y="4163968"/>
            <a:ext cx="777071" cy="11186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9" y="4154810"/>
            <a:ext cx="777071" cy="111868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50" y="4163968"/>
            <a:ext cx="777071" cy="111868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6" y="4163968"/>
            <a:ext cx="777071" cy="11186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4163968"/>
            <a:ext cx="777071" cy="11186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68" y="4154810"/>
            <a:ext cx="777071" cy="111868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62" y="4149080"/>
            <a:ext cx="777071" cy="111868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5578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2355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2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11231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3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9940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87222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75418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6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7631234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850581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8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382679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4727848" y="6011996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and</a:t>
            </a:r>
            <a:r>
              <a:rPr lang="tr-TR" dirty="0">
                <a:latin typeface="Comic Sans MS" panose="030F0702030302020204" pitchFamily="66" charset="0"/>
              </a:rPr>
              <a:t> 3 </a:t>
            </a:r>
            <a:r>
              <a:rPr lang="tr-TR" dirty="0" err="1">
                <a:latin typeface="Comic Sans MS" panose="030F0702030302020204" pitchFamily="66" charset="0"/>
              </a:rPr>
              <a:t>workers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3" name="Düz Bağlayıcı 22"/>
          <p:cNvCxnSpPr/>
          <p:nvPr/>
        </p:nvCxnSpPr>
        <p:spPr>
          <a:xfrm>
            <a:off x="8256240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5629662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8904312" y="5363924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 panose="030F0702030302020204" pitchFamily="66" charset="0"/>
              </a:rPr>
              <a:t>1700</a:t>
            </a:r>
            <a:endParaRPr lang="tr-TR" dirty="0">
              <a:solidFill>
                <a:schemeClr val="tx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6593066" y="5361530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1800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3471917" y="5361530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1000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684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919536" y="1340768"/>
            <a:ext cx="8219256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Suppose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given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job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is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that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scan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find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some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codes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You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can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shelf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into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assign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region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. (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ordered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according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</a:p>
          <a:p>
            <a:pPr>
              <a:spcBef>
                <a:spcPct val="20000"/>
              </a:spcBef>
            </a:pP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 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What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fairest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way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divide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book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among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k </a:t>
            </a:r>
            <a:r>
              <a:rPr lang="tr-TR" u="sng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workers</a:t>
            </a:r>
            <a:r>
              <a:rPr lang="tr-TR" u="sng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?</a:t>
            </a:r>
            <a:endParaRPr lang="en-US" u="sng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spcBef>
                <a:spcPct val="20000"/>
              </a:spcBef>
            </a:pP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(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the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total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number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of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pages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worker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gets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will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be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close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to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each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</a:t>
            </a:r>
            <a:r>
              <a:rPr lang="tr-TR" dirty="0" err="1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other</a:t>
            </a:r>
            <a:r>
              <a:rPr lang="tr-TR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)</a:t>
            </a:r>
            <a:endParaRPr lang="en-US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1714500" lvl="3" indent="-342900" algn="just">
              <a:spcBef>
                <a:spcPct val="20000"/>
              </a:spcBef>
              <a:buFont typeface="Arial"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Comic Sans MS"/>
                <a:cs typeface="Comic Sans MS"/>
              </a:rPr>
              <a:t>  </a:t>
            </a:r>
            <a:endParaRPr lang="en-US" sz="2400" dirty="0">
              <a:solidFill>
                <a:schemeClr val="tx2">
                  <a:lumMod val="50000"/>
                </a:schemeClr>
              </a:solidFill>
              <a:latin typeface="Comic Sans MS"/>
              <a:cs typeface="Comic Sans MS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5661" y="4163968"/>
            <a:ext cx="777071" cy="111868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67" y="4163968"/>
            <a:ext cx="777071" cy="1118682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4673" y="4163968"/>
            <a:ext cx="777071" cy="1118682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179" y="4154810"/>
            <a:ext cx="777071" cy="1118682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9850" y="4163968"/>
            <a:ext cx="777071" cy="1118682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9356" y="4163968"/>
            <a:ext cx="777071" cy="1118682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862" y="4163968"/>
            <a:ext cx="777071" cy="1118682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368" y="4154810"/>
            <a:ext cx="777071" cy="1118682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362" y="4149080"/>
            <a:ext cx="777071" cy="1118682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2355780" y="4538643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32355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2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411231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3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6" name="Metin kutusu 15"/>
          <p:cNvSpPr txBox="1"/>
          <p:nvPr/>
        </p:nvSpPr>
        <p:spPr>
          <a:xfrm>
            <a:off x="499406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4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7" name="Metin kutusu 16"/>
          <p:cNvSpPr txBox="1"/>
          <p:nvPr/>
        </p:nvSpPr>
        <p:spPr>
          <a:xfrm>
            <a:off x="587222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5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754180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6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7631234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7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0" name="Metin kutusu 19"/>
          <p:cNvSpPr txBox="1"/>
          <p:nvPr/>
        </p:nvSpPr>
        <p:spPr>
          <a:xfrm>
            <a:off x="8505812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8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1" name="Metin kutusu 20"/>
          <p:cNvSpPr txBox="1"/>
          <p:nvPr/>
        </p:nvSpPr>
        <p:spPr>
          <a:xfrm>
            <a:off x="9382679" y="4538643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</a:t>
            </a:r>
            <a:r>
              <a:rPr lang="tr-TR" dirty="0">
                <a:latin typeface="Comic Sans MS" panose="030F0702030302020204" pitchFamily="66" charset="0"/>
              </a:rPr>
              <a:t>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4727848" y="6011996"/>
            <a:ext cx="26693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9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and</a:t>
            </a:r>
            <a:r>
              <a:rPr lang="tr-TR" dirty="0">
                <a:latin typeface="Comic Sans MS" panose="030F0702030302020204" pitchFamily="66" charset="0"/>
              </a:rPr>
              <a:t> 3 </a:t>
            </a:r>
            <a:r>
              <a:rPr lang="tr-TR" dirty="0" err="1">
                <a:latin typeface="Comic Sans MS" panose="030F0702030302020204" pitchFamily="66" charset="0"/>
              </a:rPr>
              <a:t>workers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3" name="Düz Bağlayıcı 22"/>
          <p:cNvCxnSpPr/>
          <p:nvPr/>
        </p:nvCxnSpPr>
        <p:spPr>
          <a:xfrm>
            <a:off x="8256240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Düz Bağlayıcı 23"/>
          <p:cNvCxnSpPr/>
          <p:nvPr/>
        </p:nvCxnSpPr>
        <p:spPr>
          <a:xfrm>
            <a:off x="6493758" y="3861048"/>
            <a:ext cx="0" cy="1872208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Metin kutusu 24"/>
          <p:cNvSpPr txBox="1"/>
          <p:nvPr/>
        </p:nvSpPr>
        <p:spPr>
          <a:xfrm>
            <a:off x="8953717" y="5363924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solidFill>
                  <a:srgbClr val="FF0000"/>
                </a:solidFill>
                <a:latin typeface="Comic Sans MS" panose="030F0702030302020204" pitchFamily="66" charset="0"/>
              </a:rPr>
              <a:t>1700</a:t>
            </a:r>
            <a:endParaRPr lang="tr-TR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6" name="Metin kutusu 25"/>
          <p:cNvSpPr txBox="1"/>
          <p:nvPr/>
        </p:nvSpPr>
        <p:spPr>
          <a:xfrm>
            <a:off x="7032104" y="5363924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1300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7" name="Metin kutusu 26"/>
          <p:cNvSpPr txBox="1"/>
          <p:nvPr/>
        </p:nvSpPr>
        <p:spPr>
          <a:xfrm>
            <a:off x="3910166" y="5361530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1500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00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n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books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tr-TR" sz="2000" b="1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,…,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 and k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workers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onstruct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recurrence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relation</a:t>
                </a: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1714500" lvl="3" indent="-342900" algn="just">
                  <a:spcBef>
                    <a:spcPct val="20000"/>
                  </a:spcBef>
                  <a:buFont typeface="Arial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</a:t>
                </a: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4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blipFill>
                <a:blip r:embed="rId2"/>
                <a:stretch>
                  <a:fillRect l="-1039" t="-84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020945"/>
            <a:ext cx="482500" cy="6946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18" y="3023257"/>
            <a:ext cx="482500" cy="6946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72" y="3023257"/>
            <a:ext cx="482500" cy="69461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08" y="3023257"/>
            <a:ext cx="482500" cy="69461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80" y="3023257"/>
            <a:ext cx="482500" cy="69461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34" y="3023257"/>
            <a:ext cx="482500" cy="69461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782" y="3024373"/>
            <a:ext cx="482500" cy="6946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65" y="3023257"/>
            <a:ext cx="482500" cy="69461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13" y="3023257"/>
            <a:ext cx="482500" cy="69461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67" y="3020945"/>
            <a:ext cx="482500" cy="694614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40" y="3020945"/>
            <a:ext cx="482500" cy="69461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98" y="3020945"/>
            <a:ext cx="482500" cy="69461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030" y="3020945"/>
            <a:ext cx="482500" cy="69461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983" y="3020945"/>
            <a:ext cx="482500" cy="694614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37" y="3020945"/>
            <a:ext cx="482500" cy="69461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872" y="3021062"/>
            <a:ext cx="482500" cy="694614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63283" y="257870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Metin kutusu 32"/>
              <p:cNvSpPr txBox="1"/>
              <p:nvPr/>
            </p:nvSpPr>
            <p:spPr>
              <a:xfrm>
                <a:off x="2623719" y="5127576"/>
                <a:ext cx="15493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sz="24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33" name="Metin kutusu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719" y="5127576"/>
                <a:ext cx="154933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70348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91544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 rot="16200000">
            <a:off x="3261040" y="1704776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4552881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Metin kutusu 25"/>
              <p:cNvSpPr txBox="1"/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6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Metin kutusu 28"/>
              <p:cNvSpPr txBox="1"/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9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ultiply 7"/>
          <p:cNvSpPr/>
          <p:nvPr/>
        </p:nvSpPr>
        <p:spPr>
          <a:xfrm>
            <a:off x="235158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Multiply 58"/>
          <p:cNvSpPr/>
          <p:nvPr/>
        </p:nvSpPr>
        <p:spPr>
          <a:xfrm>
            <a:off x="41177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Metin kutusu 25"/>
              <p:cNvSpPr txBox="1"/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62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Dikdörtgen 1"/>
          <p:cNvSpPr/>
          <p:nvPr/>
        </p:nvSpPr>
        <p:spPr>
          <a:xfrm>
            <a:off x="1982529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5"/>
          <p:cNvSpPr/>
          <p:nvPr/>
        </p:nvSpPr>
        <p:spPr>
          <a:xfrm rot="16200000">
            <a:off x="3252025" y="4360360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0" name="Dikdörtgen 6"/>
          <p:cNvSpPr/>
          <p:nvPr/>
        </p:nvSpPr>
        <p:spPr>
          <a:xfrm>
            <a:off x="4543866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Metin kutusu 25"/>
              <p:cNvSpPr txBox="1"/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73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Multiply 83"/>
          <p:cNvSpPr/>
          <p:nvPr/>
        </p:nvSpPr>
        <p:spPr>
          <a:xfrm>
            <a:off x="234256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ultiply 84"/>
          <p:cNvSpPr/>
          <p:nvPr/>
        </p:nvSpPr>
        <p:spPr>
          <a:xfrm>
            <a:off x="41087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Metin kutusu 25"/>
              <p:cNvSpPr txBox="1"/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7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Metin kutusu 28"/>
              <p:cNvSpPr txBox="1"/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3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5944904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n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books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tr-TR" sz="2000" b="1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,…,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 and k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workers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onstruct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recurrence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relation</a:t>
                </a: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1714500" lvl="3" indent="-342900" algn="just">
                  <a:spcBef>
                    <a:spcPct val="20000"/>
                  </a:spcBef>
                  <a:buFont typeface="Arial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</a:t>
                </a: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4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blipFill>
                <a:blip r:embed="rId2"/>
                <a:stretch>
                  <a:fillRect l="-1039" t="-84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020945"/>
            <a:ext cx="482500" cy="6946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18" y="3023257"/>
            <a:ext cx="482500" cy="6946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72" y="3023257"/>
            <a:ext cx="482500" cy="69461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08" y="3023257"/>
            <a:ext cx="482500" cy="69461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80" y="3023257"/>
            <a:ext cx="482500" cy="69461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34" y="3023257"/>
            <a:ext cx="482500" cy="69461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782" y="3024373"/>
            <a:ext cx="482500" cy="6946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65" y="3023257"/>
            <a:ext cx="482500" cy="69461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13" y="3023257"/>
            <a:ext cx="482500" cy="69461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67" y="3020945"/>
            <a:ext cx="482500" cy="694614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40" y="3020945"/>
            <a:ext cx="482500" cy="69461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98" y="3020945"/>
            <a:ext cx="482500" cy="69461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030" y="3020945"/>
            <a:ext cx="482500" cy="69461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983" y="3020945"/>
            <a:ext cx="482500" cy="694614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37" y="3020945"/>
            <a:ext cx="482500" cy="69461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872" y="3021062"/>
            <a:ext cx="482500" cy="694614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63283" y="257870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Metin kutusu 32"/>
              <p:cNvSpPr txBox="1"/>
              <p:nvPr/>
            </p:nvSpPr>
            <p:spPr>
              <a:xfrm>
                <a:off x="2623719" y="5127576"/>
                <a:ext cx="1549335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tr-TR" sz="24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33" name="Metin kutusu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3719" y="5127576"/>
                <a:ext cx="1549335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Metin kutusu 33"/>
          <p:cNvSpPr txBox="1"/>
          <p:nvPr/>
        </p:nvSpPr>
        <p:spPr>
          <a:xfrm>
            <a:off x="3357096" y="6128288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latin typeface="Comic Sans MS" panose="030F0702030302020204" pitchFamily="66" charset="0"/>
              </a:rPr>
              <a:t>o</a:t>
            </a:r>
            <a:r>
              <a:rPr lang="tr-TR" dirty="0">
                <a:latin typeface="Comic Sans MS" panose="030F0702030302020204" pitchFamily="66" charset="0"/>
              </a:rPr>
              <a:t>ptimum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pages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of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largest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share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5" name="Düz Ok Bağlayıcısı 34"/>
          <p:cNvCxnSpPr/>
          <p:nvPr/>
        </p:nvCxnSpPr>
        <p:spPr>
          <a:xfrm>
            <a:off x="3398386" y="5589519"/>
            <a:ext cx="321350" cy="5387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670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n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books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tr-TR" sz="2000" b="1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,…,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 and k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workers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onstruct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recurrence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relation</a:t>
                </a: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1714500" lvl="3" indent="-342900" algn="just">
                  <a:spcBef>
                    <a:spcPct val="20000"/>
                  </a:spcBef>
                  <a:buFont typeface="Arial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</a:t>
                </a: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4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blipFill>
                <a:blip r:embed="rId2"/>
                <a:stretch>
                  <a:fillRect l="-1039" t="-84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020945"/>
            <a:ext cx="482500" cy="6946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18" y="3023257"/>
            <a:ext cx="482500" cy="6946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72" y="3023257"/>
            <a:ext cx="482500" cy="69461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08" y="3023257"/>
            <a:ext cx="482500" cy="69461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80" y="3023257"/>
            <a:ext cx="482500" cy="69461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34" y="3023257"/>
            <a:ext cx="482500" cy="69461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782" y="3024373"/>
            <a:ext cx="482500" cy="6946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65" y="3023257"/>
            <a:ext cx="482500" cy="69461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13" y="3023257"/>
            <a:ext cx="482500" cy="69461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67" y="3020945"/>
            <a:ext cx="482500" cy="694614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40" y="3020945"/>
            <a:ext cx="482500" cy="69461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98" y="3020945"/>
            <a:ext cx="482500" cy="69461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030" y="3020945"/>
            <a:ext cx="482500" cy="69461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983" y="3020945"/>
            <a:ext cx="482500" cy="694614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37" y="3020945"/>
            <a:ext cx="482500" cy="69461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872" y="3021062"/>
            <a:ext cx="482500" cy="694614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63283" y="257870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4" name="Sol Ayraç 23"/>
          <p:cNvSpPr/>
          <p:nvPr/>
        </p:nvSpPr>
        <p:spPr>
          <a:xfrm rot="16200000">
            <a:off x="4222081" y="2596913"/>
            <a:ext cx="351352" cy="274891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26"/>
          <p:cNvSpPr txBox="1"/>
          <p:nvPr/>
        </p:nvSpPr>
        <p:spPr>
          <a:xfrm>
            <a:off x="3969481" y="4132309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i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9" name="Düz Bağlayıcı 28"/>
          <p:cNvCxnSpPr/>
          <p:nvPr/>
        </p:nvCxnSpPr>
        <p:spPr>
          <a:xfrm>
            <a:off x="5800014" y="2725693"/>
            <a:ext cx="0" cy="140661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Metin kutusu 32"/>
              <p:cNvSpPr txBox="1"/>
              <p:nvPr/>
            </p:nvSpPr>
            <p:spPr>
              <a:xfrm>
                <a:off x="2607920" y="4823841"/>
                <a:ext cx="5844100" cy="1142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              </m:t>
                      </m:r>
                      <m:func>
                        <m:func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                    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nary>
                            <m:naryPr>
                              <m:chr m:val="∑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tr-TR" sz="24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33" name="Metin kutusu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920" y="4823841"/>
                <a:ext cx="5844100" cy="11423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Metin kutusu 33"/>
          <p:cNvSpPr txBox="1"/>
          <p:nvPr/>
        </p:nvSpPr>
        <p:spPr>
          <a:xfrm>
            <a:off x="3357096" y="6128288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latin typeface="Comic Sans MS" panose="030F0702030302020204" pitchFamily="66" charset="0"/>
              </a:rPr>
              <a:t>o</a:t>
            </a:r>
            <a:r>
              <a:rPr lang="tr-TR" dirty="0">
                <a:latin typeface="Comic Sans MS" panose="030F0702030302020204" pitchFamily="66" charset="0"/>
              </a:rPr>
              <a:t>ptimum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pages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of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largest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share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5" name="Düz Ok Bağlayıcısı 34"/>
          <p:cNvCxnSpPr/>
          <p:nvPr/>
        </p:nvCxnSpPr>
        <p:spPr>
          <a:xfrm>
            <a:off x="3398386" y="5589519"/>
            <a:ext cx="321350" cy="5387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Bağlayıcı 40"/>
          <p:cNvCxnSpPr/>
          <p:nvPr/>
        </p:nvCxnSpPr>
        <p:spPr>
          <a:xfrm>
            <a:off x="5951984" y="3877640"/>
            <a:ext cx="16852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6809262" y="3882123"/>
            <a:ext cx="554107" cy="10616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8859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n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books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tr-TR" sz="2000" b="1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,…,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 and k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workers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onstruct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recurrence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relation</a:t>
                </a: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1714500" lvl="3" indent="-342900" algn="just">
                  <a:spcBef>
                    <a:spcPct val="20000"/>
                  </a:spcBef>
                  <a:buFont typeface="Arial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</a:t>
                </a: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4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blipFill>
                <a:blip r:embed="rId2"/>
                <a:stretch>
                  <a:fillRect l="-1039" t="-84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020945"/>
            <a:ext cx="482500" cy="6946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18" y="3023257"/>
            <a:ext cx="482500" cy="6946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72" y="3023257"/>
            <a:ext cx="482500" cy="69461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08" y="3023257"/>
            <a:ext cx="482500" cy="69461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80" y="3023257"/>
            <a:ext cx="482500" cy="69461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34" y="3023257"/>
            <a:ext cx="482500" cy="69461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782" y="3024373"/>
            <a:ext cx="482500" cy="6946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65" y="3023257"/>
            <a:ext cx="482500" cy="69461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13" y="3023257"/>
            <a:ext cx="482500" cy="69461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67" y="3020945"/>
            <a:ext cx="482500" cy="694614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40" y="3020945"/>
            <a:ext cx="482500" cy="69461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98" y="3020945"/>
            <a:ext cx="482500" cy="69461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030" y="3020945"/>
            <a:ext cx="482500" cy="69461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983" y="3020945"/>
            <a:ext cx="482500" cy="694614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37" y="3020945"/>
            <a:ext cx="482500" cy="69461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872" y="3021062"/>
            <a:ext cx="482500" cy="694614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63283" y="257870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4" name="Sol Ayraç 23"/>
          <p:cNvSpPr/>
          <p:nvPr/>
        </p:nvSpPr>
        <p:spPr>
          <a:xfrm rot="16200000">
            <a:off x="4222081" y="2596913"/>
            <a:ext cx="351352" cy="274891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26"/>
          <p:cNvSpPr txBox="1"/>
          <p:nvPr/>
        </p:nvSpPr>
        <p:spPr>
          <a:xfrm>
            <a:off x="3969481" y="4132309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i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9" name="Düz Bağlayıcı 28"/>
          <p:cNvCxnSpPr/>
          <p:nvPr/>
        </p:nvCxnSpPr>
        <p:spPr>
          <a:xfrm>
            <a:off x="5800014" y="2725693"/>
            <a:ext cx="0" cy="140661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Metin kutusu 32"/>
              <p:cNvSpPr txBox="1"/>
              <p:nvPr/>
            </p:nvSpPr>
            <p:spPr>
              <a:xfrm>
                <a:off x="2607920" y="4823841"/>
                <a:ext cx="5918094" cy="1142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              </m:t>
                      </m:r>
                      <m:func>
                        <m:func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nary>
                            <m:naryPr>
                              <m:chr m:val="∑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tr-TR" sz="24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33" name="Metin kutusu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7920" y="4823841"/>
                <a:ext cx="5918094" cy="11423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Metin kutusu 33"/>
          <p:cNvSpPr txBox="1"/>
          <p:nvPr/>
        </p:nvSpPr>
        <p:spPr>
          <a:xfrm>
            <a:off x="3357096" y="6128288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latin typeface="Comic Sans MS" panose="030F0702030302020204" pitchFamily="66" charset="0"/>
              </a:rPr>
              <a:t>o</a:t>
            </a:r>
            <a:r>
              <a:rPr lang="tr-TR" dirty="0">
                <a:latin typeface="Comic Sans MS" panose="030F0702030302020204" pitchFamily="66" charset="0"/>
              </a:rPr>
              <a:t>ptimum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pages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of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largest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share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5" name="Düz Ok Bağlayıcısı 34"/>
          <p:cNvCxnSpPr/>
          <p:nvPr/>
        </p:nvCxnSpPr>
        <p:spPr>
          <a:xfrm>
            <a:off x="3398386" y="5589519"/>
            <a:ext cx="321350" cy="5387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Bağlayıcı 40"/>
          <p:cNvCxnSpPr/>
          <p:nvPr/>
        </p:nvCxnSpPr>
        <p:spPr>
          <a:xfrm>
            <a:off x="5951984" y="3877640"/>
            <a:ext cx="16852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6809262" y="3882123"/>
            <a:ext cx="554107" cy="10616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0701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Dividing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the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Books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4"/>
              <p:cNvSpPr>
                <a:spLocks noChangeArrowheads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>
                  <a:spcBef>
                    <a:spcPct val="20000"/>
                  </a:spcBef>
                </a:pP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n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books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  <m:r>
                      <a:rPr lang="tr-TR" sz="2000" b="1" i="1">
                        <a:solidFill>
                          <a:schemeClr val="tx2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,…,</a:t>
                </a:r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𝒑</m:t>
                        </m:r>
                      </m:e>
                      <m:sub>
                        <m:r>
                          <a:rPr lang="tr-TR" sz="2000" b="1" i="1">
                            <a:solidFill>
                              <a:schemeClr val="tx2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r>
                  <a:rPr lang="tr-TR" sz="2000" b="1" i="1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) and k </a:t>
                </a:r>
                <a:r>
                  <a:rPr lang="tr-TR" sz="2000" b="1" i="1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workers</a:t>
                </a:r>
                <a:endParaRPr lang="tr-TR" sz="20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c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onstruct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recurrence</a:t>
                </a:r>
                <a:r>
                  <a:rPr lang="tr-TR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</a:t>
                </a:r>
                <a:r>
                  <a:rPr lang="tr-TR" sz="2400" dirty="0" err="1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relation</a:t>
                </a: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tr-TR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>
                  <a:spcBef>
                    <a:spcPct val="20000"/>
                  </a:spcBef>
                  <a:buFont typeface="Arial" panose="020B0604020202020204" pitchFamily="34" charset="0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1714500" lvl="3" indent="-342900" algn="just">
                  <a:spcBef>
                    <a:spcPct val="20000"/>
                  </a:spcBef>
                  <a:buFont typeface="Arial"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 marL="342900" indent="-342900" algn="just">
                  <a:spcBef>
                    <a:spcPct val="20000"/>
                  </a:spcBef>
                  <a:buFontTx/>
                  <a:buChar char="•"/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  <a:p>
                <a:pPr>
                  <a:lnSpc>
                    <a:spcPct val="80000"/>
                  </a:lnSpc>
                  <a:spcBef>
                    <a:spcPct val="20000"/>
                  </a:spcBef>
                </a:pPr>
                <a:r>
                  <a:rPr lang="en-US" sz="2400" dirty="0">
                    <a:solidFill>
                      <a:schemeClr val="tx2">
                        <a:lumMod val="50000"/>
                      </a:schemeClr>
                    </a:solidFill>
                    <a:latin typeface="Comic Sans MS"/>
                    <a:cs typeface="Comic Sans MS"/>
                  </a:rPr>
                  <a:t>  </a:t>
                </a:r>
                <a:endParaRPr lang="en-US" sz="2400" dirty="0">
                  <a:solidFill>
                    <a:schemeClr val="tx2">
                      <a:lumMod val="50000"/>
                    </a:schemeClr>
                  </a:solidFill>
                  <a:latin typeface="Comic Sans MS"/>
                  <a:cs typeface="Comic Sans MS"/>
                </a:endParaRPr>
              </a:p>
            </p:txBody>
          </p:sp>
        </mc:Choice>
        <mc:Fallback>
          <p:sp>
            <p:nvSpPr>
              <p:cNvPr id="4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19536" y="1340768"/>
                <a:ext cx="8219256" cy="5040560"/>
              </a:xfrm>
              <a:prstGeom prst="rect">
                <a:avLst/>
              </a:prstGeom>
              <a:blipFill>
                <a:blip r:embed="rId2"/>
                <a:stretch>
                  <a:fillRect l="-1039" t="-846"/>
                </a:stretch>
              </a:blipFill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664" y="3020945"/>
            <a:ext cx="482500" cy="69461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918" y="3023257"/>
            <a:ext cx="482500" cy="69461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6172" y="3023257"/>
            <a:ext cx="482500" cy="69461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8208" y="3023257"/>
            <a:ext cx="482500" cy="69461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0680" y="3023257"/>
            <a:ext cx="482500" cy="69461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934" y="3023257"/>
            <a:ext cx="482500" cy="69461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782" y="3024373"/>
            <a:ext cx="482500" cy="69461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5865" y="3023257"/>
            <a:ext cx="482500" cy="694614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13" y="3023257"/>
            <a:ext cx="482500" cy="694614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6967" y="3020945"/>
            <a:ext cx="482500" cy="694614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040" y="3020945"/>
            <a:ext cx="482500" cy="694614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4898" y="3020945"/>
            <a:ext cx="482500" cy="694614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030" y="3020945"/>
            <a:ext cx="482500" cy="694614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983" y="3020945"/>
            <a:ext cx="482500" cy="694614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3237" y="3020945"/>
            <a:ext cx="482500" cy="694614"/>
          </a:xfrm>
          <a:prstGeom prst="rect">
            <a:avLst/>
          </a:prstGeom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1872" y="3021062"/>
            <a:ext cx="482500" cy="694614"/>
          </a:xfrm>
          <a:prstGeom prst="rect">
            <a:avLst/>
          </a:prstGeom>
        </p:spPr>
      </p:pic>
      <p:sp>
        <p:nvSpPr>
          <p:cNvPr id="23" name="Metin kutusu 22"/>
          <p:cNvSpPr txBox="1"/>
          <p:nvPr/>
        </p:nvSpPr>
        <p:spPr>
          <a:xfrm>
            <a:off x="4363283" y="2578703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n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24" name="Sol Ayraç 23"/>
          <p:cNvSpPr/>
          <p:nvPr/>
        </p:nvSpPr>
        <p:spPr>
          <a:xfrm rot="16200000">
            <a:off x="4222081" y="2596913"/>
            <a:ext cx="351352" cy="2748918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Metin kutusu 26"/>
          <p:cNvSpPr txBox="1"/>
          <p:nvPr/>
        </p:nvSpPr>
        <p:spPr>
          <a:xfrm>
            <a:off x="3969481" y="4132309"/>
            <a:ext cx="9348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>
                <a:latin typeface="Comic Sans MS" panose="030F0702030302020204" pitchFamily="66" charset="0"/>
              </a:rPr>
              <a:t>i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books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29" name="Düz Bağlayıcı 28"/>
          <p:cNvCxnSpPr/>
          <p:nvPr/>
        </p:nvCxnSpPr>
        <p:spPr>
          <a:xfrm>
            <a:off x="5800014" y="2725693"/>
            <a:ext cx="0" cy="1406617"/>
          </a:xfrm>
          <a:prstGeom prst="line">
            <a:avLst/>
          </a:prstGeom>
          <a:ln w="38100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3" name="Metin kutusu 32"/>
              <p:cNvSpPr txBox="1"/>
              <p:nvPr/>
            </p:nvSpPr>
            <p:spPr>
              <a:xfrm>
                <a:off x="2483334" y="4787710"/>
                <a:ext cx="6167266" cy="114236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400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𝑚𝑖𝑛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</m:t>
                          </m:r>
                        </m:sup>
                      </m:sSubSup>
                      <m:func>
                        <m:func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max</m:t>
                          </m:r>
                        </m:fName>
                        <m:e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𝑀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,</m:t>
                          </m:r>
                          <m:nary>
                            <m:naryPr>
                              <m:chr m:val="∑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tr-TR" sz="2400" i="1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tr-TR" sz="2400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e>
                          </m:nary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func>
                    </m:oMath>
                  </m:oMathPara>
                </a14:m>
                <a:endParaRPr lang="tr-TR" sz="2400" dirty="0">
                  <a:latin typeface="Comic Sans MS" panose="030F0702030302020204" pitchFamily="66" charset="0"/>
                </a:endParaRPr>
              </a:p>
            </p:txBody>
          </p:sp>
        </mc:Choice>
        <mc:Fallback>
          <p:sp>
            <p:nvSpPr>
              <p:cNvPr id="33" name="Metin kutusu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334" y="4787710"/>
                <a:ext cx="6167266" cy="114236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4" name="Metin kutusu 33"/>
          <p:cNvSpPr txBox="1"/>
          <p:nvPr/>
        </p:nvSpPr>
        <p:spPr>
          <a:xfrm>
            <a:off x="3357096" y="6128288"/>
            <a:ext cx="29931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>
                <a:latin typeface="Comic Sans MS" panose="030F0702030302020204" pitchFamily="66" charset="0"/>
              </a:rPr>
              <a:t>o</a:t>
            </a:r>
            <a:r>
              <a:rPr lang="tr-TR" dirty="0">
                <a:latin typeface="Comic Sans MS" panose="030F0702030302020204" pitchFamily="66" charset="0"/>
              </a:rPr>
              <a:t>ptimum </a:t>
            </a:r>
            <a:r>
              <a:rPr lang="tr-TR" dirty="0" err="1">
                <a:latin typeface="Comic Sans MS" panose="030F0702030302020204" pitchFamily="66" charset="0"/>
              </a:rPr>
              <a:t>number</a:t>
            </a:r>
            <a:r>
              <a:rPr lang="tr-TR" dirty="0">
                <a:latin typeface="Comic Sans MS" panose="030F0702030302020204" pitchFamily="66" charset="0"/>
              </a:rPr>
              <a:t> of </a:t>
            </a:r>
            <a:r>
              <a:rPr lang="tr-TR" dirty="0" err="1">
                <a:latin typeface="Comic Sans MS" panose="030F0702030302020204" pitchFamily="66" charset="0"/>
              </a:rPr>
              <a:t>pages</a:t>
            </a:r>
            <a:r>
              <a:rPr lang="tr-TR" dirty="0">
                <a:latin typeface="Comic Sans MS" panose="030F0702030302020204" pitchFamily="66" charset="0"/>
              </a:rPr>
              <a:t> </a:t>
            </a:r>
          </a:p>
          <a:p>
            <a:pPr algn="ctr"/>
            <a:r>
              <a:rPr lang="tr-TR" dirty="0">
                <a:latin typeface="Comic Sans MS" panose="030F0702030302020204" pitchFamily="66" charset="0"/>
              </a:rPr>
              <a:t>of </a:t>
            </a:r>
            <a:r>
              <a:rPr lang="tr-TR" dirty="0" err="1">
                <a:latin typeface="Comic Sans MS" panose="030F0702030302020204" pitchFamily="66" charset="0"/>
              </a:rPr>
              <a:t>the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largest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share</a:t>
            </a:r>
            <a:endParaRPr lang="tr-TR" dirty="0">
              <a:latin typeface="Comic Sans MS" panose="030F0702030302020204" pitchFamily="66" charset="0"/>
            </a:endParaRPr>
          </a:p>
        </p:txBody>
      </p:sp>
      <p:cxnSp>
        <p:nvCxnSpPr>
          <p:cNvPr id="35" name="Düz Ok Bağlayıcısı 34"/>
          <p:cNvCxnSpPr/>
          <p:nvPr/>
        </p:nvCxnSpPr>
        <p:spPr>
          <a:xfrm>
            <a:off x="3398386" y="5589519"/>
            <a:ext cx="321350" cy="53876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Düz Bağlayıcı 40"/>
          <p:cNvCxnSpPr/>
          <p:nvPr/>
        </p:nvCxnSpPr>
        <p:spPr>
          <a:xfrm>
            <a:off x="5951984" y="3877640"/>
            <a:ext cx="168520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3" name="Düz Ok Bağlayıcısı 42"/>
          <p:cNvCxnSpPr/>
          <p:nvPr/>
        </p:nvCxnSpPr>
        <p:spPr>
          <a:xfrm>
            <a:off x="6809262" y="3882123"/>
            <a:ext cx="554107" cy="106164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45" name="Metin kutusu 44"/>
              <p:cNvSpPr txBox="1"/>
              <p:nvPr/>
            </p:nvSpPr>
            <p:spPr>
              <a:xfrm>
                <a:off x="8519028" y="3452537"/>
                <a:ext cx="1300997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1,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45" name="Metin kutusu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028" y="3452537"/>
                <a:ext cx="1300997" cy="276999"/>
              </a:xfrm>
              <a:prstGeom prst="rect">
                <a:avLst/>
              </a:prstGeom>
              <a:blipFill>
                <a:blip r:embed="rId5"/>
                <a:stretch>
                  <a:fillRect l="-3271" r="-935" b="-23913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6" name="Metin kutusu 45"/>
              <p:cNvSpPr txBox="1"/>
              <p:nvPr/>
            </p:nvSpPr>
            <p:spPr>
              <a:xfrm>
                <a:off x="8519027" y="3766352"/>
                <a:ext cx="1621726" cy="67076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i="1">
                          <a:latin typeface="Cambria Math" panose="02040503050406030204" pitchFamily="18" charset="0"/>
                        </a:rPr>
                        <m:t>𝑀</m:t>
                      </m:r>
                      <m:d>
                        <m:dPr>
                          <m:begChr m:val="["/>
                          <m:endChr m:val="]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tr-TR" i="1">
                              <a:latin typeface="Cambria Math" panose="02040503050406030204" pitchFamily="18" charset="0"/>
                            </a:rPr>
                            <m:t>,1</m:t>
                          </m:r>
                        </m:e>
                      </m:d>
                      <m:r>
                        <a:rPr lang="tr-TR" i="1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tr-TR" i="1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tr-TR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𝑝</m:t>
                              </m:r>
                            </m:e>
                            <m:sub>
                              <m:r>
                                <a:rPr lang="tr-TR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tr-TR" dirty="0"/>
              </a:p>
            </p:txBody>
          </p:sp>
        </mc:Choice>
        <mc:Fallback>
          <p:sp>
            <p:nvSpPr>
              <p:cNvPr id="46" name="Metin kutusu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9027" y="3766352"/>
                <a:ext cx="1621726" cy="6707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Metin kutusu 46"/>
          <p:cNvSpPr txBox="1"/>
          <p:nvPr/>
        </p:nvSpPr>
        <p:spPr>
          <a:xfrm>
            <a:off x="8444948" y="2954162"/>
            <a:ext cx="13452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u="sng" dirty="0">
                <a:latin typeface="Comic Sans MS" panose="030F0702030302020204" pitchFamily="66" charset="0"/>
              </a:rPr>
              <a:t>Base </a:t>
            </a:r>
            <a:r>
              <a:rPr lang="tr-TR" u="sng" dirty="0" err="1">
                <a:latin typeface="Comic Sans MS" panose="030F0702030302020204" pitchFamily="66" charset="0"/>
              </a:rPr>
              <a:t>cases</a:t>
            </a:r>
            <a:endParaRPr lang="tr-TR" u="sng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5599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Dynamic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Programming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03428" name="Rectangle 4"/>
          <p:cNvSpPr>
            <a:spLocks noChangeArrowheads="1"/>
          </p:cNvSpPr>
          <p:nvPr/>
        </p:nvSpPr>
        <p:spPr bwMode="auto">
          <a:xfrm>
            <a:off x="1981200" y="1600201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en-US" sz="2400" b="1">
              <a:solidFill>
                <a:srgbClr val="000099"/>
              </a:solidFill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1847529" y="1628776"/>
            <a:ext cx="799338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nalyze structure of the optimal solution and </a:t>
            </a:r>
            <a:r>
              <a:rPr lang="en-US" sz="2000" dirty="0">
                <a:solidFill>
                  <a:srgbClr val="FF0000"/>
                </a:solidFill>
                <a:latin typeface="Comic Sans MS" charset="0"/>
                <a:cs typeface="Comic Sans MS" charset="0"/>
              </a:rPr>
              <a:t>define </a:t>
            </a:r>
            <a:r>
              <a:rPr lang="en-US" sz="2000" dirty="0" err="1">
                <a:solidFill>
                  <a:srgbClr val="FF0000"/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that need to be solved in order to get the optimal solution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e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stablish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relationship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between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solution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those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(</a:t>
            </a:r>
            <a:r>
              <a:rPr lang="tr-TR" sz="2000" dirty="0" err="1">
                <a:solidFill>
                  <a:srgbClr val="FF0000"/>
                </a:solidFill>
                <a:latin typeface="Comic Sans MS" charset="0"/>
                <a:cs typeface="Comic Sans MS" charset="0"/>
              </a:rPr>
              <a:t>construct</a:t>
            </a:r>
            <a:r>
              <a:rPr lang="tr-TR" sz="2000" dirty="0">
                <a:solidFill>
                  <a:srgbClr val="FF0000"/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rgbClr val="FF0000"/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charset="0"/>
                <a:cs typeface="Comic Sans MS" charset="0"/>
              </a:rPr>
              <a:t>recurrence</a:t>
            </a:r>
            <a:r>
              <a:rPr lang="tr-TR" sz="2000" dirty="0">
                <a:solidFill>
                  <a:srgbClr val="FF0000"/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rgbClr val="FF0000"/>
                </a:solidFill>
                <a:latin typeface="Comic Sans MS" charset="0"/>
                <a:cs typeface="Comic Sans MS" charset="0"/>
              </a:rPr>
              <a:t>relation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)</a:t>
            </a:r>
            <a:endParaRPr lang="tr-TR" altLang="ja-JP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spcBef>
                <a:spcPct val="20000"/>
              </a:spcBef>
              <a:buFontTx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ompute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values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save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them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in a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table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(</a:t>
            </a:r>
            <a:r>
              <a:rPr lang="tr-TR" sz="2000" dirty="0" err="1">
                <a:solidFill>
                  <a:srgbClr val="FF0000"/>
                </a:solidFill>
                <a:latin typeface="Comic Sans MS" charset="0"/>
                <a:cs typeface="Comic Sans MS" charset="0"/>
              </a:rPr>
              <a:t>memoization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),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then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compute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values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larger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subproblems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,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and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eventually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compute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optimal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value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of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the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</a:t>
            </a:r>
            <a:r>
              <a:rPr lang="tr-TR" sz="2000" dirty="0" err="1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original</a:t>
            </a:r>
            <a:r>
              <a:rPr lang="tr-TR" sz="2000" dirty="0">
                <a:solidFill>
                  <a:schemeClr val="tx2">
                    <a:lumMod val="50000"/>
                  </a:schemeClr>
                </a:solidFill>
                <a:latin typeface="Comic Sans MS" charset="0"/>
                <a:cs typeface="Comic Sans MS" charset="0"/>
              </a:rPr>
              <a:t> problem</a:t>
            </a:r>
            <a:endParaRPr lang="tr-TR" sz="2000" dirty="0">
              <a:solidFill>
                <a:schemeClr val="tx2">
                  <a:lumMod val="50000"/>
                </a:schemeClr>
              </a:solidFill>
              <a:latin typeface="Comic Sans MS" charset="0"/>
              <a:cs typeface="Comic Sans MS" charset="0"/>
            </a:endParaRPr>
          </a:p>
          <a:p>
            <a:pPr marL="800100" lvl="1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endParaRPr lang="tr-TR" sz="2400" dirty="0">
              <a:solidFill>
                <a:srgbClr val="000099"/>
              </a:solidFill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248611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28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91544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 rot="16200000">
            <a:off x="3261040" y="1704776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4552881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ay 3"/>
          <p:cNvSpPr/>
          <p:nvPr/>
        </p:nvSpPr>
        <p:spPr>
          <a:xfrm>
            <a:off x="2976352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10800000">
            <a:off x="1640520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Metin kutusu 25"/>
              <p:cNvSpPr txBox="1"/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6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Metin kutusu 28"/>
              <p:cNvSpPr txBox="1"/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9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ultiply 7"/>
          <p:cNvSpPr/>
          <p:nvPr/>
        </p:nvSpPr>
        <p:spPr>
          <a:xfrm>
            <a:off x="235158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Multiply 58"/>
          <p:cNvSpPr/>
          <p:nvPr/>
        </p:nvSpPr>
        <p:spPr>
          <a:xfrm>
            <a:off x="41177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Metin kutusu 25"/>
              <p:cNvSpPr txBox="1"/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62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Dikdörtgen 1"/>
          <p:cNvSpPr/>
          <p:nvPr/>
        </p:nvSpPr>
        <p:spPr>
          <a:xfrm>
            <a:off x="1982529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5"/>
          <p:cNvSpPr/>
          <p:nvPr/>
        </p:nvSpPr>
        <p:spPr>
          <a:xfrm rot="16200000">
            <a:off x="3252025" y="4360360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0" name="Dikdörtgen 6"/>
          <p:cNvSpPr/>
          <p:nvPr/>
        </p:nvSpPr>
        <p:spPr>
          <a:xfrm>
            <a:off x="4543866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Yay 3"/>
          <p:cNvSpPr/>
          <p:nvPr/>
        </p:nvSpPr>
        <p:spPr>
          <a:xfrm>
            <a:off x="3831432" y="4184033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Yay 12"/>
          <p:cNvSpPr/>
          <p:nvPr/>
        </p:nvSpPr>
        <p:spPr>
          <a:xfrm rot="10800000">
            <a:off x="2639616" y="4221088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Metin kutusu 25"/>
              <p:cNvSpPr txBox="1"/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73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Multiply 83"/>
          <p:cNvSpPr/>
          <p:nvPr/>
        </p:nvSpPr>
        <p:spPr>
          <a:xfrm>
            <a:off x="234256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ultiply 84"/>
          <p:cNvSpPr/>
          <p:nvPr/>
        </p:nvSpPr>
        <p:spPr>
          <a:xfrm>
            <a:off x="41087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Metin kutusu 25"/>
              <p:cNvSpPr txBox="1"/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7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7" name="Metin kutusu 28"/>
              <p:cNvSpPr txBox="1"/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7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158077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91544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 rot="16200000">
            <a:off x="3261040" y="1704776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4552881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ay 3"/>
          <p:cNvSpPr/>
          <p:nvPr/>
        </p:nvSpPr>
        <p:spPr>
          <a:xfrm>
            <a:off x="2976352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10800000">
            <a:off x="1640520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Metin kutusu 25"/>
              <p:cNvSpPr txBox="1"/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6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Metin kutusu 28"/>
              <p:cNvSpPr txBox="1"/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9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şittir 11"/>
          <p:cNvSpPr/>
          <p:nvPr/>
        </p:nvSpPr>
        <p:spPr>
          <a:xfrm>
            <a:off x="4921192" y="2132856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447928" y="1700808"/>
            <a:ext cx="113136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Metin kutusu 34"/>
              <p:cNvSpPr txBox="1"/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5" name="Metin kutusu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Metin kutusu 35"/>
              <p:cNvSpPr txBox="1"/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6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Dikdörtgen 45"/>
          <p:cNvSpPr/>
          <p:nvPr/>
        </p:nvSpPr>
        <p:spPr>
          <a:xfrm>
            <a:off x="7104112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ultiply 7"/>
          <p:cNvSpPr/>
          <p:nvPr/>
        </p:nvSpPr>
        <p:spPr>
          <a:xfrm>
            <a:off x="235158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Multiply 58"/>
          <p:cNvSpPr/>
          <p:nvPr/>
        </p:nvSpPr>
        <p:spPr>
          <a:xfrm>
            <a:off x="41177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ultiply 59"/>
          <p:cNvSpPr/>
          <p:nvPr/>
        </p:nvSpPr>
        <p:spPr>
          <a:xfrm>
            <a:off x="66720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Metin kutusu 25"/>
              <p:cNvSpPr txBox="1"/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62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Dikdörtgen 1"/>
          <p:cNvSpPr/>
          <p:nvPr/>
        </p:nvSpPr>
        <p:spPr>
          <a:xfrm>
            <a:off x="1982529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5"/>
          <p:cNvSpPr/>
          <p:nvPr/>
        </p:nvSpPr>
        <p:spPr>
          <a:xfrm rot="16200000">
            <a:off x="3252025" y="4360360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0" name="Dikdörtgen 6"/>
          <p:cNvSpPr/>
          <p:nvPr/>
        </p:nvSpPr>
        <p:spPr>
          <a:xfrm>
            <a:off x="4543866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Yay 3"/>
          <p:cNvSpPr/>
          <p:nvPr/>
        </p:nvSpPr>
        <p:spPr>
          <a:xfrm>
            <a:off x="3831432" y="4184033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Yay 12"/>
          <p:cNvSpPr/>
          <p:nvPr/>
        </p:nvSpPr>
        <p:spPr>
          <a:xfrm rot="10800000">
            <a:off x="2639616" y="4221088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Metin kutusu 25"/>
              <p:cNvSpPr txBox="1"/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73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Eşittir 11"/>
          <p:cNvSpPr/>
          <p:nvPr/>
        </p:nvSpPr>
        <p:spPr>
          <a:xfrm>
            <a:off x="4912177" y="4788440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0" name="Dikdörtgen 45"/>
          <p:cNvSpPr/>
          <p:nvPr/>
        </p:nvSpPr>
        <p:spPr>
          <a:xfrm>
            <a:off x="5879976" y="4365104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4" name="Multiply 83"/>
          <p:cNvSpPr/>
          <p:nvPr/>
        </p:nvSpPr>
        <p:spPr>
          <a:xfrm>
            <a:off x="234256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ultiply 84"/>
          <p:cNvSpPr/>
          <p:nvPr/>
        </p:nvSpPr>
        <p:spPr>
          <a:xfrm>
            <a:off x="41087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Multiply 85"/>
          <p:cNvSpPr/>
          <p:nvPr/>
        </p:nvSpPr>
        <p:spPr>
          <a:xfrm>
            <a:off x="66630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Metin kutusu 25"/>
              <p:cNvSpPr txBox="1"/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7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Dikdörtgen 45"/>
          <p:cNvSpPr/>
          <p:nvPr/>
        </p:nvSpPr>
        <p:spPr>
          <a:xfrm>
            <a:off x="7104112" y="4830649"/>
            <a:ext cx="216024" cy="293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Metin kutusu 35"/>
              <p:cNvSpPr txBox="1"/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92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932715" y="555664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1x1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Metin kutusu 28"/>
              <p:cNvSpPr txBox="1"/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41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53375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91544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 rot="16200000">
            <a:off x="3261040" y="1704776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4552881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ay 3"/>
          <p:cNvSpPr/>
          <p:nvPr/>
        </p:nvSpPr>
        <p:spPr>
          <a:xfrm>
            <a:off x="2976352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10800000">
            <a:off x="1640520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Metin kutusu 25"/>
              <p:cNvSpPr txBox="1"/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6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Metin kutusu 28"/>
              <p:cNvSpPr txBox="1"/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9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şittir 11"/>
          <p:cNvSpPr/>
          <p:nvPr/>
        </p:nvSpPr>
        <p:spPr>
          <a:xfrm>
            <a:off x="4921192" y="2132856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447928" y="1700808"/>
            <a:ext cx="113136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Dikdörtgen 32"/>
          <p:cNvSpPr/>
          <p:nvPr/>
        </p:nvSpPr>
        <p:spPr>
          <a:xfrm>
            <a:off x="7968208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Metin kutusu 34"/>
              <p:cNvSpPr txBox="1"/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5" name="Metin kutusu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Metin kutusu 35"/>
              <p:cNvSpPr txBox="1"/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6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Eşittir 42"/>
          <p:cNvSpPr/>
          <p:nvPr/>
        </p:nvSpPr>
        <p:spPr>
          <a:xfrm>
            <a:off x="7464152" y="2132856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7104112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Metin kutusu 46"/>
              <p:cNvSpPr txBox="1"/>
              <p:nvPr/>
            </p:nvSpPr>
            <p:spPr>
              <a:xfrm>
                <a:off x="7752184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47" name="Metin kutusu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Multiply 7"/>
          <p:cNvSpPr/>
          <p:nvPr/>
        </p:nvSpPr>
        <p:spPr>
          <a:xfrm>
            <a:off x="235158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Multiply 58"/>
          <p:cNvSpPr/>
          <p:nvPr/>
        </p:nvSpPr>
        <p:spPr>
          <a:xfrm>
            <a:off x="41177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ultiply 59"/>
          <p:cNvSpPr/>
          <p:nvPr/>
        </p:nvSpPr>
        <p:spPr>
          <a:xfrm>
            <a:off x="66720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Metin kutusu 25"/>
              <p:cNvSpPr txBox="1"/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62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8" name="Dikdörtgen 1"/>
          <p:cNvSpPr/>
          <p:nvPr/>
        </p:nvSpPr>
        <p:spPr>
          <a:xfrm>
            <a:off x="1982529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5"/>
          <p:cNvSpPr/>
          <p:nvPr/>
        </p:nvSpPr>
        <p:spPr>
          <a:xfrm rot="16200000">
            <a:off x="3252025" y="4360360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0" name="Dikdörtgen 6"/>
          <p:cNvSpPr/>
          <p:nvPr/>
        </p:nvSpPr>
        <p:spPr>
          <a:xfrm>
            <a:off x="4543866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Yay 3"/>
          <p:cNvSpPr/>
          <p:nvPr/>
        </p:nvSpPr>
        <p:spPr>
          <a:xfrm>
            <a:off x="3831432" y="4184033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Yay 12"/>
          <p:cNvSpPr/>
          <p:nvPr/>
        </p:nvSpPr>
        <p:spPr>
          <a:xfrm rot="10800000">
            <a:off x="2639616" y="4221088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Metin kutusu 25"/>
              <p:cNvSpPr txBox="1"/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73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Eşittir 11"/>
          <p:cNvSpPr/>
          <p:nvPr/>
        </p:nvSpPr>
        <p:spPr>
          <a:xfrm>
            <a:off x="4912177" y="4788440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6" name="Dikdörtgen 32"/>
          <p:cNvSpPr/>
          <p:nvPr/>
        </p:nvSpPr>
        <p:spPr>
          <a:xfrm>
            <a:off x="7959193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9" name="Eşittir 42"/>
          <p:cNvSpPr/>
          <p:nvPr/>
        </p:nvSpPr>
        <p:spPr>
          <a:xfrm>
            <a:off x="7455137" y="4788440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0" name="Dikdörtgen 45"/>
          <p:cNvSpPr/>
          <p:nvPr/>
        </p:nvSpPr>
        <p:spPr>
          <a:xfrm>
            <a:off x="5879976" y="4365104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Metin kutusu 46"/>
              <p:cNvSpPr txBox="1"/>
              <p:nvPr/>
            </p:nvSpPr>
            <p:spPr>
              <a:xfrm>
                <a:off x="7743169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1" name="Metin kutusu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169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Multiply 83"/>
          <p:cNvSpPr/>
          <p:nvPr/>
        </p:nvSpPr>
        <p:spPr>
          <a:xfrm>
            <a:off x="234256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ultiply 84"/>
          <p:cNvSpPr/>
          <p:nvPr/>
        </p:nvSpPr>
        <p:spPr>
          <a:xfrm>
            <a:off x="41087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Multiply 85"/>
          <p:cNvSpPr/>
          <p:nvPr/>
        </p:nvSpPr>
        <p:spPr>
          <a:xfrm>
            <a:off x="66630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Metin kutusu 25"/>
              <p:cNvSpPr txBox="1"/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7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Dikdörtgen 45"/>
          <p:cNvSpPr/>
          <p:nvPr/>
        </p:nvSpPr>
        <p:spPr>
          <a:xfrm>
            <a:off x="7104112" y="4830649"/>
            <a:ext cx="216024" cy="293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Metin kutusu 35"/>
              <p:cNvSpPr txBox="1"/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92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932715" y="555664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1x1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8" name="Metin kutusu 28"/>
              <p:cNvSpPr txBox="1"/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48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7436692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3"/>
          <p:cNvSpPr>
            <a:spLocks noChangeArrowheads="1"/>
          </p:cNvSpPr>
          <p:nvPr/>
        </p:nvSpPr>
        <p:spPr bwMode="auto">
          <a:xfrm>
            <a:off x="1981200" y="274638"/>
            <a:ext cx="82296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 anchor="ctr"/>
          <a:lstStyle/>
          <a:p>
            <a:pPr algn="ctr">
              <a:defRPr/>
            </a:pP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Matrix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Chain</a:t>
            </a:r>
            <a:r>
              <a:rPr lang="tr-TR" sz="3600" u="sng" dirty="0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 </a:t>
            </a:r>
            <a:r>
              <a:rPr lang="tr-TR" sz="3600" u="sng" dirty="0" err="1">
                <a:solidFill>
                  <a:srgbClr val="63252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/>
                <a:cs typeface="Comic Sans MS"/>
              </a:rPr>
              <a:t>Multiplication</a:t>
            </a:r>
            <a:endParaRPr lang="en-US" sz="3600" u="sng" dirty="0">
              <a:solidFill>
                <a:srgbClr val="63252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/>
              <a:cs typeface="Comic Sans MS"/>
            </a:endParaRPr>
          </a:p>
        </p:txBody>
      </p:sp>
      <p:sp>
        <p:nvSpPr>
          <p:cNvPr id="14339" name="Rectangle 5"/>
          <p:cNvSpPr>
            <a:spLocks noChangeArrowheads="1"/>
          </p:cNvSpPr>
          <p:nvPr/>
        </p:nvSpPr>
        <p:spPr bwMode="auto">
          <a:xfrm>
            <a:off x="2423593" y="1412777"/>
            <a:ext cx="740251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spcBef>
                <a:spcPct val="20000"/>
              </a:spcBef>
            </a:pPr>
            <a:endParaRPr lang="tr-TR" sz="2400" dirty="0">
              <a:solidFill>
                <a:srgbClr val="000099"/>
              </a:solidFill>
            </a:endParaRPr>
          </a:p>
        </p:txBody>
      </p:sp>
      <p:sp>
        <p:nvSpPr>
          <p:cNvPr id="2" name="Dikdörtgen 1"/>
          <p:cNvSpPr/>
          <p:nvPr/>
        </p:nvSpPr>
        <p:spPr>
          <a:xfrm>
            <a:off x="1991544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Dikdörtgen 5"/>
          <p:cNvSpPr/>
          <p:nvPr/>
        </p:nvSpPr>
        <p:spPr>
          <a:xfrm rot="16200000">
            <a:off x="3261040" y="1704776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" name="Dikdörtgen 6"/>
          <p:cNvSpPr/>
          <p:nvPr/>
        </p:nvSpPr>
        <p:spPr>
          <a:xfrm>
            <a:off x="4552881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Yay 3"/>
          <p:cNvSpPr/>
          <p:nvPr/>
        </p:nvSpPr>
        <p:spPr>
          <a:xfrm>
            <a:off x="2976352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3" name="Yay 12"/>
          <p:cNvSpPr/>
          <p:nvPr/>
        </p:nvSpPr>
        <p:spPr>
          <a:xfrm rot="10800000">
            <a:off x="1640520" y="1556792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6" name="Metin kutusu 25"/>
              <p:cNvSpPr txBox="1"/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6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5520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Metin kutusu 28"/>
              <p:cNvSpPr txBox="1"/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29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673" y="2924945"/>
                <a:ext cx="647421" cy="3077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Eşittir 11"/>
          <p:cNvSpPr/>
          <p:nvPr/>
        </p:nvSpPr>
        <p:spPr>
          <a:xfrm>
            <a:off x="4921192" y="2132856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32" name="Dikdörtgen 31"/>
          <p:cNvSpPr/>
          <p:nvPr/>
        </p:nvSpPr>
        <p:spPr>
          <a:xfrm>
            <a:off x="5447928" y="1700808"/>
            <a:ext cx="113136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33" name="Dikdörtgen 32"/>
          <p:cNvSpPr/>
          <p:nvPr/>
        </p:nvSpPr>
        <p:spPr>
          <a:xfrm>
            <a:off x="7968208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Metin kutusu 34"/>
              <p:cNvSpPr txBox="1"/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5" name="Metin kutusu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35961" y="2924945"/>
                <a:ext cx="653705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Metin kutusu 35"/>
              <p:cNvSpPr txBox="1"/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36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Eşittir 42"/>
          <p:cNvSpPr/>
          <p:nvPr/>
        </p:nvSpPr>
        <p:spPr>
          <a:xfrm>
            <a:off x="7464152" y="2132856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46" name="Dikdörtgen 45"/>
          <p:cNvSpPr/>
          <p:nvPr/>
        </p:nvSpPr>
        <p:spPr>
          <a:xfrm>
            <a:off x="7104112" y="1700808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7" name="Metin kutusu 46"/>
              <p:cNvSpPr txBox="1"/>
              <p:nvPr/>
            </p:nvSpPr>
            <p:spPr>
              <a:xfrm>
                <a:off x="7752184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47" name="Metin kutusu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184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rtı 2"/>
          <p:cNvSpPr/>
          <p:nvPr/>
        </p:nvSpPr>
        <p:spPr>
          <a:xfrm>
            <a:off x="5015881" y="3717033"/>
            <a:ext cx="305781" cy="304769"/>
          </a:xfrm>
          <a:prstGeom prst="math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9" name="Eşittir 48"/>
          <p:cNvSpPr/>
          <p:nvPr/>
        </p:nvSpPr>
        <p:spPr>
          <a:xfrm>
            <a:off x="7464152" y="3717032"/>
            <a:ext cx="360040" cy="312338"/>
          </a:xfrm>
          <a:prstGeom prst="mathEqual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" name="Multiply 7"/>
          <p:cNvSpPr/>
          <p:nvPr/>
        </p:nvSpPr>
        <p:spPr>
          <a:xfrm>
            <a:off x="235158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Multiply 58"/>
          <p:cNvSpPr/>
          <p:nvPr/>
        </p:nvSpPr>
        <p:spPr>
          <a:xfrm>
            <a:off x="41177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Multiply 59"/>
          <p:cNvSpPr/>
          <p:nvPr/>
        </p:nvSpPr>
        <p:spPr>
          <a:xfrm>
            <a:off x="6672064" y="2132856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2" name="Metin kutusu 25"/>
              <p:cNvSpPr txBox="1"/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62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7808" y="2924945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Metin kutusu 57"/>
          <p:cNvSpPr txBox="1"/>
          <p:nvPr/>
        </p:nvSpPr>
        <p:spPr>
          <a:xfrm>
            <a:off x="3501616" y="3501008"/>
            <a:ext cx="5664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  <a:r>
              <a:rPr lang="tr-TR" sz="32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6" name="Metin kutusu 57"/>
          <p:cNvSpPr txBox="1"/>
          <p:nvPr/>
        </p:nvSpPr>
        <p:spPr>
          <a:xfrm>
            <a:off x="6240016" y="3501008"/>
            <a:ext cx="56644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n</a:t>
            </a:r>
            <a:r>
              <a:rPr lang="tr-TR" sz="32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7" name="Metin kutusu 57"/>
          <p:cNvSpPr txBox="1"/>
          <p:nvPr/>
        </p:nvSpPr>
        <p:spPr>
          <a:xfrm>
            <a:off x="8616281" y="3501008"/>
            <a:ext cx="816917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2n</a:t>
            </a:r>
            <a:r>
              <a:rPr lang="tr-TR" sz="3200" baseline="30000" dirty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endParaRPr lang="tr-TR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68" name="Dikdörtgen 1"/>
          <p:cNvSpPr/>
          <p:nvPr/>
        </p:nvSpPr>
        <p:spPr>
          <a:xfrm>
            <a:off x="1982529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9" name="Dikdörtgen 5"/>
          <p:cNvSpPr/>
          <p:nvPr/>
        </p:nvSpPr>
        <p:spPr>
          <a:xfrm rot="16200000">
            <a:off x="3252025" y="4360360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dirty="0"/>
          </a:p>
        </p:txBody>
      </p:sp>
      <p:sp>
        <p:nvSpPr>
          <p:cNvPr id="70" name="Dikdörtgen 6"/>
          <p:cNvSpPr/>
          <p:nvPr/>
        </p:nvSpPr>
        <p:spPr>
          <a:xfrm>
            <a:off x="4543866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1" name="Yay 3"/>
          <p:cNvSpPr/>
          <p:nvPr/>
        </p:nvSpPr>
        <p:spPr>
          <a:xfrm>
            <a:off x="3831432" y="4184033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2" name="Yay 12"/>
          <p:cNvSpPr/>
          <p:nvPr/>
        </p:nvSpPr>
        <p:spPr>
          <a:xfrm rot="10800000">
            <a:off x="2639616" y="4221088"/>
            <a:ext cx="1106346" cy="1570474"/>
          </a:xfrm>
          <a:prstGeom prst="arc">
            <a:avLst>
              <a:gd name="adj1" fmla="val 17757557"/>
              <a:gd name="adj2" fmla="val 3949021"/>
            </a:avLst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3" name="Metin kutusu 25"/>
              <p:cNvSpPr txBox="1"/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73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6505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Eşittir 11"/>
          <p:cNvSpPr/>
          <p:nvPr/>
        </p:nvSpPr>
        <p:spPr>
          <a:xfrm>
            <a:off x="4912177" y="4788440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76" name="Dikdörtgen 32"/>
          <p:cNvSpPr/>
          <p:nvPr/>
        </p:nvSpPr>
        <p:spPr>
          <a:xfrm>
            <a:off x="7959193" y="4356392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9" name="Eşittir 42"/>
          <p:cNvSpPr/>
          <p:nvPr/>
        </p:nvSpPr>
        <p:spPr>
          <a:xfrm>
            <a:off x="7455137" y="4788440"/>
            <a:ext cx="360040" cy="312338"/>
          </a:xfrm>
          <a:prstGeom prst="mathEqual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80" name="Dikdörtgen 45"/>
          <p:cNvSpPr/>
          <p:nvPr/>
        </p:nvSpPr>
        <p:spPr>
          <a:xfrm>
            <a:off x="5879976" y="4365104"/>
            <a:ext cx="216024" cy="122413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Metin kutusu 46"/>
              <p:cNvSpPr txBox="1"/>
              <p:nvPr/>
            </p:nvSpPr>
            <p:spPr>
              <a:xfrm>
                <a:off x="7743169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1" name="Metin kutusu 4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3169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4" name="Multiply 83"/>
          <p:cNvSpPr/>
          <p:nvPr/>
        </p:nvSpPr>
        <p:spPr>
          <a:xfrm>
            <a:off x="234256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Multiply 84"/>
          <p:cNvSpPr/>
          <p:nvPr/>
        </p:nvSpPr>
        <p:spPr>
          <a:xfrm>
            <a:off x="41087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Multiply 85"/>
          <p:cNvSpPr/>
          <p:nvPr/>
        </p:nvSpPr>
        <p:spPr>
          <a:xfrm>
            <a:off x="6663049" y="4788440"/>
            <a:ext cx="288032" cy="360040"/>
          </a:xfrm>
          <a:prstGeom prst="mathMultiply">
            <a:avLst/>
          </a:prstGeom>
          <a:solidFill>
            <a:schemeClr val="tx2">
              <a:lumMod val="5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7" name="Metin kutusu 25"/>
              <p:cNvSpPr txBox="1"/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87" name="Metin kutusu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8793" y="5580529"/>
                <a:ext cx="647420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1" name="Dikdörtgen 45"/>
          <p:cNvSpPr/>
          <p:nvPr/>
        </p:nvSpPr>
        <p:spPr>
          <a:xfrm>
            <a:off x="7104112" y="4830649"/>
            <a:ext cx="216024" cy="29304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2" name="Metin kutusu 35"/>
              <p:cNvSpPr txBox="1"/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×1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92" name="Metin kutusu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308" y="5552186"/>
                <a:ext cx="647420" cy="30777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TextBox 9"/>
          <p:cNvSpPr txBox="1"/>
          <p:nvPr/>
        </p:nvSpPr>
        <p:spPr>
          <a:xfrm>
            <a:off x="6932715" y="5556646"/>
            <a:ext cx="5180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1x1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1" name="Metin kutusu 28"/>
              <p:cNvSpPr txBox="1"/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140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tr-TR" sz="14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tr-TR" sz="1400" dirty="0"/>
              </a:p>
            </p:txBody>
          </p:sp>
        </mc:Choice>
        <mc:Fallback>
          <p:sp>
            <p:nvSpPr>
              <p:cNvPr id="51" name="Metin kutusu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9656" y="5573852"/>
                <a:ext cx="637802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112591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4548</Words>
  <Application>Microsoft Office PowerPoint</Application>
  <PresentationFormat>Geniş ekran</PresentationFormat>
  <Paragraphs>1575</Paragraphs>
  <Slides>54</Slides>
  <Notes>30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Bağlantılar</vt:lpstr>
      </vt:variant>
      <vt:variant>
        <vt:i4>4</vt:i4>
      </vt:variant>
      <vt:variant>
        <vt:lpstr>Slayt Başlıkları</vt:lpstr>
      </vt:variant>
      <vt:variant>
        <vt:i4>54</vt:i4>
      </vt:variant>
    </vt:vector>
  </HeadingPairs>
  <TitlesOfParts>
    <vt:vector size="67" baseType="lpstr">
      <vt:lpstr>ＭＳ Ｐゴシック</vt:lpstr>
      <vt:lpstr>游ゴシック</vt:lpstr>
      <vt:lpstr>Arial</vt:lpstr>
      <vt:lpstr>Calibri</vt:lpstr>
      <vt:lpstr>Calibri Light</vt:lpstr>
      <vt:lpstr>Cambria Math</vt:lpstr>
      <vt:lpstr>Comic Sans MS</vt:lpstr>
      <vt:lpstr>Wingdings</vt:lpstr>
      <vt:lpstr>Office Teması</vt:lpstr>
      <vt:lpstr>file:///\\localhost\Users\Osmanoglu\Desktop\Document2!OLE_LINK2</vt:lpstr>
      <vt:lpstr>file:///\\localhost\Users\Osmanoglu\Desktop\Document2!OLE_LINK3</vt:lpstr>
      <vt:lpstr>file:///\\localhost\Users\Osmanoglu\Desktop\Document2!OLE_LINK2</vt:lpstr>
      <vt:lpstr>file:///\\localhost\Users\Osmanoglu\Desktop\Document2!OLE_LINK3</vt:lpstr>
      <vt:lpstr>Dynamic Programming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Dynamic Programming II</dc:title>
  <dc:creator>Murat</dc:creator>
  <cp:lastModifiedBy>Murat</cp:lastModifiedBy>
  <cp:revision>1</cp:revision>
  <dcterms:created xsi:type="dcterms:W3CDTF">2018-09-10T06:24:33Z</dcterms:created>
  <dcterms:modified xsi:type="dcterms:W3CDTF">2018-09-10T06:24:41Z</dcterms:modified>
</cp:coreProperties>
</file>