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sldIdLst>
    <p:sldId id="31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4" d="100"/>
          <a:sy n="84" d="100"/>
        </p:scale>
        <p:origin x="4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7D605B-286F-443E-8433-948B191AC2E3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22A537-6BA6-432F-8741-6015AAB569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9081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1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C92AD83-3E77-2943-8553-2F26E93F86C3}" type="slidenum">
              <a:rPr lang="en-US" sz="1200"/>
              <a:pPr eaLnBrk="1" hangingPunct="1"/>
              <a:t>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502880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2290490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6011606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0496517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8103664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1432010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7724055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803040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2700177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4620445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08946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4977439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2454921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9443876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3872282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15863982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0175292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23504053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7909768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29428103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10833249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389533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1885735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87513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8033442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180169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6986523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5345546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0667105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556724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AC7A4-49A3-4CDD-A604-0D6FF5AE1E7E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CCE9E-4364-4CD8-BAC3-D80A5A25A4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9817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AC7A4-49A3-4CDD-A604-0D6FF5AE1E7E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CCE9E-4364-4CD8-BAC3-D80A5A25A4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8318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AC7A4-49A3-4CDD-A604-0D6FF5AE1E7E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CCE9E-4364-4CD8-BAC3-D80A5A25A4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61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AC7A4-49A3-4CDD-A604-0D6FF5AE1E7E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CCE9E-4364-4CD8-BAC3-D80A5A25A4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8051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AC7A4-49A3-4CDD-A604-0D6FF5AE1E7E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CCE9E-4364-4CD8-BAC3-D80A5A25A4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675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AC7A4-49A3-4CDD-A604-0D6FF5AE1E7E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CCE9E-4364-4CD8-BAC3-D80A5A25A4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973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AC7A4-49A3-4CDD-A604-0D6FF5AE1E7E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CCE9E-4364-4CD8-BAC3-D80A5A25A4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9557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AC7A4-49A3-4CDD-A604-0D6FF5AE1E7E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CCE9E-4364-4CD8-BAC3-D80A5A25A4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4502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AC7A4-49A3-4CDD-A604-0D6FF5AE1E7E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CCE9E-4364-4CD8-BAC3-D80A5A25A4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1973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AC7A4-49A3-4CDD-A604-0D6FF5AE1E7E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CCE9E-4364-4CD8-BAC3-D80A5A25A4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0795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AC7A4-49A3-4CDD-A604-0D6FF5AE1E7E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CCE9E-4364-4CD8-BAC3-D80A5A25A4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7918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AC7A4-49A3-4CDD-A604-0D6FF5AE1E7E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CCE9E-4364-4CD8-BAC3-D80A5A25A4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7224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file:///\\localhost\Users\Osmanoglu\Desktop\Document2!OLE_LINK2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file:///\\localhost\Users\Osmanoglu\Desktop\Document2!OLE_LINK3" TargetMode="External"/><Relationship Id="rId4" Type="http://schemas.openxmlformats.org/officeDocument/2006/relationships/image" Target="../media/image1.e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file:///\\localhost\Users\Osmanoglu\Desktop\Document2!OLE_LINK2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file:///\\localhost\Users\Osmanoglu\Desktop\Document2!OLE_LINK3" TargetMode="External"/><Relationship Id="rId4" Type="http://schemas.openxmlformats.org/officeDocument/2006/relationships/image" Target="../media/image1.e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ChangeArrowheads="1"/>
          </p:cNvSpPr>
          <p:nvPr>
            <p:ph type="title"/>
          </p:nvPr>
        </p:nvSpPr>
        <p:spPr>
          <a:xfrm>
            <a:off x="2207568" y="2276872"/>
            <a:ext cx="7848600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Dynamic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Programming</a:t>
            </a:r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 II</a:t>
            </a:r>
            <a:endParaRPr lang="en-US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omic Sans MS"/>
              <a:ea typeface="+mj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6928179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991544" y="1700808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 5"/>
          <p:cNvSpPr/>
          <p:nvPr/>
        </p:nvSpPr>
        <p:spPr>
          <a:xfrm rot="16200000">
            <a:off x="3261040" y="1704776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4552881" y="1700808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Yay 3"/>
          <p:cNvSpPr/>
          <p:nvPr/>
        </p:nvSpPr>
        <p:spPr>
          <a:xfrm>
            <a:off x="2976352" y="1556792"/>
            <a:ext cx="1106346" cy="1570474"/>
          </a:xfrm>
          <a:prstGeom prst="arc">
            <a:avLst>
              <a:gd name="adj1" fmla="val 17757557"/>
              <a:gd name="adj2" fmla="val 39490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Yay 12"/>
          <p:cNvSpPr/>
          <p:nvPr/>
        </p:nvSpPr>
        <p:spPr>
          <a:xfrm rot="10800000">
            <a:off x="1640520" y="1556792"/>
            <a:ext cx="1106346" cy="1570474"/>
          </a:xfrm>
          <a:prstGeom prst="arc">
            <a:avLst>
              <a:gd name="adj1" fmla="val 17757557"/>
              <a:gd name="adj2" fmla="val 39490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Metin kutusu 25"/>
              <p:cNvSpPr txBox="1"/>
              <p:nvPr/>
            </p:nvSpPr>
            <p:spPr>
              <a:xfrm>
                <a:off x="1775520" y="2924945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26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520" y="2924945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Metin kutusu 28"/>
              <p:cNvSpPr txBox="1"/>
              <p:nvPr/>
            </p:nvSpPr>
            <p:spPr>
              <a:xfrm>
                <a:off x="3143673" y="2924945"/>
                <a:ext cx="64742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29" name="Metin kutusu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3673" y="2924945"/>
                <a:ext cx="647421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Eşittir 11"/>
          <p:cNvSpPr/>
          <p:nvPr/>
        </p:nvSpPr>
        <p:spPr>
          <a:xfrm>
            <a:off x="4921192" y="2132856"/>
            <a:ext cx="360040" cy="31233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32" name="Dikdörtgen 31"/>
          <p:cNvSpPr/>
          <p:nvPr/>
        </p:nvSpPr>
        <p:spPr>
          <a:xfrm>
            <a:off x="5447928" y="1700808"/>
            <a:ext cx="113136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3" name="Dikdörtgen 32"/>
          <p:cNvSpPr/>
          <p:nvPr/>
        </p:nvSpPr>
        <p:spPr>
          <a:xfrm>
            <a:off x="7968208" y="1700808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Metin kutusu 34"/>
              <p:cNvSpPr txBox="1"/>
              <p:nvPr/>
            </p:nvSpPr>
            <p:spPr>
              <a:xfrm>
                <a:off x="5735961" y="2924945"/>
                <a:ext cx="65370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35" name="Metin kutusu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5961" y="2924945"/>
                <a:ext cx="653705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Metin kutusu 35"/>
              <p:cNvSpPr txBox="1"/>
              <p:nvPr/>
            </p:nvSpPr>
            <p:spPr>
              <a:xfrm>
                <a:off x="6888088" y="2924945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36" name="Metin kutusu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8088" y="2924945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Eşittir 42"/>
          <p:cNvSpPr/>
          <p:nvPr/>
        </p:nvSpPr>
        <p:spPr>
          <a:xfrm>
            <a:off x="7464152" y="2132856"/>
            <a:ext cx="360040" cy="31233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46" name="Dikdörtgen 45"/>
          <p:cNvSpPr/>
          <p:nvPr/>
        </p:nvSpPr>
        <p:spPr>
          <a:xfrm>
            <a:off x="7104112" y="1700808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7" name="Metin kutusu 46"/>
              <p:cNvSpPr txBox="1"/>
              <p:nvPr/>
            </p:nvSpPr>
            <p:spPr>
              <a:xfrm>
                <a:off x="7752184" y="2924945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47" name="Metin kutusu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2184" y="2924945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rtı 2"/>
          <p:cNvSpPr/>
          <p:nvPr/>
        </p:nvSpPr>
        <p:spPr>
          <a:xfrm>
            <a:off x="5015881" y="3717033"/>
            <a:ext cx="305781" cy="304769"/>
          </a:xfrm>
          <a:prstGeom prst="mathPl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9" name="Eşittir 48"/>
          <p:cNvSpPr/>
          <p:nvPr/>
        </p:nvSpPr>
        <p:spPr>
          <a:xfrm>
            <a:off x="7464152" y="3717032"/>
            <a:ext cx="360040" cy="312338"/>
          </a:xfrm>
          <a:prstGeom prst="mathEqual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8" name="Multiply 7"/>
          <p:cNvSpPr/>
          <p:nvPr/>
        </p:nvSpPr>
        <p:spPr>
          <a:xfrm>
            <a:off x="2351584" y="2132856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Multiply 58"/>
          <p:cNvSpPr/>
          <p:nvPr/>
        </p:nvSpPr>
        <p:spPr>
          <a:xfrm>
            <a:off x="4117764" y="2132856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Multiply 59"/>
          <p:cNvSpPr/>
          <p:nvPr/>
        </p:nvSpPr>
        <p:spPr>
          <a:xfrm>
            <a:off x="6672064" y="2132856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Metin kutusu 25"/>
              <p:cNvSpPr txBox="1"/>
              <p:nvPr/>
            </p:nvSpPr>
            <p:spPr>
              <a:xfrm>
                <a:off x="4367808" y="2924945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62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7808" y="2924945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Metin kutusu 57"/>
          <p:cNvSpPr txBox="1"/>
          <p:nvPr/>
        </p:nvSpPr>
        <p:spPr>
          <a:xfrm>
            <a:off x="3501616" y="3501008"/>
            <a:ext cx="56644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  <a:r>
              <a:rPr lang="tr-TR" sz="3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endParaRPr lang="tr-TR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6" name="Metin kutusu 57"/>
          <p:cNvSpPr txBox="1"/>
          <p:nvPr/>
        </p:nvSpPr>
        <p:spPr>
          <a:xfrm>
            <a:off x="6240016" y="3501008"/>
            <a:ext cx="56644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  <a:r>
              <a:rPr lang="tr-TR" sz="3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endParaRPr lang="tr-TR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7" name="Metin kutusu 57"/>
          <p:cNvSpPr txBox="1"/>
          <p:nvPr/>
        </p:nvSpPr>
        <p:spPr>
          <a:xfrm>
            <a:off x="8616281" y="3501008"/>
            <a:ext cx="81691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2n</a:t>
            </a:r>
            <a:r>
              <a:rPr lang="tr-TR" sz="3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endParaRPr lang="tr-TR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8" name="Dikdörtgen 1"/>
          <p:cNvSpPr/>
          <p:nvPr/>
        </p:nvSpPr>
        <p:spPr>
          <a:xfrm>
            <a:off x="1982529" y="4356392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9" name="Dikdörtgen 5"/>
          <p:cNvSpPr/>
          <p:nvPr/>
        </p:nvSpPr>
        <p:spPr>
          <a:xfrm rot="16200000">
            <a:off x="3252025" y="4360360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0" name="Dikdörtgen 6"/>
          <p:cNvSpPr/>
          <p:nvPr/>
        </p:nvSpPr>
        <p:spPr>
          <a:xfrm>
            <a:off x="4543866" y="4356392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1" name="Yay 3"/>
          <p:cNvSpPr/>
          <p:nvPr/>
        </p:nvSpPr>
        <p:spPr>
          <a:xfrm>
            <a:off x="3831432" y="4184033"/>
            <a:ext cx="1106346" cy="1570474"/>
          </a:xfrm>
          <a:prstGeom prst="arc">
            <a:avLst>
              <a:gd name="adj1" fmla="val 17757557"/>
              <a:gd name="adj2" fmla="val 39490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2" name="Yay 12"/>
          <p:cNvSpPr/>
          <p:nvPr/>
        </p:nvSpPr>
        <p:spPr>
          <a:xfrm rot="10800000">
            <a:off x="2639616" y="4221088"/>
            <a:ext cx="1106346" cy="1570474"/>
          </a:xfrm>
          <a:prstGeom prst="arc">
            <a:avLst>
              <a:gd name="adj1" fmla="val 17757557"/>
              <a:gd name="adj2" fmla="val 39490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3" name="Metin kutusu 25"/>
              <p:cNvSpPr txBox="1"/>
              <p:nvPr/>
            </p:nvSpPr>
            <p:spPr>
              <a:xfrm>
                <a:off x="1766505" y="5580529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73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505" y="5580529"/>
                <a:ext cx="647420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Eşittir 11"/>
          <p:cNvSpPr/>
          <p:nvPr/>
        </p:nvSpPr>
        <p:spPr>
          <a:xfrm>
            <a:off x="4912177" y="4788440"/>
            <a:ext cx="360040" cy="31233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76" name="Dikdörtgen 32"/>
          <p:cNvSpPr/>
          <p:nvPr/>
        </p:nvSpPr>
        <p:spPr>
          <a:xfrm>
            <a:off x="7959193" y="4356392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9" name="Eşittir 42"/>
          <p:cNvSpPr/>
          <p:nvPr/>
        </p:nvSpPr>
        <p:spPr>
          <a:xfrm>
            <a:off x="7455137" y="4788440"/>
            <a:ext cx="360040" cy="31233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80" name="Dikdörtgen 45"/>
          <p:cNvSpPr/>
          <p:nvPr/>
        </p:nvSpPr>
        <p:spPr>
          <a:xfrm>
            <a:off x="5879976" y="4365104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1" name="Metin kutusu 46"/>
              <p:cNvSpPr txBox="1"/>
              <p:nvPr/>
            </p:nvSpPr>
            <p:spPr>
              <a:xfrm>
                <a:off x="7743169" y="5580529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81" name="Metin kutusu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3169" y="5580529"/>
                <a:ext cx="647420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" name="Artı 2"/>
          <p:cNvSpPr/>
          <p:nvPr/>
        </p:nvSpPr>
        <p:spPr>
          <a:xfrm>
            <a:off x="5006866" y="6372617"/>
            <a:ext cx="305781" cy="304769"/>
          </a:xfrm>
          <a:prstGeom prst="mathPl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3" name="Eşittir 48"/>
          <p:cNvSpPr/>
          <p:nvPr/>
        </p:nvSpPr>
        <p:spPr>
          <a:xfrm>
            <a:off x="7455137" y="6372616"/>
            <a:ext cx="360040" cy="312338"/>
          </a:xfrm>
          <a:prstGeom prst="mathEqual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84" name="Multiply 83"/>
          <p:cNvSpPr/>
          <p:nvPr/>
        </p:nvSpPr>
        <p:spPr>
          <a:xfrm>
            <a:off x="2342569" y="4788440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Multiply 84"/>
          <p:cNvSpPr/>
          <p:nvPr/>
        </p:nvSpPr>
        <p:spPr>
          <a:xfrm>
            <a:off x="4108749" y="4788440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Multiply 85"/>
          <p:cNvSpPr/>
          <p:nvPr/>
        </p:nvSpPr>
        <p:spPr>
          <a:xfrm>
            <a:off x="6663049" y="4788440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7" name="Metin kutusu 25"/>
              <p:cNvSpPr txBox="1"/>
              <p:nvPr/>
            </p:nvSpPr>
            <p:spPr>
              <a:xfrm>
                <a:off x="4358793" y="5580529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87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8793" y="5580529"/>
                <a:ext cx="647420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8" name="Metin kutusu 57"/>
          <p:cNvSpPr txBox="1"/>
          <p:nvPr/>
        </p:nvSpPr>
        <p:spPr>
          <a:xfrm>
            <a:off x="3492601" y="6156592"/>
            <a:ext cx="39946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  <a:endParaRPr lang="tr-TR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9" name="Metin kutusu 57"/>
          <p:cNvSpPr txBox="1"/>
          <p:nvPr/>
        </p:nvSpPr>
        <p:spPr>
          <a:xfrm>
            <a:off x="6231001" y="6156592"/>
            <a:ext cx="39946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  <a:endParaRPr lang="tr-TR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90" name="Metin kutusu 57"/>
          <p:cNvSpPr txBox="1"/>
          <p:nvPr/>
        </p:nvSpPr>
        <p:spPr>
          <a:xfrm>
            <a:off x="8607265" y="6156592"/>
            <a:ext cx="64993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2n</a:t>
            </a:r>
            <a:endParaRPr lang="tr-TR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91" name="Dikdörtgen 45"/>
          <p:cNvSpPr/>
          <p:nvPr/>
        </p:nvSpPr>
        <p:spPr>
          <a:xfrm>
            <a:off x="7104112" y="4830649"/>
            <a:ext cx="216024" cy="2930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2" name="Metin kutusu 35"/>
              <p:cNvSpPr txBox="1"/>
              <p:nvPr/>
            </p:nvSpPr>
            <p:spPr>
              <a:xfrm>
                <a:off x="5713308" y="5552186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92" name="Metin kutusu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3308" y="5552186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6932715" y="555664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1x1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3" name="Metin kutusu 28"/>
              <p:cNvSpPr txBox="1"/>
              <p:nvPr/>
            </p:nvSpPr>
            <p:spPr>
              <a:xfrm>
                <a:off x="2999656" y="5517233"/>
                <a:ext cx="63780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93" name="Metin kutusu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9656" y="5517233"/>
                <a:ext cx="637802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39657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91544" y="1340769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45" name="Metin kutusu 44"/>
          <p:cNvSpPr txBox="1"/>
          <p:nvPr/>
        </p:nvSpPr>
        <p:spPr>
          <a:xfrm>
            <a:off x="1559723" y="3785821"/>
            <a:ext cx="25471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err="1">
                <a:latin typeface="Comic Sans MS" panose="030F0702030302020204" pitchFamily="66" charset="0"/>
              </a:rPr>
              <a:t>paranthesization</a:t>
            </a:r>
            <a:endParaRPr lang="tr-TR" sz="2000" dirty="0"/>
          </a:p>
        </p:txBody>
      </p:sp>
      <p:sp>
        <p:nvSpPr>
          <p:cNvPr id="46" name="Metin kutusu 45"/>
          <p:cNvSpPr txBox="1"/>
          <p:nvPr/>
        </p:nvSpPr>
        <p:spPr>
          <a:xfrm>
            <a:off x="1559723" y="4311039"/>
            <a:ext cx="25471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t</a:t>
            </a:r>
            <a:r>
              <a:rPr lang="tr-TR" sz="2000" dirty="0">
                <a:latin typeface="Comic Sans MS" panose="030F0702030302020204" pitchFamily="66" charset="0"/>
              </a:rPr>
              <a:t>otal </a:t>
            </a:r>
            <a:r>
              <a:rPr lang="tr-TR" sz="2000" dirty="0" err="1">
                <a:latin typeface="Comic Sans MS" panose="030F0702030302020204" pitchFamily="66" charset="0"/>
              </a:rPr>
              <a:t>cost</a:t>
            </a:r>
            <a:endParaRPr lang="tr-TR" sz="2000" dirty="0"/>
          </a:p>
        </p:txBody>
      </p:sp>
      <p:sp>
        <p:nvSpPr>
          <p:cNvPr id="4" name="Rectangle 3"/>
          <p:cNvSpPr/>
          <p:nvPr/>
        </p:nvSpPr>
        <p:spPr>
          <a:xfrm>
            <a:off x="2711624" y="1556792"/>
            <a:ext cx="1152128" cy="12241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r>
              <a:rPr lang="en-US" baseline="-250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axb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539794" y="1612436"/>
            <a:ext cx="952172" cy="11128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r>
              <a:rPr lang="en-US" baseline="-250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bxc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24804" y="1693522"/>
            <a:ext cx="1267341" cy="9197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r>
              <a:rPr lang="en-US" baseline="-250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cxd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934169" y="1548596"/>
            <a:ext cx="1047389" cy="12241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r>
              <a:rPr lang="en-US" baseline="-25000" dirty="0">
                <a:solidFill>
                  <a:srgbClr val="10253F"/>
                </a:solidFill>
                <a:latin typeface="Comic Sans MS"/>
                <a:cs typeface="Comic Sans MS"/>
              </a:rPr>
              <a:t>4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dxe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8439441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91544" y="1340769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42" name="Metin kutusu 41"/>
          <p:cNvSpPr txBox="1"/>
          <p:nvPr/>
        </p:nvSpPr>
        <p:spPr>
          <a:xfrm>
            <a:off x="5303912" y="4314032"/>
            <a:ext cx="1275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>
                <a:latin typeface="Comic Sans MS" panose="030F0702030302020204" pitchFamily="66" charset="0"/>
              </a:rPr>
              <a:t>c</a:t>
            </a:r>
            <a:r>
              <a:rPr lang="tr-TR" sz="2400" dirty="0" err="1">
                <a:latin typeface="Comic Sans MS" panose="030F0702030302020204" pitchFamily="66" charset="0"/>
              </a:rPr>
              <a:t>de</a:t>
            </a:r>
            <a:r>
              <a:rPr lang="tr-TR" sz="2400" dirty="0">
                <a:latin typeface="Comic Sans MS" panose="030F0702030302020204" pitchFamily="66" charset="0"/>
              </a:rPr>
              <a:t>    +</a:t>
            </a:r>
            <a:endParaRPr lang="tr-TR" sz="2400" dirty="0"/>
          </a:p>
        </p:txBody>
      </p:sp>
      <p:sp>
        <p:nvSpPr>
          <p:cNvPr id="45" name="Metin kutusu 44"/>
          <p:cNvSpPr txBox="1"/>
          <p:nvPr/>
        </p:nvSpPr>
        <p:spPr>
          <a:xfrm>
            <a:off x="1559723" y="3785821"/>
            <a:ext cx="25471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err="1">
                <a:latin typeface="Comic Sans MS" panose="030F0702030302020204" pitchFamily="66" charset="0"/>
              </a:rPr>
              <a:t>paranthesization</a:t>
            </a:r>
            <a:endParaRPr lang="tr-TR" sz="2000" dirty="0"/>
          </a:p>
        </p:txBody>
      </p:sp>
      <p:sp>
        <p:nvSpPr>
          <p:cNvPr id="46" name="Metin kutusu 45"/>
          <p:cNvSpPr txBox="1"/>
          <p:nvPr/>
        </p:nvSpPr>
        <p:spPr>
          <a:xfrm>
            <a:off x="1559723" y="4311039"/>
            <a:ext cx="25471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t</a:t>
            </a:r>
            <a:r>
              <a:rPr lang="tr-TR" sz="2000" dirty="0">
                <a:latin typeface="Comic Sans MS" panose="030F0702030302020204" pitchFamily="66" charset="0"/>
              </a:rPr>
              <a:t>otal </a:t>
            </a:r>
            <a:r>
              <a:rPr lang="tr-TR" sz="2000" dirty="0" err="1">
                <a:latin typeface="Comic Sans MS" panose="030F0702030302020204" pitchFamily="66" charset="0"/>
              </a:rPr>
              <a:t>cost</a:t>
            </a:r>
            <a:endParaRPr lang="tr-TR" sz="2000" dirty="0"/>
          </a:p>
        </p:txBody>
      </p:sp>
      <p:sp>
        <p:nvSpPr>
          <p:cNvPr id="4" name="Rectangle 3"/>
          <p:cNvSpPr/>
          <p:nvPr/>
        </p:nvSpPr>
        <p:spPr>
          <a:xfrm>
            <a:off x="2711624" y="1556792"/>
            <a:ext cx="1152128" cy="12241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r>
              <a:rPr lang="en-US" baseline="-250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axb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539794" y="1612436"/>
            <a:ext cx="952172" cy="11128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r>
              <a:rPr lang="en-US" baseline="-250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bxc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24804" y="1693522"/>
            <a:ext cx="1267341" cy="9197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r>
              <a:rPr lang="en-US" baseline="-250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cxd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934169" y="1548596"/>
            <a:ext cx="1047389" cy="12241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r>
              <a:rPr lang="en-US" baseline="-25000" dirty="0">
                <a:solidFill>
                  <a:srgbClr val="10253F"/>
                </a:solidFill>
                <a:latin typeface="Comic Sans MS"/>
                <a:cs typeface="Comic Sans MS"/>
              </a:rPr>
              <a:t>4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dxe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35760" y="3789041"/>
            <a:ext cx="23551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baseline="-25000" dirty="0">
                <a:latin typeface="Comic Sans MS"/>
                <a:cs typeface="Comic Sans MS"/>
              </a:rPr>
              <a:t>1 </a:t>
            </a:r>
            <a:r>
              <a:rPr lang="en-US" sz="2400" dirty="0">
                <a:latin typeface="Comic Sans MS"/>
                <a:cs typeface="Comic Sans MS"/>
              </a:rPr>
              <a:t>(A</a:t>
            </a:r>
            <a:r>
              <a:rPr lang="en-US" sz="2400" baseline="-25000" dirty="0">
                <a:latin typeface="Comic Sans MS"/>
                <a:cs typeface="Comic Sans MS"/>
              </a:rPr>
              <a:t>2</a:t>
            </a:r>
            <a:r>
              <a:rPr lang="en-US" sz="2400" baseline="-25000" dirty="0">
                <a:latin typeface="Comic Sans MS"/>
                <a:cs typeface="Comic Sans MS"/>
              </a:rPr>
              <a:t>  </a:t>
            </a:r>
            <a:r>
              <a:rPr lang="en-US" sz="2400" dirty="0">
                <a:latin typeface="Comic Sans MS"/>
                <a:cs typeface="Comic Sans MS"/>
              </a:rPr>
              <a:t>(A</a:t>
            </a:r>
            <a:r>
              <a:rPr lang="en-US" sz="2400" baseline="-25000" dirty="0">
                <a:latin typeface="Comic Sans MS"/>
                <a:cs typeface="Comic Sans MS"/>
              </a:rPr>
              <a:t>3</a:t>
            </a:r>
            <a:r>
              <a:rPr lang="en-US" sz="2400" baseline="-25000" dirty="0">
                <a:latin typeface="Comic Sans MS"/>
                <a:cs typeface="Comic Sans MS"/>
              </a:rPr>
              <a:t> </a:t>
            </a:r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baseline="-25000" dirty="0">
                <a:latin typeface="Comic Sans MS"/>
                <a:cs typeface="Comic Sans MS"/>
              </a:rPr>
              <a:t>4</a:t>
            </a:r>
            <a:r>
              <a:rPr lang="en-US" sz="2400" dirty="0">
                <a:latin typeface="Comic Sans MS"/>
                <a:cs typeface="Comic Sans MS"/>
              </a:rPr>
              <a:t>)))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97860872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91544" y="1340769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42" name="Metin kutusu 41"/>
          <p:cNvSpPr txBox="1"/>
          <p:nvPr/>
        </p:nvSpPr>
        <p:spPr>
          <a:xfrm>
            <a:off x="5303912" y="4314032"/>
            <a:ext cx="1275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>
                <a:latin typeface="Comic Sans MS" panose="030F0702030302020204" pitchFamily="66" charset="0"/>
              </a:rPr>
              <a:t>c</a:t>
            </a:r>
            <a:r>
              <a:rPr lang="tr-TR" sz="2400" dirty="0" err="1">
                <a:latin typeface="Comic Sans MS" panose="030F0702030302020204" pitchFamily="66" charset="0"/>
              </a:rPr>
              <a:t>de</a:t>
            </a:r>
            <a:r>
              <a:rPr lang="tr-TR" sz="2400" dirty="0">
                <a:latin typeface="Comic Sans MS" panose="030F0702030302020204" pitchFamily="66" charset="0"/>
              </a:rPr>
              <a:t>    +</a:t>
            </a:r>
            <a:endParaRPr lang="tr-TR" sz="2400" dirty="0"/>
          </a:p>
        </p:txBody>
      </p:sp>
      <p:sp>
        <p:nvSpPr>
          <p:cNvPr id="43" name="Metin kutusu 42"/>
          <p:cNvSpPr txBox="1"/>
          <p:nvPr/>
        </p:nvSpPr>
        <p:spPr>
          <a:xfrm>
            <a:off x="6816080" y="4295711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>
                <a:latin typeface="Comic Sans MS" panose="030F0702030302020204" pitchFamily="66" charset="0"/>
              </a:rPr>
              <a:t>bce</a:t>
            </a:r>
            <a:r>
              <a:rPr lang="tr-TR" sz="2400" dirty="0">
                <a:latin typeface="Comic Sans MS" panose="030F0702030302020204" pitchFamily="66" charset="0"/>
              </a:rPr>
              <a:t>     +</a:t>
            </a:r>
            <a:endParaRPr lang="tr-TR" sz="2400" dirty="0"/>
          </a:p>
        </p:txBody>
      </p:sp>
      <p:sp>
        <p:nvSpPr>
          <p:cNvPr id="45" name="Metin kutusu 44"/>
          <p:cNvSpPr txBox="1"/>
          <p:nvPr/>
        </p:nvSpPr>
        <p:spPr>
          <a:xfrm>
            <a:off x="1559723" y="3785821"/>
            <a:ext cx="25471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err="1">
                <a:latin typeface="Comic Sans MS" panose="030F0702030302020204" pitchFamily="66" charset="0"/>
              </a:rPr>
              <a:t>paranthesization</a:t>
            </a:r>
            <a:endParaRPr lang="tr-TR" sz="2000" dirty="0"/>
          </a:p>
        </p:txBody>
      </p:sp>
      <p:sp>
        <p:nvSpPr>
          <p:cNvPr id="46" name="Metin kutusu 45"/>
          <p:cNvSpPr txBox="1"/>
          <p:nvPr/>
        </p:nvSpPr>
        <p:spPr>
          <a:xfrm>
            <a:off x="1559723" y="4311039"/>
            <a:ext cx="25471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t</a:t>
            </a:r>
            <a:r>
              <a:rPr lang="tr-TR" sz="2000" dirty="0">
                <a:latin typeface="Comic Sans MS" panose="030F0702030302020204" pitchFamily="66" charset="0"/>
              </a:rPr>
              <a:t>otal </a:t>
            </a:r>
            <a:r>
              <a:rPr lang="tr-TR" sz="2000" dirty="0" err="1">
                <a:latin typeface="Comic Sans MS" panose="030F0702030302020204" pitchFamily="66" charset="0"/>
              </a:rPr>
              <a:t>cost</a:t>
            </a:r>
            <a:endParaRPr lang="tr-TR" sz="2000" dirty="0"/>
          </a:p>
        </p:txBody>
      </p:sp>
      <p:sp>
        <p:nvSpPr>
          <p:cNvPr id="4" name="Rectangle 3"/>
          <p:cNvSpPr/>
          <p:nvPr/>
        </p:nvSpPr>
        <p:spPr>
          <a:xfrm>
            <a:off x="2711624" y="1556792"/>
            <a:ext cx="1152128" cy="12241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r>
              <a:rPr lang="en-US" baseline="-250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axb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539794" y="1612436"/>
            <a:ext cx="952172" cy="11128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r>
              <a:rPr lang="en-US" baseline="-250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bxc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24804" y="1693522"/>
            <a:ext cx="1267341" cy="9197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r>
              <a:rPr lang="en-US" baseline="-250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cxd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934169" y="1548596"/>
            <a:ext cx="1047389" cy="12241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r>
              <a:rPr lang="en-US" baseline="-25000" dirty="0">
                <a:solidFill>
                  <a:srgbClr val="10253F"/>
                </a:solidFill>
                <a:latin typeface="Comic Sans MS"/>
                <a:cs typeface="Comic Sans MS"/>
              </a:rPr>
              <a:t>4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dxe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35760" y="3789041"/>
            <a:ext cx="3902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baseline="-25000" dirty="0">
                <a:latin typeface="Comic Sans MS"/>
                <a:cs typeface="Comic Sans MS"/>
              </a:rPr>
              <a:t>1 </a:t>
            </a:r>
            <a:r>
              <a:rPr lang="en-US" sz="2400" dirty="0">
                <a:latin typeface="Comic Sans MS"/>
                <a:cs typeface="Comic Sans MS"/>
              </a:rPr>
              <a:t>(A</a:t>
            </a:r>
            <a:r>
              <a:rPr lang="en-US" sz="2400" baseline="-25000" dirty="0">
                <a:latin typeface="Comic Sans MS"/>
                <a:cs typeface="Comic Sans MS"/>
              </a:rPr>
              <a:t>2</a:t>
            </a:r>
            <a:r>
              <a:rPr lang="en-US" sz="2400" baseline="-25000" dirty="0">
                <a:latin typeface="Comic Sans MS"/>
                <a:cs typeface="Comic Sans MS"/>
              </a:rPr>
              <a:t>  </a:t>
            </a:r>
            <a:r>
              <a:rPr lang="en-US" sz="2400" dirty="0">
                <a:latin typeface="Comic Sans MS"/>
                <a:cs typeface="Comic Sans MS"/>
              </a:rPr>
              <a:t>(A</a:t>
            </a:r>
            <a:r>
              <a:rPr lang="en-US" sz="2400" baseline="-25000" dirty="0">
                <a:latin typeface="Comic Sans MS"/>
                <a:cs typeface="Comic Sans MS"/>
              </a:rPr>
              <a:t>3</a:t>
            </a:r>
            <a:r>
              <a:rPr lang="en-US" sz="2400" baseline="-25000" dirty="0">
                <a:latin typeface="Comic Sans MS"/>
                <a:cs typeface="Comic Sans MS"/>
              </a:rPr>
              <a:t> </a:t>
            </a:r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baseline="-25000" dirty="0">
                <a:latin typeface="Comic Sans MS"/>
                <a:cs typeface="Comic Sans MS"/>
              </a:rPr>
              <a:t>4</a:t>
            </a:r>
            <a:r>
              <a:rPr lang="en-US" sz="2400" dirty="0">
                <a:latin typeface="Comic Sans MS"/>
                <a:cs typeface="Comic Sans MS"/>
              </a:rPr>
              <a:t>))) = </a:t>
            </a:r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baseline="-25000" dirty="0">
                <a:latin typeface="Comic Sans MS"/>
                <a:cs typeface="Comic Sans MS"/>
              </a:rPr>
              <a:t>1 </a:t>
            </a:r>
            <a:r>
              <a:rPr lang="en-US" sz="2400" dirty="0">
                <a:latin typeface="Comic Sans MS"/>
                <a:cs typeface="Comic Sans MS"/>
              </a:rPr>
              <a:t>(</a:t>
            </a:r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baseline="-25000" dirty="0">
                <a:latin typeface="Comic Sans MS"/>
                <a:cs typeface="Comic Sans MS"/>
              </a:rPr>
              <a:t>2 </a:t>
            </a:r>
            <a:r>
              <a:rPr lang="en-US" sz="2400" dirty="0">
                <a:latin typeface="Comic Sans MS"/>
                <a:cs typeface="Comic Sans MS"/>
              </a:rPr>
              <a:t>B)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9567294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91544" y="1340769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42" name="Metin kutusu 41"/>
          <p:cNvSpPr txBox="1"/>
          <p:nvPr/>
        </p:nvSpPr>
        <p:spPr>
          <a:xfrm>
            <a:off x="5303912" y="4314032"/>
            <a:ext cx="1275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>
                <a:latin typeface="Comic Sans MS" panose="030F0702030302020204" pitchFamily="66" charset="0"/>
              </a:rPr>
              <a:t>c</a:t>
            </a:r>
            <a:r>
              <a:rPr lang="tr-TR" sz="2400" dirty="0" err="1">
                <a:latin typeface="Comic Sans MS" panose="030F0702030302020204" pitchFamily="66" charset="0"/>
              </a:rPr>
              <a:t>de</a:t>
            </a:r>
            <a:r>
              <a:rPr lang="tr-TR" sz="2400" dirty="0">
                <a:latin typeface="Comic Sans MS" panose="030F0702030302020204" pitchFamily="66" charset="0"/>
              </a:rPr>
              <a:t>    +</a:t>
            </a:r>
            <a:endParaRPr lang="tr-TR" sz="2400" dirty="0"/>
          </a:p>
        </p:txBody>
      </p:sp>
      <p:sp>
        <p:nvSpPr>
          <p:cNvPr id="43" name="Metin kutusu 42"/>
          <p:cNvSpPr txBox="1"/>
          <p:nvPr/>
        </p:nvSpPr>
        <p:spPr>
          <a:xfrm>
            <a:off x="6816080" y="4295711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>
                <a:latin typeface="Comic Sans MS" panose="030F0702030302020204" pitchFamily="66" charset="0"/>
              </a:rPr>
              <a:t>bce</a:t>
            </a:r>
            <a:r>
              <a:rPr lang="tr-TR" sz="2400" dirty="0">
                <a:latin typeface="Comic Sans MS" panose="030F0702030302020204" pitchFamily="66" charset="0"/>
              </a:rPr>
              <a:t>     +</a:t>
            </a:r>
            <a:endParaRPr lang="tr-TR" sz="2400" dirty="0"/>
          </a:p>
        </p:txBody>
      </p:sp>
      <p:sp>
        <p:nvSpPr>
          <p:cNvPr id="44" name="Metin kutusu 43"/>
          <p:cNvSpPr txBox="1"/>
          <p:nvPr/>
        </p:nvSpPr>
        <p:spPr>
          <a:xfrm>
            <a:off x="8393460" y="4295710"/>
            <a:ext cx="1951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>
                <a:latin typeface="Comic Sans MS" panose="030F0702030302020204" pitchFamily="66" charset="0"/>
              </a:rPr>
              <a:t>abe</a:t>
            </a:r>
            <a:r>
              <a:rPr lang="tr-TR" sz="2400" dirty="0">
                <a:latin typeface="Comic Sans MS" panose="030F0702030302020204" pitchFamily="66" charset="0"/>
              </a:rPr>
              <a:t>         </a:t>
            </a:r>
            <a:endParaRPr lang="tr-TR" sz="2400" dirty="0"/>
          </a:p>
        </p:txBody>
      </p:sp>
      <p:sp>
        <p:nvSpPr>
          <p:cNvPr id="45" name="Metin kutusu 44"/>
          <p:cNvSpPr txBox="1"/>
          <p:nvPr/>
        </p:nvSpPr>
        <p:spPr>
          <a:xfrm>
            <a:off x="1559723" y="3785821"/>
            <a:ext cx="25471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err="1">
                <a:latin typeface="Comic Sans MS" panose="030F0702030302020204" pitchFamily="66" charset="0"/>
              </a:rPr>
              <a:t>paranthesization</a:t>
            </a:r>
            <a:endParaRPr lang="tr-TR" sz="2000" dirty="0"/>
          </a:p>
        </p:txBody>
      </p:sp>
      <p:sp>
        <p:nvSpPr>
          <p:cNvPr id="46" name="Metin kutusu 45"/>
          <p:cNvSpPr txBox="1"/>
          <p:nvPr/>
        </p:nvSpPr>
        <p:spPr>
          <a:xfrm>
            <a:off x="1559723" y="4311039"/>
            <a:ext cx="25471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t</a:t>
            </a:r>
            <a:r>
              <a:rPr lang="tr-TR" sz="2000" dirty="0">
                <a:latin typeface="Comic Sans MS" panose="030F0702030302020204" pitchFamily="66" charset="0"/>
              </a:rPr>
              <a:t>otal </a:t>
            </a:r>
            <a:r>
              <a:rPr lang="tr-TR" sz="2000" dirty="0" err="1">
                <a:latin typeface="Comic Sans MS" panose="030F0702030302020204" pitchFamily="66" charset="0"/>
              </a:rPr>
              <a:t>cost</a:t>
            </a:r>
            <a:endParaRPr lang="tr-TR" sz="2000" dirty="0"/>
          </a:p>
        </p:txBody>
      </p:sp>
      <p:sp>
        <p:nvSpPr>
          <p:cNvPr id="4" name="Rectangle 3"/>
          <p:cNvSpPr/>
          <p:nvPr/>
        </p:nvSpPr>
        <p:spPr>
          <a:xfrm>
            <a:off x="2711624" y="1556792"/>
            <a:ext cx="1152128" cy="12241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r>
              <a:rPr lang="en-US" baseline="-250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axb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539794" y="1612436"/>
            <a:ext cx="952172" cy="11128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r>
              <a:rPr lang="en-US" baseline="-250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bxc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24804" y="1693522"/>
            <a:ext cx="1267341" cy="9197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r>
              <a:rPr lang="en-US" baseline="-250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cxd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934169" y="1548596"/>
            <a:ext cx="1047389" cy="12241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r>
              <a:rPr lang="en-US" baseline="-25000" dirty="0">
                <a:solidFill>
                  <a:srgbClr val="10253F"/>
                </a:solidFill>
                <a:latin typeface="Comic Sans MS"/>
                <a:cs typeface="Comic Sans MS"/>
              </a:rPr>
              <a:t>4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dxe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35761" y="3789041"/>
            <a:ext cx="49584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baseline="-25000" dirty="0">
                <a:latin typeface="Comic Sans MS"/>
                <a:cs typeface="Comic Sans MS"/>
              </a:rPr>
              <a:t>1 </a:t>
            </a:r>
            <a:r>
              <a:rPr lang="en-US" sz="2400" dirty="0">
                <a:latin typeface="Comic Sans MS"/>
                <a:cs typeface="Comic Sans MS"/>
              </a:rPr>
              <a:t>(A</a:t>
            </a:r>
            <a:r>
              <a:rPr lang="en-US" sz="2400" baseline="-25000" dirty="0">
                <a:latin typeface="Comic Sans MS"/>
                <a:cs typeface="Comic Sans MS"/>
              </a:rPr>
              <a:t>2</a:t>
            </a:r>
            <a:r>
              <a:rPr lang="en-US" sz="2400" baseline="-25000" dirty="0">
                <a:latin typeface="Comic Sans MS"/>
                <a:cs typeface="Comic Sans MS"/>
              </a:rPr>
              <a:t>  </a:t>
            </a:r>
            <a:r>
              <a:rPr lang="en-US" sz="2400" dirty="0">
                <a:latin typeface="Comic Sans MS"/>
                <a:cs typeface="Comic Sans MS"/>
              </a:rPr>
              <a:t>(A</a:t>
            </a:r>
            <a:r>
              <a:rPr lang="en-US" sz="2400" baseline="-25000" dirty="0">
                <a:latin typeface="Comic Sans MS"/>
                <a:cs typeface="Comic Sans MS"/>
              </a:rPr>
              <a:t>3</a:t>
            </a:r>
            <a:r>
              <a:rPr lang="en-US" sz="2400" baseline="-25000" dirty="0">
                <a:latin typeface="Comic Sans MS"/>
                <a:cs typeface="Comic Sans MS"/>
              </a:rPr>
              <a:t> </a:t>
            </a:r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baseline="-25000" dirty="0">
                <a:latin typeface="Comic Sans MS"/>
                <a:cs typeface="Comic Sans MS"/>
              </a:rPr>
              <a:t>4</a:t>
            </a:r>
            <a:r>
              <a:rPr lang="en-US" sz="2400" dirty="0">
                <a:latin typeface="Comic Sans MS"/>
                <a:cs typeface="Comic Sans MS"/>
              </a:rPr>
              <a:t>))) = </a:t>
            </a:r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baseline="-25000" dirty="0">
                <a:latin typeface="Comic Sans MS"/>
                <a:cs typeface="Comic Sans MS"/>
              </a:rPr>
              <a:t>1 </a:t>
            </a:r>
            <a:r>
              <a:rPr lang="en-US" sz="2400" dirty="0">
                <a:latin typeface="Comic Sans MS"/>
                <a:cs typeface="Comic Sans MS"/>
              </a:rPr>
              <a:t>(</a:t>
            </a:r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baseline="-25000" dirty="0">
                <a:latin typeface="Comic Sans MS"/>
                <a:cs typeface="Comic Sans MS"/>
              </a:rPr>
              <a:t>2 </a:t>
            </a:r>
            <a:r>
              <a:rPr lang="en-US" sz="2400" dirty="0">
                <a:latin typeface="Comic Sans MS"/>
                <a:cs typeface="Comic Sans MS"/>
              </a:rPr>
              <a:t>B) = </a:t>
            </a:r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baseline="-25000" dirty="0">
                <a:latin typeface="Comic Sans MS"/>
                <a:cs typeface="Comic Sans MS"/>
              </a:rPr>
              <a:t>1 </a:t>
            </a:r>
            <a:r>
              <a:rPr lang="en-US" sz="2400" dirty="0">
                <a:latin typeface="Comic Sans MS"/>
                <a:cs typeface="Comic Sans MS"/>
              </a:rPr>
              <a:t>C </a:t>
            </a:r>
            <a:r>
              <a:rPr lang="en-US" sz="2400" baseline="-25000" dirty="0">
                <a:latin typeface="Comic Sans MS"/>
                <a:cs typeface="Comic Sans MS"/>
              </a:rPr>
              <a:t> 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61102383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19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efine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994540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19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efine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,j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: optimal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parenthesization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A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,…,A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-1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562448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19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efine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,j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: optimal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parenthesization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A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,…,A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-1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onstruct recurrence relation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48468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19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efine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,j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: optimal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parenthesization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A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,…,A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-1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onstruct recurrence relation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31704" y="3645025"/>
            <a:ext cx="410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( A</a:t>
            </a:r>
            <a:r>
              <a:rPr lang="en-US" sz="2400" baseline="-25000" dirty="0">
                <a:latin typeface="Comic Sans MS"/>
                <a:cs typeface="Comic Sans MS"/>
              </a:rPr>
              <a:t>i </a:t>
            </a:r>
            <a:r>
              <a:rPr lang="en-US" sz="2400" dirty="0">
                <a:latin typeface="Comic Sans MS"/>
                <a:cs typeface="Comic Sans MS"/>
              </a:rPr>
              <a:t>. . . A</a:t>
            </a:r>
            <a:r>
              <a:rPr lang="en-US" sz="2400" baseline="-25000" dirty="0">
                <a:latin typeface="Comic Sans MS"/>
                <a:cs typeface="Comic Sans MS"/>
              </a:rPr>
              <a:t>k-1</a:t>
            </a:r>
            <a:r>
              <a:rPr lang="en-US" sz="2400" dirty="0">
                <a:latin typeface="Comic Sans MS"/>
                <a:cs typeface="Comic Sans MS"/>
              </a:rPr>
              <a:t> ) ( </a:t>
            </a:r>
            <a:r>
              <a:rPr lang="en-US" sz="2400" dirty="0" err="1">
                <a:latin typeface="Comic Sans MS"/>
                <a:cs typeface="Comic Sans MS"/>
              </a:rPr>
              <a:t>A</a:t>
            </a:r>
            <a:r>
              <a:rPr lang="en-US" sz="2400" baseline="-25000" dirty="0" err="1">
                <a:latin typeface="Comic Sans MS"/>
                <a:cs typeface="Comic Sans MS"/>
              </a:rPr>
              <a:t>k</a:t>
            </a:r>
            <a:r>
              <a:rPr lang="en-US" sz="2400" baseline="-25000" dirty="0">
                <a:latin typeface="Comic Sans MS"/>
                <a:cs typeface="Comic Sans MS"/>
              </a:rPr>
              <a:t> </a:t>
            </a:r>
            <a:r>
              <a:rPr lang="en-US" sz="2400" dirty="0">
                <a:latin typeface="Comic Sans MS"/>
                <a:cs typeface="Comic Sans MS"/>
              </a:rPr>
              <a:t>. . . </a:t>
            </a:r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baseline="-25000" dirty="0">
                <a:latin typeface="Comic Sans MS"/>
                <a:cs typeface="Comic Sans MS"/>
              </a:rPr>
              <a:t>j-</a:t>
            </a:r>
            <a:r>
              <a:rPr lang="en-US" sz="2400" baseline="-25000" dirty="0">
                <a:latin typeface="Comic Sans MS"/>
                <a:cs typeface="Comic Sans MS"/>
              </a:rPr>
              <a:t>1</a:t>
            </a:r>
            <a:r>
              <a:rPr lang="en-US" sz="2400" dirty="0">
                <a:latin typeface="Comic Sans MS"/>
                <a:cs typeface="Comic Sans MS"/>
              </a:rPr>
              <a:t> </a:t>
            </a:r>
            <a:r>
              <a:rPr lang="en-US" sz="2400" dirty="0">
                <a:latin typeface="Comic Sans MS"/>
                <a:cs typeface="Comic Sans MS"/>
              </a:rPr>
              <a:t>)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03512" y="4293097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>
                <a:latin typeface="Comic Sans MS"/>
                <a:cs typeface="Comic Sans MS"/>
              </a:rPr>
              <a:t>ocus on last move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>
                <a:latin typeface="Comic Sans MS"/>
                <a:cs typeface="Comic Sans MS"/>
              </a:rPr>
              <a:t>    (last </a:t>
            </a:r>
            <a:r>
              <a:rPr lang="en-US" dirty="0" err="1">
                <a:latin typeface="Comic Sans MS"/>
                <a:cs typeface="Comic Sans MS"/>
              </a:rPr>
              <a:t>parenthesization</a:t>
            </a:r>
            <a:r>
              <a:rPr lang="en-US" dirty="0">
                <a:latin typeface="Comic Sans MS"/>
                <a:cs typeface="Comic Sans M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32849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19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efine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,j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: optimal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parenthesization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A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,…,A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-1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onstruct recurrence relation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31704" y="3645025"/>
            <a:ext cx="410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( A</a:t>
            </a:r>
            <a:r>
              <a:rPr lang="en-US" sz="2400" baseline="-25000" dirty="0">
                <a:latin typeface="Comic Sans MS"/>
                <a:cs typeface="Comic Sans MS"/>
              </a:rPr>
              <a:t>i </a:t>
            </a:r>
            <a:r>
              <a:rPr lang="en-US" sz="2400" dirty="0">
                <a:latin typeface="Comic Sans MS"/>
                <a:cs typeface="Comic Sans MS"/>
              </a:rPr>
              <a:t>. . . A</a:t>
            </a:r>
            <a:r>
              <a:rPr lang="en-US" sz="2400" baseline="-25000" dirty="0">
                <a:latin typeface="Comic Sans MS"/>
                <a:cs typeface="Comic Sans MS"/>
              </a:rPr>
              <a:t>k-1</a:t>
            </a:r>
            <a:r>
              <a:rPr lang="en-US" sz="2400" dirty="0">
                <a:latin typeface="Comic Sans MS"/>
                <a:cs typeface="Comic Sans MS"/>
              </a:rPr>
              <a:t> ) ( </a:t>
            </a:r>
            <a:r>
              <a:rPr lang="en-US" sz="2400" dirty="0" err="1">
                <a:latin typeface="Comic Sans MS"/>
                <a:cs typeface="Comic Sans MS"/>
              </a:rPr>
              <a:t>A</a:t>
            </a:r>
            <a:r>
              <a:rPr lang="en-US" sz="2400" baseline="-25000" dirty="0" err="1">
                <a:latin typeface="Comic Sans MS"/>
                <a:cs typeface="Comic Sans MS"/>
              </a:rPr>
              <a:t>k</a:t>
            </a:r>
            <a:r>
              <a:rPr lang="en-US" sz="2400" baseline="-25000" dirty="0">
                <a:latin typeface="Comic Sans MS"/>
                <a:cs typeface="Comic Sans MS"/>
              </a:rPr>
              <a:t> </a:t>
            </a:r>
            <a:r>
              <a:rPr lang="en-US" sz="2400" dirty="0">
                <a:latin typeface="Comic Sans MS"/>
                <a:cs typeface="Comic Sans MS"/>
              </a:rPr>
              <a:t>. . . </a:t>
            </a:r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baseline="-25000" dirty="0">
                <a:latin typeface="Comic Sans MS"/>
                <a:cs typeface="Comic Sans MS"/>
              </a:rPr>
              <a:t>j-</a:t>
            </a:r>
            <a:r>
              <a:rPr lang="en-US" sz="2400" baseline="-25000" dirty="0">
                <a:latin typeface="Comic Sans MS"/>
                <a:cs typeface="Comic Sans MS"/>
              </a:rPr>
              <a:t>1</a:t>
            </a:r>
            <a:r>
              <a:rPr lang="en-US" sz="2400" dirty="0">
                <a:latin typeface="Comic Sans MS"/>
                <a:cs typeface="Comic Sans MS"/>
              </a:rPr>
              <a:t> </a:t>
            </a:r>
            <a:r>
              <a:rPr lang="en-US" sz="2400" dirty="0">
                <a:latin typeface="Comic Sans MS"/>
                <a:cs typeface="Comic Sans MS"/>
              </a:rPr>
              <a:t>)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03512" y="4293097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>
                <a:latin typeface="Comic Sans MS"/>
                <a:cs typeface="Comic Sans MS"/>
              </a:rPr>
              <a:t>ocus on last move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>
                <a:latin typeface="Comic Sans MS"/>
                <a:cs typeface="Comic Sans MS"/>
              </a:rPr>
              <a:t>    (last </a:t>
            </a:r>
            <a:r>
              <a:rPr lang="en-US" dirty="0" err="1">
                <a:latin typeface="Comic Sans MS"/>
                <a:cs typeface="Comic Sans MS"/>
              </a:rPr>
              <a:t>parenthesization</a:t>
            </a:r>
            <a:r>
              <a:rPr lang="en-US" dirty="0">
                <a:latin typeface="Comic Sans MS"/>
                <a:cs typeface="Comic Sans MS"/>
              </a:rPr>
              <a:t>)</a:t>
            </a: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>
                <a:latin typeface="Comic Sans MS"/>
                <a:cs typeface="Comic Sans MS"/>
              </a:rPr>
              <a:t>ind best k minimizing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>
                <a:latin typeface="Comic Sans MS"/>
                <a:cs typeface="Comic Sans MS"/>
              </a:rPr>
              <a:t>    the cost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4511824" y="4149080"/>
            <a:ext cx="1152128" cy="10081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6417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19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bunch of matrices A</a:t>
            </a:r>
            <a:r>
              <a:rPr lang="en-US" sz="24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0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,…,A</a:t>
            </a:r>
            <a:r>
              <a:rPr lang="en-US" sz="24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n-1</a:t>
            </a:r>
            <a:r>
              <a:rPr lang="en-US" sz="2400" dirty="0">
                <a:solidFill>
                  <a:srgbClr val="000099"/>
                </a:solidFill>
                <a:latin typeface="Comic Sans MS"/>
                <a:cs typeface="Comic Sans MS"/>
              </a:rPr>
              <a:t>,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 an optimal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parenthesization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that minimizes the cost of multiplication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8856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19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efine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,j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: optimal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parenthesization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A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,…,A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-1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onstruct recurrence relation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31704" y="3645025"/>
            <a:ext cx="410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( A</a:t>
            </a:r>
            <a:r>
              <a:rPr lang="en-US" sz="2400" baseline="-25000" dirty="0">
                <a:latin typeface="Comic Sans MS"/>
                <a:cs typeface="Comic Sans MS"/>
              </a:rPr>
              <a:t>i </a:t>
            </a:r>
            <a:r>
              <a:rPr lang="en-US" sz="2400" dirty="0">
                <a:latin typeface="Comic Sans MS"/>
                <a:cs typeface="Comic Sans MS"/>
              </a:rPr>
              <a:t>. . . A</a:t>
            </a:r>
            <a:r>
              <a:rPr lang="en-US" sz="2400" baseline="-25000" dirty="0">
                <a:latin typeface="Comic Sans MS"/>
                <a:cs typeface="Comic Sans MS"/>
              </a:rPr>
              <a:t>k-1</a:t>
            </a:r>
            <a:r>
              <a:rPr lang="en-US" sz="2400" dirty="0">
                <a:latin typeface="Comic Sans MS"/>
                <a:cs typeface="Comic Sans MS"/>
              </a:rPr>
              <a:t> ) ( </a:t>
            </a:r>
            <a:r>
              <a:rPr lang="en-US" sz="2400" dirty="0" err="1">
                <a:latin typeface="Comic Sans MS"/>
                <a:cs typeface="Comic Sans MS"/>
              </a:rPr>
              <a:t>A</a:t>
            </a:r>
            <a:r>
              <a:rPr lang="en-US" sz="2400" baseline="-25000" dirty="0" err="1">
                <a:latin typeface="Comic Sans MS"/>
                <a:cs typeface="Comic Sans MS"/>
              </a:rPr>
              <a:t>k</a:t>
            </a:r>
            <a:r>
              <a:rPr lang="en-US" sz="2400" baseline="-25000" dirty="0">
                <a:latin typeface="Comic Sans MS"/>
                <a:cs typeface="Comic Sans MS"/>
              </a:rPr>
              <a:t> </a:t>
            </a:r>
            <a:r>
              <a:rPr lang="en-US" sz="2400" dirty="0">
                <a:latin typeface="Comic Sans MS"/>
                <a:cs typeface="Comic Sans MS"/>
              </a:rPr>
              <a:t>. . . </a:t>
            </a:r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baseline="-25000" dirty="0">
                <a:latin typeface="Comic Sans MS"/>
                <a:cs typeface="Comic Sans MS"/>
              </a:rPr>
              <a:t>j-</a:t>
            </a:r>
            <a:r>
              <a:rPr lang="en-US" sz="2400" baseline="-25000" dirty="0">
                <a:latin typeface="Comic Sans MS"/>
                <a:cs typeface="Comic Sans MS"/>
              </a:rPr>
              <a:t>1</a:t>
            </a:r>
            <a:r>
              <a:rPr lang="en-US" sz="2400" dirty="0">
                <a:latin typeface="Comic Sans MS"/>
                <a:cs typeface="Comic Sans MS"/>
              </a:rPr>
              <a:t> </a:t>
            </a:r>
            <a:r>
              <a:rPr lang="en-US" sz="2400" dirty="0">
                <a:latin typeface="Comic Sans MS"/>
                <a:cs typeface="Comic Sans MS"/>
              </a:rPr>
              <a:t>)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03512" y="4293097"/>
            <a:ext cx="3816424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>
                <a:latin typeface="Comic Sans MS"/>
                <a:cs typeface="Comic Sans MS"/>
              </a:rPr>
              <a:t>ocus on last move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>
                <a:latin typeface="Comic Sans MS"/>
                <a:cs typeface="Comic Sans MS"/>
              </a:rPr>
              <a:t>    (last </a:t>
            </a:r>
            <a:r>
              <a:rPr lang="en-US" dirty="0" err="1">
                <a:latin typeface="Comic Sans MS"/>
                <a:cs typeface="Comic Sans MS"/>
              </a:rPr>
              <a:t>parenthesization</a:t>
            </a:r>
            <a:r>
              <a:rPr lang="en-US" dirty="0">
                <a:latin typeface="Comic Sans MS"/>
                <a:cs typeface="Comic Sans MS"/>
              </a:rPr>
              <a:t>)</a:t>
            </a: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>
                <a:latin typeface="Comic Sans MS"/>
                <a:cs typeface="Comic Sans MS"/>
              </a:rPr>
              <a:t>ind best k minimizing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>
                <a:latin typeface="Comic Sans MS"/>
                <a:cs typeface="Comic Sans MS"/>
              </a:rPr>
              <a:t>    the cost</a:t>
            </a: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recursively continue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>
                <a:latin typeface="Comic Sans MS"/>
                <a:cs typeface="Comic Sans MS"/>
              </a:rPr>
              <a:t>    on left and right  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4439816" y="4221088"/>
            <a:ext cx="1800200" cy="14401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4439816" y="4289823"/>
            <a:ext cx="504056" cy="13746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6329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19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efine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,j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: optimal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parenthesization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A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,…,A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-1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onstruct recurrence relation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31704" y="3645025"/>
            <a:ext cx="410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( A</a:t>
            </a:r>
            <a:r>
              <a:rPr lang="en-US" sz="2400" baseline="-25000" dirty="0">
                <a:latin typeface="Comic Sans MS"/>
                <a:cs typeface="Comic Sans MS"/>
              </a:rPr>
              <a:t>i </a:t>
            </a:r>
            <a:r>
              <a:rPr lang="en-US" sz="2400" dirty="0">
                <a:latin typeface="Comic Sans MS"/>
                <a:cs typeface="Comic Sans MS"/>
              </a:rPr>
              <a:t>. . . A</a:t>
            </a:r>
            <a:r>
              <a:rPr lang="en-US" sz="2400" baseline="-25000" dirty="0">
                <a:latin typeface="Comic Sans MS"/>
                <a:cs typeface="Comic Sans MS"/>
              </a:rPr>
              <a:t>k-1</a:t>
            </a:r>
            <a:r>
              <a:rPr lang="en-US" sz="2400" dirty="0">
                <a:latin typeface="Comic Sans MS"/>
                <a:cs typeface="Comic Sans MS"/>
              </a:rPr>
              <a:t> ) ( </a:t>
            </a:r>
            <a:r>
              <a:rPr lang="en-US" sz="2400" dirty="0" err="1">
                <a:latin typeface="Comic Sans MS"/>
                <a:cs typeface="Comic Sans MS"/>
              </a:rPr>
              <a:t>A</a:t>
            </a:r>
            <a:r>
              <a:rPr lang="en-US" sz="2400" baseline="-25000" dirty="0" err="1">
                <a:latin typeface="Comic Sans MS"/>
                <a:cs typeface="Comic Sans MS"/>
              </a:rPr>
              <a:t>k</a:t>
            </a:r>
            <a:r>
              <a:rPr lang="en-US" sz="2400" baseline="-25000" dirty="0">
                <a:latin typeface="Comic Sans MS"/>
                <a:cs typeface="Comic Sans MS"/>
              </a:rPr>
              <a:t> </a:t>
            </a:r>
            <a:r>
              <a:rPr lang="en-US" sz="2400" dirty="0">
                <a:latin typeface="Comic Sans MS"/>
                <a:cs typeface="Comic Sans MS"/>
              </a:rPr>
              <a:t>. . . </a:t>
            </a:r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baseline="-25000" dirty="0">
                <a:latin typeface="Comic Sans MS"/>
                <a:cs typeface="Comic Sans MS"/>
              </a:rPr>
              <a:t>j-</a:t>
            </a:r>
            <a:r>
              <a:rPr lang="en-US" sz="2400" baseline="-25000" dirty="0">
                <a:latin typeface="Comic Sans MS"/>
                <a:cs typeface="Comic Sans MS"/>
              </a:rPr>
              <a:t>1</a:t>
            </a:r>
            <a:r>
              <a:rPr lang="en-US" sz="2400" dirty="0">
                <a:latin typeface="Comic Sans MS"/>
                <a:cs typeface="Comic Sans MS"/>
              </a:rPr>
              <a:t> </a:t>
            </a:r>
            <a:r>
              <a:rPr lang="en-US" sz="2400" dirty="0">
                <a:latin typeface="Comic Sans MS"/>
                <a:cs typeface="Comic Sans MS"/>
              </a:rPr>
              <a:t>)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03512" y="4293097"/>
            <a:ext cx="3816424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>
                <a:latin typeface="Comic Sans MS"/>
                <a:cs typeface="Comic Sans MS"/>
              </a:rPr>
              <a:t>ocus on last move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>
                <a:latin typeface="Comic Sans MS"/>
                <a:cs typeface="Comic Sans MS"/>
              </a:rPr>
              <a:t>    (last </a:t>
            </a:r>
            <a:r>
              <a:rPr lang="en-US" dirty="0" err="1">
                <a:latin typeface="Comic Sans MS"/>
                <a:cs typeface="Comic Sans MS"/>
              </a:rPr>
              <a:t>parenthesization</a:t>
            </a:r>
            <a:r>
              <a:rPr lang="en-US" dirty="0">
                <a:latin typeface="Comic Sans MS"/>
                <a:cs typeface="Comic Sans MS"/>
              </a:rPr>
              <a:t>)</a:t>
            </a: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>
                <a:latin typeface="Comic Sans MS"/>
                <a:cs typeface="Comic Sans MS"/>
              </a:rPr>
              <a:t>ind best k minimizing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>
                <a:latin typeface="Comic Sans MS"/>
                <a:cs typeface="Comic Sans MS"/>
              </a:rPr>
              <a:t>    the cost</a:t>
            </a: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recursively continue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>
                <a:latin typeface="Comic Sans MS"/>
                <a:cs typeface="Comic Sans MS"/>
              </a:rPr>
              <a:t>    on left and right  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48462" y="5169386"/>
            <a:ext cx="51960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OPT(</a:t>
            </a:r>
            <a:r>
              <a:rPr lang="en-US" sz="2000" dirty="0" err="1">
                <a:latin typeface="Comic Sans MS"/>
                <a:cs typeface="Comic Sans MS"/>
              </a:rPr>
              <a:t>i</a:t>
            </a:r>
            <a:r>
              <a:rPr lang="en-US" sz="2000" dirty="0" err="1">
                <a:latin typeface="Comic Sans MS"/>
                <a:cs typeface="Comic Sans MS"/>
              </a:rPr>
              <a:t>,j</a:t>
            </a:r>
            <a:r>
              <a:rPr lang="en-US" sz="2000" dirty="0">
                <a:latin typeface="Comic Sans MS"/>
                <a:cs typeface="Comic Sans MS"/>
              </a:rPr>
              <a:t>) =min { OPT(</a:t>
            </a:r>
            <a:r>
              <a:rPr lang="en-US" sz="2000" dirty="0" err="1">
                <a:latin typeface="Comic Sans MS"/>
                <a:cs typeface="Comic Sans MS"/>
              </a:rPr>
              <a:t>i</a:t>
            </a:r>
            <a:r>
              <a:rPr lang="en-US" sz="2000" dirty="0" err="1">
                <a:latin typeface="Comic Sans MS"/>
                <a:cs typeface="Comic Sans MS"/>
              </a:rPr>
              <a:t>,k</a:t>
            </a:r>
            <a:r>
              <a:rPr lang="en-US" sz="2000" dirty="0">
                <a:latin typeface="Comic Sans MS"/>
                <a:cs typeface="Comic Sans MS"/>
              </a:rPr>
              <a:t>) + OPT(k+1,j) +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>
                <a:latin typeface="Comic Sans MS"/>
                <a:cs typeface="Comic Sans MS"/>
              </a:rPr>
              <a:t>                      cost of (A</a:t>
            </a:r>
            <a:r>
              <a:rPr lang="en-US" sz="2000" baseline="-25000" dirty="0">
                <a:latin typeface="Comic Sans MS"/>
                <a:cs typeface="Comic Sans MS"/>
              </a:rPr>
              <a:t>i</a:t>
            </a:r>
            <a:r>
              <a:rPr lang="en-US" sz="2000" dirty="0">
                <a:latin typeface="Comic Sans MS"/>
                <a:cs typeface="Comic Sans MS"/>
              </a:rPr>
              <a:t>…A</a:t>
            </a:r>
            <a:r>
              <a:rPr lang="en-US" sz="2000" baseline="-25000" dirty="0">
                <a:latin typeface="Comic Sans MS"/>
                <a:cs typeface="Comic Sans MS"/>
              </a:rPr>
              <a:t>k-1</a:t>
            </a:r>
            <a:r>
              <a:rPr lang="en-US" sz="2000" dirty="0">
                <a:latin typeface="Comic Sans MS"/>
                <a:cs typeface="Comic Sans MS"/>
              </a:rPr>
              <a:t>)</a:t>
            </a:r>
            <a:r>
              <a:rPr lang="en-US" sz="2000" dirty="0">
                <a:latin typeface="Comic Sans MS"/>
                <a:cs typeface="Comic Sans MS"/>
              </a:rPr>
              <a:t> (</a:t>
            </a:r>
            <a:r>
              <a:rPr lang="en-US" sz="2000" dirty="0" err="1">
                <a:latin typeface="Comic Sans MS"/>
                <a:cs typeface="Comic Sans MS"/>
              </a:rPr>
              <a:t>A</a:t>
            </a:r>
            <a:r>
              <a:rPr lang="en-US" sz="2000" baseline="-25000" dirty="0" err="1">
                <a:latin typeface="Comic Sans MS"/>
                <a:cs typeface="Comic Sans MS"/>
              </a:rPr>
              <a:t>k</a:t>
            </a:r>
            <a:r>
              <a:rPr lang="en-US" sz="2000" dirty="0">
                <a:latin typeface="Comic Sans MS"/>
                <a:cs typeface="Comic Sans MS"/>
              </a:rPr>
              <a:t>…A</a:t>
            </a:r>
            <a:r>
              <a:rPr lang="en-US" sz="2000" baseline="-25000" dirty="0">
                <a:latin typeface="Comic Sans MS"/>
                <a:cs typeface="Comic Sans MS"/>
              </a:rPr>
              <a:t>j-</a:t>
            </a:r>
            <a:r>
              <a:rPr lang="en-US" sz="2000" baseline="-25000" dirty="0">
                <a:latin typeface="Comic Sans MS"/>
                <a:cs typeface="Comic Sans MS"/>
              </a:rPr>
              <a:t>1</a:t>
            </a:r>
            <a:r>
              <a:rPr lang="en-US" sz="2000" dirty="0">
                <a:latin typeface="Comic Sans MS"/>
                <a:cs typeface="Comic Sans MS"/>
              </a:rPr>
              <a:t>) }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033492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91544" y="1340769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03512" y="1609785"/>
            <a:ext cx="403244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n+1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i,i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l=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n-l+1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j = i + l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1</a:t>
            </a:r>
            <a:r>
              <a:rPr lang="tr-TR" sz="1600" dirty="0">
                <a:latin typeface="Comic Sans MS"/>
                <a:cs typeface="Comic Sans MS"/>
              </a:rPr>
              <a:t>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∞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k=i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j-1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i,k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+ M[k+1,j] + 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M[1,n]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23990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91544" y="1340769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03512" y="1609785"/>
            <a:ext cx="403244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n+1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i,i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l=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n-l+1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j = i + l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1</a:t>
            </a:r>
            <a:r>
              <a:rPr lang="tr-TR" sz="1600" dirty="0">
                <a:latin typeface="Comic Sans MS"/>
                <a:cs typeface="Comic Sans MS"/>
              </a:rPr>
              <a:t>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∞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k=i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j-1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i,k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+ M[k+1,j] + 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M[1,n]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6384032" y="2420888"/>
          <a:ext cx="3014622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31770" y="1126486"/>
            <a:ext cx="2770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/>
              <a:t>  ,   A</a:t>
            </a:r>
            <a:r>
              <a:rPr lang="en-US" baseline="-25000" dirty="0"/>
              <a:t>2 </a:t>
            </a:r>
            <a:r>
              <a:rPr lang="en-US" dirty="0"/>
              <a:t>  ,   A</a:t>
            </a:r>
            <a:r>
              <a:rPr lang="en-US" baseline="-25000" dirty="0"/>
              <a:t>3 </a:t>
            </a:r>
            <a:r>
              <a:rPr lang="en-US" dirty="0"/>
              <a:t>  ,   A</a:t>
            </a:r>
            <a:r>
              <a:rPr lang="en-US" baseline="-25000" dirty="0"/>
              <a:t>4   </a:t>
            </a:r>
            <a:r>
              <a:rPr lang="en-US" dirty="0"/>
              <a:t> ,   A</a:t>
            </a:r>
            <a:r>
              <a:rPr lang="en-US" baseline="-25000" dirty="0"/>
              <a:t>5</a:t>
            </a:r>
            <a:endParaRPr lang="en-US" dirty="0"/>
          </a:p>
          <a:p>
            <a:r>
              <a:rPr lang="en-US" dirty="0"/>
              <a:t>4x5 ,  5x3 ,  3x6  ,  6x2  , 2x3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47658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91544" y="1340769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03512" y="1609785"/>
            <a:ext cx="403244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n+1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i,i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l=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n-l+1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j = i + l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1</a:t>
            </a:r>
            <a:r>
              <a:rPr lang="tr-TR" sz="1600" dirty="0">
                <a:latin typeface="Comic Sans MS"/>
                <a:cs typeface="Comic Sans MS"/>
              </a:rPr>
              <a:t>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∞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k=i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j-1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i,k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+ M[k+1,j] + 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M[1,n]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6384032" y="2420888"/>
          <a:ext cx="3014622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31770" y="1126486"/>
            <a:ext cx="2770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/>
              <a:t>  ,   A</a:t>
            </a:r>
            <a:r>
              <a:rPr lang="en-US" baseline="-25000" dirty="0"/>
              <a:t>2 </a:t>
            </a:r>
            <a:r>
              <a:rPr lang="en-US" dirty="0"/>
              <a:t>  ,   A</a:t>
            </a:r>
            <a:r>
              <a:rPr lang="en-US" baseline="-25000" dirty="0"/>
              <a:t>3 </a:t>
            </a:r>
            <a:r>
              <a:rPr lang="en-US" dirty="0"/>
              <a:t>  ,   A</a:t>
            </a:r>
            <a:r>
              <a:rPr lang="en-US" baseline="-25000" dirty="0"/>
              <a:t>4   </a:t>
            </a:r>
            <a:r>
              <a:rPr lang="en-US" dirty="0"/>
              <a:t> ,   A</a:t>
            </a:r>
            <a:r>
              <a:rPr lang="en-US" baseline="-25000" dirty="0"/>
              <a:t>5</a:t>
            </a:r>
            <a:endParaRPr lang="en-US" dirty="0"/>
          </a:p>
          <a:p>
            <a:r>
              <a:rPr lang="en-US" dirty="0"/>
              <a:t>4x5 ,  5x3 ,  3x6  ,  6x2  , 2x3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9469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91544" y="1340769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03512" y="1609785"/>
            <a:ext cx="403244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n+1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i,i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l=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n-l+1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j = i + l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1</a:t>
            </a:r>
            <a:r>
              <a:rPr lang="tr-TR" sz="1600" dirty="0">
                <a:latin typeface="Comic Sans MS"/>
                <a:cs typeface="Comic Sans MS"/>
              </a:rPr>
              <a:t>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∞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k=i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j-1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= M[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i,k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] + M[k+1,j] + p</a:t>
            </a:r>
            <a:r>
              <a:rPr lang="tr-TR" sz="16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i-1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j</a:t>
            </a:r>
            <a:endParaRPr lang="tr-TR" sz="1600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M[1,n]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6384032" y="2420888"/>
          <a:ext cx="3014622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60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31770" y="1126486"/>
            <a:ext cx="2770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/>
              <a:t>  ,   A</a:t>
            </a:r>
            <a:r>
              <a:rPr lang="en-US" baseline="-25000" dirty="0"/>
              <a:t>2 </a:t>
            </a:r>
            <a:r>
              <a:rPr lang="en-US" dirty="0"/>
              <a:t>  ,   A</a:t>
            </a:r>
            <a:r>
              <a:rPr lang="en-US" baseline="-25000" dirty="0"/>
              <a:t>3 </a:t>
            </a:r>
            <a:r>
              <a:rPr lang="en-US" dirty="0"/>
              <a:t>  ,   A</a:t>
            </a:r>
            <a:r>
              <a:rPr lang="en-US" baseline="-25000" dirty="0"/>
              <a:t>4   </a:t>
            </a:r>
            <a:r>
              <a:rPr lang="en-US" dirty="0"/>
              <a:t> ,   A</a:t>
            </a:r>
            <a:r>
              <a:rPr lang="en-US" baseline="-25000" dirty="0"/>
              <a:t>5</a:t>
            </a:r>
            <a:endParaRPr lang="en-US" dirty="0"/>
          </a:p>
          <a:p>
            <a:r>
              <a:rPr lang="en-US" dirty="0"/>
              <a:t>4x5 ,  5x3 ,  3x6  ,  6x2  , 2x3</a:t>
            </a:r>
            <a:endParaRPr lang="en-US" dirty="0"/>
          </a:p>
        </p:txBody>
      </p:sp>
      <p:sp>
        <p:nvSpPr>
          <p:cNvPr id="9" name="Metin kutusu 2"/>
          <p:cNvSpPr txBox="1"/>
          <p:nvPr/>
        </p:nvSpPr>
        <p:spPr>
          <a:xfrm>
            <a:off x="5310614" y="2852936"/>
            <a:ext cx="5613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>
                <a:latin typeface="Comic Sans MS" panose="030F0702030302020204" pitchFamily="66" charset="0"/>
              </a:rPr>
              <a:t> = 1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10" name="Metin kutusu 7"/>
          <p:cNvSpPr txBox="1"/>
          <p:nvPr/>
        </p:nvSpPr>
        <p:spPr>
          <a:xfrm>
            <a:off x="7343440" y="1846498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j = 2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1" name="Düz Ok Bağlayıcısı 4"/>
          <p:cNvCxnSpPr/>
          <p:nvPr/>
        </p:nvCxnSpPr>
        <p:spPr>
          <a:xfrm>
            <a:off x="5966090" y="3022213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7636950" y="218505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5375920" y="1988840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l</a:t>
            </a:r>
            <a:r>
              <a:rPr lang="tr-TR" sz="1600" dirty="0">
                <a:latin typeface="Comic Sans MS" panose="030F0702030302020204" pitchFamily="66" charset="0"/>
              </a:rPr>
              <a:t> = 2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27848" y="5373217"/>
            <a:ext cx="45208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OPT</a:t>
            </a:r>
            <a:r>
              <a:rPr lang="en-US" dirty="0">
                <a:latin typeface="Comic Sans MS"/>
                <a:cs typeface="Comic Sans MS"/>
              </a:rPr>
              <a:t>(1,2) = OPT(1,1) + OPT(2,2) +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OPT(1,2) = 60</a:t>
            </a:r>
            <a:r>
              <a:rPr lang="en-US" dirty="0">
                <a:latin typeface="Comic Sans MS"/>
                <a:cs typeface="Comic Sans MS"/>
              </a:rPr>
              <a:t>  </a:t>
            </a:r>
            <a:endParaRPr lang="en-US" dirty="0"/>
          </a:p>
        </p:txBody>
      </p:sp>
      <p:sp>
        <p:nvSpPr>
          <p:cNvPr id="15" name="Metin kutusu 2"/>
          <p:cNvSpPr txBox="1"/>
          <p:nvPr/>
        </p:nvSpPr>
        <p:spPr>
          <a:xfrm>
            <a:off x="4727886" y="5034662"/>
            <a:ext cx="615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u="sng" dirty="0">
                <a:latin typeface="Comic Sans MS" panose="030F0702030302020204" pitchFamily="66" charset="0"/>
              </a:rPr>
              <a:t>k</a:t>
            </a:r>
            <a:r>
              <a:rPr lang="tr-TR" sz="1600" u="sng" dirty="0">
                <a:latin typeface="Comic Sans MS" panose="030F0702030302020204" pitchFamily="66" charset="0"/>
              </a:rPr>
              <a:t> = </a:t>
            </a:r>
            <a:r>
              <a:rPr lang="tr-TR" sz="1600" u="sng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20136" y="2763995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340889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91544" y="1340769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03512" y="1609785"/>
            <a:ext cx="403244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n+1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i,i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l=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n-l+1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j = i + l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1</a:t>
            </a:r>
            <a:r>
              <a:rPr lang="tr-TR" sz="1600" dirty="0">
                <a:latin typeface="Comic Sans MS"/>
                <a:cs typeface="Comic Sans MS"/>
              </a:rPr>
              <a:t>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∞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k=i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j-1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= M[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i,k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] + M[k+1,j] + p</a:t>
            </a:r>
            <a:r>
              <a:rPr lang="tr-TR" sz="16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i-1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j</a:t>
            </a:r>
            <a:endParaRPr lang="tr-TR" sz="1600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M[1,n]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6384032" y="2420888"/>
          <a:ext cx="3014622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60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90</a:t>
                      </a:r>
                      <a:endParaRPr lang="tr-TR" sz="1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31770" y="1126486"/>
            <a:ext cx="2770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/>
              <a:t>  ,   A</a:t>
            </a:r>
            <a:r>
              <a:rPr lang="en-US" baseline="-25000" dirty="0"/>
              <a:t>2 </a:t>
            </a:r>
            <a:r>
              <a:rPr lang="en-US" dirty="0"/>
              <a:t>  ,   A</a:t>
            </a:r>
            <a:r>
              <a:rPr lang="en-US" baseline="-25000" dirty="0"/>
              <a:t>3 </a:t>
            </a:r>
            <a:r>
              <a:rPr lang="en-US" dirty="0"/>
              <a:t>  ,   A</a:t>
            </a:r>
            <a:r>
              <a:rPr lang="en-US" baseline="-25000" dirty="0"/>
              <a:t>4   </a:t>
            </a:r>
            <a:r>
              <a:rPr lang="en-US" dirty="0"/>
              <a:t> ,   A</a:t>
            </a:r>
            <a:r>
              <a:rPr lang="en-US" baseline="-25000" dirty="0"/>
              <a:t>5</a:t>
            </a:r>
            <a:endParaRPr lang="en-US" dirty="0"/>
          </a:p>
          <a:p>
            <a:r>
              <a:rPr lang="en-US" dirty="0"/>
              <a:t>4x5 ,  5x3 ,  3x6  ,  6x2  , 2x3</a:t>
            </a:r>
            <a:endParaRPr lang="en-US" dirty="0"/>
          </a:p>
        </p:txBody>
      </p:sp>
      <p:sp>
        <p:nvSpPr>
          <p:cNvPr id="9" name="Metin kutusu 2"/>
          <p:cNvSpPr txBox="1"/>
          <p:nvPr/>
        </p:nvSpPr>
        <p:spPr>
          <a:xfrm>
            <a:off x="5310614" y="3269415"/>
            <a:ext cx="5947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>
                <a:latin typeface="Comic Sans MS" panose="030F0702030302020204" pitchFamily="66" charset="0"/>
              </a:rPr>
              <a:t> = 2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10" name="Metin kutusu 7"/>
          <p:cNvSpPr txBox="1"/>
          <p:nvPr/>
        </p:nvSpPr>
        <p:spPr>
          <a:xfrm>
            <a:off x="7861591" y="1846498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j = </a:t>
            </a:r>
            <a:r>
              <a:rPr lang="tr-TR" sz="1600" dirty="0"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11" name="Düz Ok Bağlayıcısı 4"/>
          <p:cNvCxnSpPr/>
          <p:nvPr/>
        </p:nvCxnSpPr>
        <p:spPr>
          <a:xfrm>
            <a:off x="5966090" y="3438692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8155101" y="218505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5375920" y="1988840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l</a:t>
            </a:r>
            <a:r>
              <a:rPr lang="tr-TR" sz="1600" dirty="0">
                <a:latin typeface="Comic Sans MS" panose="030F0702030302020204" pitchFamily="66" charset="0"/>
              </a:rPr>
              <a:t> = 2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27848" y="5373217"/>
            <a:ext cx="46563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OPT</a:t>
            </a:r>
            <a:r>
              <a:rPr lang="en-US" dirty="0">
                <a:latin typeface="Comic Sans MS"/>
                <a:cs typeface="Comic Sans MS"/>
              </a:rPr>
              <a:t>(2,3) = OPT(2,2) + OPT(3,3) +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OPT(2,3) = 90</a:t>
            </a:r>
            <a:r>
              <a:rPr lang="en-US" dirty="0">
                <a:latin typeface="Comic Sans MS"/>
                <a:cs typeface="Comic Sans MS"/>
              </a:rPr>
              <a:t>  </a:t>
            </a:r>
            <a:endParaRPr lang="en-US" dirty="0"/>
          </a:p>
        </p:txBody>
      </p:sp>
      <p:sp>
        <p:nvSpPr>
          <p:cNvPr id="15" name="Metin kutusu 2"/>
          <p:cNvSpPr txBox="1"/>
          <p:nvPr/>
        </p:nvSpPr>
        <p:spPr>
          <a:xfrm>
            <a:off x="4727886" y="5034662"/>
            <a:ext cx="6480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u="sng" dirty="0">
                <a:latin typeface="Comic Sans MS" panose="030F0702030302020204" pitchFamily="66" charset="0"/>
              </a:rPr>
              <a:t>k</a:t>
            </a:r>
            <a:r>
              <a:rPr lang="tr-TR" sz="1600" u="sng" dirty="0">
                <a:latin typeface="Comic Sans MS" panose="030F0702030302020204" pitchFamily="66" charset="0"/>
              </a:rPr>
              <a:t> = 2</a:t>
            </a:r>
            <a:endParaRPr lang="tr-TR" sz="1600" u="sng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805527" y="3140969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20136" y="2763995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218912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91544" y="1340769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03512" y="1609785"/>
            <a:ext cx="403244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n+1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i,i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l=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n-l+1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j = i + l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1</a:t>
            </a:r>
            <a:r>
              <a:rPr lang="tr-TR" sz="1600" dirty="0">
                <a:latin typeface="Comic Sans MS"/>
                <a:cs typeface="Comic Sans MS"/>
              </a:rPr>
              <a:t>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∞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k=i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j-1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= M[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i,k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] + M[k+1,j] + p</a:t>
            </a:r>
            <a:r>
              <a:rPr lang="tr-TR" sz="16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i-1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j</a:t>
            </a:r>
            <a:endParaRPr lang="tr-TR" sz="1600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M[1,n]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6384032" y="2420888"/>
          <a:ext cx="3014622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60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90</a:t>
                      </a:r>
                      <a:endParaRPr lang="tr-TR" sz="1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31770" y="1126486"/>
            <a:ext cx="2770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/>
              <a:t>  ,   A</a:t>
            </a:r>
            <a:r>
              <a:rPr lang="en-US" baseline="-25000" dirty="0"/>
              <a:t>2 </a:t>
            </a:r>
            <a:r>
              <a:rPr lang="en-US" dirty="0"/>
              <a:t>  ,   A</a:t>
            </a:r>
            <a:r>
              <a:rPr lang="en-US" baseline="-25000" dirty="0"/>
              <a:t>3 </a:t>
            </a:r>
            <a:r>
              <a:rPr lang="en-US" dirty="0"/>
              <a:t>  ,   A</a:t>
            </a:r>
            <a:r>
              <a:rPr lang="en-US" baseline="-25000" dirty="0"/>
              <a:t>4   </a:t>
            </a:r>
            <a:r>
              <a:rPr lang="en-US" dirty="0"/>
              <a:t> ,   A</a:t>
            </a:r>
            <a:r>
              <a:rPr lang="en-US" baseline="-25000" dirty="0"/>
              <a:t>5</a:t>
            </a:r>
            <a:endParaRPr lang="en-US" dirty="0"/>
          </a:p>
          <a:p>
            <a:r>
              <a:rPr lang="en-US" dirty="0"/>
              <a:t>4x5 ,  5x3 ,  3x6  ,  6x2  , 2x3</a:t>
            </a:r>
            <a:endParaRPr lang="en-US" dirty="0"/>
          </a:p>
        </p:txBody>
      </p:sp>
      <p:sp>
        <p:nvSpPr>
          <p:cNvPr id="9" name="Metin kutusu 2"/>
          <p:cNvSpPr txBox="1"/>
          <p:nvPr/>
        </p:nvSpPr>
        <p:spPr>
          <a:xfrm>
            <a:off x="5310614" y="3678161"/>
            <a:ext cx="5947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0" name="Metin kutusu 7"/>
          <p:cNvSpPr txBox="1"/>
          <p:nvPr/>
        </p:nvSpPr>
        <p:spPr>
          <a:xfrm>
            <a:off x="8353995" y="1846498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j = 4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1" name="Düz Ok Bağlayıcısı 4"/>
          <p:cNvCxnSpPr/>
          <p:nvPr/>
        </p:nvCxnSpPr>
        <p:spPr>
          <a:xfrm>
            <a:off x="5966090" y="3847438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8647505" y="218505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5375920" y="1988840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l</a:t>
            </a:r>
            <a:r>
              <a:rPr lang="tr-TR" sz="1600" dirty="0">
                <a:latin typeface="Comic Sans MS" panose="030F0702030302020204" pitchFamily="66" charset="0"/>
              </a:rPr>
              <a:t> = 2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27848" y="5373217"/>
            <a:ext cx="46563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OPT</a:t>
            </a:r>
            <a:r>
              <a:rPr lang="en-US" dirty="0">
                <a:latin typeface="Comic Sans MS"/>
                <a:cs typeface="Comic Sans MS"/>
              </a:rPr>
              <a:t>(3,4) = OPT(3,3) + OPT(4,4) +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OPT(3,4) = 36</a:t>
            </a:r>
            <a:r>
              <a:rPr lang="en-US" dirty="0">
                <a:latin typeface="Comic Sans MS"/>
                <a:cs typeface="Comic Sans MS"/>
              </a:rPr>
              <a:t>  </a:t>
            </a:r>
            <a:endParaRPr lang="en-US" dirty="0"/>
          </a:p>
        </p:txBody>
      </p:sp>
      <p:sp>
        <p:nvSpPr>
          <p:cNvPr id="15" name="Metin kutusu 2"/>
          <p:cNvSpPr txBox="1"/>
          <p:nvPr/>
        </p:nvSpPr>
        <p:spPr>
          <a:xfrm>
            <a:off x="4727886" y="5034662"/>
            <a:ext cx="6480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u="sng" dirty="0">
                <a:latin typeface="Comic Sans MS" panose="030F0702030302020204" pitchFamily="66" charset="0"/>
              </a:rPr>
              <a:t>k</a:t>
            </a:r>
            <a:r>
              <a:rPr lang="tr-TR" sz="1600" u="sng" dirty="0">
                <a:latin typeface="Comic Sans MS" panose="030F0702030302020204" pitchFamily="66" charset="0"/>
              </a:rPr>
              <a:t> = </a:t>
            </a:r>
            <a:r>
              <a:rPr lang="tr-TR" sz="1600" u="sng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805527" y="3140969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20136" y="2763995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13567" y="357020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43754060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91544" y="1340769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03512" y="1609785"/>
            <a:ext cx="403244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n+1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i,i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l=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n-l+1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j = i + l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1</a:t>
            </a:r>
            <a:r>
              <a:rPr lang="tr-TR" sz="1600" dirty="0">
                <a:latin typeface="Comic Sans MS"/>
                <a:cs typeface="Comic Sans MS"/>
              </a:rPr>
              <a:t>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∞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k=i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j-1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= M[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i,k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] + M[k+1,j] + p</a:t>
            </a:r>
            <a:r>
              <a:rPr lang="tr-TR" sz="16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i-1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j</a:t>
            </a:r>
            <a:endParaRPr lang="tr-TR" sz="1600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M[1,n]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6384032" y="2420888"/>
          <a:ext cx="3014622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60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90</a:t>
                      </a:r>
                      <a:endParaRPr lang="tr-TR" sz="1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31770" y="1126486"/>
            <a:ext cx="2770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/>
              <a:t>  ,   A</a:t>
            </a:r>
            <a:r>
              <a:rPr lang="en-US" baseline="-25000" dirty="0"/>
              <a:t>2 </a:t>
            </a:r>
            <a:r>
              <a:rPr lang="en-US" dirty="0"/>
              <a:t>  ,   A</a:t>
            </a:r>
            <a:r>
              <a:rPr lang="en-US" baseline="-25000" dirty="0"/>
              <a:t>3 </a:t>
            </a:r>
            <a:r>
              <a:rPr lang="en-US" dirty="0"/>
              <a:t>  ,   A</a:t>
            </a:r>
            <a:r>
              <a:rPr lang="en-US" baseline="-25000" dirty="0"/>
              <a:t>4   </a:t>
            </a:r>
            <a:r>
              <a:rPr lang="en-US" dirty="0"/>
              <a:t> ,   A</a:t>
            </a:r>
            <a:r>
              <a:rPr lang="en-US" baseline="-25000" dirty="0"/>
              <a:t>5</a:t>
            </a:r>
            <a:endParaRPr lang="en-US" dirty="0"/>
          </a:p>
          <a:p>
            <a:r>
              <a:rPr lang="en-US" dirty="0"/>
              <a:t>4x5 ,  5x3 ,  3x6  ,  6x2  , 2x3</a:t>
            </a:r>
            <a:endParaRPr lang="en-US" dirty="0"/>
          </a:p>
        </p:txBody>
      </p:sp>
      <p:sp>
        <p:nvSpPr>
          <p:cNvPr id="9" name="Metin kutusu 2"/>
          <p:cNvSpPr txBox="1"/>
          <p:nvPr/>
        </p:nvSpPr>
        <p:spPr>
          <a:xfrm>
            <a:off x="5310615" y="4098558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>
                <a:latin typeface="Comic Sans MS" panose="030F0702030302020204" pitchFamily="66" charset="0"/>
              </a:rPr>
              <a:t> = 4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10" name="Metin kutusu 7"/>
          <p:cNvSpPr txBox="1"/>
          <p:nvPr/>
        </p:nvSpPr>
        <p:spPr>
          <a:xfrm>
            <a:off x="8855608" y="1846498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j = </a:t>
            </a:r>
            <a:r>
              <a:rPr lang="tr-TR" sz="1600" dirty="0">
                <a:latin typeface="Comic Sans MS" panose="030F0702030302020204" pitchFamily="66" charset="0"/>
              </a:rPr>
              <a:t>5</a:t>
            </a:r>
          </a:p>
        </p:txBody>
      </p:sp>
      <p:cxnSp>
        <p:nvCxnSpPr>
          <p:cNvPr id="11" name="Düz Ok Bağlayıcısı 4"/>
          <p:cNvCxnSpPr/>
          <p:nvPr/>
        </p:nvCxnSpPr>
        <p:spPr>
          <a:xfrm>
            <a:off x="5966090" y="4267835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9149118" y="218505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5375920" y="1988840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l</a:t>
            </a:r>
            <a:r>
              <a:rPr lang="tr-TR" sz="1600" dirty="0">
                <a:latin typeface="Comic Sans MS" panose="030F0702030302020204" pitchFamily="66" charset="0"/>
              </a:rPr>
              <a:t> = 2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27848" y="5373217"/>
            <a:ext cx="46563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OPT</a:t>
            </a:r>
            <a:r>
              <a:rPr lang="en-US" dirty="0">
                <a:latin typeface="Comic Sans MS"/>
                <a:cs typeface="Comic Sans MS"/>
              </a:rPr>
              <a:t>(4,5) = OPT(4,4) + OPT(5,5) +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6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OPT(4,5) = 36</a:t>
            </a:r>
            <a:r>
              <a:rPr lang="en-US" dirty="0">
                <a:latin typeface="Comic Sans MS"/>
                <a:cs typeface="Comic Sans MS"/>
              </a:rPr>
              <a:t>  </a:t>
            </a:r>
            <a:endParaRPr lang="en-US" dirty="0"/>
          </a:p>
        </p:txBody>
      </p:sp>
      <p:sp>
        <p:nvSpPr>
          <p:cNvPr id="15" name="Metin kutusu 2"/>
          <p:cNvSpPr txBox="1"/>
          <p:nvPr/>
        </p:nvSpPr>
        <p:spPr>
          <a:xfrm>
            <a:off x="4727886" y="5034662"/>
            <a:ext cx="6480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u="sng" dirty="0">
                <a:latin typeface="Comic Sans MS" panose="030F0702030302020204" pitchFamily="66" charset="0"/>
              </a:rPr>
              <a:t>k</a:t>
            </a:r>
            <a:r>
              <a:rPr lang="tr-TR" sz="1600" u="sng" dirty="0">
                <a:latin typeface="Comic Sans MS" panose="030F0702030302020204" pitchFamily="66" charset="0"/>
              </a:rPr>
              <a:t> = 4</a:t>
            </a:r>
            <a:endParaRPr lang="tr-TR" sz="1600" u="sng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805527" y="3140969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20136" y="2763995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13567" y="357020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826090" y="3985320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02682068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91544" y="1340769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03512" y="1609785"/>
            <a:ext cx="403244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n+1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i,i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l=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n-l+1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j = i + l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1</a:t>
            </a:r>
            <a:r>
              <a:rPr lang="tr-TR" sz="1600" dirty="0">
                <a:latin typeface="Comic Sans MS"/>
                <a:cs typeface="Comic Sans MS"/>
              </a:rPr>
              <a:t>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∞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k=i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j-1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= M[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i,k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] + M[k+1,j] + p</a:t>
            </a:r>
            <a:r>
              <a:rPr lang="tr-TR" sz="16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i-1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j</a:t>
            </a:r>
            <a:endParaRPr lang="tr-TR" sz="1600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M[1,n]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6384032" y="2420888"/>
          <a:ext cx="3014622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60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90</a:t>
                      </a:r>
                      <a:endParaRPr lang="tr-TR" sz="1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31770" y="1126486"/>
            <a:ext cx="2770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/>
              <a:t>  ,   A</a:t>
            </a:r>
            <a:r>
              <a:rPr lang="en-US" baseline="-25000" dirty="0"/>
              <a:t>2 </a:t>
            </a:r>
            <a:r>
              <a:rPr lang="en-US" dirty="0"/>
              <a:t>  ,   A</a:t>
            </a:r>
            <a:r>
              <a:rPr lang="en-US" baseline="-25000" dirty="0"/>
              <a:t>3 </a:t>
            </a:r>
            <a:r>
              <a:rPr lang="en-US" dirty="0"/>
              <a:t>  ,   A</a:t>
            </a:r>
            <a:r>
              <a:rPr lang="en-US" baseline="-25000" dirty="0"/>
              <a:t>4   </a:t>
            </a:r>
            <a:r>
              <a:rPr lang="en-US" dirty="0"/>
              <a:t> ,   A</a:t>
            </a:r>
            <a:r>
              <a:rPr lang="en-US" baseline="-25000" dirty="0"/>
              <a:t>5</a:t>
            </a:r>
            <a:endParaRPr lang="en-US" dirty="0"/>
          </a:p>
          <a:p>
            <a:r>
              <a:rPr lang="en-US" dirty="0"/>
              <a:t>4x5 ,  5x3 ,  3x6  ,  6x2  , 2x3</a:t>
            </a:r>
            <a:endParaRPr lang="en-US" dirty="0"/>
          </a:p>
        </p:txBody>
      </p:sp>
      <p:sp>
        <p:nvSpPr>
          <p:cNvPr id="9" name="Metin kutusu 2"/>
          <p:cNvSpPr txBox="1"/>
          <p:nvPr/>
        </p:nvSpPr>
        <p:spPr>
          <a:xfrm>
            <a:off x="5310615" y="2876238"/>
            <a:ext cx="5618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" name="Metin kutusu 7"/>
          <p:cNvSpPr txBox="1"/>
          <p:nvPr/>
        </p:nvSpPr>
        <p:spPr>
          <a:xfrm>
            <a:off x="7837940" y="1846498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j = </a:t>
            </a:r>
            <a:r>
              <a:rPr lang="tr-TR" sz="1600" dirty="0"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11" name="Düz Ok Bağlayıcısı 4"/>
          <p:cNvCxnSpPr/>
          <p:nvPr/>
        </p:nvCxnSpPr>
        <p:spPr>
          <a:xfrm>
            <a:off x="5966090" y="3045515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8131450" y="218505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5375920" y="1988840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l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727848" y="5086926"/>
            <a:ext cx="45454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OPT</a:t>
            </a:r>
            <a:r>
              <a:rPr lang="en-US" dirty="0">
                <a:latin typeface="Comic Sans MS"/>
                <a:cs typeface="Comic Sans MS"/>
              </a:rPr>
              <a:t>(1,3) = OPT(1,1) + OPT(2,3) +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OPT(1,3) = 90 + 120 = 210</a:t>
            </a:r>
            <a:r>
              <a:rPr lang="en-US" dirty="0">
                <a:latin typeface="Comic Sans MS"/>
                <a:cs typeface="Comic Sans MS"/>
              </a:rPr>
              <a:t>  </a:t>
            </a:r>
            <a:endParaRPr lang="en-US" dirty="0"/>
          </a:p>
        </p:txBody>
      </p:sp>
      <p:sp>
        <p:nvSpPr>
          <p:cNvPr id="15" name="Metin kutusu 2"/>
          <p:cNvSpPr txBox="1"/>
          <p:nvPr/>
        </p:nvSpPr>
        <p:spPr>
          <a:xfrm>
            <a:off x="4727886" y="4748371"/>
            <a:ext cx="615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u="sng" dirty="0">
                <a:latin typeface="Comic Sans MS" panose="030F0702030302020204" pitchFamily="66" charset="0"/>
              </a:rPr>
              <a:t>k</a:t>
            </a:r>
            <a:r>
              <a:rPr lang="tr-TR" sz="1600" u="sng" dirty="0">
                <a:latin typeface="Comic Sans MS" panose="030F0702030302020204" pitchFamily="66" charset="0"/>
              </a:rPr>
              <a:t> = </a:t>
            </a:r>
            <a:r>
              <a:rPr lang="tr-TR" sz="1600" u="sng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805527" y="3140969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20136" y="2763995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13567" y="357020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826090" y="3985320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04387145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19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bunch of matrices A</a:t>
            </a:r>
            <a:r>
              <a:rPr lang="en-US" sz="24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0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,…,A</a:t>
            </a:r>
            <a:r>
              <a:rPr lang="en-US" sz="24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n-1</a:t>
            </a:r>
            <a:r>
              <a:rPr lang="en-US" sz="2400" dirty="0">
                <a:solidFill>
                  <a:srgbClr val="000099"/>
                </a:solidFill>
                <a:latin typeface="Comic Sans MS"/>
                <a:cs typeface="Comic Sans MS"/>
              </a:rPr>
              <a:t>,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 an optimal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parenthesization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that minimizes the cost of multiplication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2927350" y="2636913"/>
          <a:ext cx="6120978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r:id="rId3" imgW="5486400" imgH="863600" progId="Word.Document.12">
                  <p:link updateAutomatic="1"/>
                </p:oleObj>
              </mc:Choice>
              <mc:Fallback>
                <p:oleObj name="Document" r:id="rId3" imgW="5486400" imgH="863600" progId="Word.Document.12">
                  <p:link updateAutomatic="1"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27350" y="2636913"/>
                        <a:ext cx="6120978" cy="1068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/>
          </p:nvPr>
        </p:nvGraphicFramePr>
        <p:xfrm>
          <a:off x="3431704" y="3861048"/>
          <a:ext cx="7406537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5" imgW="5486400" imgH="266700" progId="Word.Document.12">
                  <p:link updateAutomatic="1"/>
                </p:oleObj>
              </mc:Choice>
              <mc:Fallback>
                <p:oleObj name="Document" r:id="rId5" imgW="5486400" imgH="266700" progId="Word.Document.12">
                  <p:link updateAutomatic="1"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31704" y="3861048"/>
                        <a:ext cx="7406537" cy="360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flipH="1">
            <a:off x="7032104" y="3573016"/>
            <a:ext cx="360040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3492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91544" y="1340769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03512" y="1609785"/>
            <a:ext cx="403244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n+1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i,i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l=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n-l+1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j = i + l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1</a:t>
            </a:r>
            <a:r>
              <a:rPr lang="tr-TR" sz="1600" dirty="0">
                <a:latin typeface="Comic Sans MS"/>
                <a:cs typeface="Comic Sans MS"/>
              </a:rPr>
              <a:t>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∞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k=i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j-1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= M[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i,k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] + M[k+1,j] + p</a:t>
            </a:r>
            <a:r>
              <a:rPr lang="tr-TR" sz="16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i-1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j</a:t>
            </a:r>
            <a:endParaRPr lang="tr-TR" sz="1600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M[1,n]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6384032" y="2420888"/>
          <a:ext cx="3014622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60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90</a:t>
                      </a:r>
                      <a:endParaRPr lang="tr-TR" sz="1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31770" y="1126486"/>
            <a:ext cx="2770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/>
              <a:t>  ,   A</a:t>
            </a:r>
            <a:r>
              <a:rPr lang="en-US" baseline="-25000" dirty="0"/>
              <a:t>2 </a:t>
            </a:r>
            <a:r>
              <a:rPr lang="en-US" dirty="0"/>
              <a:t>  ,   A</a:t>
            </a:r>
            <a:r>
              <a:rPr lang="en-US" baseline="-25000" dirty="0"/>
              <a:t>3 </a:t>
            </a:r>
            <a:r>
              <a:rPr lang="en-US" dirty="0"/>
              <a:t>  ,   A</a:t>
            </a:r>
            <a:r>
              <a:rPr lang="en-US" baseline="-25000" dirty="0"/>
              <a:t>4   </a:t>
            </a:r>
            <a:r>
              <a:rPr lang="en-US" dirty="0"/>
              <a:t> ,   A</a:t>
            </a:r>
            <a:r>
              <a:rPr lang="en-US" baseline="-25000" dirty="0"/>
              <a:t>5</a:t>
            </a:r>
            <a:endParaRPr lang="en-US" dirty="0"/>
          </a:p>
          <a:p>
            <a:r>
              <a:rPr lang="en-US" dirty="0"/>
              <a:t>4x5 ,  5x3 ,  3x6  ,  6x2  , 2x3</a:t>
            </a:r>
            <a:endParaRPr lang="en-US" dirty="0"/>
          </a:p>
        </p:txBody>
      </p:sp>
      <p:sp>
        <p:nvSpPr>
          <p:cNvPr id="9" name="Metin kutusu 2"/>
          <p:cNvSpPr txBox="1"/>
          <p:nvPr/>
        </p:nvSpPr>
        <p:spPr>
          <a:xfrm>
            <a:off x="5310615" y="2876238"/>
            <a:ext cx="5618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" name="Metin kutusu 7"/>
          <p:cNvSpPr txBox="1"/>
          <p:nvPr/>
        </p:nvSpPr>
        <p:spPr>
          <a:xfrm>
            <a:off x="7837940" y="1846498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j = </a:t>
            </a:r>
            <a:r>
              <a:rPr lang="tr-TR" sz="1600" dirty="0"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11" name="Düz Ok Bağlayıcısı 4"/>
          <p:cNvCxnSpPr/>
          <p:nvPr/>
        </p:nvCxnSpPr>
        <p:spPr>
          <a:xfrm>
            <a:off x="5966090" y="3045515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8131450" y="218505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5375920" y="1988840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l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727848" y="5086926"/>
            <a:ext cx="45454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OPT</a:t>
            </a:r>
            <a:r>
              <a:rPr lang="en-US" dirty="0">
                <a:latin typeface="Comic Sans MS"/>
                <a:cs typeface="Comic Sans MS"/>
              </a:rPr>
              <a:t>(1,3) = OPT(1,1) + OPT(2,3) +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OPT(1,3) = 90 + 120 = 210</a:t>
            </a:r>
            <a:r>
              <a:rPr lang="en-US" dirty="0">
                <a:latin typeface="Comic Sans MS"/>
                <a:cs typeface="Comic Sans MS"/>
              </a:rPr>
              <a:t>  </a:t>
            </a:r>
            <a:endParaRPr lang="en-US" dirty="0"/>
          </a:p>
        </p:txBody>
      </p:sp>
      <p:sp>
        <p:nvSpPr>
          <p:cNvPr id="15" name="Metin kutusu 2"/>
          <p:cNvSpPr txBox="1"/>
          <p:nvPr/>
        </p:nvSpPr>
        <p:spPr>
          <a:xfrm>
            <a:off x="4727886" y="4748371"/>
            <a:ext cx="615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u="sng" dirty="0">
                <a:latin typeface="Comic Sans MS" panose="030F0702030302020204" pitchFamily="66" charset="0"/>
              </a:rPr>
              <a:t>k</a:t>
            </a:r>
            <a:r>
              <a:rPr lang="tr-TR" sz="1600" u="sng" dirty="0">
                <a:latin typeface="Comic Sans MS" panose="030F0702030302020204" pitchFamily="66" charset="0"/>
              </a:rPr>
              <a:t> = </a:t>
            </a:r>
            <a:r>
              <a:rPr lang="tr-TR" sz="1600" u="sng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727848" y="6023030"/>
            <a:ext cx="45454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OPT</a:t>
            </a:r>
            <a:r>
              <a:rPr lang="en-US" dirty="0">
                <a:latin typeface="Comic Sans MS"/>
                <a:cs typeface="Comic Sans MS"/>
              </a:rPr>
              <a:t>(1,3) = OPT(1,2) + OPT(3,3) +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OPT(1,3) = 60 + 72 = 132</a:t>
            </a:r>
            <a:r>
              <a:rPr lang="en-US" dirty="0">
                <a:latin typeface="Comic Sans MS"/>
                <a:cs typeface="Comic Sans MS"/>
              </a:rPr>
              <a:t>  </a:t>
            </a:r>
            <a:endParaRPr lang="en-US" dirty="0"/>
          </a:p>
        </p:txBody>
      </p:sp>
      <p:sp>
        <p:nvSpPr>
          <p:cNvPr id="17" name="Metin kutusu 2"/>
          <p:cNvSpPr txBox="1"/>
          <p:nvPr/>
        </p:nvSpPr>
        <p:spPr>
          <a:xfrm>
            <a:off x="4727886" y="5684475"/>
            <a:ext cx="6480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u="sng" dirty="0">
                <a:latin typeface="Comic Sans MS" panose="030F0702030302020204" pitchFamily="66" charset="0"/>
              </a:rPr>
              <a:t>k</a:t>
            </a:r>
            <a:r>
              <a:rPr lang="tr-TR" sz="1600" u="sng" dirty="0">
                <a:latin typeface="Comic Sans MS" panose="030F0702030302020204" pitchFamily="66" charset="0"/>
              </a:rPr>
              <a:t> = 2</a:t>
            </a:r>
            <a:endParaRPr lang="tr-TR" sz="1600" u="sng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05527" y="3140969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20136" y="2763995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13567" y="357020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826090" y="3985320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16242522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91544" y="1340769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03512" y="1609785"/>
            <a:ext cx="403244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n+1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i,i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l=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n-l+1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j = i + l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1</a:t>
            </a:r>
            <a:r>
              <a:rPr lang="tr-TR" sz="1600" dirty="0">
                <a:latin typeface="Comic Sans MS"/>
                <a:cs typeface="Comic Sans MS"/>
              </a:rPr>
              <a:t>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∞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k=i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j-1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= M[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i,k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] + M[k+1,j] + p</a:t>
            </a:r>
            <a:r>
              <a:rPr lang="tr-TR" sz="16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i-1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j</a:t>
            </a:r>
            <a:endParaRPr lang="tr-TR" sz="1600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M[1,n]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6384032" y="2420888"/>
          <a:ext cx="3014622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60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132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90</a:t>
                      </a:r>
                      <a:endParaRPr lang="tr-TR" sz="1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31770" y="1126486"/>
            <a:ext cx="2770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/>
              <a:t>  ,   A</a:t>
            </a:r>
            <a:r>
              <a:rPr lang="en-US" baseline="-25000" dirty="0"/>
              <a:t>2 </a:t>
            </a:r>
            <a:r>
              <a:rPr lang="en-US" dirty="0"/>
              <a:t>  ,   A</a:t>
            </a:r>
            <a:r>
              <a:rPr lang="en-US" baseline="-25000" dirty="0"/>
              <a:t>3 </a:t>
            </a:r>
            <a:r>
              <a:rPr lang="en-US" dirty="0"/>
              <a:t>  ,   A</a:t>
            </a:r>
            <a:r>
              <a:rPr lang="en-US" baseline="-25000" dirty="0"/>
              <a:t>4   </a:t>
            </a:r>
            <a:r>
              <a:rPr lang="en-US" dirty="0"/>
              <a:t> ,   A</a:t>
            </a:r>
            <a:r>
              <a:rPr lang="en-US" baseline="-25000" dirty="0"/>
              <a:t>5</a:t>
            </a:r>
            <a:endParaRPr lang="en-US" dirty="0"/>
          </a:p>
          <a:p>
            <a:r>
              <a:rPr lang="en-US" dirty="0"/>
              <a:t>4x5 ,  5x3 ,  3x6  ,  6x2  , 2x3</a:t>
            </a:r>
            <a:endParaRPr lang="en-US" dirty="0"/>
          </a:p>
        </p:txBody>
      </p:sp>
      <p:sp>
        <p:nvSpPr>
          <p:cNvPr id="9" name="Metin kutusu 2"/>
          <p:cNvSpPr txBox="1"/>
          <p:nvPr/>
        </p:nvSpPr>
        <p:spPr>
          <a:xfrm>
            <a:off x="5310615" y="2876238"/>
            <a:ext cx="5618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" name="Metin kutusu 7"/>
          <p:cNvSpPr txBox="1"/>
          <p:nvPr/>
        </p:nvSpPr>
        <p:spPr>
          <a:xfrm>
            <a:off x="7837940" y="1846498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j = </a:t>
            </a:r>
            <a:r>
              <a:rPr lang="tr-TR" sz="1600" dirty="0"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11" name="Düz Ok Bağlayıcısı 4"/>
          <p:cNvCxnSpPr/>
          <p:nvPr/>
        </p:nvCxnSpPr>
        <p:spPr>
          <a:xfrm>
            <a:off x="5966090" y="3045515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8131450" y="218505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5375920" y="1988840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l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727848" y="5086926"/>
            <a:ext cx="45454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OPT</a:t>
            </a:r>
            <a:r>
              <a:rPr lang="en-US" dirty="0">
                <a:latin typeface="Comic Sans MS"/>
                <a:cs typeface="Comic Sans MS"/>
              </a:rPr>
              <a:t>(1,3) = OPT(1,1) + OPT(2,3) +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OPT(1,3) = 90 + 120 = 210</a:t>
            </a:r>
            <a:r>
              <a:rPr lang="en-US" dirty="0">
                <a:latin typeface="Comic Sans MS"/>
                <a:cs typeface="Comic Sans MS"/>
              </a:rPr>
              <a:t>  </a:t>
            </a:r>
            <a:endParaRPr lang="en-US" dirty="0"/>
          </a:p>
        </p:txBody>
      </p:sp>
      <p:sp>
        <p:nvSpPr>
          <p:cNvPr id="15" name="Metin kutusu 2"/>
          <p:cNvSpPr txBox="1"/>
          <p:nvPr/>
        </p:nvSpPr>
        <p:spPr>
          <a:xfrm>
            <a:off x="4727886" y="4748371"/>
            <a:ext cx="615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u="sng" dirty="0">
                <a:latin typeface="Comic Sans MS" panose="030F0702030302020204" pitchFamily="66" charset="0"/>
              </a:rPr>
              <a:t>k</a:t>
            </a:r>
            <a:r>
              <a:rPr lang="tr-TR" sz="1600" u="sng" dirty="0">
                <a:latin typeface="Comic Sans MS" panose="030F0702030302020204" pitchFamily="66" charset="0"/>
              </a:rPr>
              <a:t> = </a:t>
            </a:r>
            <a:r>
              <a:rPr lang="tr-TR" sz="1600" u="sng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727848" y="6023030"/>
            <a:ext cx="45454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OPT</a:t>
            </a:r>
            <a:r>
              <a:rPr lang="en-US" dirty="0">
                <a:latin typeface="Comic Sans MS"/>
                <a:cs typeface="Comic Sans MS"/>
              </a:rPr>
              <a:t>(1,3) = OPT(1,2) + OPT(3,3) +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OPT(1,3) = 60 + 72 = 132</a:t>
            </a:r>
            <a:r>
              <a:rPr lang="en-US" dirty="0">
                <a:latin typeface="Comic Sans MS"/>
                <a:cs typeface="Comic Sans MS"/>
              </a:rPr>
              <a:t>  </a:t>
            </a:r>
            <a:endParaRPr lang="en-US" dirty="0"/>
          </a:p>
        </p:txBody>
      </p:sp>
      <p:sp>
        <p:nvSpPr>
          <p:cNvPr id="17" name="Metin kutusu 2"/>
          <p:cNvSpPr txBox="1"/>
          <p:nvPr/>
        </p:nvSpPr>
        <p:spPr>
          <a:xfrm>
            <a:off x="4727886" y="5684475"/>
            <a:ext cx="6480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u="sng" dirty="0">
                <a:solidFill>
                  <a:srgbClr val="FF0000"/>
                </a:solidFill>
                <a:latin typeface="Comic Sans MS" panose="030F0702030302020204" pitchFamily="66" charset="0"/>
              </a:rPr>
              <a:t>k</a:t>
            </a:r>
            <a:r>
              <a:rPr lang="tr-TR" sz="1600" u="sng" dirty="0">
                <a:solidFill>
                  <a:srgbClr val="FF0000"/>
                </a:solidFill>
                <a:latin typeface="Comic Sans MS" panose="030F0702030302020204" pitchFamily="66" charset="0"/>
              </a:rPr>
              <a:t> = 2</a:t>
            </a:r>
            <a:endParaRPr lang="tr-TR" sz="1600" u="sng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11741" y="2768477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05527" y="3140969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20136" y="2763995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13567" y="357020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826090" y="3985320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10764706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91544" y="1340769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03512" y="1609785"/>
            <a:ext cx="403244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n+1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i,i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l=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n-l+1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j = i + l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1</a:t>
            </a:r>
            <a:r>
              <a:rPr lang="tr-TR" sz="1600" dirty="0">
                <a:latin typeface="Comic Sans MS"/>
                <a:cs typeface="Comic Sans MS"/>
              </a:rPr>
              <a:t>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∞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k=i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j-1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= M[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i,k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] + M[k+1,j] + p</a:t>
            </a:r>
            <a:r>
              <a:rPr lang="tr-TR" sz="16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i-1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j</a:t>
            </a:r>
            <a:endParaRPr lang="tr-TR" sz="1600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M[1,n]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6384032" y="2420888"/>
          <a:ext cx="3014622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60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132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106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130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90</a:t>
                      </a:r>
                      <a:endParaRPr lang="tr-TR" sz="1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96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54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31770" y="1126486"/>
            <a:ext cx="2770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/>
              <a:t>  ,   A</a:t>
            </a:r>
            <a:r>
              <a:rPr lang="en-US" baseline="-25000" dirty="0"/>
              <a:t>2 </a:t>
            </a:r>
            <a:r>
              <a:rPr lang="en-US" dirty="0"/>
              <a:t>  ,   A</a:t>
            </a:r>
            <a:r>
              <a:rPr lang="en-US" baseline="-25000" dirty="0"/>
              <a:t>3 </a:t>
            </a:r>
            <a:r>
              <a:rPr lang="en-US" dirty="0"/>
              <a:t>  ,   A</a:t>
            </a:r>
            <a:r>
              <a:rPr lang="en-US" baseline="-25000" dirty="0"/>
              <a:t>4   </a:t>
            </a:r>
            <a:r>
              <a:rPr lang="en-US" dirty="0"/>
              <a:t> ,   A</a:t>
            </a:r>
            <a:r>
              <a:rPr lang="en-US" baseline="-25000" dirty="0"/>
              <a:t>5</a:t>
            </a:r>
            <a:endParaRPr lang="en-US" dirty="0"/>
          </a:p>
          <a:p>
            <a:r>
              <a:rPr lang="en-US" dirty="0"/>
              <a:t>4x5 ,  5x3 ,  3x6  ,  6x2  , 2x3</a:t>
            </a:r>
            <a:endParaRPr lang="en-US" dirty="0"/>
          </a:p>
        </p:txBody>
      </p:sp>
      <p:sp>
        <p:nvSpPr>
          <p:cNvPr id="9" name="Metin kutusu 2"/>
          <p:cNvSpPr txBox="1"/>
          <p:nvPr/>
        </p:nvSpPr>
        <p:spPr>
          <a:xfrm>
            <a:off x="5310615" y="2876238"/>
            <a:ext cx="5618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" name="Metin kutusu 7"/>
          <p:cNvSpPr txBox="1"/>
          <p:nvPr/>
        </p:nvSpPr>
        <p:spPr>
          <a:xfrm>
            <a:off x="8855608" y="1846498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j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1" name="Düz Ok Bağlayıcısı 4"/>
          <p:cNvCxnSpPr/>
          <p:nvPr/>
        </p:nvCxnSpPr>
        <p:spPr>
          <a:xfrm>
            <a:off x="5966090" y="3045515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9149118" y="218505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5375920" y="1988840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l</a:t>
            </a:r>
            <a:r>
              <a:rPr lang="tr-TR" sz="1600" dirty="0">
                <a:latin typeface="Comic Sans MS" panose="030F0702030302020204" pitchFamily="66" charset="0"/>
              </a:rPr>
              <a:t>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11741" y="2768477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15687" y="3161289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20136" y="2763995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13567" y="357020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826090" y="3985320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22034" y="3161289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811984" y="3592449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30468" y="2770769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21256" y="3171449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811984" y="2759721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71428570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91544" y="1340769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03512" y="1609785"/>
            <a:ext cx="403244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n+1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i,i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l=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n-l+1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j = i + l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1</a:t>
            </a:r>
            <a:r>
              <a:rPr lang="tr-TR" sz="1600" dirty="0">
                <a:latin typeface="Comic Sans MS"/>
                <a:cs typeface="Comic Sans MS"/>
              </a:rPr>
              <a:t>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∞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k=i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j-1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= M[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i,k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] + M[k+1,j] + p</a:t>
            </a:r>
            <a:r>
              <a:rPr lang="tr-TR" sz="16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i-1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j</a:t>
            </a:r>
            <a:endParaRPr lang="tr-TR" sz="1600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M[1,n]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6384032" y="2420888"/>
          <a:ext cx="3014622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60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132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106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130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90</a:t>
                      </a:r>
                      <a:endParaRPr lang="tr-TR" sz="1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96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54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31770" y="1126486"/>
            <a:ext cx="2770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/>
              <a:t>  ,   A</a:t>
            </a:r>
            <a:r>
              <a:rPr lang="en-US" baseline="-25000" dirty="0"/>
              <a:t>2 </a:t>
            </a:r>
            <a:r>
              <a:rPr lang="en-US" dirty="0"/>
              <a:t>  ,   A</a:t>
            </a:r>
            <a:r>
              <a:rPr lang="en-US" baseline="-25000" dirty="0"/>
              <a:t>3 </a:t>
            </a:r>
            <a:r>
              <a:rPr lang="en-US" dirty="0"/>
              <a:t>  ,   A</a:t>
            </a:r>
            <a:r>
              <a:rPr lang="en-US" baseline="-25000" dirty="0"/>
              <a:t>4   </a:t>
            </a:r>
            <a:r>
              <a:rPr lang="en-US" dirty="0"/>
              <a:t> ,   A</a:t>
            </a:r>
            <a:r>
              <a:rPr lang="en-US" baseline="-25000" dirty="0"/>
              <a:t>5</a:t>
            </a:r>
            <a:endParaRPr lang="en-US" dirty="0"/>
          </a:p>
          <a:p>
            <a:r>
              <a:rPr lang="en-US" dirty="0"/>
              <a:t>4x5 ,  5x3 ,  3x6  ,  6x2  , 2x3</a:t>
            </a:r>
            <a:endParaRPr lang="en-US" dirty="0"/>
          </a:p>
        </p:txBody>
      </p:sp>
      <p:sp>
        <p:nvSpPr>
          <p:cNvPr id="9" name="Metin kutusu 2"/>
          <p:cNvSpPr txBox="1"/>
          <p:nvPr/>
        </p:nvSpPr>
        <p:spPr>
          <a:xfrm>
            <a:off x="5310615" y="2876238"/>
            <a:ext cx="5618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" name="Metin kutusu 7"/>
          <p:cNvSpPr txBox="1"/>
          <p:nvPr/>
        </p:nvSpPr>
        <p:spPr>
          <a:xfrm>
            <a:off x="8855608" y="1846498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j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1" name="Düz Ok Bağlayıcısı 4"/>
          <p:cNvCxnSpPr/>
          <p:nvPr/>
        </p:nvCxnSpPr>
        <p:spPr>
          <a:xfrm>
            <a:off x="5966090" y="3045515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9149118" y="218505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5375920" y="1988840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l</a:t>
            </a:r>
            <a:r>
              <a:rPr lang="tr-TR" sz="1600" dirty="0">
                <a:latin typeface="Comic Sans MS" panose="030F0702030302020204" pitchFamily="66" charset="0"/>
              </a:rPr>
              <a:t>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11741" y="2768477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15687" y="3161289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20136" y="2763995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13567" y="357020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826090" y="3985320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22034" y="3161289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811984" y="3592449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30468" y="2770769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21256" y="3171449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811984" y="2759721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63619" y="5157192"/>
            <a:ext cx="3025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/>
              <a:t>  .    A</a:t>
            </a:r>
            <a:r>
              <a:rPr lang="en-US" baseline="-25000" dirty="0"/>
              <a:t>2 </a:t>
            </a:r>
            <a:r>
              <a:rPr lang="en-US" dirty="0"/>
              <a:t>   .    A</a:t>
            </a:r>
            <a:r>
              <a:rPr lang="en-US" baseline="-25000" dirty="0"/>
              <a:t>3 </a:t>
            </a:r>
            <a:r>
              <a:rPr lang="en-US" dirty="0"/>
              <a:t>   .    A</a:t>
            </a:r>
            <a:r>
              <a:rPr lang="en-US" baseline="-25000" dirty="0"/>
              <a:t>4   </a:t>
            </a:r>
            <a:r>
              <a:rPr lang="en-US" dirty="0"/>
              <a:t> .    A</a:t>
            </a:r>
            <a:r>
              <a:rPr lang="en-US" baseline="-25000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45459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91544" y="1340769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03512" y="1609785"/>
            <a:ext cx="403244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n+1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i,i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l=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n-l+1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j = i + l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1</a:t>
            </a:r>
            <a:r>
              <a:rPr lang="tr-TR" sz="1600" dirty="0">
                <a:latin typeface="Comic Sans MS"/>
                <a:cs typeface="Comic Sans MS"/>
              </a:rPr>
              <a:t>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∞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k=i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j-1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= M[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i,k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] + M[k+1,j] + p</a:t>
            </a:r>
            <a:r>
              <a:rPr lang="tr-TR" sz="16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i-1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j</a:t>
            </a:r>
            <a:endParaRPr lang="tr-TR" sz="1600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M[1,n]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6384032" y="2420888"/>
          <a:ext cx="3014622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60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132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106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130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90</a:t>
                      </a:r>
                      <a:endParaRPr lang="tr-TR" sz="1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96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54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31770" y="1126486"/>
            <a:ext cx="2770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/>
              <a:t>  ,   A</a:t>
            </a:r>
            <a:r>
              <a:rPr lang="en-US" baseline="-25000" dirty="0"/>
              <a:t>2 </a:t>
            </a:r>
            <a:r>
              <a:rPr lang="en-US" dirty="0"/>
              <a:t>  ,   A</a:t>
            </a:r>
            <a:r>
              <a:rPr lang="en-US" baseline="-25000" dirty="0"/>
              <a:t>3 </a:t>
            </a:r>
            <a:r>
              <a:rPr lang="en-US" dirty="0"/>
              <a:t>  ,   A</a:t>
            </a:r>
            <a:r>
              <a:rPr lang="en-US" baseline="-25000" dirty="0"/>
              <a:t>4   </a:t>
            </a:r>
            <a:r>
              <a:rPr lang="en-US" dirty="0"/>
              <a:t> ,   A</a:t>
            </a:r>
            <a:r>
              <a:rPr lang="en-US" baseline="-25000" dirty="0"/>
              <a:t>5</a:t>
            </a:r>
            <a:endParaRPr lang="en-US" dirty="0"/>
          </a:p>
          <a:p>
            <a:r>
              <a:rPr lang="en-US" dirty="0"/>
              <a:t>4x5 ,  5x3 ,  3x6  ,  6x2  , 2x3</a:t>
            </a:r>
            <a:endParaRPr lang="en-US" dirty="0"/>
          </a:p>
        </p:txBody>
      </p:sp>
      <p:sp>
        <p:nvSpPr>
          <p:cNvPr id="9" name="Metin kutusu 2"/>
          <p:cNvSpPr txBox="1"/>
          <p:nvPr/>
        </p:nvSpPr>
        <p:spPr>
          <a:xfrm>
            <a:off x="5310615" y="2876238"/>
            <a:ext cx="5618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" name="Metin kutusu 7"/>
          <p:cNvSpPr txBox="1"/>
          <p:nvPr/>
        </p:nvSpPr>
        <p:spPr>
          <a:xfrm>
            <a:off x="8855608" y="1846498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j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1" name="Düz Ok Bağlayıcısı 4"/>
          <p:cNvCxnSpPr/>
          <p:nvPr/>
        </p:nvCxnSpPr>
        <p:spPr>
          <a:xfrm>
            <a:off x="5966090" y="3045515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9149118" y="218505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5375920" y="1988840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l</a:t>
            </a:r>
            <a:r>
              <a:rPr lang="tr-TR" sz="1600" dirty="0">
                <a:latin typeface="Comic Sans MS" panose="030F0702030302020204" pitchFamily="66" charset="0"/>
              </a:rPr>
              <a:t>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11741" y="2768477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15687" y="3161289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20136" y="2763995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13567" y="357020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826090" y="3985320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22034" y="3161289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811984" y="3592449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30468" y="2770769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21256" y="3171449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811984" y="2759721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63619" y="5157192"/>
            <a:ext cx="3025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  .    A</a:t>
            </a:r>
            <a:r>
              <a:rPr lang="en-US" baseline="-25000" dirty="0"/>
              <a:t>2 </a:t>
            </a:r>
            <a:r>
              <a:rPr lang="en-US" dirty="0"/>
              <a:t>   .    A</a:t>
            </a:r>
            <a:r>
              <a:rPr lang="en-US" baseline="-25000" dirty="0"/>
              <a:t>3 </a:t>
            </a:r>
            <a:r>
              <a:rPr lang="en-US" dirty="0"/>
              <a:t>   .    A</a:t>
            </a:r>
            <a:r>
              <a:rPr lang="en-US" baseline="-25000" dirty="0"/>
              <a:t>4   </a:t>
            </a:r>
            <a:r>
              <a:rPr lang="en-US" dirty="0"/>
              <a:t> </a:t>
            </a:r>
            <a:r>
              <a:rPr lang="en-US" dirty="0"/>
              <a:t>.    A</a:t>
            </a:r>
            <a:r>
              <a:rPr lang="en-US" baseline="-25000" dirty="0"/>
              <a:t>5</a:t>
            </a:r>
            <a:endParaRPr lang="en-US" dirty="0"/>
          </a:p>
        </p:txBody>
      </p:sp>
      <p:sp>
        <p:nvSpPr>
          <p:cNvPr id="25" name="Metin kutusu 2"/>
          <p:cNvSpPr txBox="1"/>
          <p:nvPr/>
        </p:nvSpPr>
        <p:spPr>
          <a:xfrm>
            <a:off x="4295800" y="5661248"/>
            <a:ext cx="3693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k</a:t>
            </a:r>
            <a:r>
              <a:rPr lang="tr-TR" sz="1600" dirty="0">
                <a:latin typeface="Comic Sans MS" panose="030F0702030302020204" pitchFamily="66" charset="0"/>
              </a:rPr>
              <a:t> = 4   </a:t>
            </a:r>
            <a:r>
              <a:rPr lang="tr-TR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  OPT(1,4)   </a:t>
            </a:r>
            <a:r>
              <a:rPr lang="tr-TR" sz="1600" dirty="0" err="1">
                <a:latin typeface="Comic Sans MS" panose="030F0702030302020204" pitchFamily="66" charset="0"/>
                <a:sym typeface="Wingdings"/>
              </a:rPr>
              <a:t>and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OPT(5,5) </a:t>
            </a:r>
            <a:endParaRPr lang="tr-TR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4718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91544" y="1340769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03512" y="1609785"/>
            <a:ext cx="403244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n+1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i,i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l=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n-l+1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j = i + l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1</a:t>
            </a:r>
            <a:r>
              <a:rPr lang="tr-TR" sz="1600" dirty="0">
                <a:latin typeface="Comic Sans MS"/>
                <a:cs typeface="Comic Sans MS"/>
              </a:rPr>
              <a:t>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∞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k=i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j-1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= M[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i,k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] + M[k+1,j] + p</a:t>
            </a:r>
            <a:r>
              <a:rPr lang="tr-TR" sz="16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i-1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j</a:t>
            </a:r>
            <a:endParaRPr lang="tr-TR" sz="1600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M[1,n]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6384032" y="2420888"/>
          <a:ext cx="3014622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60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132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106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130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90</a:t>
                      </a:r>
                      <a:endParaRPr lang="tr-TR" sz="1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96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54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31770" y="1126486"/>
            <a:ext cx="2770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/>
              <a:t>  ,   A</a:t>
            </a:r>
            <a:r>
              <a:rPr lang="en-US" baseline="-25000" dirty="0"/>
              <a:t>2 </a:t>
            </a:r>
            <a:r>
              <a:rPr lang="en-US" dirty="0"/>
              <a:t>  ,   A</a:t>
            </a:r>
            <a:r>
              <a:rPr lang="en-US" baseline="-25000" dirty="0"/>
              <a:t>3 </a:t>
            </a:r>
            <a:r>
              <a:rPr lang="en-US" dirty="0"/>
              <a:t>  ,   A</a:t>
            </a:r>
            <a:r>
              <a:rPr lang="en-US" baseline="-25000" dirty="0"/>
              <a:t>4   </a:t>
            </a:r>
            <a:r>
              <a:rPr lang="en-US" dirty="0"/>
              <a:t> ,   A</a:t>
            </a:r>
            <a:r>
              <a:rPr lang="en-US" baseline="-25000" dirty="0"/>
              <a:t>5</a:t>
            </a:r>
            <a:endParaRPr lang="en-US" dirty="0"/>
          </a:p>
          <a:p>
            <a:r>
              <a:rPr lang="en-US" dirty="0"/>
              <a:t>4x5 ,  5x3 ,  3x6  ,  6x2  , 2x3</a:t>
            </a:r>
            <a:endParaRPr lang="en-US" dirty="0"/>
          </a:p>
        </p:txBody>
      </p:sp>
      <p:sp>
        <p:nvSpPr>
          <p:cNvPr id="9" name="Metin kutusu 2"/>
          <p:cNvSpPr txBox="1"/>
          <p:nvPr/>
        </p:nvSpPr>
        <p:spPr>
          <a:xfrm>
            <a:off x="5310615" y="2876238"/>
            <a:ext cx="5618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" name="Metin kutusu 7"/>
          <p:cNvSpPr txBox="1"/>
          <p:nvPr/>
        </p:nvSpPr>
        <p:spPr>
          <a:xfrm>
            <a:off x="8855608" y="1846498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j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1" name="Düz Ok Bağlayıcısı 4"/>
          <p:cNvCxnSpPr/>
          <p:nvPr/>
        </p:nvCxnSpPr>
        <p:spPr>
          <a:xfrm>
            <a:off x="5966090" y="3045515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9149118" y="218505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5375920" y="1988840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l</a:t>
            </a:r>
            <a:r>
              <a:rPr lang="tr-TR" sz="1600" dirty="0">
                <a:latin typeface="Comic Sans MS" panose="030F0702030302020204" pitchFamily="66" charset="0"/>
              </a:rPr>
              <a:t>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11741" y="2768477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15687" y="3161289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20136" y="2763995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13567" y="357020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826090" y="3985320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22034" y="3161289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811984" y="3592449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30468" y="2770769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21256" y="3171449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811984" y="2759721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63619" y="5157192"/>
            <a:ext cx="3113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</a:t>
            </a:r>
            <a:r>
              <a:rPr lang="en-US" baseline="-25000" dirty="0"/>
              <a:t>1</a:t>
            </a:r>
            <a:r>
              <a:rPr lang="en-US" dirty="0"/>
              <a:t>   .    A</a:t>
            </a:r>
            <a:r>
              <a:rPr lang="en-US" baseline="-25000" dirty="0"/>
              <a:t>2 </a:t>
            </a:r>
            <a:r>
              <a:rPr lang="en-US" dirty="0"/>
              <a:t>   .    A</a:t>
            </a:r>
            <a:r>
              <a:rPr lang="en-US" baseline="-25000" dirty="0"/>
              <a:t>3 </a:t>
            </a:r>
            <a:r>
              <a:rPr lang="en-US" dirty="0"/>
              <a:t>   .    A</a:t>
            </a:r>
            <a:r>
              <a:rPr lang="en-US" baseline="-25000" dirty="0"/>
              <a:t>4   </a:t>
            </a:r>
            <a:r>
              <a:rPr lang="en-US" dirty="0"/>
              <a:t>).    A</a:t>
            </a:r>
            <a:r>
              <a:rPr lang="en-US" baseline="-25000" dirty="0"/>
              <a:t>5</a:t>
            </a:r>
            <a:endParaRPr lang="en-US" dirty="0"/>
          </a:p>
        </p:txBody>
      </p:sp>
      <p:sp>
        <p:nvSpPr>
          <p:cNvPr id="25" name="Metin kutusu 2"/>
          <p:cNvSpPr txBox="1"/>
          <p:nvPr/>
        </p:nvSpPr>
        <p:spPr>
          <a:xfrm>
            <a:off x="4295800" y="5661248"/>
            <a:ext cx="3693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k</a:t>
            </a:r>
            <a:r>
              <a:rPr lang="tr-TR" sz="1600" dirty="0">
                <a:latin typeface="Comic Sans MS" panose="030F0702030302020204" pitchFamily="66" charset="0"/>
              </a:rPr>
              <a:t> = 4   </a:t>
            </a:r>
            <a:r>
              <a:rPr lang="tr-TR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  OPT(1,4)   </a:t>
            </a:r>
            <a:r>
              <a:rPr lang="tr-TR" sz="1600" dirty="0" err="1">
                <a:latin typeface="Comic Sans MS" panose="030F0702030302020204" pitchFamily="66" charset="0"/>
                <a:sym typeface="Wingdings"/>
              </a:rPr>
              <a:t>and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OPT(5,5) </a:t>
            </a:r>
            <a:endParaRPr lang="tr-TR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9659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91544" y="1340769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03512" y="1609785"/>
            <a:ext cx="403244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n+1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i,i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l=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n-l+1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j = i + l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1</a:t>
            </a:r>
            <a:r>
              <a:rPr lang="tr-TR" sz="1600" dirty="0">
                <a:latin typeface="Comic Sans MS"/>
                <a:cs typeface="Comic Sans MS"/>
              </a:rPr>
              <a:t>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∞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k=i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j-1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= M[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i,k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] + M[k+1,j] + p</a:t>
            </a:r>
            <a:r>
              <a:rPr lang="tr-TR" sz="16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i-1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j</a:t>
            </a:r>
            <a:endParaRPr lang="tr-TR" sz="1600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M[1,n]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6384032" y="2420888"/>
          <a:ext cx="3014622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60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132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106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130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90</a:t>
                      </a:r>
                      <a:endParaRPr lang="tr-TR" sz="1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96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54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31770" y="1126486"/>
            <a:ext cx="2770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/>
              <a:t>  ,   A</a:t>
            </a:r>
            <a:r>
              <a:rPr lang="en-US" baseline="-25000" dirty="0"/>
              <a:t>2 </a:t>
            </a:r>
            <a:r>
              <a:rPr lang="en-US" dirty="0"/>
              <a:t>  ,   A</a:t>
            </a:r>
            <a:r>
              <a:rPr lang="en-US" baseline="-25000" dirty="0"/>
              <a:t>3 </a:t>
            </a:r>
            <a:r>
              <a:rPr lang="en-US" dirty="0"/>
              <a:t>  ,   A</a:t>
            </a:r>
            <a:r>
              <a:rPr lang="en-US" baseline="-25000" dirty="0"/>
              <a:t>4   </a:t>
            </a:r>
            <a:r>
              <a:rPr lang="en-US" dirty="0"/>
              <a:t> ,   A</a:t>
            </a:r>
            <a:r>
              <a:rPr lang="en-US" baseline="-25000" dirty="0"/>
              <a:t>5</a:t>
            </a:r>
            <a:endParaRPr lang="en-US" dirty="0"/>
          </a:p>
          <a:p>
            <a:r>
              <a:rPr lang="en-US" dirty="0"/>
              <a:t>4x5 ,  5x3 ,  3x6  ,  6x2  , 2x3</a:t>
            </a:r>
            <a:endParaRPr lang="en-US" dirty="0"/>
          </a:p>
        </p:txBody>
      </p:sp>
      <p:sp>
        <p:nvSpPr>
          <p:cNvPr id="9" name="Metin kutusu 2"/>
          <p:cNvSpPr txBox="1"/>
          <p:nvPr/>
        </p:nvSpPr>
        <p:spPr>
          <a:xfrm>
            <a:off x="5310615" y="2876238"/>
            <a:ext cx="5618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" name="Metin kutusu 7"/>
          <p:cNvSpPr txBox="1"/>
          <p:nvPr/>
        </p:nvSpPr>
        <p:spPr>
          <a:xfrm>
            <a:off x="8855608" y="1846498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j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1" name="Düz Ok Bağlayıcısı 4"/>
          <p:cNvCxnSpPr/>
          <p:nvPr/>
        </p:nvCxnSpPr>
        <p:spPr>
          <a:xfrm>
            <a:off x="5966090" y="3045515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9149118" y="218505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5375920" y="1988840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l</a:t>
            </a:r>
            <a:r>
              <a:rPr lang="tr-TR" sz="1600" dirty="0">
                <a:latin typeface="Comic Sans MS" panose="030F0702030302020204" pitchFamily="66" charset="0"/>
              </a:rPr>
              <a:t>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11741" y="2768477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15687" y="3161289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20136" y="2763995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13567" y="357020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826090" y="3985320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22034" y="3161289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811984" y="3592449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30468" y="2770769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21256" y="3171449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811984" y="2759721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63619" y="5157192"/>
            <a:ext cx="3113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</a:t>
            </a:r>
            <a:r>
              <a:rPr lang="en-US" baseline="-25000" dirty="0"/>
              <a:t>1</a:t>
            </a:r>
            <a:r>
              <a:rPr lang="en-US" dirty="0"/>
              <a:t>   .    A</a:t>
            </a:r>
            <a:r>
              <a:rPr lang="en-US" baseline="-25000" dirty="0"/>
              <a:t>2 </a:t>
            </a:r>
            <a:r>
              <a:rPr lang="en-US" dirty="0"/>
              <a:t>   .    A</a:t>
            </a:r>
            <a:r>
              <a:rPr lang="en-US" baseline="-25000" dirty="0"/>
              <a:t>3 </a:t>
            </a:r>
            <a:r>
              <a:rPr lang="en-US" dirty="0"/>
              <a:t>   .    A</a:t>
            </a:r>
            <a:r>
              <a:rPr lang="en-US" baseline="-25000" dirty="0"/>
              <a:t>4   </a:t>
            </a:r>
            <a:r>
              <a:rPr lang="en-US" dirty="0"/>
              <a:t>).    A</a:t>
            </a:r>
            <a:r>
              <a:rPr lang="en-US" baseline="-25000" dirty="0"/>
              <a:t>5</a:t>
            </a:r>
            <a:endParaRPr lang="en-US" dirty="0"/>
          </a:p>
        </p:txBody>
      </p:sp>
      <p:sp>
        <p:nvSpPr>
          <p:cNvPr id="25" name="Metin kutusu 2"/>
          <p:cNvSpPr txBox="1"/>
          <p:nvPr/>
        </p:nvSpPr>
        <p:spPr>
          <a:xfrm>
            <a:off x="4295800" y="5661249"/>
            <a:ext cx="36936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k</a:t>
            </a:r>
            <a:r>
              <a:rPr lang="tr-TR" sz="1600" dirty="0">
                <a:latin typeface="Comic Sans MS" panose="030F0702030302020204" pitchFamily="66" charset="0"/>
              </a:rPr>
              <a:t> = 4   </a:t>
            </a:r>
            <a:r>
              <a:rPr lang="tr-TR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  </a:t>
            </a:r>
            <a:r>
              <a:rPr lang="tr-TR" sz="1600" dirty="0">
                <a:solidFill>
                  <a:srgbClr val="FF0000"/>
                </a:solidFill>
                <a:latin typeface="Comic Sans MS" panose="030F0702030302020204" pitchFamily="66" charset="0"/>
                <a:sym typeface="Wingdings"/>
              </a:rPr>
              <a:t>OPT(1,4)   </a:t>
            </a:r>
            <a:r>
              <a:rPr lang="tr-TR" sz="1600" dirty="0" err="1">
                <a:latin typeface="Comic Sans MS" panose="030F0702030302020204" pitchFamily="66" charset="0"/>
                <a:sym typeface="Wingdings"/>
              </a:rPr>
              <a:t>and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OPT(5,5)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k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1   </a:t>
            </a:r>
            <a:r>
              <a:rPr lang="tr-TR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  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OPT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(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1,1)   </a:t>
            </a:r>
            <a:r>
              <a:rPr lang="tr-TR" sz="1600" dirty="0" err="1">
                <a:latin typeface="Comic Sans MS" panose="030F0702030302020204" pitchFamily="66" charset="0"/>
                <a:sym typeface="Wingdings"/>
              </a:rPr>
              <a:t>and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OPT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(2,4) </a:t>
            </a:r>
            <a:endParaRPr lang="tr-TR" sz="1600" dirty="0">
              <a:latin typeface="Comic Sans MS" panose="030F0702030302020204" pitchFamily="66" charset="0"/>
              <a:sym typeface="Wingdings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41380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91544" y="1340769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03512" y="1609785"/>
            <a:ext cx="403244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n+1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i,i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l=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n-l+1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j = i + l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1</a:t>
            </a:r>
            <a:r>
              <a:rPr lang="tr-TR" sz="1600" dirty="0">
                <a:latin typeface="Comic Sans MS"/>
                <a:cs typeface="Comic Sans MS"/>
              </a:rPr>
              <a:t>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∞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k=i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j-1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= M[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i,k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] + M[k+1,j] + p</a:t>
            </a:r>
            <a:r>
              <a:rPr lang="tr-TR" sz="16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i-1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j</a:t>
            </a:r>
            <a:endParaRPr lang="tr-TR" sz="1600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M[1,n]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6384032" y="2420888"/>
          <a:ext cx="3014622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60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132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106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130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90</a:t>
                      </a:r>
                      <a:endParaRPr lang="tr-TR" sz="1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96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54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31770" y="1126486"/>
            <a:ext cx="2770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/>
              <a:t>  ,   A</a:t>
            </a:r>
            <a:r>
              <a:rPr lang="en-US" baseline="-25000" dirty="0"/>
              <a:t>2 </a:t>
            </a:r>
            <a:r>
              <a:rPr lang="en-US" dirty="0"/>
              <a:t>  ,   A</a:t>
            </a:r>
            <a:r>
              <a:rPr lang="en-US" baseline="-25000" dirty="0"/>
              <a:t>3 </a:t>
            </a:r>
            <a:r>
              <a:rPr lang="en-US" dirty="0"/>
              <a:t>  ,   A</a:t>
            </a:r>
            <a:r>
              <a:rPr lang="en-US" baseline="-25000" dirty="0"/>
              <a:t>4   </a:t>
            </a:r>
            <a:r>
              <a:rPr lang="en-US" dirty="0"/>
              <a:t> ,   A</a:t>
            </a:r>
            <a:r>
              <a:rPr lang="en-US" baseline="-25000" dirty="0"/>
              <a:t>5</a:t>
            </a:r>
            <a:endParaRPr lang="en-US" dirty="0"/>
          </a:p>
          <a:p>
            <a:r>
              <a:rPr lang="en-US" dirty="0"/>
              <a:t>4x5 ,  5x3 ,  3x6  ,  6x2  , 2x3</a:t>
            </a:r>
            <a:endParaRPr lang="en-US" dirty="0"/>
          </a:p>
        </p:txBody>
      </p:sp>
      <p:sp>
        <p:nvSpPr>
          <p:cNvPr id="9" name="Metin kutusu 2"/>
          <p:cNvSpPr txBox="1"/>
          <p:nvPr/>
        </p:nvSpPr>
        <p:spPr>
          <a:xfrm>
            <a:off x="5310615" y="2876238"/>
            <a:ext cx="5618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" name="Metin kutusu 7"/>
          <p:cNvSpPr txBox="1"/>
          <p:nvPr/>
        </p:nvSpPr>
        <p:spPr>
          <a:xfrm>
            <a:off x="8855608" y="1846498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j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1" name="Düz Ok Bağlayıcısı 4"/>
          <p:cNvCxnSpPr/>
          <p:nvPr/>
        </p:nvCxnSpPr>
        <p:spPr>
          <a:xfrm>
            <a:off x="5966090" y="3045515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9149118" y="218505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5375920" y="1988840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l</a:t>
            </a:r>
            <a:r>
              <a:rPr lang="tr-TR" sz="1600" dirty="0">
                <a:latin typeface="Comic Sans MS" panose="030F0702030302020204" pitchFamily="66" charset="0"/>
              </a:rPr>
              <a:t>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11741" y="2768477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15687" y="3161289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20136" y="2763995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13567" y="357020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826090" y="3985320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22034" y="3161289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811984" y="3592449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30468" y="2770769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21256" y="3171449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811984" y="2759721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63619" y="5157192"/>
            <a:ext cx="3201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</a:t>
            </a:r>
            <a:r>
              <a:rPr lang="en-US" baseline="-25000" dirty="0"/>
              <a:t>1</a:t>
            </a:r>
            <a:r>
              <a:rPr lang="en-US" dirty="0"/>
              <a:t>   . (  A</a:t>
            </a:r>
            <a:r>
              <a:rPr lang="en-US" baseline="-25000" dirty="0"/>
              <a:t>2 </a:t>
            </a:r>
            <a:r>
              <a:rPr lang="en-US" dirty="0"/>
              <a:t>   .    A</a:t>
            </a:r>
            <a:r>
              <a:rPr lang="en-US" baseline="-25000" dirty="0"/>
              <a:t>3 </a:t>
            </a:r>
            <a:r>
              <a:rPr lang="en-US" dirty="0"/>
              <a:t>   .    A</a:t>
            </a:r>
            <a:r>
              <a:rPr lang="en-US" baseline="-25000" dirty="0"/>
              <a:t>4</a:t>
            </a:r>
            <a:r>
              <a:rPr lang="en-US" dirty="0"/>
              <a:t>  )).    A</a:t>
            </a:r>
            <a:r>
              <a:rPr lang="en-US" baseline="-25000" dirty="0"/>
              <a:t>5</a:t>
            </a:r>
            <a:endParaRPr lang="en-US" dirty="0"/>
          </a:p>
        </p:txBody>
      </p:sp>
      <p:sp>
        <p:nvSpPr>
          <p:cNvPr id="25" name="Metin kutusu 2"/>
          <p:cNvSpPr txBox="1"/>
          <p:nvPr/>
        </p:nvSpPr>
        <p:spPr>
          <a:xfrm>
            <a:off x="4295800" y="5661249"/>
            <a:ext cx="36936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k</a:t>
            </a:r>
            <a:r>
              <a:rPr lang="tr-TR" sz="1600" dirty="0">
                <a:latin typeface="Comic Sans MS" panose="030F0702030302020204" pitchFamily="66" charset="0"/>
              </a:rPr>
              <a:t> = 4   </a:t>
            </a:r>
            <a:r>
              <a:rPr lang="tr-TR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  </a:t>
            </a:r>
            <a:r>
              <a:rPr lang="tr-TR" sz="1600" dirty="0">
                <a:solidFill>
                  <a:srgbClr val="FF0000"/>
                </a:solidFill>
                <a:latin typeface="Comic Sans MS" panose="030F0702030302020204" pitchFamily="66" charset="0"/>
                <a:sym typeface="Wingdings"/>
              </a:rPr>
              <a:t>OPT(1,4)   </a:t>
            </a:r>
            <a:r>
              <a:rPr lang="tr-TR" sz="1600" dirty="0" err="1">
                <a:latin typeface="Comic Sans MS" panose="030F0702030302020204" pitchFamily="66" charset="0"/>
                <a:sym typeface="Wingdings"/>
              </a:rPr>
              <a:t>and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OPT(5,5)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k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1   </a:t>
            </a:r>
            <a:r>
              <a:rPr lang="tr-TR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  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OPT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(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1,1)   </a:t>
            </a:r>
            <a:r>
              <a:rPr lang="tr-TR" sz="1600" dirty="0" err="1">
                <a:latin typeface="Comic Sans MS" panose="030F0702030302020204" pitchFamily="66" charset="0"/>
                <a:sym typeface="Wingdings"/>
              </a:rPr>
              <a:t>and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OPT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(2,4) </a:t>
            </a:r>
            <a:endParaRPr lang="tr-TR" sz="1600" dirty="0">
              <a:latin typeface="Comic Sans MS" panose="030F0702030302020204" pitchFamily="66" charset="0"/>
              <a:sym typeface="Wingdings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1019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91544" y="1340769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03512" y="1609785"/>
            <a:ext cx="403244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n+1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i,i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l=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n-l+1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j = i + l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1</a:t>
            </a:r>
            <a:r>
              <a:rPr lang="tr-TR" sz="1600" dirty="0">
                <a:latin typeface="Comic Sans MS"/>
                <a:cs typeface="Comic Sans MS"/>
              </a:rPr>
              <a:t>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∞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k=i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j-1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= M[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i,k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] + M[k+1,j] + p</a:t>
            </a:r>
            <a:r>
              <a:rPr lang="tr-TR" sz="16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i-1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j</a:t>
            </a:r>
            <a:endParaRPr lang="tr-TR" sz="1600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M[1,n]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6384032" y="2420888"/>
          <a:ext cx="3014622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60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132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106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130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90</a:t>
                      </a:r>
                      <a:endParaRPr lang="tr-TR" sz="1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96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54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31770" y="1126486"/>
            <a:ext cx="2770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/>
              <a:t>  ,   A</a:t>
            </a:r>
            <a:r>
              <a:rPr lang="en-US" baseline="-25000" dirty="0"/>
              <a:t>2 </a:t>
            </a:r>
            <a:r>
              <a:rPr lang="en-US" dirty="0"/>
              <a:t>  ,   A</a:t>
            </a:r>
            <a:r>
              <a:rPr lang="en-US" baseline="-25000" dirty="0"/>
              <a:t>3 </a:t>
            </a:r>
            <a:r>
              <a:rPr lang="en-US" dirty="0"/>
              <a:t>  ,   A</a:t>
            </a:r>
            <a:r>
              <a:rPr lang="en-US" baseline="-25000" dirty="0"/>
              <a:t>4   </a:t>
            </a:r>
            <a:r>
              <a:rPr lang="en-US" dirty="0"/>
              <a:t> ,   A</a:t>
            </a:r>
            <a:r>
              <a:rPr lang="en-US" baseline="-25000" dirty="0"/>
              <a:t>5</a:t>
            </a:r>
            <a:endParaRPr lang="en-US" dirty="0"/>
          </a:p>
          <a:p>
            <a:r>
              <a:rPr lang="en-US" dirty="0"/>
              <a:t>4x5 ,  5x3 ,  3x6  ,  6x2  , 2x3</a:t>
            </a:r>
            <a:endParaRPr lang="en-US" dirty="0"/>
          </a:p>
        </p:txBody>
      </p:sp>
      <p:sp>
        <p:nvSpPr>
          <p:cNvPr id="9" name="Metin kutusu 2"/>
          <p:cNvSpPr txBox="1"/>
          <p:nvPr/>
        </p:nvSpPr>
        <p:spPr>
          <a:xfrm>
            <a:off x="5310615" y="2876238"/>
            <a:ext cx="5618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" name="Metin kutusu 7"/>
          <p:cNvSpPr txBox="1"/>
          <p:nvPr/>
        </p:nvSpPr>
        <p:spPr>
          <a:xfrm>
            <a:off x="8855608" y="1846498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j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1" name="Düz Ok Bağlayıcısı 4"/>
          <p:cNvCxnSpPr/>
          <p:nvPr/>
        </p:nvCxnSpPr>
        <p:spPr>
          <a:xfrm>
            <a:off x="5966090" y="3045515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9149118" y="218505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5375920" y="1988840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l</a:t>
            </a:r>
            <a:r>
              <a:rPr lang="tr-TR" sz="1600" dirty="0">
                <a:latin typeface="Comic Sans MS" panose="030F0702030302020204" pitchFamily="66" charset="0"/>
              </a:rPr>
              <a:t>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11741" y="2768477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15687" y="3161289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20136" y="2763995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13567" y="357020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826090" y="3985320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22034" y="3161289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811984" y="3592449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30468" y="2770769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21256" y="3171449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811984" y="2759721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5" name="Metin kutusu 2"/>
          <p:cNvSpPr txBox="1"/>
          <p:nvPr/>
        </p:nvSpPr>
        <p:spPr>
          <a:xfrm>
            <a:off x="4295800" y="5661249"/>
            <a:ext cx="369364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k</a:t>
            </a:r>
            <a:r>
              <a:rPr lang="tr-TR" sz="1600" dirty="0">
                <a:latin typeface="Comic Sans MS" panose="030F0702030302020204" pitchFamily="66" charset="0"/>
              </a:rPr>
              <a:t> = 4   </a:t>
            </a:r>
            <a:r>
              <a:rPr lang="tr-TR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  </a:t>
            </a:r>
            <a:r>
              <a:rPr lang="tr-TR" sz="1600" dirty="0">
                <a:solidFill>
                  <a:srgbClr val="FF0000"/>
                </a:solidFill>
                <a:latin typeface="Comic Sans MS" panose="030F0702030302020204" pitchFamily="66" charset="0"/>
                <a:sym typeface="Wingdings"/>
              </a:rPr>
              <a:t>OPT(1,4)   </a:t>
            </a:r>
            <a:r>
              <a:rPr lang="tr-TR" sz="1600" dirty="0" err="1">
                <a:latin typeface="Comic Sans MS" panose="030F0702030302020204" pitchFamily="66" charset="0"/>
                <a:sym typeface="Wingdings"/>
              </a:rPr>
              <a:t>and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OPT(5,5)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k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1   </a:t>
            </a:r>
            <a:r>
              <a:rPr lang="tr-TR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  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OPT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(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1,1)   </a:t>
            </a:r>
            <a:r>
              <a:rPr lang="tr-TR" sz="1600" dirty="0" err="1">
                <a:latin typeface="Comic Sans MS" panose="030F0702030302020204" pitchFamily="66" charset="0"/>
                <a:sym typeface="Wingdings"/>
              </a:rPr>
              <a:t>and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</a:t>
            </a:r>
            <a:r>
              <a:rPr lang="tr-TR" sz="1600" dirty="0">
                <a:solidFill>
                  <a:srgbClr val="FF0000"/>
                </a:solidFill>
                <a:latin typeface="Comic Sans MS" panose="030F0702030302020204" pitchFamily="66" charset="0"/>
                <a:sym typeface="Wingdings"/>
              </a:rPr>
              <a:t>OPT</a:t>
            </a:r>
            <a:r>
              <a:rPr lang="tr-TR" sz="1600" dirty="0">
                <a:solidFill>
                  <a:srgbClr val="FF0000"/>
                </a:solidFill>
                <a:latin typeface="Comic Sans MS" panose="030F0702030302020204" pitchFamily="66" charset="0"/>
                <a:sym typeface="Wingdings"/>
              </a:rPr>
              <a:t>(2,4)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k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2   </a:t>
            </a:r>
            <a:r>
              <a:rPr lang="tr-TR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  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OPT(2,2)   </a:t>
            </a:r>
            <a:r>
              <a:rPr lang="tr-TR" sz="1600" dirty="0" err="1">
                <a:latin typeface="Comic Sans MS" panose="030F0702030302020204" pitchFamily="66" charset="0"/>
                <a:sym typeface="Wingdings"/>
              </a:rPr>
              <a:t>and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OPT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(3,4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)</a:t>
            </a:r>
          </a:p>
          <a:p>
            <a:r>
              <a:rPr lang="tr-TR" sz="1600" dirty="0">
                <a:latin typeface="Comic Sans MS" panose="030F0702030302020204" pitchFamily="66" charset="0"/>
                <a:sym typeface="Wingdings"/>
              </a:rPr>
              <a:t> </a:t>
            </a:r>
            <a:endParaRPr lang="tr-TR" sz="1600" dirty="0">
              <a:latin typeface="Comic Sans MS" panose="030F0702030302020204" pitchFamily="66" charset="0"/>
              <a:sym typeface="Wingdings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963619" y="5157192"/>
            <a:ext cx="3201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</a:t>
            </a:r>
            <a:r>
              <a:rPr lang="en-US" baseline="-25000" dirty="0"/>
              <a:t>1</a:t>
            </a:r>
            <a:r>
              <a:rPr lang="en-US" dirty="0"/>
              <a:t>   . (  A</a:t>
            </a:r>
            <a:r>
              <a:rPr lang="en-US" baseline="-25000" dirty="0"/>
              <a:t>2 </a:t>
            </a:r>
            <a:r>
              <a:rPr lang="en-US" dirty="0"/>
              <a:t>   .    A</a:t>
            </a:r>
            <a:r>
              <a:rPr lang="en-US" baseline="-25000" dirty="0"/>
              <a:t>3 </a:t>
            </a:r>
            <a:r>
              <a:rPr lang="en-US" dirty="0"/>
              <a:t>   .    A</a:t>
            </a:r>
            <a:r>
              <a:rPr lang="en-US" baseline="-25000" dirty="0"/>
              <a:t>4</a:t>
            </a:r>
            <a:r>
              <a:rPr lang="en-US" dirty="0"/>
              <a:t>  )).    A</a:t>
            </a:r>
            <a:r>
              <a:rPr lang="en-US" baseline="-25000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42925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91544" y="1340769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03512" y="1609785"/>
            <a:ext cx="403244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,...,A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,...,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xp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n+1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i,i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l=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n-l+1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j = i + l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1</a:t>
            </a:r>
            <a:r>
              <a:rPr lang="tr-TR" sz="1600" dirty="0">
                <a:latin typeface="Comic Sans MS"/>
                <a:cs typeface="Comic Sans MS"/>
              </a:rPr>
              <a:t>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>
                <a:solidFill>
                  <a:srgbClr val="10253F"/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] = ∞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k=i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j-1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= M[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i,k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] + M[k+1,j] + p</a:t>
            </a:r>
            <a:r>
              <a:rPr lang="tr-TR" sz="16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i-1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j</a:t>
            </a:r>
            <a:endParaRPr lang="tr-TR" sz="1600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M[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M[1,n]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6384032" y="2420888"/>
          <a:ext cx="3014622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60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132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106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/>
                          <a:cs typeface="Comic Sans MS"/>
                        </a:rPr>
                        <a:t>130</a:t>
                      </a:r>
                      <a:endParaRPr lang="tr-TR" sz="1400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90</a:t>
                      </a:r>
                      <a:endParaRPr lang="tr-TR" sz="1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66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96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54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Comic Sans MS"/>
                          <a:cs typeface="Comic Sans MS"/>
                        </a:rPr>
                        <a:t>36</a:t>
                      </a:r>
                      <a:endParaRPr lang="tr-TR" dirty="0"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31770" y="1126486"/>
            <a:ext cx="2770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/>
              <a:t>  ,   A</a:t>
            </a:r>
            <a:r>
              <a:rPr lang="en-US" baseline="-25000" dirty="0"/>
              <a:t>2 </a:t>
            </a:r>
            <a:r>
              <a:rPr lang="en-US" dirty="0"/>
              <a:t>  ,   A</a:t>
            </a:r>
            <a:r>
              <a:rPr lang="en-US" baseline="-25000" dirty="0"/>
              <a:t>3 </a:t>
            </a:r>
            <a:r>
              <a:rPr lang="en-US" dirty="0"/>
              <a:t>  ,   A</a:t>
            </a:r>
            <a:r>
              <a:rPr lang="en-US" baseline="-25000" dirty="0"/>
              <a:t>4   </a:t>
            </a:r>
            <a:r>
              <a:rPr lang="en-US" dirty="0"/>
              <a:t> ,   A</a:t>
            </a:r>
            <a:r>
              <a:rPr lang="en-US" baseline="-25000" dirty="0"/>
              <a:t>5</a:t>
            </a:r>
            <a:endParaRPr lang="en-US" dirty="0"/>
          </a:p>
          <a:p>
            <a:r>
              <a:rPr lang="en-US" dirty="0"/>
              <a:t>4x5 ,  5x3 ,  3x6  ,  6x2  , 2x3</a:t>
            </a:r>
            <a:endParaRPr lang="en-US" dirty="0"/>
          </a:p>
        </p:txBody>
      </p:sp>
      <p:sp>
        <p:nvSpPr>
          <p:cNvPr id="9" name="Metin kutusu 2"/>
          <p:cNvSpPr txBox="1"/>
          <p:nvPr/>
        </p:nvSpPr>
        <p:spPr>
          <a:xfrm>
            <a:off x="5310615" y="2876238"/>
            <a:ext cx="5618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" name="Metin kutusu 7"/>
          <p:cNvSpPr txBox="1"/>
          <p:nvPr/>
        </p:nvSpPr>
        <p:spPr>
          <a:xfrm>
            <a:off x="8855608" y="1846498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j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1" name="Düz Ok Bağlayıcısı 4"/>
          <p:cNvCxnSpPr/>
          <p:nvPr/>
        </p:nvCxnSpPr>
        <p:spPr>
          <a:xfrm>
            <a:off x="5966090" y="3045515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9149118" y="218505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5375920" y="1988840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l</a:t>
            </a:r>
            <a:r>
              <a:rPr lang="tr-TR" sz="1600" dirty="0">
                <a:latin typeface="Comic Sans MS" panose="030F0702030302020204" pitchFamily="66" charset="0"/>
              </a:rPr>
              <a:t>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11741" y="2768477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15687" y="3161289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20136" y="2763995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13567" y="357020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826090" y="3985320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22034" y="3161289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811984" y="3592449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30468" y="2770769"/>
            <a:ext cx="26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21256" y="3171449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811984" y="2759721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</a:p>
        </p:txBody>
      </p:sp>
      <p:sp>
        <p:nvSpPr>
          <p:cNvPr id="25" name="Metin kutusu 2"/>
          <p:cNvSpPr txBox="1"/>
          <p:nvPr/>
        </p:nvSpPr>
        <p:spPr>
          <a:xfrm>
            <a:off x="4295800" y="5661249"/>
            <a:ext cx="369364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k</a:t>
            </a:r>
            <a:r>
              <a:rPr lang="tr-TR" sz="1600" dirty="0">
                <a:latin typeface="Comic Sans MS" panose="030F0702030302020204" pitchFamily="66" charset="0"/>
              </a:rPr>
              <a:t> = 4   </a:t>
            </a:r>
            <a:r>
              <a:rPr lang="tr-TR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  </a:t>
            </a:r>
            <a:r>
              <a:rPr lang="tr-TR" sz="1600" dirty="0">
                <a:solidFill>
                  <a:srgbClr val="FF0000"/>
                </a:solidFill>
                <a:latin typeface="Comic Sans MS" panose="030F0702030302020204" pitchFamily="66" charset="0"/>
                <a:sym typeface="Wingdings"/>
              </a:rPr>
              <a:t>OPT(1,4)   </a:t>
            </a:r>
            <a:r>
              <a:rPr lang="tr-TR" sz="1600" dirty="0" err="1">
                <a:latin typeface="Comic Sans MS" panose="030F0702030302020204" pitchFamily="66" charset="0"/>
                <a:sym typeface="Wingdings"/>
              </a:rPr>
              <a:t>and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OPT(5,5)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k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1   </a:t>
            </a:r>
            <a:r>
              <a:rPr lang="tr-TR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  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OPT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(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1,1)   </a:t>
            </a:r>
            <a:r>
              <a:rPr lang="tr-TR" sz="1600" dirty="0" err="1">
                <a:latin typeface="Comic Sans MS" panose="030F0702030302020204" pitchFamily="66" charset="0"/>
                <a:sym typeface="Wingdings"/>
              </a:rPr>
              <a:t>and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</a:t>
            </a:r>
            <a:r>
              <a:rPr lang="tr-TR" sz="1600" dirty="0">
                <a:solidFill>
                  <a:srgbClr val="FF0000"/>
                </a:solidFill>
                <a:latin typeface="Comic Sans MS" panose="030F0702030302020204" pitchFamily="66" charset="0"/>
                <a:sym typeface="Wingdings"/>
              </a:rPr>
              <a:t>OPT</a:t>
            </a:r>
            <a:r>
              <a:rPr lang="tr-TR" sz="1600" dirty="0">
                <a:solidFill>
                  <a:srgbClr val="FF0000"/>
                </a:solidFill>
                <a:latin typeface="Comic Sans MS" panose="030F0702030302020204" pitchFamily="66" charset="0"/>
                <a:sym typeface="Wingdings"/>
              </a:rPr>
              <a:t>(2,4)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k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2   </a:t>
            </a:r>
            <a:r>
              <a:rPr lang="tr-TR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  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OPT(2,2)   </a:t>
            </a:r>
            <a:r>
              <a:rPr lang="tr-TR" sz="1600" dirty="0" err="1">
                <a:latin typeface="Comic Sans MS" panose="030F0702030302020204" pitchFamily="66" charset="0"/>
                <a:sym typeface="Wingdings"/>
              </a:rPr>
              <a:t>and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  OPT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(3,4</a:t>
            </a:r>
            <a:r>
              <a:rPr lang="tr-TR" sz="1600" dirty="0">
                <a:latin typeface="Comic Sans MS" panose="030F0702030302020204" pitchFamily="66" charset="0"/>
                <a:sym typeface="Wingdings"/>
              </a:rPr>
              <a:t>)</a:t>
            </a:r>
          </a:p>
          <a:p>
            <a:r>
              <a:rPr lang="tr-TR" sz="1600" dirty="0">
                <a:latin typeface="Comic Sans MS" panose="030F0702030302020204" pitchFamily="66" charset="0"/>
                <a:sym typeface="Wingdings"/>
              </a:rPr>
              <a:t> </a:t>
            </a:r>
            <a:endParaRPr lang="tr-TR" sz="1600" dirty="0">
              <a:latin typeface="Comic Sans MS" panose="030F0702030302020204" pitchFamily="66" charset="0"/>
              <a:sym typeface="Wingdings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963618" y="5157192"/>
            <a:ext cx="3236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</a:t>
            </a:r>
            <a:r>
              <a:rPr lang="en-US" baseline="-25000" dirty="0"/>
              <a:t>1</a:t>
            </a:r>
            <a:r>
              <a:rPr lang="en-US" dirty="0"/>
              <a:t>   . (  A</a:t>
            </a:r>
            <a:r>
              <a:rPr lang="en-US" baseline="-25000" dirty="0"/>
              <a:t>2 </a:t>
            </a:r>
            <a:r>
              <a:rPr lang="en-US" dirty="0"/>
              <a:t>   . (  A</a:t>
            </a:r>
            <a:r>
              <a:rPr lang="en-US" baseline="-25000" dirty="0"/>
              <a:t>3 </a:t>
            </a:r>
            <a:r>
              <a:rPr lang="en-US" dirty="0"/>
              <a:t>   .    A</a:t>
            </a:r>
            <a:r>
              <a:rPr lang="en-US" baseline="-25000" dirty="0"/>
              <a:t>4</a:t>
            </a:r>
            <a:r>
              <a:rPr lang="en-US" dirty="0"/>
              <a:t> ))).    A</a:t>
            </a:r>
            <a:r>
              <a:rPr lang="en-US" baseline="-25000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9400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19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bunch of matrices A</a:t>
            </a:r>
            <a:r>
              <a:rPr lang="en-US" sz="24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0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,…,A</a:t>
            </a:r>
            <a:r>
              <a:rPr lang="en-US" sz="24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n-1</a:t>
            </a:r>
            <a:r>
              <a:rPr lang="en-US" sz="2400" dirty="0">
                <a:solidFill>
                  <a:srgbClr val="000099"/>
                </a:solidFill>
                <a:latin typeface="Comic Sans MS"/>
                <a:cs typeface="Comic Sans MS"/>
              </a:rPr>
              <a:t>,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 an optimal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parenthesization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that minimizes the cost of multiplication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 each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4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ij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n multiplications and n-1 additions;      O(n) operations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m.k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entries in C, thus total O(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m.n.k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operations (simply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m.n.k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operations.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2927350" y="2636913"/>
          <a:ext cx="6120978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Document" r:id="rId3" imgW="5486400" imgH="863600" progId="Word.Document.12">
                  <p:link updateAutomatic="1"/>
                </p:oleObj>
              </mc:Choice>
              <mc:Fallback>
                <p:oleObj name="Document" r:id="rId3" imgW="5486400" imgH="863600" progId="Word.Document.12">
                  <p:link updateAutomatic="1"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27350" y="2636913"/>
                        <a:ext cx="6120978" cy="1068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/>
          </p:nvPr>
        </p:nvGraphicFramePr>
        <p:xfrm>
          <a:off x="3431704" y="3861048"/>
          <a:ext cx="7406537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Document" r:id="rId5" imgW="5486400" imgH="266700" progId="Word.Document.12">
                  <p:link updateAutomatic="1"/>
                </p:oleObj>
              </mc:Choice>
              <mc:Fallback>
                <p:oleObj name="Document" r:id="rId5" imgW="5486400" imgH="266700" progId="Word.Document.12">
                  <p:link updateAutomatic="1"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31704" y="3861048"/>
                        <a:ext cx="7406537" cy="360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flipH="1">
            <a:off x="7032104" y="3573016"/>
            <a:ext cx="360040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1417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Dividing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the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Books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19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Suppose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shelf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job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scan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codes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can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shelf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regions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assign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region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(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ordered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pages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1714500" lvl="3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159505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Dividing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the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Books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19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Suppose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shelf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job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scan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codes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can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shelf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regions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assign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region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(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ordered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pages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will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fairest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way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among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workers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?</a:t>
            </a:r>
            <a:endParaRPr lang="en-US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1714500" lvl="3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997445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Dividing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the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Books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19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Suppose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shelf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job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scan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codes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can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shelf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regions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assign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region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(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ordered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pages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will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fairest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way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among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workers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?</a:t>
            </a:r>
            <a:endParaRPr lang="en-US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total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pages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gets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will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close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other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1714500" lvl="3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661" y="4163968"/>
            <a:ext cx="777071" cy="1118682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5167" y="4163968"/>
            <a:ext cx="777071" cy="1118682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673" y="4163968"/>
            <a:ext cx="777071" cy="1118682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4179" y="4154810"/>
            <a:ext cx="777071" cy="1118682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9850" y="4163968"/>
            <a:ext cx="777071" cy="1118682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9356" y="4163968"/>
            <a:ext cx="777071" cy="1118682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862" y="4163968"/>
            <a:ext cx="777071" cy="1118682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368" y="4154810"/>
            <a:ext cx="777071" cy="1118682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7362" y="4149080"/>
            <a:ext cx="777071" cy="1118682"/>
          </a:xfrm>
          <a:prstGeom prst="rect">
            <a:avLst/>
          </a:prstGeom>
        </p:spPr>
      </p:pic>
      <p:sp>
        <p:nvSpPr>
          <p:cNvPr id="23" name="Metin kutusu 22"/>
          <p:cNvSpPr txBox="1"/>
          <p:nvPr/>
        </p:nvSpPr>
        <p:spPr>
          <a:xfrm>
            <a:off x="4727848" y="6011996"/>
            <a:ext cx="2669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9 </a:t>
            </a:r>
            <a:r>
              <a:rPr lang="tr-TR" dirty="0" err="1">
                <a:latin typeface="Comic Sans MS" panose="030F0702030302020204" pitchFamily="66" charset="0"/>
              </a:rPr>
              <a:t>books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3 </a:t>
            </a:r>
            <a:r>
              <a:rPr lang="tr-TR" dirty="0" err="1">
                <a:latin typeface="Comic Sans MS" panose="030F0702030302020204" pitchFamily="66" charset="0"/>
              </a:rPr>
              <a:t>workers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41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Dividing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the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Books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19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Suppose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shelf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job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scan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codes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can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shelf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regions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assign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region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(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ordered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pages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will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fairest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way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among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workers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?</a:t>
            </a:r>
            <a:endParaRPr lang="en-US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total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pages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gets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will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close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other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1714500" lvl="3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661" y="4163968"/>
            <a:ext cx="777071" cy="1118682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5167" y="4163968"/>
            <a:ext cx="777071" cy="1118682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673" y="4163968"/>
            <a:ext cx="777071" cy="1118682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4179" y="4154810"/>
            <a:ext cx="777071" cy="1118682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9850" y="4163968"/>
            <a:ext cx="777071" cy="1118682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9356" y="4163968"/>
            <a:ext cx="777071" cy="1118682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862" y="4163968"/>
            <a:ext cx="777071" cy="1118682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368" y="4154810"/>
            <a:ext cx="777071" cy="1118682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7362" y="4149080"/>
            <a:ext cx="777071" cy="1118682"/>
          </a:xfrm>
          <a:prstGeom prst="rect">
            <a:avLst/>
          </a:prstGeom>
        </p:spPr>
      </p:pic>
      <p:sp>
        <p:nvSpPr>
          <p:cNvPr id="3" name="Metin kutusu 2"/>
          <p:cNvSpPr txBox="1"/>
          <p:nvPr/>
        </p:nvSpPr>
        <p:spPr>
          <a:xfrm>
            <a:off x="2355780" y="453864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3235562" y="453864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4112310" y="453864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4994062" y="453864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5895082" y="453864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8" name="Metin kutusu 17"/>
          <p:cNvSpPr txBox="1"/>
          <p:nvPr/>
        </p:nvSpPr>
        <p:spPr>
          <a:xfrm>
            <a:off x="6777040" y="453864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7654094" y="453864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0" name="Metin kutusu 19"/>
          <p:cNvSpPr txBox="1"/>
          <p:nvPr/>
        </p:nvSpPr>
        <p:spPr>
          <a:xfrm>
            <a:off x="8528672" y="453864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1" name="Metin kutusu 20"/>
          <p:cNvSpPr txBox="1"/>
          <p:nvPr/>
        </p:nvSpPr>
        <p:spPr>
          <a:xfrm>
            <a:off x="9405539" y="453864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25"/>
          <p:cNvSpPr txBox="1"/>
          <p:nvPr/>
        </p:nvSpPr>
        <p:spPr>
          <a:xfrm>
            <a:off x="4727848" y="6011996"/>
            <a:ext cx="2669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9 </a:t>
            </a:r>
            <a:r>
              <a:rPr lang="tr-TR" dirty="0" err="1">
                <a:latin typeface="Comic Sans MS" panose="030F0702030302020204" pitchFamily="66" charset="0"/>
              </a:rPr>
              <a:t>books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3 </a:t>
            </a:r>
            <a:r>
              <a:rPr lang="tr-TR" dirty="0" err="1">
                <a:latin typeface="Comic Sans MS" panose="030F0702030302020204" pitchFamily="66" charset="0"/>
              </a:rPr>
              <a:t>workers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004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Dividing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the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Books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19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Suppose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shelf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job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scan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codes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can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shelf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regions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assign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region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(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ordered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pages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will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fairest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way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among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workers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?</a:t>
            </a:r>
            <a:endParaRPr lang="en-US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total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pages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gets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will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close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other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1714500" lvl="3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661" y="4163968"/>
            <a:ext cx="777071" cy="1118682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5167" y="4163968"/>
            <a:ext cx="777071" cy="1118682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673" y="4163968"/>
            <a:ext cx="777071" cy="1118682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4179" y="4154810"/>
            <a:ext cx="777071" cy="1118682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9850" y="4163968"/>
            <a:ext cx="777071" cy="1118682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9356" y="4163968"/>
            <a:ext cx="777071" cy="1118682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862" y="4163968"/>
            <a:ext cx="777071" cy="1118682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368" y="4154810"/>
            <a:ext cx="777071" cy="1118682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7362" y="4149080"/>
            <a:ext cx="777071" cy="1118682"/>
          </a:xfrm>
          <a:prstGeom prst="rect">
            <a:avLst/>
          </a:prstGeom>
        </p:spPr>
      </p:pic>
      <p:sp>
        <p:nvSpPr>
          <p:cNvPr id="3" name="Metin kutusu 2"/>
          <p:cNvSpPr txBox="1"/>
          <p:nvPr/>
        </p:nvSpPr>
        <p:spPr>
          <a:xfrm>
            <a:off x="2355780" y="453864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3235562" y="453864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4112310" y="453864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4994062" y="453864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5895082" y="453864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8" name="Metin kutusu 17"/>
          <p:cNvSpPr txBox="1"/>
          <p:nvPr/>
        </p:nvSpPr>
        <p:spPr>
          <a:xfrm>
            <a:off x="6777040" y="453864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7654094" y="453864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0" name="Metin kutusu 19"/>
          <p:cNvSpPr txBox="1"/>
          <p:nvPr/>
        </p:nvSpPr>
        <p:spPr>
          <a:xfrm>
            <a:off x="8528672" y="453864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1" name="Metin kutusu 20"/>
          <p:cNvSpPr txBox="1"/>
          <p:nvPr/>
        </p:nvSpPr>
        <p:spPr>
          <a:xfrm>
            <a:off x="9405539" y="453864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24" name="Düz Bağlayıcı 23"/>
          <p:cNvCxnSpPr/>
          <p:nvPr/>
        </p:nvCxnSpPr>
        <p:spPr>
          <a:xfrm>
            <a:off x="7392144" y="3861048"/>
            <a:ext cx="0" cy="1872208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4747463" y="3861048"/>
            <a:ext cx="0" cy="1872208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Metin kutusu 26"/>
          <p:cNvSpPr txBox="1"/>
          <p:nvPr/>
        </p:nvSpPr>
        <p:spPr>
          <a:xfrm>
            <a:off x="4727848" y="6011996"/>
            <a:ext cx="2669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9 </a:t>
            </a:r>
            <a:r>
              <a:rPr lang="tr-TR" dirty="0" err="1">
                <a:latin typeface="Comic Sans MS" panose="030F0702030302020204" pitchFamily="66" charset="0"/>
              </a:rPr>
              <a:t>books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3 </a:t>
            </a:r>
            <a:r>
              <a:rPr lang="tr-TR" dirty="0" err="1">
                <a:latin typeface="Comic Sans MS" panose="030F0702030302020204" pitchFamily="66" charset="0"/>
              </a:rPr>
              <a:t>workers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774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Dividing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the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Books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19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Suppose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shelf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job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scan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codes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can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shelf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regions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assign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region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(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ordered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pages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will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fairest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way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among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workers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?</a:t>
            </a:r>
            <a:endParaRPr lang="en-US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total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pages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gets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will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close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other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1714500" lvl="3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661" y="4163968"/>
            <a:ext cx="777071" cy="1118682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5167" y="4163968"/>
            <a:ext cx="777071" cy="1118682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673" y="4163968"/>
            <a:ext cx="777071" cy="1118682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4179" y="4154810"/>
            <a:ext cx="777071" cy="1118682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9850" y="4163968"/>
            <a:ext cx="777071" cy="1118682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9356" y="4163968"/>
            <a:ext cx="777071" cy="1118682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862" y="4163968"/>
            <a:ext cx="777071" cy="1118682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368" y="4154810"/>
            <a:ext cx="777071" cy="1118682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7362" y="4149080"/>
            <a:ext cx="777071" cy="1118682"/>
          </a:xfrm>
          <a:prstGeom prst="rect">
            <a:avLst/>
          </a:prstGeom>
        </p:spPr>
      </p:pic>
      <p:sp>
        <p:nvSpPr>
          <p:cNvPr id="3" name="Metin kutusu 2"/>
          <p:cNvSpPr txBox="1"/>
          <p:nvPr/>
        </p:nvSpPr>
        <p:spPr>
          <a:xfrm>
            <a:off x="2355780" y="453864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3235562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2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4112310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3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4994062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4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5872222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5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8" name="Metin kutusu 17"/>
          <p:cNvSpPr txBox="1"/>
          <p:nvPr/>
        </p:nvSpPr>
        <p:spPr>
          <a:xfrm>
            <a:off x="6754180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6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7631234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7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0" name="Metin kutusu 19"/>
          <p:cNvSpPr txBox="1"/>
          <p:nvPr/>
        </p:nvSpPr>
        <p:spPr>
          <a:xfrm>
            <a:off x="8505812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8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1" name="Metin kutusu 20"/>
          <p:cNvSpPr txBox="1"/>
          <p:nvPr/>
        </p:nvSpPr>
        <p:spPr>
          <a:xfrm>
            <a:off x="9382679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9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3" name="Metin kutusu 22"/>
          <p:cNvSpPr txBox="1"/>
          <p:nvPr/>
        </p:nvSpPr>
        <p:spPr>
          <a:xfrm>
            <a:off x="4727848" y="6011996"/>
            <a:ext cx="2669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9 </a:t>
            </a:r>
            <a:r>
              <a:rPr lang="tr-TR" dirty="0" err="1">
                <a:latin typeface="Comic Sans MS" panose="030F0702030302020204" pitchFamily="66" charset="0"/>
              </a:rPr>
              <a:t>books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3 </a:t>
            </a:r>
            <a:r>
              <a:rPr lang="tr-TR" dirty="0" err="1">
                <a:latin typeface="Comic Sans MS" panose="030F0702030302020204" pitchFamily="66" charset="0"/>
              </a:rPr>
              <a:t>workers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659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Dividing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the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Books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19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Suppose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shelf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job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scan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codes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can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shelf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regions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assign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region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(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ordered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pages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will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fairest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way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among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workers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?</a:t>
            </a:r>
            <a:endParaRPr lang="en-US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total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pages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gets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will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close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other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1714500" lvl="3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661" y="4163968"/>
            <a:ext cx="777071" cy="1118682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5167" y="4163968"/>
            <a:ext cx="777071" cy="1118682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673" y="4163968"/>
            <a:ext cx="777071" cy="1118682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4179" y="4154810"/>
            <a:ext cx="777071" cy="1118682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9850" y="4163968"/>
            <a:ext cx="777071" cy="1118682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9356" y="4163968"/>
            <a:ext cx="777071" cy="1118682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862" y="4163968"/>
            <a:ext cx="777071" cy="1118682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368" y="4154810"/>
            <a:ext cx="777071" cy="1118682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7362" y="4149080"/>
            <a:ext cx="777071" cy="1118682"/>
          </a:xfrm>
          <a:prstGeom prst="rect">
            <a:avLst/>
          </a:prstGeom>
        </p:spPr>
      </p:pic>
      <p:sp>
        <p:nvSpPr>
          <p:cNvPr id="3" name="Metin kutusu 2"/>
          <p:cNvSpPr txBox="1"/>
          <p:nvPr/>
        </p:nvSpPr>
        <p:spPr>
          <a:xfrm>
            <a:off x="2355780" y="453864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3235562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2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4112310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3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4994062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4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5872222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5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8" name="Metin kutusu 17"/>
          <p:cNvSpPr txBox="1"/>
          <p:nvPr/>
        </p:nvSpPr>
        <p:spPr>
          <a:xfrm>
            <a:off x="6754180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6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7631234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7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0" name="Metin kutusu 19"/>
          <p:cNvSpPr txBox="1"/>
          <p:nvPr/>
        </p:nvSpPr>
        <p:spPr>
          <a:xfrm>
            <a:off x="8505812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8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1" name="Metin kutusu 20"/>
          <p:cNvSpPr txBox="1"/>
          <p:nvPr/>
        </p:nvSpPr>
        <p:spPr>
          <a:xfrm>
            <a:off x="9382679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9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2" name="Metin kutusu 21"/>
          <p:cNvSpPr txBox="1"/>
          <p:nvPr/>
        </p:nvSpPr>
        <p:spPr>
          <a:xfrm>
            <a:off x="4727848" y="6011996"/>
            <a:ext cx="2669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9 </a:t>
            </a:r>
            <a:r>
              <a:rPr lang="tr-TR" dirty="0" err="1">
                <a:latin typeface="Comic Sans MS" panose="030F0702030302020204" pitchFamily="66" charset="0"/>
              </a:rPr>
              <a:t>books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3 </a:t>
            </a:r>
            <a:r>
              <a:rPr lang="tr-TR" dirty="0" err="1">
                <a:latin typeface="Comic Sans MS" panose="030F0702030302020204" pitchFamily="66" charset="0"/>
              </a:rPr>
              <a:t>workers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23" name="Düz Bağlayıcı 22"/>
          <p:cNvCxnSpPr/>
          <p:nvPr/>
        </p:nvCxnSpPr>
        <p:spPr>
          <a:xfrm>
            <a:off x="7392144" y="3861048"/>
            <a:ext cx="0" cy="1872208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23"/>
          <p:cNvCxnSpPr/>
          <p:nvPr/>
        </p:nvCxnSpPr>
        <p:spPr>
          <a:xfrm>
            <a:off x="4750708" y="3861048"/>
            <a:ext cx="0" cy="1872208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24"/>
          <p:cNvSpPr txBox="1"/>
          <p:nvPr/>
        </p:nvSpPr>
        <p:spPr>
          <a:xfrm>
            <a:off x="8331240" y="5363924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2400</a:t>
            </a:r>
            <a:endParaRPr lang="tr-TR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Metin kutusu 25"/>
          <p:cNvSpPr txBox="1"/>
          <p:nvPr/>
        </p:nvSpPr>
        <p:spPr>
          <a:xfrm>
            <a:off x="5735960" y="5363924"/>
            <a:ext cx="712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1500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7" name="Metin kutusu 26"/>
          <p:cNvSpPr txBox="1"/>
          <p:nvPr/>
        </p:nvSpPr>
        <p:spPr>
          <a:xfrm>
            <a:off x="2982089" y="5361530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6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654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Dividing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the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Books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19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Suppose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shelf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job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scan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codes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can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shelf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regions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assign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region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(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ordered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pages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will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fairest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way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among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workers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?</a:t>
            </a:r>
            <a:endParaRPr lang="en-US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total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pages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gets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will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close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other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1714500" lvl="3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661" y="4163968"/>
            <a:ext cx="777071" cy="1118682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5167" y="4163968"/>
            <a:ext cx="777071" cy="1118682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673" y="4163968"/>
            <a:ext cx="777071" cy="1118682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4179" y="4154810"/>
            <a:ext cx="777071" cy="1118682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9850" y="4163968"/>
            <a:ext cx="777071" cy="1118682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9356" y="4163968"/>
            <a:ext cx="777071" cy="1118682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862" y="4163968"/>
            <a:ext cx="777071" cy="1118682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368" y="4154810"/>
            <a:ext cx="777071" cy="1118682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7362" y="4149080"/>
            <a:ext cx="777071" cy="1118682"/>
          </a:xfrm>
          <a:prstGeom prst="rect">
            <a:avLst/>
          </a:prstGeom>
        </p:spPr>
      </p:pic>
      <p:sp>
        <p:nvSpPr>
          <p:cNvPr id="3" name="Metin kutusu 2"/>
          <p:cNvSpPr txBox="1"/>
          <p:nvPr/>
        </p:nvSpPr>
        <p:spPr>
          <a:xfrm>
            <a:off x="2355780" y="453864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3235562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2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4112310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3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4994062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4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5872222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5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8" name="Metin kutusu 17"/>
          <p:cNvSpPr txBox="1"/>
          <p:nvPr/>
        </p:nvSpPr>
        <p:spPr>
          <a:xfrm>
            <a:off x="6754180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6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7631234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7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0" name="Metin kutusu 19"/>
          <p:cNvSpPr txBox="1"/>
          <p:nvPr/>
        </p:nvSpPr>
        <p:spPr>
          <a:xfrm>
            <a:off x="8505812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8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1" name="Metin kutusu 20"/>
          <p:cNvSpPr txBox="1"/>
          <p:nvPr/>
        </p:nvSpPr>
        <p:spPr>
          <a:xfrm>
            <a:off x="9382679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9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2" name="Metin kutusu 21"/>
          <p:cNvSpPr txBox="1"/>
          <p:nvPr/>
        </p:nvSpPr>
        <p:spPr>
          <a:xfrm>
            <a:off x="4727848" y="6011996"/>
            <a:ext cx="2669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9 </a:t>
            </a:r>
            <a:r>
              <a:rPr lang="tr-TR" dirty="0" err="1">
                <a:latin typeface="Comic Sans MS" panose="030F0702030302020204" pitchFamily="66" charset="0"/>
              </a:rPr>
              <a:t>books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3 </a:t>
            </a:r>
            <a:r>
              <a:rPr lang="tr-TR" dirty="0" err="1">
                <a:latin typeface="Comic Sans MS" panose="030F0702030302020204" pitchFamily="66" charset="0"/>
              </a:rPr>
              <a:t>workers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23" name="Düz Bağlayıcı 22"/>
          <p:cNvCxnSpPr/>
          <p:nvPr/>
        </p:nvCxnSpPr>
        <p:spPr>
          <a:xfrm>
            <a:off x="8256240" y="3861048"/>
            <a:ext cx="0" cy="1872208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23"/>
          <p:cNvCxnSpPr/>
          <p:nvPr/>
        </p:nvCxnSpPr>
        <p:spPr>
          <a:xfrm>
            <a:off x="5629662" y="3861048"/>
            <a:ext cx="0" cy="1872208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24"/>
          <p:cNvSpPr txBox="1"/>
          <p:nvPr/>
        </p:nvSpPr>
        <p:spPr>
          <a:xfrm>
            <a:off x="8904312" y="5363924"/>
            <a:ext cx="712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1700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Metin kutusu 25"/>
          <p:cNvSpPr txBox="1"/>
          <p:nvPr/>
        </p:nvSpPr>
        <p:spPr>
          <a:xfrm>
            <a:off x="6593066" y="5361530"/>
            <a:ext cx="712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1800</a:t>
            </a:r>
            <a:endParaRPr lang="tr-TR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Metin kutusu 26"/>
          <p:cNvSpPr txBox="1"/>
          <p:nvPr/>
        </p:nvSpPr>
        <p:spPr>
          <a:xfrm>
            <a:off x="3471917" y="5361530"/>
            <a:ext cx="712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1000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684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Dividing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the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Books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19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Suppose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shelf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job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scan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codes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can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shelf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regions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assign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region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(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ordered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pages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will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fairest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way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divide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book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among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k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workers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?</a:t>
            </a:r>
            <a:endParaRPr lang="en-US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total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pages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worker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gets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will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close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other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1714500" lvl="3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661" y="4163968"/>
            <a:ext cx="777071" cy="1118682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5167" y="4163968"/>
            <a:ext cx="777071" cy="1118682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673" y="4163968"/>
            <a:ext cx="777071" cy="1118682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4179" y="4154810"/>
            <a:ext cx="777071" cy="1118682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9850" y="4163968"/>
            <a:ext cx="777071" cy="1118682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9356" y="4163968"/>
            <a:ext cx="777071" cy="1118682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862" y="4163968"/>
            <a:ext cx="777071" cy="1118682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368" y="4154810"/>
            <a:ext cx="777071" cy="1118682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7362" y="4149080"/>
            <a:ext cx="777071" cy="1118682"/>
          </a:xfrm>
          <a:prstGeom prst="rect">
            <a:avLst/>
          </a:prstGeom>
        </p:spPr>
      </p:pic>
      <p:sp>
        <p:nvSpPr>
          <p:cNvPr id="3" name="Metin kutusu 2"/>
          <p:cNvSpPr txBox="1"/>
          <p:nvPr/>
        </p:nvSpPr>
        <p:spPr>
          <a:xfrm>
            <a:off x="2355780" y="453864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3235562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2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4112310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3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4994062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4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5872222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5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8" name="Metin kutusu 17"/>
          <p:cNvSpPr txBox="1"/>
          <p:nvPr/>
        </p:nvSpPr>
        <p:spPr>
          <a:xfrm>
            <a:off x="6754180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6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7631234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7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0" name="Metin kutusu 19"/>
          <p:cNvSpPr txBox="1"/>
          <p:nvPr/>
        </p:nvSpPr>
        <p:spPr>
          <a:xfrm>
            <a:off x="8505812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8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1" name="Metin kutusu 20"/>
          <p:cNvSpPr txBox="1"/>
          <p:nvPr/>
        </p:nvSpPr>
        <p:spPr>
          <a:xfrm>
            <a:off x="9382679" y="453864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9</a:t>
            </a:r>
            <a:r>
              <a:rPr lang="tr-TR" dirty="0">
                <a:latin typeface="Comic Sans MS" panose="030F0702030302020204" pitchFamily="66" charset="0"/>
              </a:rPr>
              <a:t>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2" name="Metin kutusu 21"/>
          <p:cNvSpPr txBox="1"/>
          <p:nvPr/>
        </p:nvSpPr>
        <p:spPr>
          <a:xfrm>
            <a:off x="4727848" y="6011996"/>
            <a:ext cx="2669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9 </a:t>
            </a:r>
            <a:r>
              <a:rPr lang="tr-TR" dirty="0" err="1">
                <a:latin typeface="Comic Sans MS" panose="030F0702030302020204" pitchFamily="66" charset="0"/>
              </a:rPr>
              <a:t>books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3 </a:t>
            </a:r>
            <a:r>
              <a:rPr lang="tr-TR" dirty="0" err="1">
                <a:latin typeface="Comic Sans MS" panose="030F0702030302020204" pitchFamily="66" charset="0"/>
              </a:rPr>
              <a:t>workers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23" name="Düz Bağlayıcı 22"/>
          <p:cNvCxnSpPr/>
          <p:nvPr/>
        </p:nvCxnSpPr>
        <p:spPr>
          <a:xfrm>
            <a:off x="8256240" y="3861048"/>
            <a:ext cx="0" cy="1872208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23"/>
          <p:cNvCxnSpPr/>
          <p:nvPr/>
        </p:nvCxnSpPr>
        <p:spPr>
          <a:xfrm>
            <a:off x="6493758" y="3861048"/>
            <a:ext cx="0" cy="1872208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24"/>
          <p:cNvSpPr txBox="1"/>
          <p:nvPr/>
        </p:nvSpPr>
        <p:spPr>
          <a:xfrm>
            <a:off x="8953717" y="5363924"/>
            <a:ext cx="712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1700</a:t>
            </a:r>
            <a:endParaRPr lang="tr-TR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Metin kutusu 25"/>
          <p:cNvSpPr txBox="1"/>
          <p:nvPr/>
        </p:nvSpPr>
        <p:spPr>
          <a:xfrm>
            <a:off x="7032104" y="5363924"/>
            <a:ext cx="712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1300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7" name="Metin kutusu 26"/>
          <p:cNvSpPr txBox="1"/>
          <p:nvPr/>
        </p:nvSpPr>
        <p:spPr>
          <a:xfrm>
            <a:off x="3910166" y="5361530"/>
            <a:ext cx="712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1500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00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Dividing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the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Books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4"/>
              <p:cNvSpPr>
                <a:spLocks noChangeArrowheads="1"/>
              </p:cNvSpPr>
              <p:nvPr/>
            </p:nvSpPr>
            <p:spPr bwMode="auto">
              <a:xfrm>
                <a:off x="1919536" y="1340768"/>
                <a:ext cx="8219256" cy="50405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n </a:t>
                </a:r>
                <a:r>
                  <a:rPr lang="tr-TR" sz="2000" b="1" i="1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books</a:t>
                </a:r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tr-TR" sz="2000" b="1" i="1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,…,</a:t>
                </a:r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 and k </a:t>
                </a:r>
                <a:r>
                  <a:rPr lang="tr-TR" sz="2000" b="1" i="1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workers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c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onstruct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recurrence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relation</a:t>
                </a: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1714500" lvl="3" indent="-342900" algn="just">
                  <a:spcBef>
                    <a:spcPct val="20000"/>
                  </a:spcBef>
                  <a:buFont typeface="Arial"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 algn="just">
                  <a:spcBef>
                    <a:spcPct val="20000"/>
                  </a:spcBef>
                  <a:buFontTx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 algn="just">
                  <a:spcBef>
                    <a:spcPct val="20000"/>
                  </a:spcBef>
                  <a:buFontTx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 algn="just">
                  <a:spcBef>
                    <a:spcPct val="20000"/>
                  </a:spcBef>
                  <a:buFontTx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 algn="just">
                  <a:spcBef>
                    <a:spcPct val="20000"/>
                  </a:spcBef>
                  <a:buFontTx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 </a:t>
                </a: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</p:txBody>
          </p:sp>
        </mc:Choice>
        <mc:Fallback>
          <p:sp>
            <p:nvSpPr>
              <p:cNvPr id="4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19536" y="1340768"/>
                <a:ext cx="8219256" cy="5040560"/>
              </a:xfrm>
              <a:prstGeom prst="rect">
                <a:avLst/>
              </a:prstGeom>
              <a:blipFill>
                <a:blip r:embed="rId2"/>
                <a:stretch>
                  <a:fillRect l="-1039" t="-846"/>
                </a:stretch>
              </a:blipFill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Resim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664" y="3020945"/>
            <a:ext cx="482500" cy="694614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918" y="3023257"/>
            <a:ext cx="482500" cy="694614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6172" y="3023257"/>
            <a:ext cx="482500" cy="694614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8208" y="3023257"/>
            <a:ext cx="482500" cy="694614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680" y="3023257"/>
            <a:ext cx="482500" cy="694614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7934" y="3023257"/>
            <a:ext cx="482500" cy="694614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782" y="3024373"/>
            <a:ext cx="482500" cy="694614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865" y="3023257"/>
            <a:ext cx="482500" cy="694614"/>
          </a:xfrm>
          <a:prstGeom prst="rect">
            <a:avLst/>
          </a:prstGeom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713" y="3023257"/>
            <a:ext cx="482500" cy="694614"/>
          </a:xfrm>
          <a:prstGeom prst="rect">
            <a:avLst/>
          </a:prstGeom>
        </p:spPr>
      </p:pic>
      <p:pic>
        <p:nvPicPr>
          <p:cNvPr id="16" name="Resim 1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6967" y="3020945"/>
            <a:ext cx="482500" cy="694614"/>
          </a:xfrm>
          <a:prstGeom prst="rect">
            <a:avLst/>
          </a:prstGeom>
        </p:spPr>
      </p:pic>
      <p:pic>
        <p:nvPicPr>
          <p:cNvPr id="17" name="Resim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040" y="3020945"/>
            <a:ext cx="482500" cy="694614"/>
          </a:xfrm>
          <a:prstGeom prst="rect">
            <a:avLst/>
          </a:prstGeom>
        </p:spPr>
      </p:pic>
      <p:pic>
        <p:nvPicPr>
          <p:cNvPr id="18" name="Resim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4898" y="3020945"/>
            <a:ext cx="482500" cy="694614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030" y="3020945"/>
            <a:ext cx="482500" cy="694614"/>
          </a:xfrm>
          <a:prstGeom prst="rect">
            <a:avLst/>
          </a:prstGeom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983" y="3020945"/>
            <a:ext cx="482500" cy="694614"/>
          </a:xfrm>
          <a:prstGeom prst="rect">
            <a:avLst/>
          </a:prstGeom>
        </p:spPr>
      </p:pic>
      <p:pic>
        <p:nvPicPr>
          <p:cNvPr id="21" name="Resim 2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237" y="3020945"/>
            <a:ext cx="482500" cy="694614"/>
          </a:xfrm>
          <a:prstGeom prst="rect">
            <a:avLst/>
          </a:prstGeom>
        </p:spPr>
      </p:pic>
      <p:pic>
        <p:nvPicPr>
          <p:cNvPr id="22" name="Resim 2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872" y="3021062"/>
            <a:ext cx="482500" cy="694614"/>
          </a:xfrm>
          <a:prstGeom prst="rect">
            <a:avLst/>
          </a:prstGeom>
        </p:spPr>
      </p:pic>
      <p:sp>
        <p:nvSpPr>
          <p:cNvPr id="23" name="Metin kutusu 22"/>
          <p:cNvSpPr txBox="1"/>
          <p:nvPr/>
        </p:nvSpPr>
        <p:spPr>
          <a:xfrm>
            <a:off x="4363283" y="2578703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books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Metin kutusu 32"/>
              <p:cNvSpPr txBox="1"/>
              <p:nvPr/>
            </p:nvSpPr>
            <p:spPr>
              <a:xfrm>
                <a:off x="2623719" y="5127576"/>
                <a:ext cx="154933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i="1">
                          <a:latin typeface="Cambria Math" panose="02040503050406030204" pitchFamily="18" charset="0"/>
                        </a:rPr>
                        <m:t>𝑀</m:t>
                      </m:r>
                      <m:d>
                        <m:dPr>
                          <m:begChr m:val="["/>
                          <m:endChr m:val="]"/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tr-TR" sz="24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tr-TR" sz="24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33" name="Metin kutusu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3719" y="5127576"/>
                <a:ext cx="1549335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0348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991544" y="1700808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 5"/>
          <p:cNvSpPr/>
          <p:nvPr/>
        </p:nvSpPr>
        <p:spPr>
          <a:xfrm rot="16200000">
            <a:off x="3261040" y="1704776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4552881" y="1700808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Metin kutusu 25"/>
              <p:cNvSpPr txBox="1"/>
              <p:nvPr/>
            </p:nvSpPr>
            <p:spPr>
              <a:xfrm>
                <a:off x="1775520" y="2924945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26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520" y="2924945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Metin kutusu 28"/>
              <p:cNvSpPr txBox="1"/>
              <p:nvPr/>
            </p:nvSpPr>
            <p:spPr>
              <a:xfrm>
                <a:off x="3143673" y="2924945"/>
                <a:ext cx="64742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29" name="Metin kutusu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3673" y="2924945"/>
                <a:ext cx="647421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Multiply 7"/>
          <p:cNvSpPr/>
          <p:nvPr/>
        </p:nvSpPr>
        <p:spPr>
          <a:xfrm>
            <a:off x="2351584" y="2132856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Multiply 58"/>
          <p:cNvSpPr/>
          <p:nvPr/>
        </p:nvSpPr>
        <p:spPr>
          <a:xfrm>
            <a:off x="4117764" y="2132856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Metin kutusu 25"/>
              <p:cNvSpPr txBox="1"/>
              <p:nvPr/>
            </p:nvSpPr>
            <p:spPr>
              <a:xfrm>
                <a:off x="4367808" y="2924945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62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7808" y="2924945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Dikdörtgen 1"/>
          <p:cNvSpPr/>
          <p:nvPr/>
        </p:nvSpPr>
        <p:spPr>
          <a:xfrm>
            <a:off x="1982529" y="4356392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9" name="Dikdörtgen 5"/>
          <p:cNvSpPr/>
          <p:nvPr/>
        </p:nvSpPr>
        <p:spPr>
          <a:xfrm rot="16200000">
            <a:off x="3252025" y="4360360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0" name="Dikdörtgen 6"/>
          <p:cNvSpPr/>
          <p:nvPr/>
        </p:nvSpPr>
        <p:spPr>
          <a:xfrm>
            <a:off x="4543866" y="4356392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3" name="Metin kutusu 25"/>
              <p:cNvSpPr txBox="1"/>
              <p:nvPr/>
            </p:nvSpPr>
            <p:spPr>
              <a:xfrm>
                <a:off x="1766505" y="5580529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73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505" y="5580529"/>
                <a:ext cx="647420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Multiply 83"/>
          <p:cNvSpPr/>
          <p:nvPr/>
        </p:nvSpPr>
        <p:spPr>
          <a:xfrm>
            <a:off x="2342569" y="4788440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Multiply 84"/>
          <p:cNvSpPr/>
          <p:nvPr/>
        </p:nvSpPr>
        <p:spPr>
          <a:xfrm>
            <a:off x="4108749" y="4788440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7" name="Metin kutusu 25"/>
              <p:cNvSpPr txBox="1"/>
              <p:nvPr/>
            </p:nvSpPr>
            <p:spPr>
              <a:xfrm>
                <a:off x="4358793" y="5580529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87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8793" y="5580529"/>
                <a:ext cx="647420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Metin kutusu 28"/>
              <p:cNvSpPr txBox="1"/>
              <p:nvPr/>
            </p:nvSpPr>
            <p:spPr>
              <a:xfrm>
                <a:off x="2999656" y="5573852"/>
                <a:ext cx="63780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23" name="Metin kutusu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9656" y="5573852"/>
                <a:ext cx="637802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944904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Dividing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the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Books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4"/>
              <p:cNvSpPr>
                <a:spLocks noChangeArrowheads="1"/>
              </p:cNvSpPr>
              <p:nvPr/>
            </p:nvSpPr>
            <p:spPr bwMode="auto">
              <a:xfrm>
                <a:off x="1919536" y="1340768"/>
                <a:ext cx="8219256" cy="50405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n </a:t>
                </a:r>
                <a:r>
                  <a:rPr lang="tr-TR" sz="2000" b="1" i="1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books</a:t>
                </a:r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tr-TR" sz="2000" b="1" i="1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,…,</a:t>
                </a:r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 and k </a:t>
                </a:r>
                <a:r>
                  <a:rPr lang="tr-TR" sz="2000" b="1" i="1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workers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c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onstruct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recurrence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relation</a:t>
                </a: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1714500" lvl="3" indent="-342900" algn="just">
                  <a:spcBef>
                    <a:spcPct val="20000"/>
                  </a:spcBef>
                  <a:buFont typeface="Arial"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 algn="just">
                  <a:spcBef>
                    <a:spcPct val="20000"/>
                  </a:spcBef>
                  <a:buFontTx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 algn="just">
                  <a:spcBef>
                    <a:spcPct val="20000"/>
                  </a:spcBef>
                  <a:buFontTx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 algn="just">
                  <a:spcBef>
                    <a:spcPct val="20000"/>
                  </a:spcBef>
                  <a:buFontTx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 algn="just">
                  <a:spcBef>
                    <a:spcPct val="20000"/>
                  </a:spcBef>
                  <a:buFontTx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 </a:t>
                </a: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</p:txBody>
          </p:sp>
        </mc:Choice>
        <mc:Fallback>
          <p:sp>
            <p:nvSpPr>
              <p:cNvPr id="4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19536" y="1340768"/>
                <a:ext cx="8219256" cy="5040560"/>
              </a:xfrm>
              <a:prstGeom prst="rect">
                <a:avLst/>
              </a:prstGeom>
              <a:blipFill>
                <a:blip r:embed="rId2"/>
                <a:stretch>
                  <a:fillRect l="-1039" t="-846"/>
                </a:stretch>
              </a:blipFill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Resim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664" y="3020945"/>
            <a:ext cx="482500" cy="694614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918" y="3023257"/>
            <a:ext cx="482500" cy="694614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6172" y="3023257"/>
            <a:ext cx="482500" cy="694614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8208" y="3023257"/>
            <a:ext cx="482500" cy="694614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680" y="3023257"/>
            <a:ext cx="482500" cy="694614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7934" y="3023257"/>
            <a:ext cx="482500" cy="694614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782" y="3024373"/>
            <a:ext cx="482500" cy="694614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865" y="3023257"/>
            <a:ext cx="482500" cy="694614"/>
          </a:xfrm>
          <a:prstGeom prst="rect">
            <a:avLst/>
          </a:prstGeom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713" y="3023257"/>
            <a:ext cx="482500" cy="694614"/>
          </a:xfrm>
          <a:prstGeom prst="rect">
            <a:avLst/>
          </a:prstGeom>
        </p:spPr>
      </p:pic>
      <p:pic>
        <p:nvPicPr>
          <p:cNvPr id="16" name="Resim 1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6967" y="3020945"/>
            <a:ext cx="482500" cy="694614"/>
          </a:xfrm>
          <a:prstGeom prst="rect">
            <a:avLst/>
          </a:prstGeom>
        </p:spPr>
      </p:pic>
      <p:pic>
        <p:nvPicPr>
          <p:cNvPr id="17" name="Resim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040" y="3020945"/>
            <a:ext cx="482500" cy="694614"/>
          </a:xfrm>
          <a:prstGeom prst="rect">
            <a:avLst/>
          </a:prstGeom>
        </p:spPr>
      </p:pic>
      <p:pic>
        <p:nvPicPr>
          <p:cNvPr id="18" name="Resim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4898" y="3020945"/>
            <a:ext cx="482500" cy="694614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030" y="3020945"/>
            <a:ext cx="482500" cy="694614"/>
          </a:xfrm>
          <a:prstGeom prst="rect">
            <a:avLst/>
          </a:prstGeom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983" y="3020945"/>
            <a:ext cx="482500" cy="694614"/>
          </a:xfrm>
          <a:prstGeom prst="rect">
            <a:avLst/>
          </a:prstGeom>
        </p:spPr>
      </p:pic>
      <p:pic>
        <p:nvPicPr>
          <p:cNvPr id="21" name="Resim 2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237" y="3020945"/>
            <a:ext cx="482500" cy="694614"/>
          </a:xfrm>
          <a:prstGeom prst="rect">
            <a:avLst/>
          </a:prstGeom>
        </p:spPr>
      </p:pic>
      <p:pic>
        <p:nvPicPr>
          <p:cNvPr id="22" name="Resim 2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872" y="3021062"/>
            <a:ext cx="482500" cy="694614"/>
          </a:xfrm>
          <a:prstGeom prst="rect">
            <a:avLst/>
          </a:prstGeom>
        </p:spPr>
      </p:pic>
      <p:sp>
        <p:nvSpPr>
          <p:cNvPr id="23" name="Metin kutusu 22"/>
          <p:cNvSpPr txBox="1"/>
          <p:nvPr/>
        </p:nvSpPr>
        <p:spPr>
          <a:xfrm>
            <a:off x="4363283" y="2578703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books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Metin kutusu 32"/>
              <p:cNvSpPr txBox="1"/>
              <p:nvPr/>
            </p:nvSpPr>
            <p:spPr>
              <a:xfrm>
                <a:off x="2623719" y="5127576"/>
                <a:ext cx="154933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i="1">
                          <a:latin typeface="Cambria Math" panose="02040503050406030204" pitchFamily="18" charset="0"/>
                        </a:rPr>
                        <m:t>𝑀</m:t>
                      </m:r>
                      <m:d>
                        <m:dPr>
                          <m:begChr m:val="["/>
                          <m:endChr m:val="]"/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tr-TR" sz="24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tr-TR" sz="24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33" name="Metin kutusu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3719" y="5127576"/>
                <a:ext cx="1549335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Metin kutusu 33"/>
          <p:cNvSpPr txBox="1"/>
          <p:nvPr/>
        </p:nvSpPr>
        <p:spPr>
          <a:xfrm>
            <a:off x="3357096" y="6128288"/>
            <a:ext cx="29931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>
                <a:latin typeface="Comic Sans MS" panose="030F0702030302020204" pitchFamily="66" charset="0"/>
              </a:rPr>
              <a:t>o</a:t>
            </a:r>
            <a:r>
              <a:rPr lang="tr-TR" dirty="0">
                <a:latin typeface="Comic Sans MS" panose="030F0702030302020204" pitchFamily="66" charset="0"/>
              </a:rPr>
              <a:t>ptimum </a:t>
            </a:r>
            <a:r>
              <a:rPr lang="tr-TR" dirty="0" err="1">
                <a:latin typeface="Comic Sans MS" panose="030F0702030302020204" pitchFamily="66" charset="0"/>
              </a:rPr>
              <a:t>number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pages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of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largest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share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35" name="Düz Ok Bağlayıcısı 34"/>
          <p:cNvCxnSpPr/>
          <p:nvPr/>
        </p:nvCxnSpPr>
        <p:spPr>
          <a:xfrm>
            <a:off x="3398386" y="5589519"/>
            <a:ext cx="321350" cy="5387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5670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Dividing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the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Books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4"/>
              <p:cNvSpPr>
                <a:spLocks noChangeArrowheads="1"/>
              </p:cNvSpPr>
              <p:nvPr/>
            </p:nvSpPr>
            <p:spPr bwMode="auto">
              <a:xfrm>
                <a:off x="1919536" y="1340768"/>
                <a:ext cx="8219256" cy="50405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n </a:t>
                </a:r>
                <a:r>
                  <a:rPr lang="tr-TR" sz="2000" b="1" i="1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books</a:t>
                </a:r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tr-TR" sz="2000" b="1" i="1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,…,</a:t>
                </a:r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 and k </a:t>
                </a:r>
                <a:r>
                  <a:rPr lang="tr-TR" sz="2000" b="1" i="1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workers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c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onstruct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recurrence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relation</a:t>
                </a: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1714500" lvl="3" indent="-342900" algn="just">
                  <a:spcBef>
                    <a:spcPct val="20000"/>
                  </a:spcBef>
                  <a:buFont typeface="Arial"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 algn="just">
                  <a:spcBef>
                    <a:spcPct val="20000"/>
                  </a:spcBef>
                  <a:buFontTx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 algn="just">
                  <a:spcBef>
                    <a:spcPct val="20000"/>
                  </a:spcBef>
                  <a:buFontTx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 algn="just">
                  <a:spcBef>
                    <a:spcPct val="20000"/>
                  </a:spcBef>
                  <a:buFontTx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 algn="just">
                  <a:spcBef>
                    <a:spcPct val="20000"/>
                  </a:spcBef>
                  <a:buFontTx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 </a:t>
                </a: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</p:txBody>
          </p:sp>
        </mc:Choice>
        <mc:Fallback>
          <p:sp>
            <p:nvSpPr>
              <p:cNvPr id="4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19536" y="1340768"/>
                <a:ext cx="8219256" cy="5040560"/>
              </a:xfrm>
              <a:prstGeom prst="rect">
                <a:avLst/>
              </a:prstGeom>
              <a:blipFill>
                <a:blip r:embed="rId2"/>
                <a:stretch>
                  <a:fillRect l="-1039" t="-846"/>
                </a:stretch>
              </a:blipFill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Resim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664" y="3020945"/>
            <a:ext cx="482500" cy="694614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918" y="3023257"/>
            <a:ext cx="482500" cy="694614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6172" y="3023257"/>
            <a:ext cx="482500" cy="694614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8208" y="3023257"/>
            <a:ext cx="482500" cy="694614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680" y="3023257"/>
            <a:ext cx="482500" cy="694614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7934" y="3023257"/>
            <a:ext cx="482500" cy="694614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782" y="3024373"/>
            <a:ext cx="482500" cy="694614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865" y="3023257"/>
            <a:ext cx="482500" cy="694614"/>
          </a:xfrm>
          <a:prstGeom prst="rect">
            <a:avLst/>
          </a:prstGeom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713" y="3023257"/>
            <a:ext cx="482500" cy="694614"/>
          </a:xfrm>
          <a:prstGeom prst="rect">
            <a:avLst/>
          </a:prstGeom>
        </p:spPr>
      </p:pic>
      <p:pic>
        <p:nvPicPr>
          <p:cNvPr id="16" name="Resim 1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6967" y="3020945"/>
            <a:ext cx="482500" cy="694614"/>
          </a:xfrm>
          <a:prstGeom prst="rect">
            <a:avLst/>
          </a:prstGeom>
        </p:spPr>
      </p:pic>
      <p:pic>
        <p:nvPicPr>
          <p:cNvPr id="17" name="Resim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040" y="3020945"/>
            <a:ext cx="482500" cy="694614"/>
          </a:xfrm>
          <a:prstGeom prst="rect">
            <a:avLst/>
          </a:prstGeom>
        </p:spPr>
      </p:pic>
      <p:pic>
        <p:nvPicPr>
          <p:cNvPr id="18" name="Resim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4898" y="3020945"/>
            <a:ext cx="482500" cy="694614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030" y="3020945"/>
            <a:ext cx="482500" cy="694614"/>
          </a:xfrm>
          <a:prstGeom prst="rect">
            <a:avLst/>
          </a:prstGeom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983" y="3020945"/>
            <a:ext cx="482500" cy="694614"/>
          </a:xfrm>
          <a:prstGeom prst="rect">
            <a:avLst/>
          </a:prstGeom>
        </p:spPr>
      </p:pic>
      <p:pic>
        <p:nvPicPr>
          <p:cNvPr id="21" name="Resim 2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237" y="3020945"/>
            <a:ext cx="482500" cy="694614"/>
          </a:xfrm>
          <a:prstGeom prst="rect">
            <a:avLst/>
          </a:prstGeom>
        </p:spPr>
      </p:pic>
      <p:pic>
        <p:nvPicPr>
          <p:cNvPr id="22" name="Resim 2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872" y="3021062"/>
            <a:ext cx="482500" cy="694614"/>
          </a:xfrm>
          <a:prstGeom prst="rect">
            <a:avLst/>
          </a:prstGeom>
        </p:spPr>
      </p:pic>
      <p:sp>
        <p:nvSpPr>
          <p:cNvPr id="23" name="Metin kutusu 22"/>
          <p:cNvSpPr txBox="1"/>
          <p:nvPr/>
        </p:nvSpPr>
        <p:spPr>
          <a:xfrm>
            <a:off x="4363283" y="2578703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books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4" name="Sol Ayraç 23"/>
          <p:cNvSpPr/>
          <p:nvPr/>
        </p:nvSpPr>
        <p:spPr>
          <a:xfrm rot="16200000">
            <a:off x="4222081" y="2596913"/>
            <a:ext cx="351352" cy="274891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Metin kutusu 26"/>
          <p:cNvSpPr txBox="1"/>
          <p:nvPr/>
        </p:nvSpPr>
        <p:spPr>
          <a:xfrm>
            <a:off x="3969481" y="4132309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i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books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29" name="Düz Bağlayıcı 28"/>
          <p:cNvCxnSpPr/>
          <p:nvPr/>
        </p:nvCxnSpPr>
        <p:spPr>
          <a:xfrm>
            <a:off x="5800014" y="2725693"/>
            <a:ext cx="0" cy="1406617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Metin kutusu 32"/>
              <p:cNvSpPr txBox="1"/>
              <p:nvPr/>
            </p:nvSpPr>
            <p:spPr>
              <a:xfrm>
                <a:off x="2607920" y="4823841"/>
                <a:ext cx="5844100" cy="11423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i="1">
                          <a:latin typeface="Cambria Math" panose="02040503050406030204" pitchFamily="18" charset="0"/>
                        </a:rPr>
                        <m:t>𝑀</m:t>
                      </m:r>
                      <m:d>
                        <m:dPr>
                          <m:begChr m:val="["/>
                          <m:endChr m:val="]"/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tr-TR" sz="2400" i="1">
                          <a:latin typeface="Cambria Math" panose="02040503050406030204" pitchFamily="18" charset="0"/>
                        </a:rPr>
                        <m:t>=              </m:t>
                      </m:r>
                      <m:func>
                        <m:func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 sz="2400">
                              <a:latin typeface="Cambria Math" panose="02040503050406030204" pitchFamily="18" charset="0"/>
                            </a:rPr>
                            <m:t>max</m:t>
                          </m:r>
                        </m:fName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                    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nary>
                            <m:naryPr>
                              <m:chr m:val="∑"/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  <m:sup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nary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tr-TR" sz="24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33" name="Metin kutusu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7920" y="4823841"/>
                <a:ext cx="5844100" cy="11423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Metin kutusu 33"/>
          <p:cNvSpPr txBox="1"/>
          <p:nvPr/>
        </p:nvSpPr>
        <p:spPr>
          <a:xfrm>
            <a:off x="3357096" y="6128288"/>
            <a:ext cx="29931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>
                <a:latin typeface="Comic Sans MS" panose="030F0702030302020204" pitchFamily="66" charset="0"/>
              </a:rPr>
              <a:t>o</a:t>
            </a:r>
            <a:r>
              <a:rPr lang="tr-TR" dirty="0">
                <a:latin typeface="Comic Sans MS" panose="030F0702030302020204" pitchFamily="66" charset="0"/>
              </a:rPr>
              <a:t>ptimum </a:t>
            </a:r>
            <a:r>
              <a:rPr lang="tr-TR" dirty="0" err="1">
                <a:latin typeface="Comic Sans MS" panose="030F0702030302020204" pitchFamily="66" charset="0"/>
              </a:rPr>
              <a:t>number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pages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of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largest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share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35" name="Düz Ok Bağlayıcısı 34"/>
          <p:cNvCxnSpPr/>
          <p:nvPr/>
        </p:nvCxnSpPr>
        <p:spPr>
          <a:xfrm>
            <a:off x="3398386" y="5589519"/>
            <a:ext cx="321350" cy="5387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Düz Bağlayıcı 40"/>
          <p:cNvCxnSpPr/>
          <p:nvPr/>
        </p:nvCxnSpPr>
        <p:spPr>
          <a:xfrm>
            <a:off x="5951984" y="3877640"/>
            <a:ext cx="168520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Düz Ok Bağlayıcısı 42"/>
          <p:cNvCxnSpPr/>
          <p:nvPr/>
        </p:nvCxnSpPr>
        <p:spPr>
          <a:xfrm>
            <a:off x="6809262" y="3882123"/>
            <a:ext cx="554107" cy="10616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8859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Dividing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the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Books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4"/>
              <p:cNvSpPr>
                <a:spLocks noChangeArrowheads="1"/>
              </p:cNvSpPr>
              <p:nvPr/>
            </p:nvSpPr>
            <p:spPr bwMode="auto">
              <a:xfrm>
                <a:off x="1919536" y="1340768"/>
                <a:ext cx="8219256" cy="50405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n </a:t>
                </a:r>
                <a:r>
                  <a:rPr lang="tr-TR" sz="2000" b="1" i="1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books</a:t>
                </a:r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tr-TR" sz="2000" b="1" i="1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,…,</a:t>
                </a:r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 and k </a:t>
                </a:r>
                <a:r>
                  <a:rPr lang="tr-TR" sz="2000" b="1" i="1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workers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c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onstruct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recurrence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relation</a:t>
                </a: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1714500" lvl="3" indent="-342900" algn="just">
                  <a:spcBef>
                    <a:spcPct val="20000"/>
                  </a:spcBef>
                  <a:buFont typeface="Arial"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 algn="just">
                  <a:spcBef>
                    <a:spcPct val="20000"/>
                  </a:spcBef>
                  <a:buFontTx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 algn="just">
                  <a:spcBef>
                    <a:spcPct val="20000"/>
                  </a:spcBef>
                  <a:buFontTx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 algn="just">
                  <a:spcBef>
                    <a:spcPct val="20000"/>
                  </a:spcBef>
                  <a:buFontTx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 algn="just">
                  <a:spcBef>
                    <a:spcPct val="20000"/>
                  </a:spcBef>
                  <a:buFontTx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 </a:t>
                </a: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</p:txBody>
          </p:sp>
        </mc:Choice>
        <mc:Fallback>
          <p:sp>
            <p:nvSpPr>
              <p:cNvPr id="4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19536" y="1340768"/>
                <a:ext cx="8219256" cy="5040560"/>
              </a:xfrm>
              <a:prstGeom prst="rect">
                <a:avLst/>
              </a:prstGeom>
              <a:blipFill>
                <a:blip r:embed="rId2"/>
                <a:stretch>
                  <a:fillRect l="-1039" t="-846"/>
                </a:stretch>
              </a:blipFill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Resim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664" y="3020945"/>
            <a:ext cx="482500" cy="694614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918" y="3023257"/>
            <a:ext cx="482500" cy="694614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6172" y="3023257"/>
            <a:ext cx="482500" cy="694614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8208" y="3023257"/>
            <a:ext cx="482500" cy="694614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680" y="3023257"/>
            <a:ext cx="482500" cy="694614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7934" y="3023257"/>
            <a:ext cx="482500" cy="694614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782" y="3024373"/>
            <a:ext cx="482500" cy="694614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865" y="3023257"/>
            <a:ext cx="482500" cy="694614"/>
          </a:xfrm>
          <a:prstGeom prst="rect">
            <a:avLst/>
          </a:prstGeom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713" y="3023257"/>
            <a:ext cx="482500" cy="694614"/>
          </a:xfrm>
          <a:prstGeom prst="rect">
            <a:avLst/>
          </a:prstGeom>
        </p:spPr>
      </p:pic>
      <p:pic>
        <p:nvPicPr>
          <p:cNvPr id="16" name="Resim 1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6967" y="3020945"/>
            <a:ext cx="482500" cy="694614"/>
          </a:xfrm>
          <a:prstGeom prst="rect">
            <a:avLst/>
          </a:prstGeom>
        </p:spPr>
      </p:pic>
      <p:pic>
        <p:nvPicPr>
          <p:cNvPr id="17" name="Resim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040" y="3020945"/>
            <a:ext cx="482500" cy="694614"/>
          </a:xfrm>
          <a:prstGeom prst="rect">
            <a:avLst/>
          </a:prstGeom>
        </p:spPr>
      </p:pic>
      <p:pic>
        <p:nvPicPr>
          <p:cNvPr id="18" name="Resim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4898" y="3020945"/>
            <a:ext cx="482500" cy="694614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030" y="3020945"/>
            <a:ext cx="482500" cy="694614"/>
          </a:xfrm>
          <a:prstGeom prst="rect">
            <a:avLst/>
          </a:prstGeom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983" y="3020945"/>
            <a:ext cx="482500" cy="694614"/>
          </a:xfrm>
          <a:prstGeom prst="rect">
            <a:avLst/>
          </a:prstGeom>
        </p:spPr>
      </p:pic>
      <p:pic>
        <p:nvPicPr>
          <p:cNvPr id="21" name="Resim 2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237" y="3020945"/>
            <a:ext cx="482500" cy="694614"/>
          </a:xfrm>
          <a:prstGeom prst="rect">
            <a:avLst/>
          </a:prstGeom>
        </p:spPr>
      </p:pic>
      <p:pic>
        <p:nvPicPr>
          <p:cNvPr id="22" name="Resim 2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872" y="3021062"/>
            <a:ext cx="482500" cy="694614"/>
          </a:xfrm>
          <a:prstGeom prst="rect">
            <a:avLst/>
          </a:prstGeom>
        </p:spPr>
      </p:pic>
      <p:sp>
        <p:nvSpPr>
          <p:cNvPr id="23" name="Metin kutusu 22"/>
          <p:cNvSpPr txBox="1"/>
          <p:nvPr/>
        </p:nvSpPr>
        <p:spPr>
          <a:xfrm>
            <a:off x="4363283" y="2578703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books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4" name="Sol Ayraç 23"/>
          <p:cNvSpPr/>
          <p:nvPr/>
        </p:nvSpPr>
        <p:spPr>
          <a:xfrm rot="16200000">
            <a:off x="4222081" y="2596913"/>
            <a:ext cx="351352" cy="274891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Metin kutusu 26"/>
          <p:cNvSpPr txBox="1"/>
          <p:nvPr/>
        </p:nvSpPr>
        <p:spPr>
          <a:xfrm>
            <a:off x="3969481" y="4132309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i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books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29" name="Düz Bağlayıcı 28"/>
          <p:cNvCxnSpPr/>
          <p:nvPr/>
        </p:nvCxnSpPr>
        <p:spPr>
          <a:xfrm>
            <a:off x="5800014" y="2725693"/>
            <a:ext cx="0" cy="1406617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Metin kutusu 32"/>
              <p:cNvSpPr txBox="1"/>
              <p:nvPr/>
            </p:nvSpPr>
            <p:spPr>
              <a:xfrm>
                <a:off x="2607920" y="4823841"/>
                <a:ext cx="5918094" cy="11423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i="1">
                          <a:latin typeface="Cambria Math" panose="02040503050406030204" pitchFamily="18" charset="0"/>
                        </a:rPr>
                        <m:t>𝑀</m:t>
                      </m:r>
                      <m:d>
                        <m:dPr>
                          <m:begChr m:val="["/>
                          <m:endChr m:val="]"/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tr-TR" sz="2400" i="1">
                          <a:latin typeface="Cambria Math" panose="02040503050406030204" pitchFamily="18" charset="0"/>
                        </a:rPr>
                        <m:t>=              </m:t>
                      </m:r>
                      <m:func>
                        <m:func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 sz="2400">
                              <a:latin typeface="Cambria Math" panose="02040503050406030204" pitchFamily="18" charset="0"/>
                            </a:rPr>
                            <m:t>max</m:t>
                          </m:r>
                        </m:fName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𝑀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nary>
                            <m:naryPr>
                              <m:chr m:val="∑"/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  <m:sup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nary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tr-TR" sz="24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33" name="Metin kutusu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7920" y="4823841"/>
                <a:ext cx="5918094" cy="11423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Metin kutusu 33"/>
          <p:cNvSpPr txBox="1"/>
          <p:nvPr/>
        </p:nvSpPr>
        <p:spPr>
          <a:xfrm>
            <a:off x="3357096" y="6128288"/>
            <a:ext cx="29931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>
                <a:latin typeface="Comic Sans MS" panose="030F0702030302020204" pitchFamily="66" charset="0"/>
              </a:rPr>
              <a:t>o</a:t>
            </a:r>
            <a:r>
              <a:rPr lang="tr-TR" dirty="0">
                <a:latin typeface="Comic Sans MS" panose="030F0702030302020204" pitchFamily="66" charset="0"/>
              </a:rPr>
              <a:t>ptimum </a:t>
            </a:r>
            <a:r>
              <a:rPr lang="tr-TR" dirty="0" err="1">
                <a:latin typeface="Comic Sans MS" panose="030F0702030302020204" pitchFamily="66" charset="0"/>
              </a:rPr>
              <a:t>number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pages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of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largest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share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35" name="Düz Ok Bağlayıcısı 34"/>
          <p:cNvCxnSpPr/>
          <p:nvPr/>
        </p:nvCxnSpPr>
        <p:spPr>
          <a:xfrm>
            <a:off x="3398386" y="5589519"/>
            <a:ext cx="321350" cy="5387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Düz Bağlayıcı 40"/>
          <p:cNvCxnSpPr/>
          <p:nvPr/>
        </p:nvCxnSpPr>
        <p:spPr>
          <a:xfrm>
            <a:off x="5951984" y="3877640"/>
            <a:ext cx="168520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Düz Ok Bağlayıcısı 42"/>
          <p:cNvCxnSpPr/>
          <p:nvPr/>
        </p:nvCxnSpPr>
        <p:spPr>
          <a:xfrm>
            <a:off x="6809262" y="3882123"/>
            <a:ext cx="554107" cy="10616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0701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Dividing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the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Books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4"/>
              <p:cNvSpPr>
                <a:spLocks noChangeArrowheads="1"/>
              </p:cNvSpPr>
              <p:nvPr/>
            </p:nvSpPr>
            <p:spPr bwMode="auto">
              <a:xfrm>
                <a:off x="1919536" y="1340768"/>
                <a:ext cx="8219256" cy="50405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n </a:t>
                </a:r>
                <a:r>
                  <a:rPr lang="tr-TR" sz="2000" b="1" i="1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books</a:t>
                </a:r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tr-TR" sz="2000" b="1" i="1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,…,</a:t>
                </a:r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tr-TR" sz="2000" b="1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tr-TR" sz="2000" b="1" i="1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 and k </a:t>
                </a:r>
                <a:r>
                  <a:rPr lang="tr-TR" sz="2000" b="1" i="1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workers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c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onstruct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recurrence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relation</a:t>
                </a: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1714500" lvl="3" indent="-342900" algn="just">
                  <a:spcBef>
                    <a:spcPct val="20000"/>
                  </a:spcBef>
                  <a:buFont typeface="Arial"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 algn="just">
                  <a:spcBef>
                    <a:spcPct val="20000"/>
                  </a:spcBef>
                  <a:buFontTx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 algn="just">
                  <a:spcBef>
                    <a:spcPct val="20000"/>
                  </a:spcBef>
                  <a:buFontTx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 algn="just">
                  <a:spcBef>
                    <a:spcPct val="20000"/>
                  </a:spcBef>
                  <a:buFontTx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 algn="just">
                  <a:spcBef>
                    <a:spcPct val="20000"/>
                  </a:spcBef>
                  <a:buFontTx/>
                  <a:buChar char="•"/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 </a:t>
                </a: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</p:txBody>
          </p:sp>
        </mc:Choice>
        <mc:Fallback>
          <p:sp>
            <p:nvSpPr>
              <p:cNvPr id="4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19536" y="1340768"/>
                <a:ext cx="8219256" cy="5040560"/>
              </a:xfrm>
              <a:prstGeom prst="rect">
                <a:avLst/>
              </a:prstGeom>
              <a:blipFill>
                <a:blip r:embed="rId2"/>
                <a:stretch>
                  <a:fillRect l="-1039" t="-846"/>
                </a:stretch>
              </a:blipFill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Resim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664" y="3020945"/>
            <a:ext cx="482500" cy="694614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918" y="3023257"/>
            <a:ext cx="482500" cy="694614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6172" y="3023257"/>
            <a:ext cx="482500" cy="694614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8208" y="3023257"/>
            <a:ext cx="482500" cy="694614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680" y="3023257"/>
            <a:ext cx="482500" cy="694614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7934" y="3023257"/>
            <a:ext cx="482500" cy="694614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782" y="3024373"/>
            <a:ext cx="482500" cy="694614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865" y="3023257"/>
            <a:ext cx="482500" cy="694614"/>
          </a:xfrm>
          <a:prstGeom prst="rect">
            <a:avLst/>
          </a:prstGeom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713" y="3023257"/>
            <a:ext cx="482500" cy="694614"/>
          </a:xfrm>
          <a:prstGeom prst="rect">
            <a:avLst/>
          </a:prstGeom>
        </p:spPr>
      </p:pic>
      <p:pic>
        <p:nvPicPr>
          <p:cNvPr id="16" name="Resim 1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6967" y="3020945"/>
            <a:ext cx="482500" cy="694614"/>
          </a:xfrm>
          <a:prstGeom prst="rect">
            <a:avLst/>
          </a:prstGeom>
        </p:spPr>
      </p:pic>
      <p:pic>
        <p:nvPicPr>
          <p:cNvPr id="17" name="Resim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040" y="3020945"/>
            <a:ext cx="482500" cy="694614"/>
          </a:xfrm>
          <a:prstGeom prst="rect">
            <a:avLst/>
          </a:prstGeom>
        </p:spPr>
      </p:pic>
      <p:pic>
        <p:nvPicPr>
          <p:cNvPr id="18" name="Resim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4898" y="3020945"/>
            <a:ext cx="482500" cy="694614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030" y="3020945"/>
            <a:ext cx="482500" cy="694614"/>
          </a:xfrm>
          <a:prstGeom prst="rect">
            <a:avLst/>
          </a:prstGeom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983" y="3020945"/>
            <a:ext cx="482500" cy="694614"/>
          </a:xfrm>
          <a:prstGeom prst="rect">
            <a:avLst/>
          </a:prstGeom>
        </p:spPr>
      </p:pic>
      <p:pic>
        <p:nvPicPr>
          <p:cNvPr id="21" name="Resim 2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237" y="3020945"/>
            <a:ext cx="482500" cy="694614"/>
          </a:xfrm>
          <a:prstGeom prst="rect">
            <a:avLst/>
          </a:prstGeom>
        </p:spPr>
      </p:pic>
      <p:pic>
        <p:nvPicPr>
          <p:cNvPr id="22" name="Resim 2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872" y="3021062"/>
            <a:ext cx="482500" cy="694614"/>
          </a:xfrm>
          <a:prstGeom prst="rect">
            <a:avLst/>
          </a:prstGeom>
        </p:spPr>
      </p:pic>
      <p:sp>
        <p:nvSpPr>
          <p:cNvPr id="23" name="Metin kutusu 22"/>
          <p:cNvSpPr txBox="1"/>
          <p:nvPr/>
        </p:nvSpPr>
        <p:spPr>
          <a:xfrm>
            <a:off x="4363283" y="2578703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books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4" name="Sol Ayraç 23"/>
          <p:cNvSpPr/>
          <p:nvPr/>
        </p:nvSpPr>
        <p:spPr>
          <a:xfrm rot="16200000">
            <a:off x="4222081" y="2596913"/>
            <a:ext cx="351352" cy="274891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Metin kutusu 26"/>
          <p:cNvSpPr txBox="1"/>
          <p:nvPr/>
        </p:nvSpPr>
        <p:spPr>
          <a:xfrm>
            <a:off x="3969481" y="4132309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i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books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29" name="Düz Bağlayıcı 28"/>
          <p:cNvCxnSpPr/>
          <p:nvPr/>
        </p:nvCxnSpPr>
        <p:spPr>
          <a:xfrm>
            <a:off x="5800014" y="2725693"/>
            <a:ext cx="0" cy="1406617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Metin kutusu 32"/>
              <p:cNvSpPr txBox="1"/>
              <p:nvPr/>
            </p:nvSpPr>
            <p:spPr>
              <a:xfrm>
                <a:off x="2483334" y="4787710"/>
                <a:ext cx="6167266" cy="11423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i="1">
                          <a:latin typeface="Cambria Math" panose="02040503050406030204" pitchFamily="18" charset="0"/>
                        </a:rPr>
                        <m:t>𝑀</m:t>
                      </m:r>
                      <m:d>
                        <m:dPr>
                          <m:begChr m:val="["/>
                          <m:endChr m:val="]"/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tr-TR" sz="2400" i="1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𝑚𝑖𝑛</m:t>
                          </m:r>
                        </m:e>
                        <m:sub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bSup>
                      <m:func>
                        <m:func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 sz="2400">
                              <a:latin typeface="Cambria Math" panose="02040503050406030204" pitchFamily="18" charset="0"/>
                            </a:rPr>
                            <m:t>max</m:t>
                          </m:r>
                        </m:fName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𝑀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nary>
                            <m:naryPr>
                              <m:chr m:val="∑"/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  <m:sup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nary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tr-TR" sz="24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33" name="Metin kutusu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334" y="4787710"/>
                <a:ext cx="6167266" cy="11423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Metin kutusu 33"/>
          <p:cNvSpPr txBox="1"/>
          <p:nvPr/>
        </p:nvSpPr>
        <p:spPr>
          <a:xfrm>
            <a:off x="3357096" y="6128288"/>
            <a:ext cx="29931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>
                <a:latin typeface="Comic Sans MS" panose="030F0702030302020204" pitchFamily="66" charset="0"/>
              </a:rPr>
              <a:t>o</a:t>
            </a:r>
            <a:r>
              <a:rPr lang="tr-TR" dirty="0">
                <a:latin typeface="Comic Sans MS" panose="030F0702030302020204" pitchFamily="66" charset="0"/>
              </a:rPr>
              <a:t>ptimum </a:t>
            </a:r>
            <a:r>
              <a:rPr lang="tr-TR" dirty="0" err="1">
                <a:latin typeface="Comic Sans MS" panose="030F0702030302020204" pitchFamily="66" charset="0"/>
              </a:rPr>
              <a:t>number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pages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of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largest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share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35" name="Düz Ok Bağlayıcısı 34"/>
          <p:cNvCxnSpPr/>
          <p:nvPr/>
        </p:nvCxnSpPr>
        <p:spPr>
          <a:xfrm>
            <a:off x="3398386" y="5589519"/>
            <a:ext cx="321350" cy="5387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Düz Bağlayıcı 40"/>
          <p:cNvCxnSpPr/>
          <p:nvPr/>
        </p:nvCxnSpPr>
        <p:spPr>
          <a:xfrm>
            <a:off x="5951984" y="3877640"/>
            <a:ext cx="168520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Düz Ok Bağlayıcısı 42"/>
          <p:cNvCxnSpPr/>
          <p:nvPr/>
        </p:nvCxnSpPr>
        <p:spPr>
          <a:xfrm>
            <a:off x="6809262" y="3882123"/>
            <a:ext cx="554107" cy="10616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5" name="Metin kutusu 44"/>
              <p:cNvSpPr txBox="1"/>
              <p:nvPr/>
            </p:nvSpPr>
            <p:spPr>
              <a:xfrm>
                <a:off x="8519028" y="3452537"/>
                <a:ext cx="130099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𝑀</m:t>
                      </m:r>
                      <m:d>
                        <m:dPr>
                          <m:begChr m:val="["/>
                          <m:endChr m:val="]"/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1,</m:t>
                          </m:r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</p:txBody>
          </p:sp>
        </mc:Choice>
        <mc:Fallback>
          <p:sp>
            <p:nvSpPr>
              <p:cNvPr id="45" name="Metin kutusu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9028" y="3452537"/>
                <a:ext cx="1300997" cy="276999"/>
              </a:xfrm>
              <a:prstGeom prst="rect">
                <a:avLst/>
              </a:prstGeom>
              <a:blipFill>
                <a:blip r:embed="rId5"/>
                <a:stretch>
                  <a:fillRect l="-3271" r="-935" b="-2391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6" name="Metin kutusu 45"/>
              <p:cNvSpPr txBox="1"/>
              <p:nvPr/>
            </p:nvSpPr>
            <p:spPr>
              <a:xfrm>
                <a:off x="8519027" y="3766352"/>
                <a:ext cx="1621726" cy="6707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𝑀</m:t>
                      </m:r>
                      <m:d>
                        <m:dPr>
                          <m:begChr m:val="["/>
                          <m:endChr m:val="]"/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,1</m:t>
                          </m:r>
                        </m:e>
                      </m:d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tr-TR" dirty="0"/>
              </a:p>
            </p:txBody>
          </p:sp>
        </mc:Choice>
        <mc:Fallback>
          <p:sp>
            <p:nvSpPr>
              <p:cNvPr id="46" name="Metin kutusu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9027" y="3766352"/>
                <a:ext cx="1621726" cy="6707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Metin kutusu 46"/>
          <p:cNvSpPr txBox="1"/>
          <p:nvPr/>
        </p:nvSpPr>
        <p:spPr>
          <a:xfrm>
            <a:off x="8444948" y="2954162"/>
            <a:ext cx="1345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u="sng" dirty="0">
                <a:latin typeface="Comic Sans MS" panose="030F0702030302020204" pitchFamily="66" charset="0"/>
              </a:rPr>
              <a:t>Base </a:t>
            </a:r>
            <a:r>
              <a:rPr lang="tr-TR" u="sng" dirty="0" err="1">
                <a:latin typeface="Comic Sans MS" panose="030F0702030302020204" pitchFamily="66" charset="0"/>
              </a:rPr>
              <a:t>cases</a:t>
            </a:r>
            <a:endParaRPr lang="tr-TR" u="sng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599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Dynamic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Programming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9" y="1628776"/>
            <a:ext cx="799338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nalyze structure of the optimal solution and </a:t>
            </a:r>
            <a:r>
              <a:rPr lang="en-US" sz="2000" dirty="0">
                <a:solidFill>
                  <a:srgbClr val="FF0000"/>
                </a:solidFill>
                <a:latin typeface="Comic Sans MS" charset="0"/>
                <a:cs typeface="Comic Sans MS" charset="0"/>
              </a:rPr>
              <a:t>define </a:t>
            </a:r>
            <a:r>
              <a:rPr lang="en-US" sz="2000" dirty="0" err="1">
                <a:solidFill>
                  <a:srgbClr val="FF0000"/>
                </a:solidFill>
                <a:latin typeface="Comic Sans MS" charset="0"/>
                <a:cs typeface="Comic Sans MS" charset="0"/>
              </a:rPr>
              <a:t>subproblems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that need to be solved in order to get the optimal solution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charset="0"/>
              <a:cs typeface="Comic Sans MS" charset="0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charset="0"/>
              <a:cs typeface="Comic Sans MS" charset="0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e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stablish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relationship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between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optimal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solution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and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those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subproblems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(</a:t>
            </a:r>
            <a:r>
              <a:rPr lang="tr-TR" sz="2000" dirty="0" err="1">
                <a:solidFill>
                  <a:srgbClr val="FF0000"/>
                </a:solidFill>
                <a:latin typeface="Comic Sans MS" charset="0"/>
                <a:cs typeface="Comic Sans MS" charset="0"/>
              </a:rPr>
              <a:t>construct</a:t>
            </a:r>
            <a:r>
              <a:rPr lang="tr-TR" sz="2000" dirty="0">
                <a:solidFill>
                  <a:srgbClr val="FF0000"/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rgbClr val="FF0000"/>
                </a:solidFill>
                <a:latin typeface="Comic Sans MS" charset="0"/>
                <a:cs typeface="Comic Sans MS" charset="0"/>
              </a:rPr>
              <a:t>the</a:t>
            </a:r>
            <a:r>
              <a:rPr lang="tr-TR" sz="2000" dirty="0">
                <a:solidFill>
                  <a:srgbClr val="FF0000"/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rgbClr val="FF0000"/>
                </a:solidFill>
                <a:latin typeface="Comic Sans MS" charset="0"/>
                <a:cs typeface="Comic Sans MS" charset="0"/>
              </a:rPr>
              <a:t>recurrence</a:t>
            </a:r>
            <a:r>
              <a:rPr lang="tr-TR" sz="2000" dirty="0">
                <a:solidFill>
                  <a:srgbClr val="FF0000"/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rgbClr val="FF0000"/>
                </a:solidFill>
                <a:latin typeface="Comic Sans MS" charset="0"/>
                <a:cs typeface="Comic Sans MS" charset="0"/>
              </a:rPr>
              <a:t>relation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)</a:t>
            </a:r>
            <a:endParaRPr lang="tr-TR" altLang="ja-JP" sz="2000" dirty="0">
              <a:solidFill>
                <a:schemeClr val="tx2">
                  <a:lumMod val="50000"/>
                </a:schemeClr>
              </a:solidFill>
              <a:latin typeface="Comic Sans MS" charset="0"/>
              <a:cs typeface="Comic Sans MS" charset="0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charset="0"/>
              <a:cs typeface="Comic Sans MS" charset="0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c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ompute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optimal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values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subproblems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,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save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them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in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table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(</a:t>
            </a:r>
            <a:r>
              <a:rPr lang="tr-TR" sz="2000" dirty="0" err="1">
                <a:solidFill>
                  <a:srgbClr val="FF0000"/>
                </a:solidFill>
                <a:latin typeface="Comic Sans MS" charset="0"/>
                <a:cs typeface="Comic Sans MS" charset="0"/>
              </a:rPr>
              <a:t>memoization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),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then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compute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optimal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values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larger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subproblems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,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and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eventually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compute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optimal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value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original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problem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charset="0"/>
              <a:cs typeface="Comic Sans MS" charset="0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tr-TR" sz="2400" dirty="0">
              <a:solidFill>
                <a:srgbClr val="000099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48611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991544" y="1700808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 5"/>
          <p:cNvSpPr/>
          <p:nvPr/>
        </p:nvSpPr>
        <p:spPr>
          <a:xfrm rot="16200000">
            <a:off x="3261040" y="1704776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4552881" y="1700808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Yay 3"/>
          <p:cNvSpPr/>
          <p:nvPr/>
        </p:nvSpPr>
        <p:spPr>
          <a:xfrm>
            <a:off x="2976352" y="1556792"/>
            <a:ext cx="1106346" cy="1570474"/>
          </a:xfrm>
          <a:prstGeom prst="arc">
            <a:avLst>
              <a:gd name="adj1" fmla="val 17757557"/>
              <a:gd name="adj2" fmla="val 39490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Yay 12"/>
          <p:cNvSpPr/>
          <p:nvPr/>
        </p:nvSpPr>
        <p:spPr>
          <a:xfrm rot="10800000">
            <a:off x="1640520" y="1556792"/>
            <a:ext cx="1106346" cy="1570474"/>
          </a:xfrm>
          <a:prstGeom prst="arc">
            <a:avLst>
              <a:gd name="adj1" fmla="val 17757557"/>
              <a:gd name="adj2" fmla="val 39490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Metin kutusu 25"/>
              <p:cNvSpPr txBox="1"/>
              <p:nvPr/>
            </p:nvSpPr>
            <p:spPr>
              <a:xfrm>
                <a:off x="1775520" y="2924945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26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520" y="2924945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Metin kutusu 28"/>
              <p:cNvSpPr txBox="1"/>
              <p:nvPr/>
            </p:nvSpPr>
            <p:spPr>
              <a:xfrm>
                <a:off x="3143673" y="2924945"/>
                <a:ext cx="64742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29" name="Metin kutusu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3673" y="2924945"/>
                <a:ext cx="647421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Multiply 7"/>
          <p:cNvSpPr/>
          <p:nvPr/>
        </p:nvSpPr>
        <p:spPr>
          <a:xfrm>
            <a:off x="2351584" y="2132856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Multiply 58"/>
          <p:cNvSpPr/>
          <p:nvPr/>
        </p:nvSpPr>
        <p:spPr>
          <a:xfrm>
            <a:off x="4117764" y="2132856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Metin kutusu 25"/>
              <p:cNvSpPr txBox="1"/>
              <p:nvPr/>
            </p:nvSpPr>
            <p:spPr>
              <a:xfrm>
                <a:off x="4367808" y="2924945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62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7808" y="2924945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Dikdörtgen 1"/>
          <p:cNvSpPr/>
          <p:nvPr/>
        </p:nvSpPr>
        <p:spPr>
          <a:xfrm>
            <a:off x="1982529" y="4356392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9" name="Dikdörtgen 5"/>
          <p:cNvSpPr/>
          <p:nvPr/>
        </p:nvSpPr>
        <p:spPr>
          <a:xfrm rot="16200000">
            <a:off x="3252025" y="4360360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0" name="Dikdörtgen 6"/>
          <p:cNvSpPr/>
          <p:nvPr/>
        </p:nvSpPr>
        <p:spPr>
          <a:xfrm>
            <a:off x="4543866" y="4356392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1" name="Yay 3"/>
          <p:cNvSpPr/>
          <p:nvPr/>
        </p:nvSpPr>
        <p:spPr>
          <a:xfrm>
            <a:off x="3831432" y="4184033"/>
            <a:ext cx="1106346" cy="1570474"/>
          </a:xfrm>
          <a:prstGeom prst="arc">
            <a:avLst>
              <a:gd name="adj1" fmla="val 17757557"/>
              <a:gd name="adj2" fmla="val 39490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2" name="Yay 12"/>
          <p:cNvSpPr/>
          <p:nvPr/>
        </p:nvSpPr>
        <p:spPr>
          <a:xfrm rot="10800000">
            <a:off x="2639616" y="4221088"/>
            <a:ext cx="1106346" cy="1570474"/>
          </a:xfrm>
          <a:prstGeom prst="arc">
            <a:avLst>
              <a:gd name="adj1" fmla="val 17757557"/>
              <a:gd name="adj2" fmla="val 39490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3" name="Metin kutusu 25"/>
              <p:cNvSpPr txBox="1"/>
              <p:nvPr/>
            </p:nvSpPr>
            <p:spPr>
              <a:xfrm>
                <a:off x="1766505" y="5580529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73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505" y="5580529"/>
                <a:ext cx="647420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Multiply 83"/>
          <p:cNvSpPr/>
          <p:nvPr/>
        </p:nvSpPr>
        <p:spPr>
          <a:xfrm>
            <a:off x="2342569" y="4788440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Multiply 84"/>
          <p:cNvSpPr/>
          <p:nvPr/>
        </p:nvSpPr>
        <p:spPr>
          <a:xfrm>
            <a:off x="4108749" y="4788440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7" name="Metin kutusu 25"/>
              <p:cNvSpPr txBox="1"/>
              <p:nvPr/>
            </p:nvSpPr>
            <p:spPr>
              <a:xfrm>
                <a:off x="4358793" y="5580529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87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8793" y="5580529"/>
                <a:ext cx="647420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Metin kutusu 28"/>
              <p:cNvSpPr txBox="1"/>
              <p:nvPr/>
            </p:nvSpPr>
            <p:spPr>
              <a:xfrm>
                <a:off x="2999656" y="5573852"/>
                <a:ext cx="63780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37" name="Metin kutusu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9656" y="5573852"/>
                <a:ext cx="637802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580776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991544" y="1700808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 5"/>
          <p:cNvSpPr/>
          <p:nvPr/>
        </p:nvSpPr>
        <p:spPr>
          <a:xfrm rot="16200000">
            <a:off x="3261040" y="1704776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4552881" y="1700808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Yay 3"/>
          <p:cNvSpPr/>
          <p:nvPr/>
        </p:nvSpPr>
        <p:spPr>
          <a:xfrm>
            <a:off x="2976352" y="1556792"/>
            <a:ext cx="1106346" cy="1570474"/>
          </a:xfrm>
          <a:prstGeom prst="arc">
            <a:avLst>
              <a:gd name="adj1" fmla="val 17757557"/>
              <a:gd name="adj2" fmla="val 39490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Yay 12"/>
          <p:cNvSpPr/>
          <p:nvPr/>
        </p:nvSpPr>
        <p:spPr>
          <a:xfrm rot="10800000">
            <a:off x="1640520" y="1556792"/>
            <a:ext cx="1106346" cy="1570474"/>
          </a:xfrm>
          <a:prstGeom prst="arc">
            <a:avLst>
              <a:gd name="adj1" fmla="val 17757557"/>
              <a:gd name="adj2" fmla="val 39490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Metin kutusu 25"/>
              <p:cNvSpPr txBox="1"/>
              <p:nvPr/>
            </p:nvSpPr>
            <p:spPr>
              <a:xfrm>
                <a:off x="1775520" y="2924945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26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520" y="2924945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Metin kutusu 28"/>
              <p:cNvSpPr txBox="1"/>
              <p:nvPr/>
            </p:nvSpPr>
            <p:spPr>
              <a:xfrm>
                <a:off x="3143673" y="2924945"/>
                <a:ext cx="64742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29" name="Metin kutusu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3673" y="2924945"/>
                <a:ext cx="647421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Eşittir 11"/>
          <p:cNvSpPr/>
          <p:nvPr/>
        </p:nvSpPr>
        <p:spPr>
          <a:xfrm>
            <a:off x="4921192" y="2132856"/>
            <a:ext cx="360040" cy="31233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32" name="Dikdörtgen 31"/>
          <p:cNvSpPr/>
          <p:nvPr/>
        </p:nvSpPr>
        <p:spPr>
          <a:xfrm>
            <a:off x="5447928" y="1700808"/>
            <a:ext cx="113136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Metin kutusu 34"/>
              <p:cNvSpPr txBox="1"/>
              <p:nvPr/>
            </p:nvSpPr>
            <p:spPr>
              <a:xfrm>
                <a:off x="5735961" y="2924945"/>
                <a:ext cx="65370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35" name="Metin kutusu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5961" y="2924945"/>
                <a:ext cx="653705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Metin kutusu 35"/>
              <p:cNvSpPr txBox="1"/>
              <p:nvPr/>
            </p:nvSpPr>
            <p:spPr>
              <a:xfrm>
                <a:off x="6888088" y="2924945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36" name="Metin kutusu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8088" y="2924945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Dikdörtgen 45"/>
          <p:cNvSpPr/>
          <p:nvPr/>
        </p:nvSpPr>
        <p:spPr>
          <a:xfrm>
            <a:off x="7104112" y="1700808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Multiply 7"/>
          <p:cNvSpPr/>
          <p:nvPr/>
        </p:nvSpPr>
        <p:spPr>
          <a:xfrm>
            <a:off x="2351584" y="2132856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Multiply 58"/>
          <p:cNvSpPr/>
          <p:nvPr/>
        </p:nvSpPr>
        <p:spPr>
          <a:xfrm>
            <a:off x="4117764" y="2132856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Multiply 59"/>
          <p:cNvSpPr/>
          <p:nvPr/>
        </p:nvSpPr>
        <p:spPr>
          <a:xfrm>
            <a:off x="6672064" y="2132856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Metin kutusu 25"/>
              <p:cNvSpPr txBox="1"/>
              <p:nvPr/>
            </p:nvSpPr>
            <p:spPr>
              <a:xfrm>
                <a:off x="4367808" y="2924945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62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7808" y="2924945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Dikdörtgen 1"/>
          <p:cNvSpPr/>
          <p:nvPr/>
        </p:nvSpPr>
        <p:spPr>
          <a:xfrm>
            <a:off x="1982529" y="4356392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9" name="Dikdörtgen 5"/>
          <p:cNvSpPr/>
          <p:nvPr/>
        </p:nvSpPr>
        <p:spPr>
          <a:xfrm rot="16200000">
            <a:off x="3252025" y="4360360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0" name="Dikdörtgen 6"/>
          <p:cNvSpPr/>
          <p:nvPr/>
        </p:nvSpPr>
        <p:spPr>
          <a:xfrm>
            <a:off x="4543866" y="4356392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1" name="Yay 3"/>
          <p:cNvSpPr/>
          <p:nvPr/>
        </p:nvSpPr>
        <p:spPr>
          <a:xfrm>
            <a:off x="3831432" y="4184033"/>
            <a:ext cx="1106346" cy="1570474"/>
          </a:xfrm>
          <a:prstGeom prst="arc">
            <a:avLst>
              <a:gd name="adj1" fmla="val 17757557"/>
              <a:gd name="adj2" fmla="val 39490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2" name="Yay 12"/>
          <p:cNvSpPr/>
          <p:nvPr/>
        </p:nvSpPr>
        <p:spPr>
          <a:xfrm rot="10800000">
            <a:off x="2639616" y="4221088"/>
            <a:ext cx="1106346" cy="1570474"/>
          </a:xfrm>
          <a:prstGeom prst="arc">
            <a:avLst>
              <a:gd name="adj1" fmla="val 17757557"/>
              <a:gd name="adj2" fmla="val 39490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3" name="Metin kutusu 25"/>
              <p:cNvSpPr txBox="1"/>
              <p:nvPr/>
            </p:nvSpPr>
            <p:spPr>
              <a:xfrm>
                <a:off x="1766505" y="5580529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73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505" y="5580529"/>
                <a:ext cx="647420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Eşittir 11"/>
          <p:cNvSpPr/>
          <p:nvPr/>
        </p:nvSpPr>
        <p:spPr>
          <a:xfrm>
            <a:off x="4912177" y="4788440"/>
            <a:ext cx="360040" cy="31233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80" name="Dikdörtgen 45"/>
          <p:cNvSpPr/>
          <p:nvPr/>
        </p:nvSpPr>
        <p:spPr>
          <a:xfrm>
            <a:off x="5879976" y="4365104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4" name="Multiply 83"/>
          <p:cNvSpPr/>
          <p:nvPr/>
        </p:nvSpPr>
        <p:spPr>
          <a:xfrm>
            <a:off x="2342569" y="4788440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Multiply 84"/>
          <p:cNvSpPr/>
          <p:nvPr/>
        </p:nvSpPr>
        <p:spPr>
          <a:xfrm>
            <a:off x="4108749" y="4788440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Multiply 85"/>
          <p:cNvSpPr/>
          <p:nvPr/>
        </p:nvSpPr>
        <p:spPr>
          <a:xfrm>
            <a:off x="6663049" y="4788440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7" name="Metin kutusu 25"/>
              <p:cNvSpPr txBox="1"/>
              <p:nvPr/>
            </p:nvSpPr>
            <p:spPr>
              <a:xfrm>
                <a:off x="4358793" y="5580529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87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8793" y="5580529"/>
                <a:ext cx="647420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1" name="Dikdörtgen 45"/>
          <p:cNvSpPr/>
          <p:nvPr/>
        </p:nvSpPr>
        <p:spPr>
          <a:xfrm>
            <a:off x="7104112" y="4830649"/>
            <a:ext cx="216024" cy="2930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2" name="Metin kutusu 35"/>
              <p:cNvSpPr txBox="1"/>
              <p:nvPr/>
            </p:nvSpPr>
            <p:spPr>
              <a:xfrm>
                <a:off x="5713308" y="5552186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92" name="Metin kutusu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3308" y="5552186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6932715" y="555664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1x1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Metin kutusu 28"/>
              <p:cNvSpPr txBox="1"/>
              <p:nvPr/>
            </p:nvSpPr>
            <p:spPr>
              <a:xfrm>
                <a:off x="2999656" y="5573852"/>
                <a:ext cx="63780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41" name="Metin kutusu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9656" y="5573852"/>
                <a:ext cx="637802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5337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991544" y="1700808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 5"/>
          <p:cNvSpPr/>
          <p:nvPr/>
        </p:nvSpPr>
        <p:spPr>
          <a:xfrm rot="16200000">
            <a:off x="3261040" y="1704776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4552881" y="1700808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Yay 3"/>
          <p:cNvSpPr/>
          <p:nvPr/>
        </p:nvSpPr>
        <p:spPr>
          <a:xfrm>
            <a:off x="2976352" y="1556792"/>
            <a:ext cx="1106346" cy="1570474"/>
          </a:xfrm>
          <a:prstGeom prst="arc">
            <a:avLst>
              <a:gd name="adj1" fmla="val 17757557"/>
              <a:gd name="adj2" fmla="val 39490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Yay 12"/>
          <p:cNvSpPr/>
          <p:nvPr/>
        </p:nvSpPr>
        <p:spPr>
          <a:xfrm rot="10800000">
            <a:off x="1640520" y="1556792"/>
            <a:ext cx="1106346" cy="1570474"/>
          </a:xfrm>
          <a:prstGeom prst="arc">
            <a:avLst>
              <a:gd name="adj1" fmla="val 17757557"/>
              <a:gd name="adj2" fmla="val 39490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Metin kutusu 25"/>
              <p:cNvSpPr txBox="1"/>
              <p:nvPr/>
            </p:nvSpPr>
            <p:spPr>
              <a:xfrm>
                <a:off x="1775520" y="2924945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26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520" y="2924945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Metin kutusu 28"/>
              <p:cNvSpPr txBox="1"/>
              <p:nvPr/>
            </p:nvSpPr>
            <p:spPr>
              <a:xfrm>
                <a:off x="3143673" y="2924945"/>
                <a:ext cx="64742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29" name="Metin kutusu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3673" y="2924945"/>
                <a:ext cx="647421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Eşittir 11"/>
          <p:cNvSpPr/>
          <p:nvPr/>
        </p:nvSpPr>
        <p:spPr>
          <a:xfrm>
            <a:off x="4921192" y="2132856"/>
            <a:ext cx="360040" cy="31233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32" name="Dikdörtgen 31"/>
          <p:cNvSpPr/>
          <p:nvPr/>
        </p:nvSpPr>
        <p:spPr>
          <a:xfrm>
            <a:off x="5447928" y="1700808"/>
            <a:ext cx="113136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3" name="Dikdörtgen 32"/>
          <p:cNvSpPr/>
          <p:nvPr/>
        </p:nvSpPr>
        <p:spPr>
          <a:xfrm>
            <a:off x="7968208" y="1700808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Metin kutusu 34"/>
              <p:cNvSpPr txBox="1"/>
              <p:nvPr/>
            </p:nvSpPr>
            <p:spPr>
              <a:xfrm>
                <a:off x="5735961" y="2924945"/>
                <a:ext cx="65370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35" name="Metin kutusu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5961" y="2924945"/>
                <a:ext cx="653705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Metin kutusu 35"/>
              <p:cNvSpPr txBox="1"/>
              <p:nvPr/>
            </p:nvSpPr>
            <p:spPr>
              <a:xfrm>
                <a:off x="6888088" y="2924945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36" name="Metin kutusu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8088" y="2924945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Eşittir 42"/>
          <p:cNvSpPr/>
          <p:nvPr/>
        </p:nvSpPr>
        <p:spPr>
          <a:xfrm>
            <a:off x="7464152" y="2132856"/>
            <a:ext cx="360040" cy="31233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46" name="Dikdörtgen 45"/>
          <p:cNvSpPr/>
          <p:nvPr/>
        </p:nvSpPr>
        <p:spPr>
          <a:xfrm>
            <a:off x="7104112" y="1700808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7" name="Metin kutusu 46"/>
              <p:cNvSpPr txBox="1"/>
              <p:nvPr/>
            </p:nvSpPr>
            <p:spPr>
              <a:xfrm>
                <a:off x="7752184" y="2924945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47" name="Metin kutusu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2184" y="2924945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Multiply 7"/>
          <p:cNvSpPr/>
          <p:nvPr/>
        </p:nvSpPr>
        <p:spPr>
          <a:xfrm>
            <a:off x="2351584" y="2132856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Multiply 58"/>
          <p:cNvSpPr/>
          <p:nvPr/>
        </p:nvSpPr>
        <p:spPr>
          <a:xfrm>
            <a:off x="4117764" y="2132856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Multiply 59"/>
          <p:cNvSpPr/>
          <p:nvPr/>
        </p:nvSpPr>
        <p:spPr>
          <a:xfrm>
            <a:off x="6672064" y="2132856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Metin kutusu 25"/>
              <p:cNvSpPr txBox="1"/>
              <p:nvPr/>
            </p:nvSpPr>
            <p:spPr>
              <a:xfrm>
                <a:off x="4367808" y="2924945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62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7808" y="2924945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Dikdörtgen 1"/>
          <p:cNvSpPr/>
          <p:nvPr/>
        </p:nvSpPr>
        <p:spPr>
          <a:xfrm>
            <a:off x="1982529" y="4356392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9" name="Dikdörtgen 5"/>
          <p:cNvSpPr/>
          <p:nvPr/>
        </p:nvSpPr>
        <p:spPr>
          <a:xfrm rot="16200000">
            <a:off x="3252025" y="4360360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0" name="Dikdörtgen 6"/>
          <p:cNvSpPr/>
          <p:nvPr/>
        </p:nvSpPr>
        <p:spPr>
          <a:xfrm>
            <a:off x="4543866" y="4356392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1" name="Yay 3"/>
          <p:cNvSpPr/>
          <p:nvPr/>
        </p:nvSpPr>
        <p:spPr>
          <a:xfrm>
            <a:off x="3831432" y="4184033"/>
            <a:ext cx="1106346" cy="1570474"/>
          </a:xfrm>
          <a:prstGeom prst="arc">
            <a:avLst>
              <a:gd name="adj1" fmla="val 17757557"/>
              <a:gd name="adj2" fmla="val 39490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2" name="Yay 12"/>
          <p:cNvSpPr/>
          <p:nvPr/>
        </p:nvSpPr>
        <p:spPr>
          <a:xfrm rot="10800000">
            <a:off x="2639616" y="4221088"/>
            <a:ext cx="1106346" cy="1570474"/>
          </a:xfrm>
          <a:prstGeom prst="arc">
            <a:avLst>
              <a:gd name="adj1" fmla="val 17757557"/>
              <a:gd name="adj2" fmla="val 39490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3" name="Metin kutusu 25"/>
              <p:cNvSpPr txBox="1"/>
              <p:nvPr/>
            </p:nvSpPr>
            <p:spPr>
              <a:xfrm>
                <a:off x="1766505" y="5580529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73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505" y="5580529"/>
                <a:ext cx="647420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Eşittir 11"/>
          <p:cNvSpPr/>
          <p:nvPr/>
        </p:nvSpPr>
        <p:spPr>
          <a:xfrm>
            <a:off x="4912177" y="4788440"/>
            <a:ext cx="360040" cy="31233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76" name="Dikdörtgen 32"/>
          <p:cNvSpPr/>
          <p:nvPr/>
        </p:nvSpPr>
        <p:spPr>
          <a:xfrm>
            <a:off x="7959193" y="4356392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9" name="Eşittir 42"/>
          <p:cNvSpPr/>
          <p:nvPr/>
        </p:nvSpPr>
        <p:spPr>
          <a:xfrm>
            <a:off x="7455137" y="4788440"/>
            <a:ext cx="360040" cy="31233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80" name="Dikdörtgen 45"/>
          <p:cNvSpPr/>
          <p:nvPr/>
        </p:nvSpPr>
        <p:spPr>
          <a:xfrm>
            <a:off x="5879976" y="4365104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1" name="Metin kutusu 46"/>
              <p:cNvSpPr txBox="1"/>
              <p:nvPr/>
            </p:nvSpPr>
            <p:spPr>
              <a:xfrm>
                <a:off x="7743169" y="5580529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81" name="Metin kutusu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3169" y="5580529"/>
                <a:ext cx="647420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Multiply 83"/>
          <p:cNvSpPr/>
          <p:nvPr/>
        </p:nvSpPr>
        <p:spPr>
          <a:xfrm>
            <a:off x="2342569" y="4788440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Multiply 84"/>
          <p:cNvSpPr/>
          <p:nvPr/>
        </p:nvSpPr>
        <p:spPr>
          <a:xfrm>
            <a:off x="4108749" y="4788440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Multiply 85"/>
          <p:cNvSpPr/>
          <p:nvPr/>
        </p:nvSpPr>
        <p:spPr>
          <a:xfrm>
            <a:off x="6663049" y="4788440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7" name="Metin kutusu 25"/>
              <p:cNvSpPr txBox="1"/>
              <p:nvPr/>
            </p:nvSpPr>
            <p:spPr>
              <a:xfrm>
                <a:off x="4358793" y="5580529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87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8793" y="5580529"/>
                <a:ext cx="647420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1" name="Dikdörtgen 45"/>
          <p:cNvSpPr/>
          <p:nvPr/>
        </p:nvSpPr>
        <p:spPr>
          <a:xfrm>
            <a:off x="7104112" y="4830649"/>
            <a:ext cx="216024" cy="2930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2" name="Metin kutusu 35"/>
              <p:cNvSpPr txBox="1"/>
              <p:nvPr/>
            </p:nvSpPr>
            <p:spPr>
              <a:xfrm>
                <a:off x="5713308" y="5552186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92" name="Metin kutusu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3308" y="5552186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6932715" y="555664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1x1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8" name="Metin kutusu 28"/>
              <p:cNvSpPr txBox="1"/>
              <p:nvPr/>
            </p:nvSpPr>
            <p:spPr>
              <a:xfrm>
                <a:off x="2999656" y="5573852"/>
                <a:ext cx="63780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48" name="Metin kutusu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9656" y="5573852"/>
                <a:ext cx="637802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436692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Matrix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Chain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Multiplication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423593" y="1412777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991544" y="1700808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 5"/>
          <p:cNvSpPr/>
          <p:nvPr/>
        </p:nvSpPr>
        <p:spPr>
          <a:xfrm rot="16200000">
            <a:off x="3261040" y="1704776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4552881" y="1700808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Yay 3"/>
          <p:cNvSpPr/>
          <p:nvPr/>
        </p:nvSpPr>
        <p:spPr>
          <a:xfrm>
            <a:off x="2976352" y="1556792"/>
            <a:ext cx="1106346" cy="1570474"/>
          </a:xfrm>
          <a:prstGeom prst="arc">
            <a:avLst>
              <a:gd name="adj1" fmla="val 17757557"/>
              <a:gd name="adj2" fmla="val 39490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Yay 12"/>
          <p:cNvSpPr/>
          <p:nvPr/>
        </p:nvSpPr>
        <p:spPr>
          <a:xfrm rot="10800000">
            <a:off x="1640520" y="1556792"/>
            <a:ext cx="1106346" cy="1570474"/>
          </a:xfrm>
          <a:prstGeom prst="arc">
            <a:avLst>
              <a:gd name="adj1" fmla="val 17757557"/>
              <a:gd name="adj2" fmla="val 39490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Metin kutusu 25"/>
              <p:cNvSpPr txBox="1"/>
              <p:nvPr/>
            </p:nvSpPr>
            <p:spPr>
              <a:xfrm>
                <a:off x="1775520" y="2924945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26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520" y="2924945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Metin kutusu 28"/>
              <p:cNvSpPr txBox="1"/>
              <p:nvPr/>
            </p:nvSpPr>
            <p:spPr>
              <a:xfrm>
                <a:off x="3143673" y="2924945"/>
                <a:ext cx="64742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29" name="Metin kutusu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3673" y="2924945"/>
                <a:ext cx="647421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Eşittir 11"/>
          <p:cNvSpPr/>
          <p:nvPr/>
        </p:nvSpPr>
        <p:spPr>
          <a:xfrm>
            <a:off x="4921192" y="2132856"/>
            <a:ext cx="360040" cy="31233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32" name="Dikdörtgen 31"/>
          <p:cNvSpPr/>
          <p:nvPr/>
        </p:nvSpPr>
        <p:spPr>
          <a:xfrm>
            <a:off x="5447928" y="1700808"/>
            <a:ext cx="113136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3" name="Dikdörtgen 32"/>
          <p:cNvSpPr/>
          <p:nvPr/>
        </p:nvSpPr>
        <p:spPr>
          <a:xfrm>
            <a:off x="7968208" y="1700808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Metin kutusu 34"/>
              <p:cNvSpPr txBox="1"/>
              <p:nvPr/>
            </p:nvSpPr>
            <p:spPr>
              <a:xfrm>
                <a:off x="5735961" y="2924945"/>
                <a:ext cx="65370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35" name="Metin kutusu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5961" y="2924945"/>
                <a:ext cx="653705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Metin kutusu 35"/>
              <p:cNvSpPr txBox="1"/>
              <p:nvPr/>
            </p:nvSpPr>
            <p:spPr>
              <a:xfrm>
                <a:off x="6888088" y="2924945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36" name="Metin kutusu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8088" y="2924945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Eşittir 42"/>
          <p:cNvSpPr/>
          <p:nvPr/>
        </p:nvSpPr>
        <p:spPr>
          <a:xfrm>
            <a:off x="7464152" y="2132856"/>
            <a:ext cx="360040" cy="31233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46" name="Dikdörtgen 45"/>
          <p:cNvSpPr/>
          <p:nvPr/>
        </p:nvSpPr>
        <p:spPr>
          <a:xfrm>
            <a:off x="7104112" y="1700808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7" name="Metin kutusu 46"/>
              <p:cNvSpPr txBox="1"/>
              <p:nvPr/>
            </p:nvSpPr>
            <p:spPr>
              <a:xfrm>
                <a:off x="7752184" y="2924945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47" name="Metin kutusu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2184" y="2924945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rtı 2"/>
          <p:cNvSpPr/>
          <p:nvPr/>
        </p:nvSpPr>
        <p:spPr>
          <a:xfrm>
            <a:off x="5015881" y="3717033"/>
            <a:ext cx="305781" cy="304769"/>
          </a:xfrm>
          <a:prstGeom prst="mathPl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9" name="Eşittir 48"/>
          <p:cNvSpPr/>
          <p:nvPr/>
        </p:nvSpPr>
        <p:spPr>
          <a:xfrm>
            <a:off x="7464152" y="3717032"/>
            <a:ext cx="360040" cy="312338"/>
          </a:xfrm>
          <a:prstGeom prst="mathEqual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8" name="Multiply 7"/>
          <p:cNvSpPr/>
          <p:nvPr/>
        </p:nvSpPr>
        <p:spPr>
          <a:xfrm>
            <a:off x="2351584" y="2132856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Multiply 58"/>
          <p:cNvSpPr/>
          <p:nvPr/>
        </p:nvSpPr>
        <p:spPr>
          <a:xfrm>
            <a:off x="4117764" y="2132856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Multiply 59"/>
          <p:cNvSpPr/>
          <p:nvPr/>
        </p:nvSpPr>
        <p:spPr>
          <a:xfrm>
            <a:off x="6672064" y="2132856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Metin kutusu 25"/>
              <p:cNvSpPr txBox="1"/>
              <p:nvPr/>
            </p:nvSpPr>
            <p:spPr>
              <a:xfrm>
                <a:off x="4367808" y="2924945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62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7808" y="2924945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Metin kutusu 57"/>
          <p:cNvSpPr txBox="1"/>
          <p:nvPr/>
        </p:nvSpPr>
        <p:spPr>
          <a:xfrm>
            <a:off x="3501616" y="3501008"/>
            <a:ext cx="56644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  <a:r>
              <a:rPr lang="tr-TR" sz="3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endParaRPr lang="tr-TR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6" name="Metin kutusu 57"/>
          <p:cNvSpPr txBox="1"/>
          <p:nvPr/>
        </p:nvSpPr>
        <p:spPr>
          <a:xfrm>
            <a:off x="6240016" y="3501008"/>
            <a:ext cx="56644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  <a:r>
              <a:rPr lang="tr-TR" sz="3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endParaRPr lang="tr-TR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7" name="Metin kutusu 57"/>
          <p:cNvSpPr txBox="1"/>
          <p:nvPr/>
        </p:nvSpPr>
        <p:spPr>
          <a:xfrm>
            <a:off x="8616281" y="3501008"/>
            <a:ext cx="81691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2n</a:t>
            </a:r>
            <a:r>
              <a:rPr lang="tr-TR" sz="3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endParaRPr lang="tr-TR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8" name="Dikdörtgen 1"/>
          <p:cNvSpPr/>
          <p:nvPr/>
        </p:nvSpPr>
        <p:spPr>
          <a:xfrm>
            <a:off x="1982529" y="4356392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9" name="Dikdörtgen 5"/>
          <p:cNvSpPr/>
          <p:nvPr/>
        </p:nvSpPr>
        <p:spPr>
          <a:xfrm rot="16200000">
            <a:off x="3252025" y="4360360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0" name="Dikdörtgen 6"/>
          <p:cNvSpPr/>
          <p:nvPr/>
        </p:nvSpPr>
        <p:spPr>
          <a:xfrm>
            <a:off x="4543866" y="4356392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1" name="Yay 3"/>
          <p:cNvSpPr/>
          <p:nvPr/>
        </p:nvSpPr>
        <p:spPr>
          <a:xfrm>
            <a:off x="3831432" y="4184033"/>
            <a:ext cx="1106346" cy="1570474"/>
          </a:xfrm>
          <a:prstGeom prst="arc">
            <a:avLst>
              <a:gd name="adj1" fmla="val 17757557"/>
              <a:gd name="adj2" fmla="val 39490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2" name="Yay 12"/>
          <p:cNvSpPr/>
          <p:nvPr/>
        </p:nvSpPr>
        <p:spPr>
          <a:xfrm rot="10800000">
            <a:off x="2639616" y="4221088"/>
            <a:ext cx="1106346" cy="1570474"/>
          </a:xfrm>
          <a:prstGeom prst="arc">
            <a:avLst>
              <a:gd name="adj1" fmla="val 17757557"/>
              <a:gd name="adj2" fmla="val 39490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3" name="Metin kutusu 25"/>
              <p:cNvSpPr txBox="1"/>
              <p:nvPr/>
            </p:nvSpPr>
            <p:spPr>
              <a:xfrm>
                <a:off x="1766505" y="5580529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73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505" y="5580529"/>
                <a:ext cx="647420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Eşittir 11"/>
          <p:cNvSpPr/>
          <p:nvPr/>
        </p:nvSpPr>
        <p:spPr>
          <a:xfrm>
            <a:off x="4912177" y="4788440"/>
            <a:ext cx="360040" cy="31233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76" name="Dikdörtgen 32"/>
          <p:cNvSpPr/>
          <p:nvPr/>
        </p:nvSpPr>
        <p:spPr>
          <a:xfrm>
            <a:off x="7959193" y="4356392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9" name="Eşittir 42"/>
          <p:cNvSpPr/>
          <p:nvPr/>
        </p:nvSpPr>
        <p:spPr>
          <a:xfrm>
            <a:off x="7455137" y="4788440"/>
            <a:ext cx="360040" cy="31233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80" name="Dikdörtgen 45"/>
          <p:cNvSpPr/>
          <p:nvPr/>
        </p:nvSpPr>
        <p:spPr>
          <a:xfrm>
            <a:off x="5879976" y="4365104"/>
            <a:ext cx="216024" cy="12241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1" name="Metin kutusu 46"/>
              <p:cNvSpPr txBox="1"/>
              <p:nvPr/>
            </p:nvSpPr>
            <p:spPr>
              <a:xfrm>
                <a:off x="7743169" y="5580529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81" name="Metin kutusu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3169" y="5580529"/>
                <a:ext cx="647420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Multiply 83"/>
          <p:cNvSpPr/>
          <p:nvPr/>
        </p:nvSpPr>
        <p:spPr>
          <a:xfrm>
            <a:off x="2342569" y="4788440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Multiply 84"/>
          <p:cNvSpPr/>
          <p:nvPr/>
        </p:nvSpPr>
        <p:spPr>
          <a:xfrm>
            <a:off x="4108749" y="4788440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Multiply 85"/>
          <p:cNvSpPr/>
          <p:nvPr/>
        </p:nvSpPr>
        <p:spPr>
          <a:xfrm>
            <a:off x="6663049" y="4788440"/>
            <a:ext cx="288032" cy="360040"/>
          </a:xfrm>
          <a:prstGeom prst="mathMultiply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7" name="Metin kutusu 25"/>
              <p:cNvSpPr txBox="1"/>
              <p:nvPr/>
            </p:nvSpPr>
            <p:spPr>
              <a:xfrm>
                <a:off x="4358793" y="5580529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87" name="Metin kutusu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8793" y="5580529"/>
                <a:ext cx="647420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1" name="Dikdörtgen 45"/>
          <p:cNvSpPr/>
          <p:nvPr/>
        </p:nvSpPr>
        <p:spPr>
          <a:xfrm>
            <a:off x="7104112" y="4830649"/>
            <a:ext cx="216024" cy="2930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2" name="Metin kutusu 35"/>
              <p:cNvSpPr txBox="1"/>
              <p:nvPr/>
            </p:nvSpPr>
            <p:spPr>
              <a:xfrm>
                <a:off x="5713308" y="5552186"/>
                <a:ext cx="647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92" name="Metin kutusu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3308" y="5552186"/>
                <a:ext cx="64742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6932715" y="555664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1x1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1" name="Metin kutusu 28"/>
              <p:cNvSpPr txBox="1"/>
              <p:nvPr/>
            </p:nvSpPr>
            <p:spPr>
              <a:xfrm>
                <a:off x="2999656" y="5573852"/>
                <a:ext cx="63780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tr-TR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tr-TR" sz="1400" dirty="0"/>
              </a:p>
            </p:txBody>
          </p:sp>
        </mc:Choice>
        <mc:Fallback>
          <p:sp>
            <p:nvSpPr>
              <p:cNvPr id="51" name="Metin kutusu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9656" y="5573852"/>
                <a:ext cx="637802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112591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4548</Words>
  <Application>Microsoft Office PowerPoint</Application>
  <PresentationFormat>Geniş ekran</PresentationFormat>
  <Paragraphs>1575</Paragraphs>
  <Slides>54</Slides>
  <Notes>30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Bağlantılar</vt:lpstr>
      </vt:variant>
      <vt:variant>
        <vt:i4>4</vt:i4>
      </vt:variant>
      <vt:variant>
        <vt:lpstr>Slayt Başlıkları</vt:lpstr>
      </vt:variant>
      <vt:variant>
        <vt:i4>54</vt:i4>
      </vt:variant>
    </vt:vector>
  </HeadingPairs>
  <TitlesOfParts>
    <vt:vector size="67" baseType="lpstr">
      <vt:lpstr>ＭＳ Ｐゴシック</vt:lpstr>
      <vt:lpstr>游ゴシック</vt:lpstr>
      <vt:lpstr>Arial</vt:lpstr>
      <vt:lpstr>Calibri</vt:lpstr>
      <vt:lpstr>Calibri Light</vt:lpstr>
      <vt:lpstr>Cambria Math</vt:lpstr>
      <vt:lpstr>Comic Sans MS</vt:lpstr>
      <vt:lpstr>Wingdings</vt:lpstr>
      <vt:lpstr>Office Teması</vt:lpstr>
      <vt:lpstr>file:///\\localhost\Users\Osmanoglu\Desktop\Document2!OLE_LINK2</vt:lpstr>
      <vt:lpstr>file:///\\localhost\Users\Osmanoglu\Desktop\Document2!OLE_LINK3</vt:lpstr>
      <vt:lpstr>file:///\\localhost\Users\Osmanoglu\Desktop\Document2!OLE_LINK2</vt:lpstr>
      <vt:lpstr>file:///\\localhost\Users\Osmanoglu\Desktop\Document2!OLE_LINK3</vt:lpstr>
      <vt:lpstr>Dynamic Programming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Programming II</dc:title>
  <dc:creator>Murat</dc:creator>
  <cp:lastModifiedBy>Murat</cp:lastModifiedBy>
  <cp:revision>1</cp:revision>
  <dcterms:created xsi:type="dcterms:W3CDTF">2018-09-10T06:24:33Z</dcterms:created>
  <dcterms:modified xsi:type="dcterms:W3CDTF">2018-09-10T06:24:41Z</dcterms:modified>
</cp:coreProperties>
</file>