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0" r:id="rId3"/>
    <p:sldId id="261" r:id="rId4"/>
    <p:sldId id="267" r:id="rId5"/>
    <p:sldId id="262" r:id="rId6"/>
    <p:sldId id="264" r:id="rId7"/>
    <p:sldId id="266" r:id="rId8"/>
    <p:sldId id="26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85" d="100"/>
          <a:sy n="85" d="100"/>
        </p:scale>
        <p:origin x="-108" y="-24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13E60B2F-1079-42B7-A84A-C2B93B14F6FC}" type="datetimeFigureOut">
              <a:rPr lang="tr-TR" smtClean="0"/>
              <a:pPr/>
              <a:t>27.11.2017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37D6FF7-2452-45CF-913B-5C198012F4D9}" type="slidenum">
              <a:rPr lang="tr-TR" smtClean="0"/>
              <a:pPr/>
              <a:t>‹#›</a:t>
            </a:fld>
            <a:endParaRPr lang="tr-TR"/>
          </a:p>
        </p:txBody>
      </p:sp>
    </p:spTree>
    <p:extLst>
      <p:ext uri="{BB962C8B-B14F-4D97-AF65-F5344CB8AC3E}">
        <p14:creationId xmlns:p14="http://schemas.microsoft.com/office/powerpoint/2010/main" val="40985038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3E60B2F-1079-42B7-A84A-C2B93B14F6FC}" type="datetimeFigureOut">
              <a:rPr lang="tr-TR" smtClean="0"/>
              <a:pPr/>
              <a:t>27.11.2017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37D6FF7-2452-45CF-913B-5C198012F4D9}" type="slidenum">
              <a:rPr lang="tr-TR" smtClean="0"/>
              <a:pPr/>
              <a:t>‹#›</a:t>
            </a:fld>
            <a:endParaRPr lang="tr-TR"/>
          </a:p>
        </p:txBody>
      </p:sp>
    </p:spTree>
    <p:extLst>
      <p:ext uri="{BB962C8B-B14F-4D97-AF65-F5344CB8AC3E}">
        <p14:creationId xmlns:p14="http://schemas.microsoft.com/office/powerpoint/2010/main" val="19377638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3E60B2F-1079-42B7-A84A-C2B93B14F6FC}" type="datetimeFigureOut">
              <a:rPr lang="tr-TR" smtClean="0"/>
              <a:pPr/>
              <a:t>27.11.2017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37D6FF7-2452-45CF-913B-5C198012F4D9}" type="slidenum">
              <a:rPr lang="tr-TR" smtClean="0"/>
              <a:pPr/>
              <a:t>‹#›</a:t>
            </a:fld>
            <a:endParaRPr lang="tr-TR"/>
          </a:p>
        </p:txBody>
      </p:sp>
    </p:spTree>
    <p:extLst>
      <p:ext uri="{BB962C8B-B14F-4D97-AF65-F5344CB8AC3E}">
        <p14:creationId xmlns:p14="http://schemas.microsoft.com/office/powerpoint/2010/main" val="32166185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3E60B2F-1079-42B7-A84A-C2B93B14F6FC}" type="datetimeFigureOut">
              <a:rPr lang="tr-TR" smtClean="0"/>
              <a:pPr/>
              <a:t>27.11.2017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37D6FF7-2452-45CF-913B-5C198012F4D9}" type="slidenum">
              <a:rPr lang="tr-TR" smtClean="0"/>
              <a:pPr/>
              <a:t>‹#›</a:t>
            </a:fld>
            <a:endParaRPr lang="tr-TR"/>
          </a:p>
        </p:txBody>
      </p:sp>
    </p:spTree>
    <p:extLst>
      <p:ext uri="{BB962C8B-B14F-4D97-AF65-F5344CB8AC3E}">
        <p14:creationId xmlns:p14="http://schemas.microsoft.com/office/powerpoint/2010/main" val="5492166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13E60B2F-1079-42B7-A84A-C2B93B14F6FC}" type="datetimeFigureOut">
              <a:rPr lang="tr-TR" smtClean="0"/>
              <a:pPr/>
              <a:t>27.11.2017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37D6FF7-2452-45CF-913B-5C198012F4D9}" type="slidenum">
              <a:rPr lang="tr-TR" smtClean="0"/>
              <a:pPr/>
              <a:t>‹#›</a:t>
            </a:fld>
            <a:endParaRPr lang="tr-TR"/>
          </a:p>
        </p:txBody>
      </p:sp>
    </p:spTree>
    <p:extLst>
      <p:ext uri="{BB962C8B-B14F-4D97-AF65-F5344CB8AC3E}">
        <p14:creationId xmlns:p14="http://schemas.microsoft.com/office/powerpoint/2010/main" val="8534881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13E60B2F-1079-42B7-A84A-C2B93B14F6FC}" type="datetimeFigureOut">
              <a:rPr lang="tr-TR" smtClean="0"/>
              <a:pPr/>
              <a:t>27.11.2017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37D6FF7-2452-45CF-913B-5C198012F4D9}" type="slidenum">
              <a:rPr lang="tr-TR" smtClean="0"/>
              <a:pPr/>
              <a:t>‹#›</a:t>
            </a:fld>
            <a:endParaRPr lang="tr-TR"/>
          </a:p>
        </p:txBody>
      </p:sp>
    </p:spTree>
    <p:extLst>
      <p:ext uri="{BB962C8B-B14F-4D97-AF65-F5344CB8AC3E}">
        <p14:creationId xmlns:p14="http://schemas.microsoft.com/office/powerpoint/2010/main" val="24215593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13E60B2F-1079-42B7-A84A-C2B93B14F6FC}" type="datetimeFigureOut">
              <a:rPr lang="tr-TR" smtClean="0"/>
              <a:pPr/>
              <a:t>27.11.2017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B37D6FF7-2452-45CF-913B-5C198012F4D9}" type="slidenum">
              <a:rPr lang="tr-TR" smtClean="0"/>
              <a:pPr/>
              <a:t>‹#›</a:t>
            </a:fld>
            <a:endParaRPr lang="tr-TR"/>
          </a:p>
        </p:txBody>
      </p:sp>
    </p:spTree>
    <p:extLst>
      <p:ext uri="{BB962C8B-B14F-4D97-AF65-F5344CB8AC3E}">
        <p14:creationId xmlns:p14="http://schemas.microsoft.com/office/powerpoint/2010/main" val="37439647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13E60B2F-1079-42B7-A84A-C2B93B14F6FC}" type="datetimeFigureOut">
              <a:rPr lang="tr-TR" smtClean="0"/>
              <a:pPr/>
              <a:t>27.11.2017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B37D6FF7-2452-45CF-913B-5C198012F4D9}" type="slidenum">
              <a:rPr lang="tr-TR" smtClean="0"/>
              <a:pPr/>
              <a:t>‹#›</a:t>
            </a:fld>
            <a:endParaRPr lang="tr-TR"/>
          </a:p>
        </p:txBody>
      </p:sp>
    </p:spTree>
    <p:extLst>
      <p:ext uri="{BB962C8B-B14F-4D97-AF65-F5344CB8AC3E}">
        <p14:creationId xmlns:p14="http://schemas.microsoft.com/office/powerpoint/2010/main" val="18976187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13E60B2F-1079-42B7-A84A-C2B93B14F6FC}" type="datetimeFigureOut">
              <a:rPr lang="tr-TR" smtClean="0"/>
              <a:pPr/>
              <a:t>27.11.2017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B37D6FF7-2452-45CF-913B-5C198012F4D9}" type="slidenum">
              <a:rPr lang="tr-TR" smtClean="0"/>
              <a:pPr/>
              <a:t>‹#›</a:t>
            </a:fld>
            <a:endParaRPr lang="tr-TR"/>
          </a:p>
        </p:txBody>
      </p:sp>
    </p:spTree>
    <p:extLst>
      <p:ext uri="{BB962C8B-B14F-4D97-AF65-F5344CB8AC3E}">
        <p14:creationId xmlns:p14="http://schemas.microsoft.com/office/powerpoint/2010/main" val="13153975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13E60B2F-1079-42B7-A84A-C2B93B14F6FC}" type="datetimeFigureOut">
              <a:rPr lang="tr-TR" smtClean="0"/>
              <a:pPr/>
              <a:t>27.11.2017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37D6FF7-2452-45CF-913B-5C198012F4D9}" type="slidenum">
              <a:rPr lang="tr-TR" smtClean="0"/>
              <a:pPr/>
              <a:t>‹#›</a:t>
            </a:fld>
            <a:endParaRPr lang="tr-TR"/>
          </a:p>
        </p:txBody>
      </p:sp>
    </p:spTree>
    <p:extLst>
      <p:ext uri="{BB962C8B-B14F-4D97-AF65-F5344CB8AC3E}">
        <p14:creationId xmlns:p14="http://schemas.microsoft.com/office/powerpoint/2010/main" val="37159874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13E60B2F-1079-42B7-A84A-C2B93B14F6FC}" type="datetimeFigureOut">
              <a:rPr lang="tr-TR" smtClean="0"/>
              <a:pPr/>
              <a:t>27.11.2017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37D6FF7-2452-45CF-913B-5C198012F4D9}" type="slidenum">
              <a:rPr lang="tr-TR" smtClean="0"/>
              <a:pPr/>
              <a:t>‹#›</a:t>
            </a:fld>
            <a:endParaRPr lang="tr-TR"/>
          </a:p>
        </p:txBody>
      </p:sp>
    </p:spTree>
    <p:extLst>
      <p:ext uri="{BB962C8B-B14F-4D97-AF65-F5344CB8AC3E}">
        <p14:creationId xmlns:p14="http://schemas.microsoft.com/office/powerpoint/2010/main" val="9904038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E60B2F-1079-42B7-A84A-C2B93B14F6FC}" type="datetimeFigureOut">
              <a:rPr lang="tr-TR" smtClean="0"/>
              <a:pPr/>
              <a:t>27.11.2017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7D6FF7-2452-45CF-913B-5C198012F4D9}" type="slidenum">
              <a:rPr lang="tr-TR" smtClean="0"/>
              <a:pPr/>
              <a:t>‹#›</a:t>
            </a:fld>
            <a:endParaRPr lang="tr-TR"/>
          </a:p>
        </p:txBody>
      </p:sp>
    </p:spTree>
    <p:extLst>
      <p:ext uri="{BB962C8B-B14F-4D97-AF65-F5344CB8AC3E}">
        <p14:creationId xmlns:p14="http://schemas.microsoft.com/office/powerpoint/2010/main" val="39217218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261257" y="2628899"/>
            <a:ext cx="11653156" cy="1126671"/>
          </a:xfrm>
        </p:spPr>
        <p:txBody>
          <a:bodyPr>
            <a:normAutofit fontScale="90000"/>
          </a:bodyPr>
          <a:lstStyle/>
          <a:p>
            <a:r>
              <a:rPr lang="tr-TR" sz="7000" b="1" dirty="0" smtClean="0">
                <a:latin typeface="Times New Roman" pitchFamily="18" charset="0"/>
                <a:cs typeface="Times New Roman" pitchFamily="18" charset="0"/>
              </a:rPr>
              <a:t>XIII. SİYASAL SİSTEMLER (2/2)</a:t>
            </a:r>
            <a:endParaRPr lang="tr-TR" sz="7000" dirty="0">
              <a:latin typeface="Times New Roman" pitchFamily="18" charset="0"/>
              <a:cs typeface="Times New Roman" pitchFamily="18" charset="0"/>
            </a:endParaRPr>
          </a:p>
        </p:txBody>
      </p:sp>
    </p:spTree>
    <p:extLst>
      <p:ext uri="{BB962C8B-B14F-4D97-AF65-F5344CB8AC3E}">
        <p14:creationId xmlns:p14="http://schemas.microsoft.com/office/powerpoint/2010/main" val="22482367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408213" y="391886"/>
            <a:ext cx="11136087" cy="5016758"/>
          </a:xfrm>
          <a:prstGeom prst="rect">
            <a:avLst/>
          </a:prstGeom>
          <a:noFill/>
        </p:spPr>
        <p:txBody>
          <a:bodyPr wrap="square" rtlCol="0">
            <a:spAutoFit/>
          </a:bodyPr>
          <a:lstStyle/>
          <a:p>
            <a:pPr>
              <a:lnSpc>
                <a:spcPct val="200000"/>
              </a:lnSpc>
            </a:pPr>
            <a:r>
              <a:rPr lang="tr-TR" sz="3200" b="1" dirty="0" smtClean="0">
                <a:latin typeface="Times New Roman" pitchFamily="18" charset="0"/>
                <a:cs typeface="Times New Roman" pitchFamily="18" charset="0"/>
              </a:rPr>
              <a:t>XIII. Siyasal Sistemler (2/2)</a:t>
            </a:r>
          </a:p>
          <a:p>
            <a:pPr>
              <a:lnSpc>
                <a:spcPct val="200000"/>
              </a:lnSpc>
            </a:pPr>
            <a:r>
              <a:rPr lang="tr-TR" sz="3200" b="1" dirty="0" smtClean="0">
                <a:latin typeface="Times New Roman" pitchFamily="18" charset="0"/>
                <a:cs typeface="Times New Roman" pitchFamily="18" charset="0"/>
              </a:rPr>
              <a:t>	</a:t>
            </a:r>
            <a:r>
              <a:rPr lang="tr-TR" sz="3200" dirty="0" smtClean="0">
                <a:latin typeface="Times New Roman" pitchFamily="18" charset="0"/>
                <a:cs typeface="Times New Roman" pitchFamily="18" charset="0"/>
              </a:rPr>
              <a:t>D. Demokrasi</a:t>
            </a:r>
          </a:p>
          <a:p>
            <a:pPr>
              <a:lnSpc>
                <a:spcPct val="200000"/>
              </a:lnSpc>
            </a:pPr>
            <a:r>
              <a:rPr lang="tr-TR" sz="3200" dirty="0" smtClean="0">
                <a:latin typeface="Times New Roman" pitchFamily="18" charset="0"/>
                <a:cs typeface="Times New Roman" pitchFamily="18" charset="0"/>
              </a:rPr>
              <a:t>	E. Otoriter Sistem</a:t>
            </a:r>
          </a:p>
          <a:p>
            <a:pPr>
              <a:lnSpc>
                <a:spcPct val="200000"/>
              </a:lnSpc>
            </a:pPr>
            <a:r>
              <a:rPr lang="tr-TR" sz="3200" dirty="0" smtClean="0">
                <a:latin typeface="Times New Roman" pitchFamily="18" charset="0"/>
                <a:cs typeface="Times New Roman" pitchFamily="18" charset="0"/>
              </a:rPr>
              <a:t>	F. Totaliter Sistem</a:t>
            </a:r>
          </a:p>
          <a:p>
            <a:pPr>
              <a:lnSpc>
                <a:spcPct val="200000"/>
              </a:lnSpc>
            </a:pPr>
            <a:r>
              <a:rPr lang="tr-TR" sz="3200" dirty="0" smtClean="0">
                <a:latin typeface="Times New Roman" pitchFamily="18" charset="0"/>
                <a:cs typeface="Times New Roman" pitchFamily="18" charset="0"/>
              </a:rPr>
              <a:t>	G. Seçimsel Demokrasiler ve Seçimsel Otoriter Sistemler</a:t>
            </a:r>
          </a:p>
        </p:txBody>
      </p:sp>
    </p:spTree>
    <p:extLst>
      <p:ext uri="{BB962C8B-B14F-4D97-AF65-F5344CB8AC3E}">
        <p14:creationId xmlns:p14="http://schemas.microsoft.com/office/powerpoint/2010/main" val="15204324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408213" y="391886"/>
            <a:ext cx="11136087" cy="5586145"/>
          </a:xfrm>
          <a:prstGeom prst="rect">
            <a:avLst/>
          </a:prstGeom>
          <a:noFill/>
        </p:spPr>
        <p:txBody>
          <a:bodyPr wrap="square" rtlCol="0">
            <a:spAutoFit/>
          </a:bodyPr>
          <a:lstStyle/>
          <a:p>
            <a:pPr>
              <a:lnSpc>
                <a:spcPct val="150000"/>
              </a:lnSpc>
            </a:pPr>
            <a:r>
              <a:rPr lang="tr-TR" sz="3200" b="1" dirty="0" smtClean="0">
                <a:latin typeface="Times New Roman" pitchFamily="18" charset="0"/>
                <a:cs typeface="Times New Roman" pitchFamily="18" charset="0"/>
              </a:rPr>
              <a:t>D. Demokrasi</a:t>
            </a:r>
            <a:br>
              <a:rPr lang="tr-TR" sz="3200" b="1" dirty="0" smtClean="0">
                <a:latin typeface="Times New Roman" pitchFamily="18" charset="0"/>
                <a:cs typeface="Times New Roman" pitchFamily="18" charset="0"/>
              </a:rPr>
            </a:br>
            <a:r>
              <a:rPr lang="tr-TR" sz="3200" b="1" dirty="0" smtClean="0">
                <a:latin typeface="Times New Roman" pitchFamily="18" charset="0"/>
                <a:cs typeface="Times New Roman" pitchFamily="18" charset="0"/>
              </a:rPr>
              <a:t>	</a:t>
            </a:r>
            <a:r>
              <a:rPr lang="tr-TR" sz="3200" dirty="0" smtClean="0">
                <a:latin typeface="Times New Roman" pitchFamily="18" charset="0"/>
                <a:cs typeface="Times New Roman" pitchFamily="18" charset="0"/>
              </a:rPr>
              <a:t>1. Demokrasi Kavramı ve Demokrasi Anlayışları</a:t>
            </a:r>
            <a:br>
              <a:rPr lang="tr-TR" sz="3200" dirty="0" smtClean="0">
                <a:latin typeface="Times New Roman" pitchFamily="18" charset="0"/>
                <a:cs typeface="Times New Roman" pitchFamily="18" charset="0"/>
              </a:rPr>
            </a:br>
            <a:r>
              <a:rPr lang="tr-TR" sz="3200" dirty="0" smtClean="0">
                <a:latin typeface="Times New Roman" pitchFamily="18" charset="0"/>
                <a:cs typeface="Times New Roman" pitchFamily="18" charset="0"/>
              </a:rPr>
              <a:t>	2. Demokrasiyi Gerçekleştirme Yolları</a:t>
            </a:r>
            <a:br>
              <a:rPr lang="tr-TR" sz="3200" dirty="0" smtClean="0">
                <a:latin typeface="Times New Roman" pitchFamily="18" charset="0"/>
                <a:cs typeface="Times New Roman" pitchFamily="18" charset="0"/>
              </a:rPr>
            </a:br>
            <a:r>
              <a:rPr lang="tr-TR" sz="3200" dirty="0" smtClean="0">
                <a:latin typeface="Times New Roman" pitchFamily="18" charset="0"/>
                <a:cs typeface="Times New Roman" pitchFamily="18" charset="0"/>
              </a:rPr>
              <a:t>	3. Demokrasinin Şartları</a:t>
            </a:r>
            <a:br>
              <a:rPr lang="tr-TR" sz="3200" dirty="0" smtClean="0">
                <a:latin typeface="Times New Roman" pitchFamily="18" charset="0"/>
                <a:cs typeface="Times New Roman" pitchFamily="18" charset="0"/>
              </a:rPr>
            </a:br>
            <a:r>
              <a:rPr lang="tr-TR" sz="3200" dirty="0" smtClean="0">
                <a:latin typeface="Times New Roman" pitchFamily="18" charset="0"/>
                <a:cs typeface="Times New Roman" pitchFamily="18" charset="0"/>
              </a:rPr>
              <a:t>	4. Seçim</a:t>
            </a:r>
            <a:br>
              <a:rPr lang="tr-TR" sz="3200" dirty="0" smtClean="0">
                <a:latin typeface="Times New Roman" pitchFamily="18" charset="0"/>
                <a:cs typeface="Times New Roman" pitchFamily="18" charset="0"/>
              </a:rPr>
            </a:br>
            <a:r>
              <a:rPr lang="tr-TR" sz="3200" dirty="0" smtClean="0">
                <a:latin typeface="Times New Roman" pitchFamily="18" charset="0"/>
                <a:cs typeface="Times New Roman" pitchFamily="18" charset="0"/>
              </a:rPr>
              <a:t>	5. Siyasal Partiler</a:t>
            </a:r>
            <a:br>
              <a:rPr lang="tr-TR" sz="3200" dirty="0" smtClean="0">
                <a:latin typeface="Times New Roman" pitchFamily="18" charset="0"/>
                <a:cs typeface="Times New Roman" pitchFamily="18" charset="0"/>
              </a:rPr>
            </a:br>
            <a:r>
              <a:rPr lang="tr-TR" sz="3200" dirty="0" smtClean="0">
                <a:latin typeface="Times New Roman" pitchFamily="18" charset="0"/>
                <a:cs typeface="Times New Roman" pitchFamily="18" charset="0"/>
              </a:rPr>
              <a:t>	6. Mücadeleci Demokrasi Anlayışı</a:t>
            </a:r>
            <a:r>
              <a:rPr lang="tr-TR" sz="1400" b="1" dirty="0" smtClean="0">
                <a:latin typeface="Times New Roman" pitchFamily="18" charset="0"/>
                <a:cs typeface="Times New Roman" pitchFamily="18" charset="0"/>
              </a:rPr>
              <a:t/>
            </a:r>
            <a:br>
              <a:rPr lang="tr-TR" sz="1400" b="1" dirty="0" smtClean="0">
                <a:latin typeface="Times New Roman" pitchFamily="18" charset="0"/>
                <a:cs typeface="Times New Roman" pitchFamily="18" charset="0"/>
              </a:rPr>
            </a:br>
            <a:endParaRPr lang="tr-TR" sz="14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15204324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408213" y="391886"/>
            <a:ext cx="11136087" cy="3831818"/>
          </a:xfrm>
          <a:prstGeom prst="rect">
            <a:avLst/>
          </a:prstGeom>
          <a:noFill/>
        </p:spPr>
        <p:txBody>
          <a:bodyPr wrap="square" rtlCol="0">
            <a:spAutoFit/>
          </a:bodyPr>
          <a:lstStyle/>
          <a:p>
            <a:pPr>
              <a:lnSpc>
                <a:spcPct val="150000"/>
              </a:lnSpc>
            </a:pPr>
            <a:r>
              <a:rPr lang="tr-TR" sz="5400" b="1" dirty="0" smtClean="0">
                <a:latin typeface="Times New Roman" pitchFamily="18" charset="0"/>
                <a:cs typeface="Times New Roman" pitchFamily="18" charset="0"/>
              </a:rPr>
              <a:t>4. Seçim</a:t>
            </a:r>
            <a:r>
              <a:rPr lang="tr-TR" sz="5400" dirty="0" smtClean="0">
                <a:latin typeface="Times New Roman" pitchFamily="18" charset="0"/>
                <a:cs typeface="Times New Roman" pitchFamily="18" charset="0"/>
              </a:rPr>
              <a:t/>
            </a:r>
            <a:br>
              <a:rPr lang="tr-TR" sz="5400" dirty="0" smtClean="0">
                <a:latin typeface="Times New Roman" pitchFamily="18" charset="0"/>
                <a:cs typeface="Times New Roman" pitchFamily="18" charset="0"/>
              </a:rPr>
            </a:br>
            <a:r>
              <a:rPr lang="tr-TR" sz="5400" dirty="0" smtClean="0">
                <a:latin typeface="Times New Roman" pitchFamily="18" charset="0"/>
                <a:cs typeface="Times New Roman" pitchFamily="18" charset="0"/>
              </a:rPr>
              <a:t>	a. Seçme Hakkının İlkeleri</a:t>
            </a:r>
            <a:br>
              <a:rPr lang="tr-TR" sz="5400" dirty="0" smtClean="0">
                <a:latin typeface="Times New Roman" pitchFamily="18" charset="0"/>
                <a:cs typeface="Times New Roman" pitchFamily="18" charset="0"/>
              </a:rPr>
            </a:br>
            <a:r>
              <a:rPr lang="tr-TR" sz="5400" dirty="0" smtClean="0">
                <a:latin typeface="Times New Roman" pitchFamily="18" charset="0"/>
                <a:cs typeface="Times New Roman" pitchFamily="18" charset="0"/>
              </a:rPr>
              <a:t>	b. Çok Partili Siyasal Yaşam</a:t>
            </a:r>
          </a:p>
        </p:txBody>
      </p:sp>
    </p:spTree>
    <p:extLst>
      <p:ext uri="{BB962C8B-B14F-4D97-AF65-F5344CB8AC3E}">
        <p14:creationId xmlns:p14="http://schemas.microsoft.com/office/powerpoint/2010/main" val="15204324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Tablo"/>
          <p:cNvGraphicFramePr>
            <a:graphicFrameLocks noGrp="1"/>
          </p:cNvGraphicFramePr>
          <p:nvPr/>
        </p:nvGraphicFramePr>
        <p:xfrm>
          <a:off x="538843" y="489858"/>
          <a:ext cx="10548257" cy="4935426"/>
        </p:xfrm>
        <a:graphic>
          <a:graphicData uri="http://schemas.openxmlformats.org/drawingml/2006/table">
            <a:tbl>
              <a:tblPr/>
              <a:tblGrid>
                <a:gridCol w="3151819"/>
                <a:gridCol w="3149709"/>
                <a:gridCol w="4246729"/>
              </a:tblGrid>
              <a:tr h="767219">
                <a:tc gridSpan="3">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tr-TR" sz="2800" b="1" dirty="0" smtClean="0">
                          <a:latin typeface="Times New Roman"/>
                          <a:ea typeface="Times New Roman"/>
                          <a:cs typeface="Times New Roman"/>
                        </a:rPr>
                        <a:t>“</a:t>
                      </a:r>
                      <a:r>
                        <a:rPr lang="tr-TR" sz="2800" b="1" dirty="0" smtClean="0">
                          <a:latin typeface="Times New Roman" pitchFamily="18" charset="0"/>
                          <a:cs typeface="Times New Roman" pitchFamily="18" charset="0"/>
                        </a:rPr>
                        <a:t>Siyasal Sistemler</a:t>
                      </a:r>
                      <a:r>
                        <a:rPr lang="tr-TR" sz="2800" b="1" dirty="0" smtClean="0">
                          <a:latin typeface="Times New Roman"/>
                          <a:ea typeface="Times New Roman"/>
                          <a:cs typeface="Times New Roman"/>
                        </a:rPr>
                        <a:t>” Konusu için Genel Kaynakça</a:t>
                      </a:r>
                    </a:p>
                    <a:p>
                      <a:pPr>
                        <a:lnSpc>
                          <a:spcPct val="115000"/>
                        </a:lnSpc>
                        <a:spcAft>
                          <a:spcPts val="0"/>
                        </a:spcAft>
                      </a:pPr>
                      <a:endParaRPr lang="tr-TR" sz="1600" dirty="0">
                        <a:latin typeface="Times New Roman"/>
                        <a:ea typeface="Times New Roman"/>
                        <a:cs typeface="Times New Roman"/>
                      </a:endParaRPr>
                    </a:p>
                  </a:txBody>
                  <a:tcPr marL="67740" marR="67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lnSpc>
                          <a:spcPct val="115000"/>
                        </a:lnSpc>
                        <a:spcAft>
                          <a:spcPts val="0"/>
                        </a:spcAft>
                      </a:pPr>
                      <a:endParaRPr lang="tr-TR" sz="1200" dirty="0">
                        <a:latin typeface="Times New Roman"/>
                        <a:ea typeface="Times New Roman"/>
                        <a:cs typeface="Times New Roman"/>
                      </a:endParaRPr>
                    </a:p>
                  </a:txBody>
                  <a:tcPr marL="67740" marR="67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lnSpc>
                          <a:spcPct val="115000"/>
                        </a:lnSpc>
                        <a:spcAft>
                          <a:spcPts val="0"/>
                        </a:spcAft>
                      </a:pPr>
                      <a:endParaRPr lang="tr-TR" sz="1200" dirty="0">
                        <a:latin typeface="Times New Roman"/>
                        <a:ea typeface="Times New Roman"/>
                        <a:cs typeface="Times New Roman"/>
                      </a:endParaRPr>
                    </a:p>
                  </a:txBody>
                  <a:tcPr marL="67740" marR="67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42881">
                <a:tc>
                  <a:txBody>
                    <a:bodyPr/>
                    <a:lstStyle/>
                    <a:p>
                      <a:pPr algn="ctr">
                        <a:lnSpc>
                          <a:spcPct val="115000"/>
                        </a:lnSpc>
                        <a:spcAft>
                          <a:spcPts val="0"/>
                        </a:spcAft>
                      </a:pPr>
                      <a:r>
                        <a:rPr lang="tr-TR" sz="2400" b="1" u="sng" dirty="0" smtClean="0">
                          <a:latin typeface="Times New Roman" pitchFamily="18" charset="0"/>
                          <a:ea typeface="Times New Roman"/>
                          <a:cs typeface="Times New Roman" pitchFamily="18" charset="0"/>
                        </a:rPr>
                        <a:t>Konu Alt Başlıkları</a:t>
                      </a:r>
                      <a:endParaRPr lang="tr-TR" sz="2400" b="1" u="sng" dirty="0">
                        <a:latin typeface="Times New Roman" pitchFamily="18" charset="0"/>
                        <a:ea typeface="Times New Roman"/>
                        <a:cs typeface="Times New Roman" pitchFamily="18" charset="0"/>
                      </a:endParaRPr>
                    </a:p>
                  </a:txBody>
                  <a:tcPr marL="67740" marR="67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tr-TR" sz="2400" kern="1200" dirty="0" smtClean="0">
                          <a:solidFill>
                            <a:schemeClr val="tx1"/>
                          </a:solidFill>
                          <a:latin typeface="Times New Roman" pitchFamily="18" charset="0"/>
                          <a:ea typeface="+mn-ea"/>
                          <a:cs typeface="Times New Roman" pitchFamily="18" charset="0"/>
                        </a:rPr>
                        <a:t>Erdoğan </a:t>
                      </a:r>
                      <a:r>
                        <a:rPr lang="tr-TR" sz="2400" kern="1200" dirty="0" err="1" smtClean="0">
                          <a:solidFill>
                            <a:schemeClr val="tx1"/>
                          </a:solidFill>
                          <a:latin typeface="Times New Roman" pitchFamily="18" charset="0"/>
                          <a:ea typeface="+mn-ea"/>
                          <a:cs typeface="Times New Roman" pitchFamily="18" charset="0"/>
                        </a:rPr>
                        <a:t>Teziç</a:t>
                      </a:r>
                      <a:r>
                        <a:rPr lang="tr-TR" sz="2400" kern="1200" dirty="0" smtClean="0">
                          <a:solidFill>
                            <a:schemeClr val="tx1"/>
                          </a:solidFill>
                          <a:latin typeface="Times New Roman" pitchFamily="18" charset="0"/>
                          <a:ea typeface="+mn-ea"/>
                          <a:cs typeface="Times New Roman" pitchFamily="18" charset="0"/>
                        </a:rPr>
                        <a:t>, </a:t>
                      </a:r>
                      <a:r>
                        <a:rPr lang="tr-TR" sz="2400" b="1" kern="1200" dirty="0" smtClean="0">
                          <a:solidFill>
                            <a:schemeClr val="tx1"/>
                          </a:solidFill>
                          <a:latin typeface="Times New Roman" pitchFamily="18" charset="0"/>
                          <a:ea typeface="+mn-ea"/>
                          <a:cs typeface="Times New Roman" pitchFamily="18" charset="0"/>
                        </a:rPr>
                        <a:t>Anayasa Hukuku</a:t>
                      </a:r>
                      <a:r>
                        <a:rPr lang="tr-TR" sz="2400" kern="1200" dirty="0" smtClean="0">
                          <a:solidFill>
                            <a:schemeClr val="tx1"/>
                          </a:solidFill>
                          <a:latin typeface="Times New Roman" pitchFamily="18" charset="0"/>
                          <a:ea typeface="+mn-ea"/>
                          <a:cs typeface="Times New Roman" pitchFamily="18" charset="0"/>
                        </a:rPr>
                        <a:t>, 19.b. , Beta, İstanbul 2015. </a:t>
                      </a:r>
                      <a:endParaRPr lang="tr-TR" sz="2400" dirty="0" smtClean="0">
                        <a:latin typeface="Times New Roman" pitchFamily="18" charset="0"/>
                        <a:ea typeface="Times New Roman"/>
                        <a:cs typeface="Times New Roman" pitchFamily="18" charset="0"/>
                      </a:endParaRPr>
                    </a:p>
                  </a:txBody>
                  <a:tcPr marL="67740" marR="67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tr-TR" sz="2400" kern="1200" dirty="0" smtClean="0">
                          <a:solidFill>
                            <a:schemeClr val="tx1"/>
                          </a:solidFill>
                          <a:latin typeface="Times New Roman" pitchFamily="18" charset="0"/>
                          <a:ea typeface="+mn-ea"/>
                          <a:cs typeface="Times New Roman" pitchFamily="18" charset="0"/>
                        </a:rPr>
                        <a:t>Kemal Gözler, </a:t>
                      </a:r>
                      <a:r>
                        <a:rPr lang="tr-TR" sz="2400" b="1" kern="1200" dirty="0" smtClean="0">
                          <a:solidFill>
                            <a:schemeClr val="tx1"/>
                          </a:solidFill>
                          <a:latin typeface="Times New Roman" pitchFamily="18" charset="0"/>
                          <a:ea typeface="+mn-ea"/>
                          <a:cs typeface="Times New Roman" pitchFamily="18" charset="0"/>
                        </a:rPr>
                        <a:t>Anayasa Hukukunun Genel Esasları,</a:t>
                      </a:r>
                      <a:r>
                        <a:rPr lang="tr-TR" sz="2400" kern="1200" dirty="0" smtClean="0">
                          <a:solidFill>
                            <a:schemeClr val="tx1"/>
                          </a:solidFill>
                          <a:latin typeface="Times New Roman" pitchFamily="18" charset="0"/>
                          <a:ea typeface="+mn-ea"/>
                          <a:cs typeface="Times New Roman" pitchFamily="18" charset="0"/>
                        </a:rPr>
                        <a:t> 7.b. , Ekin, Bursa 2015</a:t>
                      </a:r>
                      <a:endParaRPr lang="tr-TR" sz="2400" dirty="0" smtClean="0">
                        <a:latin typeface="Times New Roman" pitchFamily="18" charset="0"/>
                        <a:ea typeface="Times New Roman"/>
                        <a:cs typeface="Times New Roman" pitchFamily="18" charset="0"/>
                      </a:endParaRPr>
                    </a:p>
                    <a:p>
                      <a:pPr algn="ctr">
                        <a:lnSpc>
                          <a:spcPct val="115000"/>
                        </a:lnSpc>
                        <a:spcAft>
                          <a:spcPts val="0"/>
                        </a:spcAft>
                      </a:pPr>
                      <a:endParaRPr lang="tr-TR" sz="2400" dirty="0">
                        <a:latin typeface="Times New Roman" pitchFamily="18" charset="0"/>
                        <a:ea typeface="Times New Roman"/>
                        <a:cs typeface="Times New Roman" pitchFamily="18" charset="0"/>
                      </a:endParaRPr>
                    </a:p>
                  </a:txBody>
                  <a:tcPr marL="67740" marR="67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32079">
                <a:tc>
                  <a:txBody>
                    <a:bodyPr/>
                    <a:lstStyle/>
                    <a:p>
                      <a:pPr>
                        <a:lnSpc>
                          <a:spcPct val="115000"/>
                        </a:lnSpc>
                        <a:spcAft>
                          <a:spcPts val="0"/>
                        </a:spcAft>
                      </a:pPr>
                      <a:r>
                        <a:rPr lang="tr-TR" sz="2400" b="1" u="sng" dirty="0" smtClean="0">
                          <a:solidFill>
                            <a:srgbClr val="000000"/>
                          </a:solidFill>
                          <a:latin typeface="Times New Roman"/>
                          <a:ea typeface="Times New Roman"/>
                          <a:cs typeface="Times New Roman"/>
                        </a:rPr>
                        <a:t>Demokrasi: Genel Olarak</a:t>
                      </a:r>
                      <a:endParaRPr lang="tr-TR" sz="24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2400" dirty="0" smtClean="0">
                          <a:solidFill>
                            <a:srgbClr val="000000"/>
                          </a:solidFill>
                          <a:latin typeface="Times New Roman"/>
                          <a:ea typeface="Times New Roman"/>
                          <a:cs typeface="Times New Roman"/>
                        </a:rPr>
                        <a:t>Genel olarak 279 </a:t>
                      </a:r>
                      <a:r>
                        <a:rPr lang="tr-TR" sz="2400" dirty="0" err="1" smtClean="0">
                          <a:solidFill>
                            <a:srgbClr val="000000"/>
                          </a:solidFill>
                          <a:latin typeface="Times New Roman"/>
                          <a:ea typeface="Times New Roman"/>
                          <a:cs typeface="Times New Roman"/>
                        </a:rPr>
                        <a:t>vd</a:t>
                      </a:r>
                      <a:r>
                        <a:rPr lang="tr-TR" sz="2400" dirty="0" smtClean="0">
                          <a:solidFill>
                            <a:srgbClr val="000000"/>
                          </a:solidFill>
                          <a:latin typeface="Times New Roman"/>
                          <a:ea typeface="Times New Roman"/>
                          <a:cs typeface="Times New Roman"/>
                        </a:rPr>
                        <a:t>.</a:t>
                      </a:r>
                    </a:p>
                    <a:p>
                      <a:pPr algn="ctr">
                        <a:lnSpc>
                          <a:spcPct val="115000"/>
                        </a:lnSpc>
                        <a:spcAft>
                          <a:spcPts val="0"/>
                        </a:spcAft>
                      </a:pPr>
                      <a:r>
                        <a:rPr lang="tr-TR" sz="2400" dirty="0" smtClean="0">
                          <a:solidFill>
                            <a:srgbClr val="000000"/>
                          </a:solidFill>
                          <a:latin typeface="Times New Roman"/>
                          <a:ea typeface="Times New Roman"/>
                          <a:cs typeface="Times New Roman"/>
                        </a:rPr>
                        <a:t>Ayrıca 107-118</a:t>
                      </a:r>
                      <a:endParaRPr lang="tr-TR" sz="24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2400" dirty="0" smtClean="0">
                          <a:solidFill>
                            <a:srgbClr val="000000"/>
                          </a:solidFill>
                          <a:latin typeface="Times New Roman"/>
                          <a:ea typeface="Times New Roman"/>
                          <a:cs typeface="Times New Roman"/>
                        </a:rPr>
                        <a:t>258-297</a:t>
                      </a:r>
                      <a:endParaRPr lang="tr-TR" sz="24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03303">
                <a:tc>
                  <a:txBody>
                    <a:bodyPr/>
                    <a:lstStyle/>
                    <a:p>
                      <a:pPr>
                        <a:lnSpc>
                          <a:spcPct val="115000"/>
                        </a:lnSpc>
                        <a:spcAft>
                          <a:spcPts val="0"/>
                        </a:spcAft>
                      </a:pPr>
                      <a:r>
                        <a:rPr lang="tr-TR" sz="1800" dirty="0" smtClean="0">
                          <a:solidFill>
                            <a:srgbClr val="000000"/>
                          </a:solidFill>
                          <a:latin typeface="Times New Roman"/>
                          <a:ea typeface="Times New Roman"/>
                          <a:cs typeface="Times New Roman"/>
                        </a:rPr>
                        <a:t>Demokratik Seçim, Seçim Sistemleri ve Çok Partili Siyasal Yaşam:</a:t>
                      </a:r>
                      <a:endParaRPr lang="tr-TR" sz="18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tr-TR" sz="2400" dirty="0">
                        <a:solidFill>
                          <a:srgbClr val="000000"/>
                        </a:solidFill>
                        <a:latin typeface="Times New Roman"/>
                        <a:ea typeface="Times New Roman"/>
                        <a:cs typeface="Times New Roman"/>
                      </a:endParaRPr>
                    </a:p>
                    <a:p>
                      <a:pPr algn="ctr">
                        <a:lnSpc>
                          <a:spcPct val="115000"/>
                        </a:lnSpc>
                        <a:spcAft>
                          <a:spcPts val="0"/>
                        </a:spcAft>
                      </a:pPr>
                      <a:r>
                        <a:rPr lang="tr-TR" sz="2400" dirty="0" smtClean="0">
                          <a:solidFill>
                            <a:srgbClr val="000000"/>
                          </a:solidFill>
                          <a:latin typeface="Times New Roman"/>
                          <a:ea typeface="Times New Roman"/>
                          <a:cs typeface="Times New Roman"/>
                        </a:rPr>
                        <a:t>300-421</a:t>
                      </a:r>
                      <a:endParaRPr lang="tr-TR" sz="24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tr-TR" sz="2400" dirty="0">
                        <a:solidFill>
                          <a:srgbClr val="000000"/>
                        </a:solidFill>
                        <a:latin typeface="Times New Roman"/>
                        <a:ea typeface="Times New Roman"/>
                        <a:cs typeface="Times New Roman"/>
                      </a:endParaRPr>
                    </a:p>
                    <a:p>
                      <a:pPr algn="ctr">
                        <a:lnSpc>
                          <a:spcPct val="115000"/>
                        </a:lnSpc>
                        <a:spcAft>
                          <a:spcPts val="0"/>
                        </a:spcAft>
                      </a:pPr>
                      <a:r>
                        <a:rPr lang="tr-TR" sz="2400" dirty="0" smtClean="0">
                          <a:solidFill>
                            <a:srgbClr val="000000"/>
                          </a:solidFill>
                          <a:latin typeface="Times New Roman"/>
                          <a:ea typeface="Times New Roman"/>
                          <a:cs typeface="Times New Roman"/>
                        </a:rPr>
                        <a:t>298-314</a:t>
                      </a:r>
                      <a:endParaRPr lang="tr-TR" sz="24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03303">
                <a:tc gridSpan="3">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tr-TR" sz="1200" b="1" u="sng" kern="1200" dirty="0" smtClean="0">
                          <a:solidFill>
                            <a:schemeClr val="tx1"/>
                          </a:solidFill>
                          <a:latin typeface="Times New Roman" pitchFamily="18" charset="0"/>
                          <a:ea typeface="+mn-ea"/>
                          <a:cs typeface="Times New Roman" pitchFamily="18" charset="0"/>
                        </a:rPr>
                        <a:t>Not:</a:t>
                      </a:r>
                      <a:r>
                        <a:rPr lang="tr-TR" sz="1200" b="1" u="none" kern="1200" baseline="0" dirty="0" smtClean="0">
                          <a:solidFill>
                            <a:schemeClr val="tx1"/>
                          </a:solidFill>
                          <a:latin typeface="Times New Roman" pitchFamily="18" charset="0"/>
                          <a:ea typeface="+mn-ea"/>
                          <a:cs typeface="Times New Roman" pitchFamily="18" charset="0"/>
                        </a:rPr>
                        <a:t> </a:t>
                      </a:r>
                      <a:r>
                        <a:rPr lang="tr-TR" sz="1200" kern="1200" dirty="0" smtClean="0">
                          <a:solidFill>
                            <a:schemeClr val="tx1"/>
                          </a:solidFill>
                          <a:latin typeface="Times New Roman" pitchFamily="18" charset="0"/>
                          <a:ea typeface="+mn-ea"/>
                          <a:cs typeface="Times New Roman" pitchFamily="18" charset="0"/>
                        </a:rPr>
                        <a:t>“Okuma Çizelgesi”, öğrencilerin </a:t>
                      </a:r>
                      <a:r>
                        <a:rPr lang="tr-TR" sz="1200" u="sng" kern="1200" dirty="0" smtClean="0">
                          <a:solidFill>
                            <a:schemeClr val="tx1"/>
                          </a:solidFill>
                          <a:latin typeface="Times New Roman" pitchFamily="18" charset="0"/>
                          <a:ea typeface="+mn-ea"/>
                          <a:cs typeface="Times New Roman" pitchFamily="18" charset="0"/>
                        </a:rPr>
                        <a:t>2017-2018 güz yarı yılında</a:t>
                      </a:r>
                      <a:r>
                        <a:rPr lang="tr-TR" sz="1200" kern="1200" dirty="0" smtClean="0">
                          <a:solidFill>
                            <a:schemeClr val="tx1"/>
                          </a:solidFill>
                          <a:latin typeface="Times New Roman" pitchFamily="18" charset="0"/>
                          <a:ea typeface="+mn-ea"/>
                          <a:cs typeface="Times New Roman" pitchFamily="18" charset="0"/>
                        </a:rPr>
                        <a:t> anılan eserlerden yararlanmalarını kolaylaştırmak amacıyla düzenlenmiş olup, </a:t>
                      </a:r>
                      <a:r>
                        <a:rPr lang="tr-TR" sz="1200" u="sng" kern="1200" dirty="0" smtClean="0">
                          <a:solidFill>
                            <a:schemeClr val="tx1"/>
                          </a:solidFill>
                          <a:latin typeface="Times New Roman" pitchFamily="18" charset="0"/>
                          <a:ea typeface="+mn-ea"/>
                          <a:cs typeface="Times New Roman" pitchFamily="18" charset="0"/>
                        </a:rPr>
                        <a:t>derslerde işlene konuların hepsini kapsamamaktadır.</a:t>
                      </a:r>
                      <a:endParaRPr lang="tr-TR" sz="1200" kern="1200" dirty="0" smtClean="0">
                        <a:solidFill>
                          <a:schemeClr val="tx1"/>
                        </a:solidFill>
                        <a:latin typeface="Times New Roman" pitchFamily="18" charset="0"/>
                        <a:ea typeface="+mn-ea"/>
                        <a:cs typeface="Times New Roman" pitchFamily="18" charset="0"/>
                      </a:endParaRPr>
                    </a:p>
                  </a:txBody>
                  <a:tcPr marL="67740" marR="67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lnSpc>
                          <a:spcPct val="115000"/>
                        </a:lnSpc>
                        <a:spcAft>
                          <a:spcPts val="0"/>
                        </a:spcAft>
                      </a:pPr>
                      <a:endParaRPr lang="tr-TR" sz="1200">
                        <a:latin typeface="Times New Roman"/>
                        <a:ea typeface="Times New Roman"/>
                        <a:cs typeface="Times New Roman"/>
                      </a:endParaRPr>
                    </a:p>
                  </a:txBody>
                  <a:tcPr marL="67740" marR="67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lnSpc>
                          <a:spcPct val="115000"/>
                        </a:lnSpc>
                        <a:spcAft>
                          <a:spcPts val="0"/>
                        </a:spcAft>
                      </a:pPr>
                      <a:endParaRPr lang="tr-TR" sz="1200" dirty="0">
                        <a:latin typeface="Times New Roman"/>
                        <a:ea typeface="Times New Roman"/>
                        <a:cs typeface="Times New Roman"/>
                      </a:endParaRPr>
                    </a:p>
                  </a:txBody>
                  <a:tcPr marL="67740" marR="67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60609" y="1077328"/>
            <a:ext cx="11831391" cy="1325563"/>
          </a:xfrm>
        </p:spPr>
        <p:txBody>
          <a:bodyPr>
            <a:noAutofit/>
          </a:bodyPr>
          <a:lstStyle/>
          <a:p>
            <a:r>
              <a:rPr lang="tr-TR" sz="2400" b="1" dirty="0" smtClean="0">
                <a:latin typeface="Times New Roman" pitchFamily="18" charset="0"/>
                <a:cs typeface="Times New Roman" pitchFamily="18" charset="0"/>
              </a:rPr>
              <a:t/>
            </a:r>
            <a:br>
              <a:rPr lang="tr-TR" sz="2400" b="1" dirty="0" smtClean="0">
                <a:latin typeface="Times New Roman" pitchFamily="18" charset="0"/>
                <a:cs typeface="Times New Roman" pitchFamily="18" charset="0"/>
              </a:rPr>
            </a:br>
            <a:r>
              <a:rPr lang="tr-TR" sz="2400" b="1" dirty="0">
                <a:latin typeface="Times New Roman" pitchFamily="18" charset="0"/>
                <a:cs typeface="Times New Roman" pitchFamily="18" charset="0"/>
              </a:rPr>
              <a:t/>
            </a:r>
            <a:br>
              <a:rPr lang="tr-TR" sz="2400" b="1" dirty="0">
                <a:latin typeface="Times New Roman" pitchFamily="18" charset="0"/>
                <a:cs typeface="Times New Roman" pitchFamily="18" charset="0"/>
              </a:rPr>
            </a:br>
            <a:r>
              <a:rPr lang="tr-TR" sz="2400" b="1" dirty="0" smtClean="0">
                <a:latin typeface="Times New Roman" pitchFamily="18" charset="0"/>
                <a:cs typeface="Times New Roman" pitchFamily="18" charset="0"/>
              </a:rPr>
              <a:t/>
            </a:r>
            <a:br>
              <a:rPr lang="tr-TR" sz="2400" b="1" dirty="0" smtClean="0">
                <a:latin typeface="Times New Roman" pitchFamily="18" charset="0"/>
                <a:cs typeface="Times New Roman" pitchFamily="18" charset="0"/>
              </a:rPr>
            </a:br>
            <a:r>
              <a:rPr lang="tr-TR" sz="2400" b="1" dirty="0">
                <a:latin typeface="Times New Roman" pitchFamily="18" charset="0"/>
                <a:cs typeface="Times New Roman" pitchFamily="18" charset="0"/>
              </a:rPr>
              <a:t/>
            </a:r>
            <a:br>
              <a:rPr lang="tr-TR" sz="2400" b="1" dirty="0">
                <a:latin typeface="Times New Roman" pitchFamily="18" charset="0"/>
                <a:cs typeface="Times New Roman" pitchFamily="18" charset="0"/>
              </a:rPr>
            </a:br>
            <a:r>
              <a:rPr lang="tr-TR" sz="2400" b="1" dirty="0" smtClean="0">
                <a:latin typeface="Times New Roman" pitchFamily="18" charset="0"/>
                <a:cs typeface="Times New Roman" pitchFamily="18" charset="0"/>
              </a:rPr>
              <a:t/>
            </a:r>
            <a:br>
              <a:rPr lang="tr-TR" sz="2400" b="1" dirty="0" smtClean="0">
                <a:latin typeface="Times New Roman" pitchFamily="18" charset="0"/>
                <a:cs typeface="Times New Roman" pitchFamily="18" charset="0"/>
              </a:rPr>
            </a:br>
            <a:r>
              <a:rPr lang="tr-TR" sz="2400" b="1" dirty="0">
                <a:latin typeface="Times New Roman" pitchFamily="18" charset="0"/>
                <a:cs typeface="Times New Roman" pitchFamily="18" charset="0"/>
              </a:rPr>
              <a:t/>
            </a:r>
            <a:br>
              <a:rPr lang="tr-TR" sz="2400" b="1" dirty="0">
                <a:latin typeface="Times New Roman" pitchFamily="18" charset="0"/>
                <a:cs typeface="Times New Roman" pitchFamily="18" charset="0"/>
              </a:rPr>
            </a:br>
            <a:r>
              <a:rPr lang="tr-TR" sz="2400" b="1" dirty="0" smtClean="0">
                <a:latin typeface="Times New Roman" pitchFamily="18" charset="0"/>
                <a:cs typeface="Times New Roman" pitchFamily="18" charset="0"/>
              </a:rPr>
              <a:t/>
            </a:r>
            <a:br>
              <a:rPr lang="tr-TR" sz="2400" b="1" dirty="0" smtClean="0">
                <a:latin typeface="Times New Roman" pitchFamily="18" charset="0"/>
                <a:cs typeface="Times New Roman" pitchFamily="18" charset="0"/>
              </a:rPr>
            </a:br>
            <a:r>
              <a:rPr lang="tr-TR" sz="2400" b="1" dirty="0" smtClean="0">
                <a:latin typeface="Times New Roman" pitchFamily="18" charset="0"/>
                <a:cs typeface="Times New Roman" pitchFamily="18" charset="0"/>
              </a:rPr>
              <a:t/>
            </a:r>
            <a:br>
              <a:rPr lang="tr-TR" sz="2400" b="1" dirty="0" smtClean="0">
                <a:latin typeface="Times New Roman" pitchFamily="18" charset="0"/>
                <a:cs typeface="Times New Roman" pitchFamily="18" charset="0"/>
              </a:rPr>
            </a:br>
            <a:r>
              <a:rPr lang="tr-TR" sz="2400" b="1" dirty="0">
                <a:latin typeface="Times New Roman" pitchFamily="18" charset="0"/>
                <a:cs typeface="Times New Roman" pitchFamily="18" charset="0"/>
              </a:rPr>
              <a:t/>
            </a:r>
            <a:br>
              <a:rPr lang="tr-TR" sz="2400" b="1" dirty="0">
                <a:latin typeface="Times New Roman" pitchFamily="18" charset="0"/>
                <a:cs typeface="Times New Roman" pitchFamily="18" charset="0"/>
              </a:rPr>
            </a:br>
            <a:r>
              <a:rPr lang="tr-TR" sz="2400" b="1" dirty="0" smtClean="0">
                <a:latin typeface="Times New Roman" pitchFamily="18" charset="0"/>
                <a:cs typeface="Times New Roman" pitchFamily="18" charset="0"/>
              </a:rPr>
              <a:t/>
            </a:r>
            <a:br>
              <a:rPr lang="tr-TR" sz="2400" b="1" dirty="0" smtClean="0">
                <a:latin typeface="Times New Roman" pitchFamily="18" charset="0"/>
                <a:cs typeface="Times New Roman" pitchFamily="18" charset="0"/>
              </a:rPr>
            </a:br>
            <a:r>
              <a:rPr lang="tr-TR" sz="2400" b="1" dirty="0">
                <a:latin typeface="Times New Roman" pitchFamily="18" charset="0"/>
                <a:cs typeface="Times New Roman" pitchFamily="18" charset="0"/>
              </a:rPr>
              <a:t/>
            </a:r>
            <a:br>
              <a:rPr lang="tr-TR" sz="2400" b="1" dirty="0">
                <a:latin typeface="Times New Roman" pitchFamily="18" charset="0"/>
                <a:cs typeface="Times New Roman" pitchFamily="18" charset="0"/>
              </a:rPr>
            </a:br>
            <a:r>
              <a:rPr lang="tr-TR" sz="2200" b="1" dirty="0" smtClean="0">
                <a:latin typeface="Times New Roman" pitchFamily="18" charset="0"/>
                <a:ea typeface="Times New Roman"/>
                <a:cs typeface="Times New Roman" pitchFamily="18" charset="0"/>
              </a:rPr>
              <a:t>“</a:t>
            </a:r>
            <a:r>
              <a:rPr lang="tr-TR" sz="2200" b="1" dirty="0" smtClean="0">
                <a:latin typeface="Times New Roman" pitchFamily="18" charset="0"/>
                <a:cs typeface="Times New Roman" pitchFamily="18" charset="0"/>
              </a:rPr>
              <a:t>Demokrasi</a:t>
            </a:r>
            <a:r>
              <a:rPr lang="tr-TR" sz="2200" b="1" dirty="0" smtClean="0">
                <a:latin typeface="Times New Roman" pitchFamily="18" charset="0"/>
                <a:ea typeface="Times New Roman"/>
                <a:cs typeface="Times New Roman" pitchFamily="18" charset="0"/>
              </a:rPr>
              <a:t>” Konusu için Seçilmiş Kaynakça</a:t>
            </a:r>
            <a:r>
              <a:rPr lang="tr-TR" sz="2200" b="1" dirty="0" smtClean="0">
                <a:latin typeface="Times New Roman" pitchFamily="18" charset="0"/>
                <a:cs typeface="Times New Roman" pitchFamily="18" charset="0"/>
              </a:rPr>
              <a:t/>
            </a:r>
            <a:br>
              <a:rPr lang="tr-TR" sz="2200" b="1" dirty="0" smtClean="0">
                <a:latin typeface="Times New Roman" pitchFamily="18" charset="0"/>
                <a:cs typeface="Times New Roman" pitchFamily="18" charset="0"/>
              </a:rPr>
            </a:br>
            <a:r>
              <a:rPr lang="tr-TR" sz="2200" b="1" dirty="0">
                <a:latin typeface="Times New Roman" pitchFamily="18" charset="0"/>
                <a:cs typeface="Times New Roman" pitchFamily="18" charset="0"/>
              </a:rPr>
              <a:t/>
            </a:r>
            <a:br>
              <a:rPr lang="tr-TR" sz="2200" b="1" dirty="0">
                <a:latin typeface="Times New Roman" pitchFamily="18" charset="0"/>
                <a:cs typeface="Times New Roman" pitchFamily="18" charset="0"/>
              </a:rPr>
            </a:br>
            <a:r>
              <a:rPr lang="tr-TR" sz="2200" dirty="0">
                <a:latin typeface="Times New Roman" pitchFamily="18" charset="0"/>
                <a:cs typeface="Times New Roman" pitchFamily="18" charset="0"/>
              </a:rPr>
              <a:t>Robert </a:t>
            </a:r>
            <a:r>
              <a:rPr lang="tr-TR" sz="2200" dirty="0" err="1">
                <a:latin typeface="Times New Roman" pitchFamily="18" charset="0"/>
                <a:cs typeface="Times New Roman" pitchFamily="18" charset="0"/>
              </a:rPr>
              <a:t>Dahl</a:t>
            </a:r>
            <a:r>
              <a:rPr lang="tr-TR" sz="2200" dirty="0">
                <a:latin typeface="Times New Roman" pitchFamily="18" charset="0"/>
                <a:cs typeface="Times New Roman" pitchFamily="18" charset="0"/>
              </a:rPr>
              <a:t>, </a:t>
            </a:r>
            <a:r>
              <a:rPr lang="tr-TR" sz="2200" b="1" dirty="0">
                <a:latin typeface="Times New Roman" pitchFamily="18" charset="0"/>
                <a:cs typeface="Times New Roman" pitchFamily="18" charset="0"/>
              </a:rPr>
              <a:t>Demokrasi ve Eleştirileri</a:t>
            </a:r>
            <a:r>
              <a:rPr lang="tr-TR" sz="2200" dirty="0">
                <a:latin typeface="Times New Roman" pitchFamily="18" charset="0"/>
                <a:cs typeface="Times New Roman" pitchFamily="18" charset="0"/>
              </a:rPr>
              <a:t>, (çev. Levent Köker), 2.b., Yetkin Yayınları, Ankara 1996</a:t>
            </a:r>
            <a:r>
              <a:rPr lang="tr-TR" sz="2200" dirty="0" smtClean="0">
                <a:latin typeface="Times New Roman" pitchFamily="18" charset="0"/>
                <a:cs typeface="Times New Roman" pitchFamily="18" charset="0"/>
              </a:rPr>
              <a:t>.</a:t>
            </a:r>
            <a:br>
              <a:rPr lang="tr-TR" sz="2200" dirty="0" smtClean="0">
                <a:latin typeface="Times New Roman" pitchFamily="18" charset="0"/>
                <a:cs typeface="Times New Roman" pitchFamily="18" charset="0"/>
              </a:rPr>
            </a:br>
            <a:r>
              <a:rPr lang="tr-TR" sz="2200" dirty="0">
                <a:latin typeface="Times New Roman" pitchFamily="18" charset="0"/>
                <a:cs typeface="Times New Roman" pitchFamily="18" charset="0"/>
              </a:rPr>
              <a:t/>
            </a:r>
            <a:br>
              <a:rPr lang="tr-TR" sz="2200" dirty="0">
                <a:latin typeface="Times New Roman" pitchFamily="18" charset="0"/>
                <a:cs typeface="Times New Roman" pitchFamily="18" charset="0"/>
              </a:rPr>
            </a:br>
            <a:r>
              <a:rPr lang="tr-TR" sz="2200" dirty="0" err="1">
                <a:latin typeface="Times New Roman" pitchFamily="18" charset="0"/>
                <a:cs typeface="Times New Roman" pitchFamily="18" charset="0"/>
              </a:rPr>
              <a:t>Leslie</a:t>
            </a:r>
            <a:r>
              <a:rPr lang="tr-TR" sz="2200" dirty="0">
                <a:latin typeface="Times New Roman" pitchFamily="18" charset="0"/>
                <a:cs typeface="Times New Roman" pitchFamily="18" charset="0"/>
              </a:rPr>
              <a:t> </a:t>
            </a:r>
            <a:r>
              <a:rPr lang="tr-TR" sz="2200" dirty="0" err="1">
                <a:latin typeface="Times New Roman" pitchFamily="18" charset="0"/>
                <a:cs typeface="Times New Roman" pitchFamily="18" charset="0"/>
              </a:rPr>
              <a:t>Lipson</a:t>
            </a:r>
            <a:r>
              <a:rPr lang="tr-TR" sz="2200" dirty="0">
                <a:latin typeface="Times New Roman" pitchFamily="18" charset="0"/>
                <a:cs typeface="Times New Roman" pitchFamily="18" charset="0"/>
              </a:rPr>
              <a:t>, </a:t>
            </a:r>
            <a:r>
              <a:rPr lang="tr-TR" sz="2200" b="1" dirty="0">
                <a:latin typeface="Times New Roman" pitchFamily="18" charset="0"/>
                <a:cs typeface="Times New Roman" pitchFamily="18" charset="0"/>
              </a:rPr>
              <a:t>Demokratik Uygarlık</a:t>
            </a:r>
            <a:r>
              <a:rPr lang="tr-TR" sz="2200" dirty="0">
                <a:latin typeface="Times New Roman" pitchFamily="18" charset="0"/>
                <a:cs typeface="Times New Roman" pitchFamily="18" charset="0"/>
              </a:rPr>
              <a:t>, (çev. Haldun Günalp - Türker Alkan), Türkiye İş Bankası </a:t>
            </a:r>
            <a:r>
              <a:rPr lang="tr-TR" sz="2200" dirty="0" smtClean="0">
                <a:latin typeface="Times New Roman" pitchFamily="18" charset="0"/>
                <a:cs typeface="Times New Roman" pitchFamily="18" charset="0"/>
              </a:rPr>
              <a:t>	Yayınları</a:t>
            </a:r>
            <a:r>
              <a:rPr lang="tr-TR" sz="2200" dirty="0">
                <a:latin typeface="Times New Roman" pitchFamily="18" charset="0"/>
                <a:cs typeface="Times New Roman" pitchFamily="18" charset="0"/>
              </a:rPr>
              <a:t>, Ankara 1984</a:t>
            </a:r>
            <a:r>
              <a:rPr lang="tr-TR" sz="2200" dirty="0" smtClean="0">
                <a:latin typeface="Times New Roman" pitchFamily="18" charset="0"/>
                <a:cs typeface="Times New Roman" pitchFamily="18" charset="0"/>
              </a:rPr>
              <a:t>.</a:t>
            </a:r>
            <a:br>
              <a:rPr lang="tr-TR" sz="2200" dirty="0" smtClean="0">
                <a:latin typeface="Times New Roman" pitchFamily="18" charset="0"/>
                <a:cs typeface="Times New Roman" pitchFamily="18" charset="0"/>
              </a:rPr>
            </a:br>
            <a:r>
              <a:rPr lang="tr-TR" sz="2200" dirty="0">
                <a:latin typeface="Times New Roman" pitchFamily="18" charset="0"/>
                <a:cs typeface="Times New Roman" pitchFamily="18" charset="0"/>
              </a:rPr>
              <a:t/>
            </a:r>
            <a:br>
              <a:rPr lang="tr-TR" sz="2200" dirty="0">
                <a:latin typeface="Times New Roman" pitchFamily="18" charset="0"/>
                <a:cs typeface="Times New Roman" pitchFamily="18" charset="0"/>
              </a:rPr>
            </a:br>
            <a:r>
              <a:rPr lang="tr-TR" sz="2200" dirty="0" err="1">
                <a:latin typeface="Times New Roman" pitchFamily="18" charset="0"/>
                <a:cs typeface="Times New Roman" pitchFamily="18" charset="0"/>
              </a:rPr>
              <a:t>Giovanni</a:t>
            </a:r>
            <a:r>
              <a:rPr lang="tr-TR" sz="2200" dirty="0">
                <a:latin typeface="Times New Roman" pitchFamily="18" charset="0"/>
                <a:cs typeface="Times New Roman" pitchFamily="18" charset="0"/>
              </a:rPr>
              <a:t> </a:t>
            </a:r>
            <a:r>
              <a:rPr lang="tr-TR" sz="2200" dirty="0" err="1">
                <a:latin typeface="Times New Roman" pitchFamily="18" charset="0"/>
                <a:cs typeface="Times New Roman" pitchFamily="18" charset="0"/>
              </a:rPr>
              <a:t>Sartori</a:t>
            </a:r>
            <a:r>
              <a:rPr lang="tr-TR" sz="2200" dirty="0">
                <a:latin typeface="Times New Roman" pitchFamily="18" charset="0"/>
                <a:cs typeface="Times New Roman" pitchFamily="18" charset="0"/>
              </a:rPr>
              <a:t>, </a:t>
            </a:r>
            <a:r>
              <a:rPr lang="tr-TR" sz="2200" b="1" dirty="0">
                <a:latin typeface="Times New Roman" pitchFamily="18" charset="0"/>
                <a:cs typeface="Times New Roman" pitchFamily="18" charset="0"/>
              </a:rPr>
              <a:t>Demokrasi Teorisine Geri Dönüş</a:t>
            </a:r>
            <a:r>
              <a:rPr lang="tr-TR" sz="2200" dirty="0">
                <a:latin typeface="Times New Roman" pitchFamily="18" charset="0"/>
                <a:cs typeface="Times New Roman" pitchFamily="18" charset="0"/>
              </a:rPr>
              <a:t>, (çev. </a:t>
            </a:r>
            <a:r>
              <a:rPr lang="tr-TR" sz="2200" dirty="0" err="1">
                <a:latin typeface="Times New Roman" pitchFamily="18" charset="0"/>
                <a:cs typeface="Times New Roman" pitchFamily="18" charset="0"/>
              </a:rPr>
              <a:t>Tunçer</a:t>
            </a:r>
            <a:r>
              <a:rPr lang="tr-TR" sz="2200" dirty="0">
                <a:latin typeface="Times New Roman" pitchFamily="18" charset="0"/>
                <a:cs typeface="Times New Roman" pitchFamily="18" charset="0"/>
              </a:rPr>
              <a:t> Karamustafaoğlu - Mehmet Turhan), </a:t>
            </a:r>
            <a:r>
              <a:rPr lang="tr-TR" sz="2200" dirty="0" smtClean="0">
                <a:latin typeface="Times New Roman" pitchFamily="18" charset="0"/>
                <a:cs typeface="Times New Roman" pitchFamily="18" charset="0"/>
              </a:rPr>
              <a:t>	2.b</a:t>
            </a:r>
            <a:r>
              <a:rPr lang="tr-TR" sz="2200" dirty="0">
                <a:latin typeface="Times New Roman" pitchFamily="18" charset="0"/>
                <a:cs typeface="Times New Roman" pitchFamily="18" charset="0"/>
              </a:rPr>
              <a:t>., Yetkin Yayınları, Ankara 1996</a:t>
            </a:r>
            <a:r>
              <a:rPr lang="tr-TR" sz="2200" dirty="0" smtClean="0">
                <a:latin typeface="Times New Roman" pitchFamily="18" charset="0"/>
                <a:cs typeface="Times New Roman" pitchFamily="18" charset="0"/>
              </a:rPr>
              <a:t>.</a:t>
            </a:r>
            <a:br>
              <a:rPr lang="tr-TR" sz="2200" dirty="0" smtClean="0">
                <a:latin typeface="Times New Roman" pitchFamily="18" charset="0"/>
                <a:cs typeface="Times New Roman" pitchFamily="18" charset="0"/>
              </a:rPr>
            </a:br>
            <a:r>
              <a:rPr lang="tr-TR" sz="2200" dirty="0">
                <a:latin typeface="Times New Roman" pitchFamily="18" charset="0"/>
                <a:cs typeface="Times New Roman" pitchFamily="18" charset="0"/>
              </a:rPr>
              <a:t/>
            </a:r>
            <a:br>
              <a:rPr lang="tr-TR" sz="2200" dirty="0">
                <a:latin typeface="Times New Roman" pitchFamily="18" charset="0"/>
                <a:cs typeface="Times New Roman" pitchFamily="18" charset="0"/>
              </a:rPr>
            </a:br>
            <a:r>
              <a:rPr lang="tr-TR" sz="2200" dirty="0" err="1">
                <a:latin typeface="Times New Roman" pitchFamily="18" charset="0"/>
                <a:cs typeface="Times New Roman" pitchFamily="18" charset="0"/>
              </a:rPr>
              <a:t>Giovanni</a:t>
            </a:r>
            <a:r>
              <a:rPr lang="tr-TR" sz="2200" dirty="0">
                <a:latin typeface="Times New Roman" pitchFamily="18" charset="0"/>
                <a:cs typeface="Times New Roman" pitchFamily="18" charset="0"/>
              </a:rPr>
              <a:t> </a:t>
            </a:r>
            <a:r>
              <a:rPr lang="tr-TR" sz="2200" dirty="0" err="1">
                <a:latin typeface="Times New Roman" pitchFamily="18" charset="0"/>
                <a:cs typeface="Times New Roman" pitchFamily="18" charset="0"/>
              </a:rPr>
              <a:t>Sartori</a:t>
            </a:r>
            <a:r>
              <a:rPr lang="tr-TR" sz="2200" dirty="0">
                <a:latin typeface="Times New Roman" pitchFamily="18" charset="0"/>
                <a:cs typeface="Times New Roman" pitchFamily="18" charset="0"/>
              </a:rPr>
              <a:t>, </a:t>
            </a:r>
            <a:r>
              <a:rPr lang="tr-TR" sz="2200" b="1" dirty="0">
                <a:latin typeface="Times New Roman" pitchFamily="18" charset="0"/>
                <a:cs typeface="Times New Roman" pitchFamily="18" charset="0"/>
              </a:rPr>
              <a:t>Karşılaştırmalı Anayasa Mühendisliği</a:t>
            </a:r>
            <a:r>
              <a:rPr lang="tr-TR" sz="2200" dirty="0">
                <a:latin typeface="Times New Roman" pitchFamily="18" charset="0"/>
                <a:cs typeface="Times New Roman" pitchFamily="18" charset="0"/>
              </a:rPr>
              <a:t>, (çev. Ergun Özbudun), Yetkin Yayınları, </a:t>
            </a:r>
            <a:r>
              <a:rPr lang="tr-TR" sz="2200" dirty="0" smtClean="0">
                <a:latin typeface="Times New Roman" pitchFamily="18" charset="0"/>
                <a:cs typeface="Times New Roman" pitchFamily="18" charset="0"/>
              </a:rPr>
              <a:t>	Ankara </a:t>
            </a:r>
            <a:r>
              <a:rPr lang="tr-TR" sz="2200" dirty="0">
                <a:latin typeface="Times New Roman" pitchFamily="18" charset="0"/>
                <a:cs typeface="Times New Roman" pitchFamily="18" charset="0"/>
              </a:rPr>
              <a:t>1997</a:t>
            </a:r>
            <a:r>
              <a:rPr lang="tr-TR" sz="2200" dirty="0" smtClean="0">
                <a:latin typeface="Times New Roman" pitchFamily="18" charset="0"/>
                <a:cs typeface="Times New Roman" pitchFamily="18" charset="0"/>
              </a:rPr>
              <a:t>.</a:t>
            </a:r>
            <a:br>
              <a:rPr lang="tr-TR" sz="2200" dirty="0" smtClean="0">
                <a:latin typeface="Times New Roman" pitchFamily="18" charset="0"/>
                <a:cs typeface="Times New Roman" pitchFamily="18" charset="0"/>
              </a:rPr>
            </a:br>
            <a:r>
              <a:rPr lang="tr-TR" sz="2200" dirty="0" smtClean="0">
                <a:latin typeface="Times New Roman" pitchFamily="18" charset="0"/>
                <a:cs typeface="Times New Roman" pitchFamily="18" charset="0"/>
              </a:rPr>
              <a:t/>
            </a:r>
            <a:br>
              <a:rPr lang="tr-TR" sz="2200" dirty="0" smtClean="0">
                <a:latin typeface="Times New Roman" pitchFamily="18" charset="0"/>
                <a:cs typeface="Times New Roman" pitchFamily="18" charset="0"/>
              </a:rPr>
            </a:br>
            <a:r>
              <a:rPr lang="tr-TR" sz="2200" dirty="0" err="1" smtClean="0">
                <a:latin typeface="Times New Roman" pitchFamily="18" charset="0"/>
                <a:cs typeface="Times New Roman" pitchFamily="18" charset="0"/>
              </a:rPr>
              <a:t>Samuel</a:t>
            </a:r>
            <a:r>
              <a:rPr lang="tr-TR" sz="2200" dirty="0" smtClean="0">
                <a:latin typeface="Times New Roman" pitchFamily="18" charset="0"/>
                <a:cs typeface="Times New Roman" pitchFamily="18" charset="0"/>
              </a:rPr>
              <a:t> P. </a:t>
            </a:r>
            <a:r>
              <a:rPr lang="tr-TR" sz="2200" dirty="0" err="1" smtClean="0">
                <a:latin typeface="Times New Roman" pitchFamily="18" charset="0"/>
                <a:cs typeface="Times New Roman" pitchFamily="18" charset="0"/>
              </a:rPr>
              <a:t>Huntington</a:t>
            </a:r>
            <a:r>
              <a:rPr lang="tr-TR" sz="2200" dirty="0" smtClean="0">
                <a:latin typeface="Times New Roman" pitchFamily="18" charset="0"/>
                <a:cs typeface="Times New Roman" pitchFamily="18" charset="0"/>
              </a:rPr>
              <a:t>, </a:t>
            </a:r>
            <a:r>
              <a:rPr lang="tr-TR" sz="2200" b="1" dirty="0" smtClean="0">
                <a:latin typeface="Times New Roman" pitchFamily="18" charset="0"/>
                <a:cs typeface="Times New Roman" pitchFamily="18" charset="0"/>
              </a:rPr>
              <a:t>Üçüncü Dalga: Yirminci Yüzyıl Sonlarında Demokratlaşma</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çev</a:t>
            </a:r>
            <a:r>
              <a:rPr lang="tr-TR" sz="2200" dirty="0" smtClean="0">
                <a:latin typeface="Times New Roman" pitchFamily="18" charset="0"/>
                <a:cs typeface="Times New Roman" pitchFamily="18" charset="0"/>
              </a:rPr>
              <a:t>. Ergun 	</a:t>
            </a:r>
            <a:r>
              <a:rPr lang="tr-TR" sz="2200" dirty="0" err="1" smtClean="0">
                <a:latin typeface="Times New Roman" pitchFamily="18" charset="0"/>
                <a:cs typeface="Times New Roman" pitchFamily="18" charset="0"/>
              </a:rPr>
              <a:t>Özbudun</a:t>
            </a:r>
            <a:r>
              <a:rPr lang="tr-TR" sz="2200" dirty="0" smtClean="0">
                <a:latin typeface="Times New Roman" pitchFamily="18" charset="0"/>
                <a:cs typeface="Times New Roman" pitchFamily="18" charset="0"/>
              </a:rPr>
              <a:t>), Türk Demokrasi Vakfı - Kıta Yayınları, Ankara 2007.</a:t>
            </a:r>
            <a:br>
              <a:rPr lang="tr-TR" sz="2200" dirty="0" smtClean="0">
                <a:latin typeface="Times New Roman" pitchFamily="18" charset="0"/>
                <a:cs typeface="Times New Roman" pitchFamily="18" charset="0"/>
              </a:rPr>
            </a:br>
            <a:r>
              <a:rPr lang="tr-TR" sz="2200" dirty="0" smtClean="0">
                <a:latin typeface="Times New Roman" pitchFamily="18" charset="0"/>
                <a:cs typeface="Times New Roman" pitchFamily="18" charset="0"/>
              </a:rPr>
              <a:t/>
            </a:r>
            <a:br>
              <a:rPr lang="tr-TR" sz="2200" dirty="0" smtClean="0">
                <a:latin typeface="Times New Roman" pitchFamily="18" charset="0"/>
                <a:cs typeface="Times New Roman" pitchFamily="18" charset="0"/>
              </a:rPr>
            </a:br>
            <a:r>
              <a:rPr lang="tr-TR" sz="2200" dirty="0" err="1" smtClean="0">
                <a:latin typeface="Times New Roman" pitchFamily="18" charset="0"/>
                <a:cs typeface="Times New Roman" pitchFamily="18" charset="0"/>
              </a:rPr>
              <a:t>Arend</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Lijphart</a:t>
            </a:r>
            <a:r>
              <a:rPr lang="tr-TR" sz="2200" dirty="0" smtClean="0">
                <a:latin typeface="Times New Roman" pitchFamily="18" charset="0"/>
                <a:cs typeface="Times New Roman" pitchFamily="18" charset="0"/>
              </a:rPr>
              <a:t>, </a:t>
            </a:r>
            <a:r>
              <a:rPr lang="tr-TR" sz="2200" b="1" dirty="0" smtClean="0">
                <a:latin typeface="Times New Roman" pitchFamily="18" charset="0"/>
                <a:cs typeface="Times New Roman" pitchFamily="18" charset="0"/>
              </a:rPr>
              <a:t>Çağdaş Demokrasiler</a:t>
            </a:r>
            <a:r>
              <a:rPr lang="tr-TR" sz="2200" dirty="0" smtClean="0">
                <a:latin typeface="Times New Roman" pitchFamily="18" charset="0"/>
                <a:cs typeface="Times New Roman" pitchFamily="18" charset="0"/>
              </a:rPr>
              <a:t>, (</a:t>
            </a:r>
            <a:r>
              <a:rPr lang="tr-TR" sz="2200" dirty="0" err="1" smtClean="0">
                <a:latin typeface="Times New Roman" pitchFamily="18" charset="0"/>
                <a:cs typeface="Times New Roman" pitchFamily="18" charset="0"/>
              </a:rPr>
              <a:t>çev</a:t>
            </a:r>
            <a:r>
              <a:rPr lang="tr-TR" sz="2200" dirty="0" smtClean="0">
                <a:latin typeface="Times New Roman" pitchFamily="18" charset="0"/>
                <a:cs typeface="Times New Roman" pitchFamily="18" charset="0"/>
              </a:rPr>
              <a:t>. Ergun </a:t>
            </a:r>
            <a:r>
              <a:rPr lang="tr-TR" sz="2200" dirty="0" err="1" smtClean="0">
                <a:latin typeface="Times New Roman" pitchFamily="18" charset="0"/>
                <a:cs typeface="Times New Roman" pitchFamily="18" charset="0"/>
              </a:rPr>
              <a:t>Özbudun</a:t>
            </a:r>
            <a:r>
              <a:rPr lang="tr-TR" sz="2200" dirty="0" smtClean="0">
                <a:latin typeface="Times New Roman" pitchFamily="18" charset="0"/>
                <a:cs typeface="Times New Roman" pitchFamily="18" charset="0"/>
              </a:rPr>
              <a:t> - Ersin </a:t>
            </a:r>
            <a:r>
              <a:rPr lang="tr-TR" sz="2200" dirty="0" err="1" smtClean="0">
                <a:latin typeface="Times New Roman" pitchFamily="18" charset="0"/>
                <a:cs typeface="Times New Roman" pitchFamily="18" charset="0"/>
              </a:rPr>
              <a:t>Onulduran</a:t>
            </a:r>
            <a:r>
              <a:rPr lang="tr-TR" sz="2200" dirty="0" smtClean="0">
                <a:latin typeface="Times New Roman" pitchFamily="18" charset="0"/>
                <a:cs typeface="Times New Roman" pitchFamily="18" charset="0"/>
              </a:rPr>
              <a:t>), Yetkin Yayınları, 	Ankara 1996.</a:t>
            </a:r>
            <a:r>
              <a:rPr lang="tr-TR" sz="2400" dirty="0" smtClean="0">
                <a:latin typeface="Times New Roman" pitchFamily="18" charset="0"/>
                <a:cs typeface="Times New Roman" pitchFamily="18" charset="0"/>
              </a:rPr>
              <a:t/>
            </a:r>
            <a:br>
              <a:rPr lang="tr-TR" sz="2400" dirty="0" smtClean="0">
                <a:latin typeface="Times New Roman" pitchFamily="18" charset="0"/>
                <a:cs typeface="Times New Roman" pitchFamily="18" charset="0"/>
              </a:rPr>
            </a:br>
            <a:r>
              <a:rPr lang="tr-TR" sz="2400" dirty="0" smtClean="0">
                <a:latin typeface="Times New Roman" pitchFamily="18" charset="0"/>
                <a:cs typeface="Times New Roman" pitchFamily="18" charset="0"/>
              </a:rPr>
              <a:t/>
            </a:r>
            <a:br>
              <a:rPr lang="tr-TR" sz="2400" dirty="0" smtClean="0">
                <a:latin typeface="Times New Roman" pitchFamily="18" charset="0"/>
                <a:cs typeface="Times New Roman" pitchFamily="18" charset="0"/>
              </a:rPr>
            </a:br>
            <a:r>
              <a:rPr lang="tr-TR" sz="2400" dirty="0" smtClean="0">
                <a:latin typeface="Times New Roman" pitchFamily="18" charset="0"/>
                <a:cs typeface="Times New Roman" pitchFamily="18" charset="0"/>
              </a:rPr>
              <a:t>Robert </a:t>
            </a:r>
            <a:r>
              <a:rPr lang="tr-TR" sz="2400" dirty="0" err="1" smtClean="0">
                <a:latin typeface="Times New Roman" pitchFamily="18" charset="0"/>
                <a:cs typeface="Times New Roman" pitchFamily="18" charset="0"/>
              </a:rPr>
              <a:t>Dahl</a:t>
            </a:r>
            <a:r>
              <a:rPr lang="tr-TR" sz="2400" dirty="0" smtClean="0">
                <a:latin typeface="Times New Roman" pitchFamily="18" charset="0"/>
                <a:cs typeface="Times New Roman" pitchFamily="18" charset="0"/>
              </a:rPr>
              <a:t>, </a:t>
            </a:r>
            <a:r>
              <a:rPr lang="tr-TR" sz="2400" b="1" dirty="0" smtClean="0">
                <a:latin typeface="Times New Roman" pitchFamily="18" charset="0"/>
                <a:cs typeface="Times New Roman" pitchFamily="18" charset="0"/>
              </a:rPr>
              <a:t>Demokrasi Üstüne</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çev</a:t>
            </a:r>
            <a:r>
              <a:rPr lang="tr-TR" sz="2400" dirty="0" smtClean="0">
                <a:latin typeface="Times New Roman" pitchFamily="18" charset="0"/>
                <a:cs typeface="Times New Roman" pitchFamily="18" charset="0"/>
              </a:rPr>
              <a:t>. Betül </a:t>
            </a:r>
            <a:r>
              <a:rPr lang="tr-TR" sz="2400" dirty="0" err="1" smtClean="0">
                <a:latin typeface="Times New Roman" pitchFamily="18" charset="0"/>
                <a:cs typeface="Times New Roman" pitchFamily="18" charset="0"/>
              </a:rPr>
              <a:t>Kadıoğlu</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Phoenix</a:t>
            </a:r>
            <a:r>
              <a:rPr lang="tr-TR" sz="2400" dirty="0" smtClean="0">
                <a:latin typeface="Times New Roman" pitchFamily="18" charset="0"/>
                <a:cs typeface="Times New Roman" pitchFamily="18" charset="0"/>
              </a:rPr>
              <a:t> Yayınları, Ankara 2001. </a:t>
            </a:r>
            <a:br>
              <a:rPr lang="tr-TR" sz="2400" dirty="0" smtClean="0">
                <a:latin typeface="Times New Roman" pitchFamily="18" charset="0"/>
                <a:cs typeface="Times New Roman" pitchFamily="18" charset="0"/>
              </a:rPr>
            </a:br>
            <a:r>
              <a:rPr lang="tr-TR" sz="2400" dirty="0">
                <a:latin typeface="Times New Roman" pitchFamily="18" charset="0"/>
                <a:cs typeface="Times New Roman" pitchFamily="18" charset="0"/>
              </a:rPr>
              <a:t/>
            </a:r>
            <a:br>
              <a:rPr lang="tr-TR" sz="2400" dirty="0">
                <a:latin typeface="Times New Roman" pitchFamily="18" charset="0"/>
                <a:cs typeface="Times New Roman" pitchFamily="18" charset="0"/>
              </a:rPr>
            </a:br>
            <a:endParaRPr lang="tr-TR" sz="2400" b="1" dirty="0">
              <a:latin typeface="Times New Roman" pitchFamily="18" charset="0"/>
              <a:cs typeface="Times New Roman" pitchFamily="18" charset="0"/>
            </a:endParaRPr>
          </a:p>
        </p:txBody>
      </p:sp>
    </p:spTree>
    <p:extLst>
      <p:ext uri="{BB962C8B-B14F-4D97-AF65-F5344CB8AC3E}">
        <p14:creationId xmlns:p14="http://schemas.microsoft.com/office/powerpoint/2010/main" val="40089487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63957" y="2374229"/>
            <a:ext cx="10515600" cy="1325563"/>
          </a:xfrm>
        </p:spPr>
        <p:txBody>
          <a:bodyPr>
            <a:normAutofit fontScale="90000"/>
          </a:bodyPr>
          <a:lstStyle/>
          <a:p>
            <a:r>
              <a:rPr lang="tr-TR" sz="3700" b="1" dirty="0" smtClean="0">
                <a:latin typeface="Times New Roman" pitchFamily="18" charset="0"/>
                <a:cs typeface="Times New Roman" pitchFamily="18" charset="0"/>
              </a:rPr>
              <a:t>“Totaliter ve Otoriter Sistemler” </a:t>
            </a:r>
            <a:r>
              <a:rPr lang="tr-TR" sz="3600" b="1" dirty="0" smtClean="0">
                <a:latin typeface="Times New Roman" pitchFamily="18" charset="0"/>
                <a:ea typeface="Times New Roman"/>
                <a:cs typeface="Times New Roman" pitchFamily="18" charset="0"/>
              </a:rPr>
              <a:t>Konusu için Seçilmiş Kaynakça </a:t>
            </a:r>
            <a:r>
              <a:rPr lang="tr-TR" sz="3600" b="1" u="sng" dirty="0" smtClean="0">
                <a:latin typeface="Times New Roman" pitchFamily="18" charset="0"/>
                <a:cs typeface="Times New Roman" pitchFamily="18" charset="0"/>
              </a:rPr>
              <a:t/>
            </a:r>
            <a:br>
              <a:rPr lang="tr-TR" sz="3600" b="1" u="sng" dirty="0" smtClean="0">
                <a:latin typeface="Times New Roman" pitchFamily="18" charset="0"/>
                <a:cs typeface="Times New Roman" pitchFamily="18" charset="0"/>
              </a:rPr>
            </a:br>
            <a:r>
              <a:rPr lang="tr-TR" sz="3600" b="1" u="sng" dirty="0" smtClean="0">
                <a:latin typeface="Times New Roman" pitchFamily="18" charset="0"/>
                <a:cs typeface="Times New Roman" pitchFamily="18" charset="0"/>
              </a:rPr>
              <a:t/>
            </a:r>
            <a:br>
              <a:rPr lang="tr-TR" sz="3600" b="1" u="sng" dirty="0" smtClean="0">
                <a:latin typeface="Times New Roman" pitchFamily="18" charset="0"/>
                <a:cs typeface="Times New Roman" pitchFamily="18" charset="0"/>
              </a:rPr>
            </a:br>
            <a:r>
              <a:rPr lang="tr-TR" sz="3600" dirty="0" err="1" smtClean="0">
                <a:latin typeface="Times New Roman" pitchFamily="18" charset="0"/>
                <a:cs typeface="Times New Roman" pitchFamily="18" charset="0"/>
              </a:rPr>
              <a:t>Juan</a:t>
            </a:r>
            <a:r>
              <a:rPr lang="tr-TR" sz="3600" dirty="0" smtClean="0">
                <a:latin typeface="Times New Roman" pitchFamily="18" charset="0"/>
                <a:cs typeface="Times New Roman" pitchFamily="18" charset="0"/>
              </a:rPr>
              <a:t> </a:t>
            </a:r>
            <a:r>
              <a:rPr lang="tr-TR" sz="3600" dirty="0">
                <a:latin typeface="Times New Roman" pitchFamily="18" charset="0"/>
                <a:cs typeface="Times New Roman" pitchFamily="18" charset="0"/>
              </a:rPr>
              <a:t>J. Linz, </a:t>
            </a:r>
            <a:r>
              <a:rPr lang="tr-TR" sz="3600" b="1" dirty="0">
                <a:latin typeface="Times New Roman" pitchFamily="18" charset="0"/>
                <a:cs typeface="Times New Roman" pitchFamily="18" charset="0"/>
              </a:rPr>
              <a:t>Totaliter ve Otoriter Rejimler</a:t>
            </a:r>
            <a:r>
              <a:rPr lang="tr-TR" sz="3600" dirty="0">
                <a:latin typeface="Times New Roman" pitchFamily="18" charset="0"/>
                <a:cs typeface="Times New Roman" pitchFamily="18" charset="0"/>
              </a:rPr>
              <a:t>, (çev. Ergun </a:t>
            </a:r>
            <a:r>
              <a:rPr lang="tr-TR" sz="3600" dirty="0" smtClean="0">
                <a:latin typeface="Times New Roman" pitchFamily="18" charset="0"/>
                <a:cs typeface="Times New Roman" pitchFamily="18" charset="0"/>
              </a:rPr>
              <a:t>	</a:t>
            </a:r>
            <a:r>
              <a:rPr lang="tr-TR" sz="3600" dirty="0" err="1" smtClean="0">
                <a:latin typeface="Times New Roman" pitchFamily="18" charset="0"/>
                <a:cs typeface="Times New Roman" pitchFamily="18" charset="0"/>
              </a:rPr>
              <a:t>Özbudun</a:t>
            </a:r>
            <a:r>
              <a:rPr lang="tr-TR" sz="3600" dirty="0">
                <a:latin typeface="Times New Roman" pitchFamily="18" charset="0"/>
                <a:cs typeface="Times New Roman" pitchFamily="18" charset="0"/>
              </a:rPr>
              <a:t>), </a:t>
            </a:r>
            <a:r>
              <a:rPr lang="tr-TR" sz="3600" dirty="0" err="1">
                <a:latin typeface="Times New Roman" pitchFamily="18" charset="0"/>
                <a:cs typeface="Times New Roman" pitchFamily="18" charset="0"/>
              </a:rPr>
              <a:t>Liberte</a:t>
            </a:r>
            <a:r>
              <a:rPr lang="tr-TR" sz="3600" dirty="0">
                <a:latin typeface="Times New Roman" pitchFamily="18" charset="0"/>
                <a:cs typeface="Times New Roman" pitchFamily="18" charset="0"/>
              </a:rPr>
              <a:t> Yayınları, Ankara 2008</a:t>
            </a:r>
            <a:r>
              <a:rPr lang="tr-TR" sz="3600" dirty="0" smtClean="0">
                <a:latin typeface="Times New Roman" pitchFamily="18" charset="0"/>
                <a:cs typeface="Times New Roman" pitchFamily="18" charset="0"/>
              </a:rPr>
              <a:t>.</a:t>
            </a:r>
            <a:br>
              <a:rPr lang="tr-TR" sz="3600" dirty="0" smtClean="0">
                <a:latin typeface="Times New Roman" pitchFamily="18" charset="0"/>
                <a:cs typeface="Times New Roman" pitchFamily="18" charset="0"/>
              </a:rPr>
            </a:br>
            <a:r>
              <a:rPr lang="tr-TR" sz="3600" dirty="0">
                <a:latin typeface="Times New Roman" pitchFamily="18" charset="0"/>
                <a:cs typeface="Times New Roman" pitchFamily="18" charset="0"/>
              </a:rPr>
              <a:t/>
            </a:r>
            <a:br>
              <a:rPr lang="tr-TR" sz="3600" dirty="0">
                <a:latin typeface="Times New Roman" pitchFamily="18" charset="0"/>
                <a:cs typeface="Times New Roman" pitchFamily="18" charset="0"/>
              </a:rPr>
            </a:br>
            <a:r>
              <a:rPr lang="tr-TR" sz="3600" dirty="0">
                <a:latin typeface="Times New Roman" pitchFamily="18" charset="0"/>
                <a:cs typeface="Times New Roman" pitchFamily="18" charset="0"/>
              </a:rPr>
              <a:t>Ergun Özbudun, </a:t>
            </a:r>
            <a:r>
              <a:rPr lang="tr-TR" sz="3600" b="1" dirty="0">
                <a:latin typeface="Times New Roman" pitchFamily="18" charset="0"/>
                <a:cs typeface="Times New Roman" pitchFamily="18" charset="0"/>
              </a:rPr>
              <a:t>Otoriter Rejimler Seçimsel Demokrasiler </a:t>
            </a:r>
            <a:r>
              <a:rPr lang="tr-TR" sz="3600" b="1" dirty="0" smtClean="0">
                <a:latin typeface="Times New Roman" pitchFamily="18" charset="0"/>
                <a:cs typeface="Times New Roman" pitchFamily="18" charset="0"/>
              </a:rPr>
              <a:t>	ve </a:t>
            </a:r>
            <a:r>
              <a:rPr lang="tr-TR" sz="3600" b="1" dirty="0">
                <a:latin typeface="Times New Roman" pitchFamily="18" charset="0"/>
                <a:cs typeface="Times New Roman" pitchFamily="18" charset="0"/>
              </a:rPr>
              <a:t>Türkiye, </a:t>
            </a:r>
            <a:r>
              <a:rPr lang="tr-TR" sz="3600" dirty="0">
                <a:latin typeface="Times New Roman" pitchFamily="18" charset="0"/>
                <a:cs typeface="Times New Roman" pitchFamily="18" charset="0"/>
              </a:rPr>
              <a:t>İstanbul Bilgi Üniversitesi Yayınları, </a:t>
            </a:r>
            <a:r>
              <a:rPr lang="tr-TR" sz="3600" dirty="0" smtClean="0">
                <a:latin typeface="Times New Roman" pitchFamily="18" charset="0"/>
                <a:cs typeface="Times New Roman" pitchFamily="18" charset="0"/>
              </a:rPr>
              <a:t>	İstanbul</a:t>
            </a:r>
            <a:r>
              <a:rPr lang="tr-TR" sz="3600" dirty="0">
                <a:latin typeface="Times New Roman" pitchFamily="18" charset="0"/>
                <a:cs typeface="Times New Roman" pitchFamily="18" charset="0"/>
              </a:rPr>
              <a:t>, 2011.</a:t>
            </a:r>
            <a:r>
              <a:rPr lang="tr-TR" dirty="0">
                <a:latin typeface="Times New Roman" pitchFamily="18" charset="0"/>
                <a:cs typeface="Times New Roman" pitchFamily="18" charset="0"/>
              </a:rPr>
              <a:t/>
            </a:r>
            <a:br>
              <a:rPr lang="tr-TR" dirty="0">
                <a:latin typeface="Times New Roman" pitchFamily="18" charset="0"/>
                <a:cs typeface="Times New Roman" pitchFamily="18" charset="0"/>
              </a:rPr>
            </a:br>
            <a:r>
              <a:rPr lang="tr-TR" dirty="0">
                <a:latin typeface="Times New Roman" pitchFamily="18" charset="0"/>
                <a:cs typeface="Times New Roman" pitchFamily="18" charset="0"/>
              </a:rPr>
              <a:t> </a:t>
            </a:r>
          </a:p>
        </p:txBody>
      </p:sp>
    </p:spTree>
    <p:extLst>
      <p:ext uri="{BB962C8B-B14F-4D97-AF65-F5344CB8AC3E}">
        <p14:creationId xmlns:p14="http://schemas.microsoft.com/office/powerpoint/2010/main" val="18133821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63957" y="1730285"/>
            <a:ext cx="10515600" cy="1618221"/>
          </a:xfrm>
        </p:spPr>
        <p:txBody>
          <a:bodyPr>
            <a:normAutofit fontScale="90000"/>
          </a:bodyPr>
          <a:lstStyle/>
          <a:p>
            <a:r>
              <a:rPr lang="tr-TR" b="1" u="sng" dirty="0" smtClean="0"/>
              <a:t/>
            </a:r>
            <a:br>
              <a:rPr lang="tr-TR" b="1" u="sng" dirty="0" smtClean="0"/>
            </a:br>
            <a:r>
              <a:rPr lang="tr-TR" b="1" u="sng" dirty="0"/>
              <a:t/>
            </a:r>
            <a:br>
              <a:rPr lang="tr-TR" b="1" u="sng" dirty="0"/>
            </a:br>
            <a:r>
              <a:rPr lang="tr-TR" sz="2700" b="1" u="sng" dirty="0" smtClean="0">
                <a:latin typeface="Times New Roman" pitchFamily="18" charset="0"/>
                <a:cs typeface="Times New Roman" pitchFamily="18" charset="0"/>
              </a:rPr>
              <a:t>SORU ÖRNEKLERİ</a:t>
            </a:r>
            <a:br>
              <a:rPr lang="tr-TR" sz="2700" b="1" u="sng" dirty="0" smtClean="0">
                <a:latin typeface="Times New Roman" pitchFamily="18" charset="0"/>
                <a:cs typeface="Times New Roman" pitchFamily="18" charset="0"/>
              </a:rPr>
            </a:br>
            <a:r>
              <a:rPr lang="tr-TR" sz="2700" b="1" u="sng" dirty="0">
                <a:latin typeface="Times New Roman" pitchFamily="18" charset="0"/>
                <a:cs typeface="Times New Roman" pitchFamily="18" charset="0"/>
              </a:rPr>
              <a:t/>
            </a:r>
            <a:br>
              <a:rPr lang="tr-TR" sz="2700" b="1" u="sng" dirty="0">
                <a:latin typeface="Times New Roman" pitchFamily="18" charset="0"/>
                <a:cs typeface="Times New Roman" pitchFamily="18" charset="0"/>
              </a:rPr>
            </a:br>
            <a:r>
              <a:rPr lang="tr-TR" sz="2700" b="1" dirty="0" smtClean="0">
                <a:latin typeface="Times New Roman" pitchFamily="18" charset="0"/>
                <a:cs typeface="Times New Roman" pitchFamily="18" charset="0"/>
              </a:rPr>
              <a:t>1. </a:t>
            </a:r>
            <a:r>
              <a:rPr lang="tr-TR" sz="2700" dirty="0" smtClean="0">
                <a:latin typeface="Times New Roman" pitchFamily="18" charset="0"/>
                <a:cs typeface="Times New Roman" pitchFamily="18" charset="0"/>
              </a:rPr>
              <a:t>Çoğunlukçu ve çoğulcu demoıkrasi anlayışlarını karşılaştırarak kısaca açıklayınız. </a:t>
            </a:r>
            <a:br>
              <a:rPr lang="tr-TR" sz="2700" dirty="0" smtClean="0">
                <a:latin typeface="Times New Roman" pitchFamily="18" charset="0"/>
                <a:cs typeface="Times New Roman" pitchFamily="18" charset="0"/>
              </a:rPr>
            </a:br>
            <a:r>
              <a:rPr lang="tr-TR" sz="2700" dirty="0" smtClean="0">
                <a:latin typeface="Times New Roman" pitchFamily="18" charset="0"/>
                <a:cs typeface="Times New Roman" pitchFamily="18" charset="0"/>
              </a:rPr>
              <a:t/>
            </a:r>
            <a:br>
              <a:rPr lang="tr-TR" sz="2700" dirty="0" smtClean="0">
                <a:latin typeface="Times New Roman" pitchFamily="18" charset="0"/>
                <a:cs typeface="Times New Roman" pitchFamily="18" charset="0"/>
              </a:rPr>
            </a:br>
            <a:r>
              <a:rPr lang="tr-TR" sz="2700" b="1" dirty="0" smtClean="0">
                <a:latin typeface="Times New Roman" pitchFamily="18" charset="0"/>
                <a:cs typeface="Times New Roman" pitchFamily="18" charset="0"/>
              </a:rPr>
              <a:t>2. </a:t>
            </a:r>
            <a:r>
              <a:rPr lang="tr-TR" sz="2700" dirty="0" smtClean="0">
                <a:latin typeface="Times New Roman" pitchFamily="18" charset="0"/>
                <a:cs typeface="Times New Roman" pitchFamily="18" charset="0"/>
              </a:rPr>
              <a:t>Demokrasik seçme hakkının ilkelerini sayınız ve her birini kısaca açıklayınız.</a:t>
            </a:r>
            <a:br>
              <a:rPr lang="tr-TR" sz="2700" dirty="0" smtClean="0">
                <a:latin typeface="Times New Roman" pitchFamily="18" charset="0"/>
                <a:cs typeface="Times New Roman" pitchFamily="18" charset="0"/>
              </a:rPr>
            </a:br>
            <a:r>
              <a:rPr lang="tr-TR" sz="2700" dirty="0" smtClean="0">
                <a:latin typeface="Times New Roman" pitchFamily="18" charset="0"/>
                <a:cs typeface="Times New Roman" pitchFamily="18" charset="0"/>
              </a:rPr>
              <a:t/>
            </a:r>
            <a:br>
              <a:rPr lang="tr-TR" sz="2700" dirty="0" smtClean="0">
                <a:latin typeface="Times New Roman" pitchFamily="18" charset="0"/>
                <a:cs typeface="Times New Roman" pitchFamily="18" charset="0"/>
              </a:rPr>
            </a:br>
            <a:r>
              <a:rPr lang="tr-TR" sz="2700" b="1" dirty="0" smtClean="0">
                <a:latin typeface="Times New Roman" pitchFamily="18" charset="0"/>
                <a:cs typeface="Times New Roman" pitchFamily="18" charset="0"/>
              </a:rPr>
              <a:t>3. </a:t>
            </a:r>
            <a:r>
              <a:rPr lang="tr-TR" sz="2700" dirty="0" smtClean="0">
                <a:latin typeface="Times New Roman" pitchFamily="18" charset="0"/>
                <a:cs typeface="Times New Roman" pitchFamily="18" charset="0"/>
              </a:rPr>
              <a:t>Aşağıdakileri açıklayınız:</a:t>
            </a:r>
            <a:br>
              <a:rPr lang="tr-TR" sz="2700" dirty="0" smtClean="0">
                <a:latin typeface="Times New Roman" pitchFamily="18" charset="0"/>
                <a:cs typeface="Times New Roman" pitchFamily="18" charset="0"/>
              </a:rPr>
            </a:br>
            <a:r>
              <a:rPr lang="tr-TR" sz="2700" dirty="0" smtClean="0">
                <a:latin typeface="Times New Roman" pitchFamily="18" charset="0"/>
                <a:cs typeface="Times New Roman" pitchFamily="18" charset="0"/>
              </a:rPr>
              <a:t/>
            </a:r>
            <a:br>
              <a:rPr lang="tr-TR" sz="2700" dirty="0" smtClean="0">
                <a:latin typeface="Times New Roman" pitchFamily="18" charset="0"/>
                <a:cs typeface="Times New Roman" pitchFamily="18" charset="0"/>
              </a:rPr>
            </a:br>
            <a:r>
              <a:rPr lang="tr-TR" sz="2700" b="1" dirty="0" smtClean="0">
                <a:latin typeface="Times New Roman" pitchFamily="18" charset="0"/>
                <a:cs typeface="Times New Roman" pitchFamily="18" charset="0"/>
              </a:rPr>
              <a:t>a. </a:t>
            </a:r>
            <a:r>
              <a:rPr lang="tr-TR" sz="2700" dirty="0" smtClean="0">
                <a:latin typeface="Times New Roman" pitchFamily="18" charset="0"/>
                <a:cs typeface="Times New Roman" pitchFamily="18" charset="0"/>
              </a:rPr>
              <a:t>Robert Dahl ve «poliyarşi»</a:t>
            </a:r>
            <a:r>
              <a:rPr lang="tr-TR" sz="2700" dirty="0" smtClean="0">
                <a:latin typeface="Times New Roman" pitchFamily="18" charset="0"/>
                <a:cs typeface="Times New Roman" pitchFamily="18" charset="0"/>
              </a:rPr>
              <a:t/>
            </a:r>
            <a:br>
              <a:rPr lang="tr-TR" sz="2700" dirty="0" smtClean="0">
                <a:latin typeface="Times New Roman" pitchFamily="18" charset="0"/>
                <a:cs typeface="Times New Roman" pitchFamily="18" charset="0"/>
              </a:rPr>
            </a:br>
            <a:r>
              <a:rPr lang="tr-TR" sz="2700" b="1" dirty="0" smtClean="0">
                <a:latin typeface="Times New Roman" pitchFamily="18" charset="0"/>
                <a:cs typeface="Times New Roman" pitchFamily="18" charset="0"/>
              </a:rPr>
              <a:t>b. </a:t>
            </a:r>
            <a:r>
              <a:rPr lang="tr-TR" sz="2700" dirty="0" smtClean="0">
                <a:latin typeface="Times New Roman" pitchFamily="18" charset="0"/>
                <a:cs typeface="Times New Roman" pitchFamily="18" charset="0"/>
              </a:rPr>
              <a:t>Referandum</a:t>
            </a:r>
            <a:br>
              <a:rPr lang="tr-TR" sz="2700" dirty="0" smtClean="0">
                <a:latin typeface="Times New Roman" pitchFamily="18" charset="0"/>
                <a:cs typeface="Times New Roman" pitchFamily="18" charset="0"/>
              </a:rPr>
            </a:br>
            <a:r>
              <a:rPr lang="tr-TR" sz="2700" b="1" dirty="0" smtClean="0">
                <a:latin typeface="Times New Roman" pitchFamily="18" charset="0"/>
                <a:cs typeface="Times New Roman" pitchFamily="18" charset="0"/>
              </a:rPr>
              <a:t>c. </a:t>
            </a:r>
            <a:r>
              <a:rPr lang="tr-TR" sz="2700" dirty="0" smtClean="0">
                <a:latin typeface="Times New Roman" pitchFamily="18" charset="0"/>
                <a:cs typeface="Times New Roman" pitchFamily="18" charset="0"/>
              </a:rPr>
              <a:t>Doğrudan demokrasi</a:t>
            </a:r>
            <a:r>
              <a:rPr lang="tr-TR" sz="2700" b="1" dirty="0">
                <a:latin typeface="Times New Roman" pitchFamily="18" charset="0"/>
                <a:cs typeface="Times New Roman" pitchFamily="18" charset="0"/>
              </a:rPr>
              <a:t/>
            </a:r>
            <a:br>
              <a:rPr lang="tr-TR" sz="2700" b="1" dirty="0">
                <a:latin typeface="Times New Roman" pitchFamily="18" charset="0"/>
                <a:cs typeface="Times New Roman" pitchFamily="18" charset="0"/>
              </a:rPr>
            </a:br>
            <a:r>
              <a:rPr lang="tr-TR" sz="2700" b="1" dirty="0" smtClean="0">
                <a:latin typeface="Times New Roman" pitchFamily="18" charset="0"/>
                <a:cs typeface="Times New Roman" pitchFamily="18" charset="0"/>
              </a:rPr>
              <a:t>d. </a:t>
            </a:r>
            <a:r>
              <a:rPr lang="tr-TR" sz="2700" dirty="0">
                <a:latin typeface="Times New Roman" pitchFamily="18" charset="0"/>
                <a:cs typeface="Times New Roman" pitchFamily="18" charset="0"/>
              </a:rPr>
              <a:t>Siyasal parti </a:t>
            </a:r>
            <a:r>
              <a:rPr lang="tr-TR" sz="2700" dirty="0" smtClean="0">
                <a:latin typeface="Times New Roman" pitchFamily="18" charset="0"/>
                <a:cs typeface="Times New Roman" pitchFamily="18" charset="0"/>
              </a:rPr>
              <a:t/>
            </a:r>
            <a:br>
              <a:rPr lang="tr-TR" sz="2700" dirty="0" smtClean="0">
                <a:latin typeface="Times New Roman" pitchFamily="18" charset="0"/>
                <a:cs typeface="Times New Roman" pitchFamily="18" charset="0"/>
              </a:rPr>
            </a:br>
            <a:r>
              <a:rPr lang="tr-TR" sz="2700" b="1" dirty="0" smtClean="0">
                <a:latin typeface="Times New Roman" pitchFamily="18" charset="0"/>
                <a:cs typeface="Times New Roman" pitchFamily="18" charset="0"/>
              </a:rPr>
              <a:t>e. </a:t>
            </a:r>
            <a:r>
              <a:rPr lang="tr-TR" sz="2700" dirty="0" smtClean="0">
                <a:latin typeface="Times New Roman" pitchFamily="18" charset="0"/>
                <a:cs typeface="Times New Roman" pitchFamily="18" charset="0"/>
              </a:rPr>
              <a:t>Otoriter sistem</a:t>
            </a:r>
            <a:br>
              <a:rPr lang="tr-TR" sz="2700" dirty="0" smtClean="0">
                <a:latin typeface="Times New Roman" pitchFamily="18" charset="0"/>
                <a:cs typeface="Times New Roman" pitchFamily="18" charset="0"/>
              </a:rPr>
            </a:br>
            <a:r>
              <a:rPr lang="tr-TR" sz="2700" b="1" dirty="0" smtClean="0">
                <a:latin typeface="Times New Roman" pitchFamily="18" charset="0"/>
                <a:cs typeface="Times New Roman" pitchFamily="18" charset="0"/>
              </a:rPr>
              <a:t>f. </a:t>
            </a:r>
            <a:r>
              <a:rPr lang="tr-TR" sz="2700" b="1" dirty="0" smtClean="0">
                <a:latin typeface="Times New Roman" pitchFamily="18" charset="0"/>
                <a:cs typeface="Times New Roman" pitchFamily="18" charset="0"/>
              </a:rPr>
              <a:t> </a:t>
            </a:r>
            <a:r>
              <a:rPr lang="tr-TR" sz="2700" dirty="0" smtClean="0">
                <a:latin typeface="Times New Roman" pitchFamily="18" charset="0"/>
                <a:cs typeface="Times New Roman" pitchFamily="18" charset="0"/>
              </a:rPr>
              <a:t>Seçimsel </a:t>
            </a:r>
            <a:r>
              <a:rPr lang="tr-TR" sz="2700" dirty="0" smtClean="0">
                <a:latin typeface="Times New Roman" pitchFamily="18" charset="0"/>
                <a:cs typeface="Times New Roman" pitchFamily="18" charset="0"/>
              </a:rPr>
              <a:t>demokrasi</a:t>
            </a:r>
            <a:endParaRPr lang="tr-TR" sz="2700" dirty="0">
              <a:latin typeface="Times New Roman" pitchFamily="18" charset="0"/>
              <a:cs typeface="Times New Roman" pitchFamily="18" charset="0"/>
            </a:endParaRPr>
          </a:p>
        </p:txBody>
      </p:sp>
    </p:spTree>
    <p:extLst>
      <p:ext uri="{BB962C8B-B14F-4D97-AF65-F5344CB8AC3E}">
        <p14:creationId xmlns:p14="http://schemas.microsoft.com/office/powerpoint/2010/main" val="88301658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115</TotalTime>
  <Words>120</Words>
  <Application>Microsoft Office PowerPoint</Application>
  <PresentationFormat>Custom</PresentationFormat>
  <Paragraphs>25</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Teması</vt:lpstr>
      <vt:lpstr>XIII. SİYASAL SİSTEMLER (2/2)</vt:lpstr>
      <vt:lpstr>PowerPoint Presentation</vt:lpstr>
      <vt:lpstr>PowerPoint Presentation</vt:lpstr>
      <vt:lpstr>PowerPoint Presentation</vt:lpstr>
      <vt:lpstr>PowerPoint Presentation</vt:lpstr>
      <vt:lpstr>           “Demokrasi” Konusu için Seçilmiş Kaynakça  Robert Dahl, Demokrasi ve Eleştirileri, (çev. Levent Köker), 2.b., Yetkin Yayınları, Ankara 1996.  Leslie Lipson, Demokratik Uygarlık, (çev. Haldun Günalp - Türker Alkan), Türkiye İş Bankası  Yayınları, Ankara 1984.  Giovanni Sartori, Demokrasi Teorisine Geri Dönüş, (çev. Tunçer Karamustafaoğlu - Mehmet Turhan),  2.b., Yetkin Yayınları, Ankara 1996.  Giovanni Sartori, Karşılaştırmalı Anayasa Mühendisliği, (çev. Ergun Özbudun), Yetkin Yayınları,  Ankara 1997.  Samuel P. Huntington, Üçüncü Dalga: Yirminci Yüzyıl Sonlarında Demokratlaşma, (çev. Ergun  Özbudun), Türk Demokrasi Vakfı - Kıta Yayınları, Ankara 2007.  Arend Lijphart, Çağdaş Demokrasiler, (çev. Ergun Özbudun - Ersin Onulduran), Yetkin Yayınları,  Ankara 1996.  Robert Dahl, Demokrasi Üstüne, (çev. Betül Kadıoğlu), Phoenix Yayınları, Ankara 2001.   </vt:lpstr>
      <vt:lpstr>“Totaliter ve Otoriter Sistemler” Konusu için Seçilmiş Kaynakça   Juan J. Linz, Totaliter ve Otoriter Rejimler, (çev. Ergun  Özbudun), Liberte Yayınları, Ankara 2008.  Ergun Özbudun, Otoriter Rejimler Seçimsel Demokrasiler  ve Türkiye, İstanbul Bilgi Üniversitesi Yayınları,  İstanbul, 2011.  </vt:lpstr>
      <vt:lpstr>  SORU ÖRNEKLERİ  1. Çoğunlukçu ve çoğulcu demoıkrasi anlayışlarını karşılaştırarak kısaca açıklayınız.   2. Demokrasik seçme hakkının ilkelerini sayınız ve her birini kısaca açıklayınız.  3. Aşağıdakileri açıklayınız:  a. Robert Dahl ve «poliyarşi» b. Referandum c. Doğrudan demokrasi d. Siyasal parti  e. Otoriter sistem f.  Seçimsel demokrasi</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GENEL KAYNAKLAR          Erdoğan Teziç, Anayasa Hukuku (Genel Esaslar), 19.b., Beta, İstanbul, 2015. Kemal Gözler, Anayasa Hukukunun Genel Esasları Ders Kitabı, Ekin Kitabevi Yayınları, 7.b., Bursa, 2015. İbrahim Kaboğlu, Anayasa Hukuku Dersleri (Genel Esaslar), Legal Yayıncılık, 11. b, İstanbul, 2016.</dc:title>
  <dc:creator>Deniz POLAT</dc:creator>
  <cp:lastModifiedBy>Oden</cp:lastModifiedBy>
  <cp:revision>17</cp:revision>
  <dcterms:created xsi:type="dcterms:W3CDTF">2017-10-23T13:24:59Z</dcterms:created>
  <dcterms:modified xsi:type="dcterms:W3CDTF">2017-11-27T15:17:00Z</dcterms:modified>
</cp:coreProperties>
</file>