
<file path=[Content_Types].xml><?xml version="1.0" encoding="utf-8"?>
<Types xmlns="http://schemas.openxmlformats.org/package/2006/content-types">
  <Override PartName="/ppt/slideMasters/slideMaster3.xml" ContentType="application/vnd.openxmlformats-officedocument.presentationml.slideMaster+xml"/>
  <Override PartName="/ppt/slides/slide6.xml" ContentType="application/vnd.openxmlformats-officedocument.presentationml.slide+xml"/>
  <Override PartName="/ppt/slideLayouts/slideLayout8.xml" ContentType="application/vnd.openxmlformats-officedocument.presentationml.slideLayout+xml"/>
  <Override PartName="/ppt/slideLayouts/slideLayout19.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Layouts/slideLayout17.xml" ContentType="application/vnd.openxmlformats-officedocument.presentationml.slideLayout+xml"/>
  <Override PartName="/ppt/slideLayouts/slideLayout28.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Masters/slideMaster2.xml" ContentType="application/vnd.openxmlformats-officedocument.presentationml.slideMaster+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29.xml" ContentType="application/vnd.openxmlformats-officedocument.presentationml.slideLayout+xml"/>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2" r:id="rId2"/>
    <p:sldMasterId id="2147483684" r:id="rId3"/>
  </p:sldMasterIdLst>
  <p:sldIdLst>
    <p:sldId id="257" r:id="rId4"/>
    <p:sldId id="258" r:id="rId5"/>
    <p:sldId id="259" r:id="rId6"/>
    <p:sldId id="260" r:id="rId7"/>
    <p:sldId id="261" r:id="rId8"/>
    <p:sldId id="262" r:id="rId9"/>
    <p:sldId id="263" r:id="rId10"/>
    <p:sldId id="264" r:id="rId11"/>
    <p:sldId id="265" r:id="rId12"/>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varScale="1">
        <p:scale>
          <a:sx n="86" d="100"/>
          <a:sy n="86" d="100"/>
        </p:scale>
        <p:origin x="-264" y="-90"/>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presProps" Target="presProps.xml"/><Relationship Id="rId3" Type="http://schemas.openxmlformats.org/officeDocument/2006/relationships/slideMaster" Target="slideMasters/slideMaster3.xml"/><Relationship Id="rId7" Type="http://schemas.openxmlformats.org/officeDocument/2006/relationships/slide" Target="slides/slide4.xml"/><Relationship Id="rId12" Type="http://schemas.openxmlformats.org/officeDocument/2006/relationships/slide" Target="slides/slide9.xml"/><Relationship Id="rId2" Type="http://schemas.openxmlformats.org/officeDocument/2006/relationships/slideMaster" Target="slideMasters/slideMaster2.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5" Type="http://schemas.openxmlformats.org/officeDocument/2006/relationships/slide" Target="slides/slide2.xml"/><Relationship Id="rId15" Type="http://schemas.openxmlformats.org/officeDocument/2006/relationships/theme" Target="theme/theme1.xml"/><Relationship Id="rId10" Type="http://schemas.openxmlformats.org/officeDocument/2006/relationships/slide" Target="slides/slide7.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51766932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5696192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46643542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21FB060A-6166-43C0-A6DF-FCE50BEACD39}"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403538621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53FB9ECD-D4DC-4D39-9841-DADE3FBCC179}"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0478102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E8759957-3871-4D55-B629-2074F251C9FD}"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91047648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F04B9BB7-3DFA-4121-B862-A876150D8AE7}" type="datetime1">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69546298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6069B520-75F8-49D9-AEAC-CD6C15CB2A49}" type="datetime1">
              <a:rPr lang="tr-TR" smtClean="0">
                <a:solidFill>
                  <a:prstClr val="black">
                    <a:tint val="75000"/>
                  </a:prstClr>
                </a:solidFill>
              </a:rPr>
              <a:pPr/>
              <a:t>31.10.2017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09321414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57F7F2FC-D79A-4A06-A3E2-F30D578C6D50}" type="datetime1">
              <a:rPr lang="tr-TR" smtClean="0">
                <a:solidFill>
                  <a:prstClr val="black">
                    <a:tint val="75000"/>
                  </a:prstClr>
                </a:solidFill>
              </a:rPr>
              <a:pPr/>
              <a:t>31.10.2017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63551996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DB3F626E-65CA-469A-AB92-5CDAC8DB326A}" type="datetime1">
              <a:rPr lang="tr-TR" smtClean="0">
                <a:solidFill>
                  <a:prstClr val="black">
                    <a:tint val="75000"/>
                  </a:prstClr>
                </a:solidFill>
              </a:rPr>
              <a:pPr/>
              <a:t>31.10.2017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5614636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E2B55268-0AD7-48D8-8A1B-591DACFBB3A1}" type="datetime1">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9380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2420904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C20D65B6-C9C7-4E4A-A82B-2FC8F679D3EB}" type="datetime1">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780566810"/>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716FC568-F98F-4352-8994-C7A0513B743B}"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90705193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B450B2F2-039C-4DC3-99DB-64C3B6894C55}"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96413095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251188928"/>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13134920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743848741"/>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705340482"/>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279597363"/>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25797491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1875363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765956664"/>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888143139"/>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68275083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695111036"/>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11"/>
          </p:nvPr>
        </p:nvSpPr>
        <p:spPr/>
        <p:txBody>
          <a:bodyPr/>
          <a:lstStyle/>
          <a:p>
            <a:endParaRPr lang="tr-TR">
              <a:solidFill>
                <a:prstClr val="black">
                  <a:tint val="75000"/>
                </a:prstClr>
              </a:solidFill>
            </a:endParaRPr>
          </a:p>
        </p:txBody>
      </p:sp>
      <p:sp>
        <p:nvSpPr>
          <p:cNvPr id="6" name="Slayt Numarası Yer Tutucusu 5"/>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6520781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68837852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8" name="Altbilgi Yer Tutucusu 7"/>
          <p:cNvSpPr>
            <a:spLocks noGrp="1"/>
          </p:cNvSpPr>
          <p:nvPr>
            <p:ph type="ftr" sz="quarter" idx="11"/>
          </p:nvPr>
        </p:nvSpPr>
        <p:spPr/>
        <p:txBody>
          <a:bodyPr/>
          <a:lstStyle/>
          <a:p>
            <a:endParaRPr lang="tr-TR">
              <a:solidFill>
                <a:prstClr val="black">
                  <a:tint val="75000"/>
                </a:prstClr>
              </a:solidFill>
            </a:endParaRPr>
          </a:p>
        </p:txBody>
      </p:sp>
      <p:sp>
        <p:nvSpPr>
          <p:cNvPr id="9" name="Slayt Numarası Yer Tutucusu 8"/>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34119127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4" name="Altbilgi Yer Tutucusu 3"/>
          <p:cNvSpPr>
            <a:spLocks noGrp="1"/>
          </p:cNvSpPr>
          <p:nvPr>
            <p:ph type="ftr" sz="quarter" idx="11"/>
          </p:nvPr>
        </p:nvSpPr>
        <p:spPr/>
        <p:txBody>
          <a:bodyPr/>
          <a:lstStyle/>
          <a:p>
            <a:endParaRPr lang="tr-TR">
              <a:solidFill>
                <a:prstClr val="black">
                  <a:tint val="75000"/>
                </a:prstClr>
              </a:solidFill>
            </a:endParaRPr>
          </a:p>
        </p:txBody>
      </p:sp>
      <p:sp>
        <p:nvSpPr>
          <p:cNvPr id="5" name="Slayt Numarası Yer Tutucusu 4"/>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6414952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3" name="Altbilgi Yer Tutucusu 2"/>
          <p:cNvSpPr>
            <a:spLocks noGrp="1"/>
          </p:cNvSpPr>
          <p:nvPr>
            <p:ph type="ftr" sz="quarter" idx="11"/>
          </p:nvPr>
        </p:nvSpPr>
        <p:spPr/>
        <p:txBody>
          <a:bodyPr/>
          <a:lstStyle/>
          <a:p>
            <a:endParaRPr lang="tr-TR">
              <a:solidFill>
                <a:prstClr val="black">
                  <a:tint val="75000"/>
                </a:prstClr>
              </a:solidFill>
            </a:endParaRPr>
          </a:p>
        </p:txBody>
      </p:sp>
      <p:sp>
        <p:nvSpPr>
          <p:cNvPr id="4" name="Slayt Numarası Yer Tutucusu 3"/>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9486904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35377480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6" name="Altbilgi Yer Tutucusu 5"/>
          <p:cNvSpPr>
            <a:spLocks noGrp="1"/>
          </p:cNvSpPr>
          <p:nvPr>
            <p:ph type="ftr" sz="quarter" idx="11"/>
          </p:nvPr>
        </p:nvSpPr>
        <p:spPr/>
        <p:txBody>
          <a:bodyPr/>
          <a:lstStyle/>
          <a:p>
            <a:endParaRPr lang="tr-TR">
              <a:solidFill>
                <a:prstClr val="black">
                  <a:tint val="75000"/>
                </a:prstClr>
              </a:solidFill>
            </a:endParaRPr>
          </a:p>
        </p:txBody>
      </p:sp>
      <p:sp>
        <p:nvSpPr>
          <p:cNvPr id="7" name="Slayt Numarası Yer Tutucusu 6"/>
          <p:cNvSpPr>
            <a:spLocks noGrp="1"/>
          </p:cNvSpPr>
          <p:nvPr>
            <p:ph type="sldNum" sz="quarter" idx="12"/>
          </p:nvPr>
        </p:nvSpPr>
        <p:spPr/>
        <p:txBody>
          <a:body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3051595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2622347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1EC92B-805C-4C6B-88EF-0B543B722149}" type="datetime1">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D60856F-90DB-4261-8FF2-D5EFFB723825}"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883890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1E50AF3-0015-4797-A5B4-6D5368122CD6}" type="datetimeFigureOut">
              <a:rPr lang="tr-TR" smtClean="0">
                <a:solidFill>
                  <a:prstClr val="black">
                    <a:tint val="75000"/>
                  </a:prstClr>
                </a:solidFill>
              </a:rPr>
              <a:pPr/>
              <a:t>31.10.2017</a:t>
            </a:fld>
            <a:endParaRPr lang="tr-TR">
              <a:solidFill>
                <a:prstClr val="black">
                  <a:tint val="75000"/>
                </a:prstClr>
              </a:solidFill>
            </a:endParaRP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solidFill>
                <a:prstClr val="black">
                  <a:tint val="75000"/>
                </a:prstClr>
              </a:solidFill>
            </a:endParaRP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7B88D12-8B6E-49AF-ACBA-4DF433CD1E3F}" type="slidenum">
              <a:rPr lang="tr-TR" smtClean="0">
                <a:solidFill>
                  <a:prstClr val="black">
                    <a:tint val="75000"/>
                  </a:prstClr>
                </a:solidFill>
              </a:rPr>
              <a:pPr/>
              <a:t>‹#›</a:t>
            </a:fld>
            <a:endParaRPr lang="tr-TR">
              <a:solidFill>
                <a:prstClr val="black">
                  <a:tint val="75000"/>
                </a:prstClr>
              </a:solidFill>
            </a:endParaRPr>
          </a:p>
        </p:txBody>
      </p:sp>
    </p:spTree>
    <p:extLst>
      <p:ext uri="{BB962C8B-B14F-4D97-AF65-F5344CB8AC3E}">
        <p14:creationId xmlns:p14="http://schemas.microsoft.com/office/powerpoint/2010/main" xmlns="" val="1962938379"/>
      </p:ext>
    </p:extLst>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fontScale="90000"/>
          </a:bodyPr>
          <a:lstStyle/>
          <a:p>
            <a:r>
              <a:rPr lang="tr-TR" dirty="0" smtClean="0"/>
              <a:t>SHB-419 DAYANIŞMA MODELLERİ</a:t>
            </a:r>
            <a:r>
              <a:rPr lang="tr-TR" dirty="0"/>
              <a:t/>
            </a:r>
            <a:br>
              <a:rPr lang="tr-TR" dirty="0"/>
            </a:br>
            <a:r>
              <a:rPr lang="tr-TR" b="1" dirty="0"/>
              <a:t>DERS İÇERİĞİNİN TANITILMASI</a:t>
            </a:r>
          </a:p>
        </p:txBody>
      </p:sp>
      <p:sp>
        <p:nvSpPr>
          <p:cNvPr id="3" name="Alt Başlık 2"/>
          <p:cNvSpPr>
            <a:spLocks noGrp="1"/>
          </p:cNvSpPr>
          <p:nvPr>
            <p:ph type="subTitle" idx="1"/>
          </p:nvPr>
        </p:nvSpPr>
        <p:spPr/>
        <p:txBody>
          <a:bodyPr/>
          <a:lstStyle/>
          <a:p>
            <a:r>
              <a:rPr lang="tr-TR" dirty="0" smtClean="0"/>
              <a:t>DOÇ.DR.FİLİZ YILDIRIM</a:t>
            </a:r>
            <a:endParaRPr lang="tr-TR" dirty="0"/>
          </a:p>
        </p:txBody>
      </p:sp>
    </p:spTree>
    <p:extLst>
      <p:ext uri="{BB962C8B-B14F-4D97-AF65-F5344CB8AC3E}">
        <p14:creationId xmlns:p14="http://schemas.microsoft.com/office/powerpoint/2010/main" xmlns="" val="10970142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Alt Başlık 2"/>
          <p:cNvSpPr>
            <a:spLocks noGrp="1"/>
          </p:cNvSpPr>
          <p:nvPr>
            <p:ph type="subTitle" idx="1"/>
          </p:nvPr>
        </p:nvSpPr>
        <p:spPr>
          <a:xfrm>
            <a:off x="646044" y="546653"/>
            <a:ext cx="10873408" cy="5923722"/>
          </a:xfrm>
        </p:spPr>
        <p:txBody>
          <a:bodyPr>
            <a:normAutofit fontScale="47500" lnSpcReduction="20000"/>
          </a:bodyPr>
          <a:lstStyle/>
          <a:p>
            <a:pPr algn="just"/>
            <a:r>
              <a:rPr lang="tr-TR" sz="5100" b="1" dirty="0"/>
              <a:t>Öğrencilerin dersten beklentilerini öğrenme</a:t>
            </a:r>
          </a:p>
          <a:p>
            <a:pPr algn="just"/>
            <a:r>
              <a:rPr lang="tr-TR" sz="5100" b="1" dirty="0"/>
              <a:t>Dersi içeriği paylaşımı</a:t>
            </a:r>
          </a:p>
          <a:p>
            <a:pPr algn="just"/>
            <a:endParaRPr lang="tr-TR" sz="3200" dirty="0" smtClean="0"/>
          </a:p>
          <a:p>
            <a:pPr marL="457200" indent="-457200" algn="just">
              <a:buAutoNum type="arabicPeriod"/>
            </a:pPr>
            <a:r>
              <a:rPr lang="tr-TR" sz="3200" dirty="0" smtClean="0"/>
              <a:t>Hafta: Ders İçeriğinin Tanıtılması</a:t>
            </a:r>
          </a:p>
          <a:p>
            <a:pPr marL="457200" indent="-457200" algn="just">
              <a:buAutoNum type="arabicPeriod"/>
            </a:pPr>
            <a:r>
              <a:rPr lang="tr-TR" sz="3200" dirty="0" smtClean="0"/>
              <a:t>Hafta: Kuşak Kavramı ve Kuşak Sınıflamaları</a:t>
            </a:r>
          </a:p>
          <a:p>
            <a:pPr marL="457200" indent="-457200" algn="just">
              <a:buAutoNum type="arabicPeriod"/>
            </a:pPr>
            <a:r>
              <a:rPr lang="tr-TR" sz="3200" dirty="0" smtClean="0"/>
              <a:t>Hafta: Kuşaklararası Dayanışma ve Önemi</a:t>
            </a:r>
          </a:p>
          <a:p>
            <a:pPr marL="457200" indent="-457200" algn="just">
              <a:buAutoNum type="arabicPeriod"/>
            </a:pPr>
            <a:r>
              <a:rPr lang="tr-TR" sz="3200" dirty="0" smtClean="0"/>
              <a:t>Hafta: Aile İçinde Dayanışma ve Okul Temelli Dayanışma Modelleri</a:t>
            </a:r>
          </a:p>
          <a:p>
            <a:pPr marL="457200" indent="-457200" algn="just">
              <a:buAutoNum type="arabicPeriod"/>
            </a:pPr>
            <a:r>
              <a:rPr lang="tr-TR" sz="3200" dirty="0" smtClean="0"/>
              <a:t>İnsani Hizmet Örgütlerinde Gönüllü Çalışma, Dayanışma ve Sosyal Hizmet </a:t>
            </a:r>
          </a:p>
          <a:p>
            <a:pPr marL="457200" indent="-457200" algn="just">
              <a:buAutoNum type="arabicPeriod"/>
            </a:pPr>
            <a:r>
              <a:rPr lang="tr-TR" sz="3200" dirty="0" smtClean="0"/>
              <a:t>Toplumla </a:t>
            </a:r>
            <a:r>
              <a:rPr lang="tr-TR" sz="3200" dirty="0" smtClean="0"/>
              <a:t>Sosyal Hizmet</a:t>
            </a:r>
            <a:r>
              <a:rPr lang="tr-TR" sz="3200" dirty="0" smtClean="0"/>
              <a:t> </a:t>
            </a:r>
            <a:r>
              <a:rPr lang="tr-TR" sz="3200" dirty="0" smtClean="0"/>
              <a:t>ve</a:t>
            </a:r>
            <a:r>
              <a:rPr lang="tr-TR" sz="3200" dirty="0" smtClean="0"/>
              <a:t> Dayanışma</a:t>
            </a:r>
            <a:endParaRPr lang="tr-TR" sz="3200" dirty="0" smtClean="0"/>
          </a:p>
          <a:p>
            <a:pPr marL="457200" indent="-457200" algn="just">
              <a:buAutoNum type="arabicPeriod"/>
            </a:pPr>
            <a:r>
              <a:rPr lang="tr-TR" sz="3200" dirty="0" smtClean="0"/>
              <a:t>Toplumla Sosyal Hizmet: Dayanışma İçin İyi Uygulama </a:t>
            </a:r>
            <a:r>
              <a:rPr lang="tr-TR" sz="3200" dirty="0" smtClean="0"/>
              <a:t>Örnekleri</a:t>
            </a:r>
          </a:p>
          <a:p>
            <a:pPr marL="457200" indent="-457200" algn="just">
              <a:buAutoNum type="arabicPeriod"/>
            </a:pPr>
            <a:r>
              <a:rPr lang="tr-TR" sz="3200" dirty="0" smtClean="0"/>
              <a:t>Ara </a:t>
            </a:r>
            <a:r>
              <a:rPr lang="tr-TR" sz="3200" dirty="0" smtClean="0"/>
              <a:t>Sınav</a:t>
            </a:r>
          </a:p>
          <a:p>
            <a:pPr marL="457200" indent="-457200" algn="just">
              <a:buAutoNum type="arabicPeriod"/>
            </a:pPr>
            <a:r>
              <a:rPr lang="tr-TR" sz="3200" dirty="0">
                <a:solidFill>
                  <a:prstClr val="black"/>
                </a:solidFill>
              </a:rPr>
              <a:t>İnsani Hizmet Örgütlerinde Gönüllü </a:t>
            </a:r>
            <a:r>
              <a:rPr lang="tr-TR" sz="3200" dirty="0" smtClean="0">
                <a:solidFill>
                  <a:prstClr val="black"/>
                </a:solidFill>
              </a:rPr>
              <a:t>Çalışma Planlama: Çalışmanın Amacı ve Gerekçesi I</a:t>
            </a:r>
          </a:p>
          <a:p>
            <a:pPr marL="457200" indent="-457200" algn="just">
              <a:buAutoNum type="arabicPeriod"/>
            </a:pPr>
            <a:r>
              <a:rPr lang="tr-TR" sz="3200" dirty="0">
                <a:solidFill>
                  <a:prstClr val="black"/>
                </a:solidFill>
              </a:rPr>
              <a:t>İnsani Hizmet Örgütlerinde Gönüllü Çalışma Planlama: </a:t>
            </a:r>
            <a:r>
              <a:rPr lang="tr-TR" sz="3200" dirty="0" smtClean="0">
                <a:solidFill>
                  <a:prstClr val="black"/>
                </a:solidFill>
              </a:rPr>
              <a:t>Çalışmanın Amacı </a:t>
            </a:r>
            <a:r>
              <a:rPr lang="tr-TR" sz="3200" dirty="0">
                <a:solidFill>
                  <a:prstClr val="black"/>
                </a:solidFill>
              </a:rPr>
              <a:t>ve </a:t>
            </a:r>
            <a:r>
              <a:rPr lang="tr-TR" sz="3200" dirty="0" smtClean="0">
                <a:solidFill>
                  <a:prstClr val="black"/>
                </a:solidFill>
              </a:rPr>
              <a:t>Gerekçesi II</a:t>
            </a:r>
            <a:endParaRPr lang="tr-TR" sz="3200" dirty="0">
              <a:solidFill>
                <a:prstClr val="black"/>
              </a:solidFill>
            </a:endParaRPr>
          </a:p>
          <a:p>
            <a:pPr marL="457200" indent="-457200" algn="just">
              <a:buAutoNum type="arabicPeriod"/>
            </a:pPr>
            <a:r>
              <a:rPr lang="tr-TR" sz="3200" dirty="0" smtClean="0">
                <a:solidFill>
                  <a:prstClr val="black"/>
                </a:solidFill>
              </a:rPr>
              <a:t>İnsani </a:t>
            </a:r>
            <a:r>
              <a:rPr lang="tr-TR" sz="3200" dirty="0">
                <a:solidFill>
                  <a:prstClr val="black"/>
                </a:solidFill>
              </a:rPr>
              <a:t>Hizmet Örgütlerinde Gönüllü Çalışma Planlama: </a:t>
            </a:r>
            <a:r>
              <a:rPr lang="tr-TR" sz="3200" dirty="0" smtClean="0">
                <a:latin typeface="Calibri" panose="020F0502020204030204" pitchFamily="34" charset="0"/>
                <a:ea typeface="Calibri" panose="020F0502020204030204" pitchFamily="34" charset="0"/>
                <a:cs typeface="Times New Roman" panose="02020603050405020304" pitchFamily="18" charset="0"/>
              </a:rPr>
              <a:t>Çalışmanın </a:t>
            </a:r>
            <a:r>
              <a:rPr lang="tr-TR" sz="3200" dirty="0">
                <a:latin typeface="Calibri" panose="020F0502020204030204" pitchFamily="34" charset="0"/>
                <a:ea typeface="Calibri" panose="020F0502020204030204" pitchFamily="34" charset="0"/>
                <a:cs typeface="Times New Roman" panose="02020603050405020304" pitchFamily="18" charset="0"/>
              </a:rPr>
              <a:t>Uygulanacağı Alan </a:t>
            </a:r>
            <a:r>
              <a:rPr lang="tr-TR" sz="3200" dirty="0" smtClean="0">
                <a:latin typeface="Calibri" panose="020F0502020204030204" pitchFamily="34" charset="0"/>
                <a:ea typeface="Calibri" panose="020F0502020204030204" pitchFamily="34" charset="0"/>
                <a:cs typeface="Times New Roman" panose="02020603050405020304" pitchFamily="18" charset="0"/>
              </a:rPr>
              <a:t>Tanıtımı</a:t>
            </a:r>
          </a:p>
          <a:p>
            <a:pPr marL="457200" indent="-457200" algn="just">
              <a:buAutoNum type="arabicPeriod"/>
            </a:pPr>
            <a:r>
              <a:rPr lang="tr-TR" sz="3200" dirty="0">
                <a:solidFill>
                  <a:prstClr val="black"/>
                </a:solidFill>
              </a:rPr>
              <a:t>İnsani Hizmet Örgütlerinde Gönüllü Çalışma Planlama</a:t>
            </a:r>
            <a:r>
              <a:rPr lang="tr-TR" sz="3200" dirty="0" smtClean="0">
                <a:solidFill>
                  <a:prstClr val="black"/>
                </a:solidFill>
              </a:rPr>
              <a:t>: Çalışmanın Uygulama Alanı İçin Önemi</a:t>
            </a:r>
          </a:p>
          <a:p>
            <a:pPr marL="457200" indent="-457200" algn="just">
              <a:buAutoNum type="arabicPeriod"/>
            </a:pPr>
            <a:r>
              <a:rPr lang="tr-TR" sz="3200" dirty="0">
                <a:solidFill>
                  <a:prstClr val="black"/>
                </a:solidFill>
              </a:rPr>
              <a:t>İnsani Hizmet Örgütlerinde Gönüllü Çalışma Planlama</a:t>
            </a:r>
            <a:r>
              <a:rPr lang="tr-TR" sz="3200" dirty="0" smtClean="0">
                <a:solidFill>
                  <a:prstClr val="black"/>
                </a:solidFill>
              </a:rPr>
              <a:t>: Çalışmanın Uygulanacağı Kurum Tanıtımı</a:t>
            </a:r>
          </a:p>
          <a:p>
            <a:pPr marL="457200" indent="-457200" algn="just">
              <a:buAutoNum type="arabicPeriod"/>
            </a:pPr>
            <a:r>
              <a:rPr lang="tr-TR" sz="3200" dirty="0">
                <a:solidFill>
                  <a:prstClr val="black"/>
                </a:solidFill>
              </a:rPr>
              <a:t>İnsani Hizmet Örgütlerinde Gönüllü Çalışma Planlama</a:t>
            </a:r>
            <a:r>
              <a:rPr lang="tr-TR" sz="3200" dirty="0" smtClean="0">
                <a:solidFill>
                  <a:prstClr val="black"/>
                </a:solidFill>
              </a:rPr>
              <a:t>: Çalışmanın Kurum İçin Önemi</a:t>
            </a:r>
          </a:p>
          <a:p>
            <a:pPr marL="457200" indent="-457200" algn="just">
              <a:buAutoNum type="arabicPeriod"/>
            </a:pPr>
            <a:r>
              <a:rPr lang="tr-TR" sz="3200" dirty="0" smtClean="0">
                <a:solidFill>
                  <a:prstClr val="black"/>
                </a:solidFill>
              </a:rPr>
              <a:t>İnsani Hizmet Örgütlerinde Gönüllü Çalışma Planlama: Çalışmanın Sınıf İçinde Sunulması</a:t>
            </a:r>
          </a:p>
          <a:p>
            <a:pPr marL="457200" indent="-457200" algn="just">
              <a:buAutoNum type="arabicPeriod"/>
            </a:pPr>
            <a:r>
              <a:rPr lang="tr-TR" sz="3200" dirty="0" smtClean="0">
                <a:solidFill>
                  <a:prstClr val="black"/>
                </a:solidFill>
              </a:rPr>
              <a:t>Proje</a:t>
            </a:r>
            <a:endParaRPr lang="tr-TR" dirty="0" smtClean="0">
              <a:solidFill>
                <a:prstClr val="black"/>
              </a:solidFill>
            </a:endParaRPr>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smtClean="0"/>
          </a:p>
          <a:p>
            <a:pPr marL="457200" indent="-457200" algn="just">
              <a:buAutoNum type="arabicPeriod"/>
            </a:pPr>
            <a:endParaRPr lang="tr-TR" dirty="0"/>
          </a:p>
        </p:txBody>
      </p:sp>
    </p:spTree>
    <p:extLst>
      <p:ext uri="{BB962C8B-B14F-4D97-AF65-F5344CB8AC3E}">
        <p14:creationId xmlns:p14="http://schemas.microsoft.com/office/powerpoint/2010/main" xmlns="" val="265856563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725556" y="2355573"/>
            <a:ext cx="9862931" cy="2943433"/>
          </a:xfrm>
        </p:spPr>
        <p:txBody>
          <a:bodyPr>
            <a:normAutofit fontScale="90000"/>
          </a:bodyPr>
          <a:lstStyle/>
          <a:p>
            <a:pPr>
              <a:lnSpc>
                <a:spcPct val="150000"/>
              </a:lnSpc>
            </a:pPr>
            <a:r>
              <a:rPr lang="tr-TR" b="1" dirty="0" smtClean="0"/>
              <a:t/>
            </a:r>
            <a:br>
              <a:rPr lang="tr-TR" b="1" dirty="0" smtClean="0"/>
            </a:br>
            <a:r>
              <a:rPr lang="tr-TR" b="1" dirty="0"/>
              <a:t/>
            </a:r>
            <a:br>
              <a:rPr lang="tr-TR" b="1" dirty="0"/>
            </a:br>
            <a:r>
              <a:rPr lang="tr-TR" b="1" dirty="0" smtClean="0"/>
              <a:t/>
            </a:r>
            <a:br>
              <a:rPr lang="tr-TR" b="1" dirty="0" smtClean="0"/>
            </a:br>
            <a:r>
              <a:rPr lang="tr-TR" b="1" dirty="0"/>
              <a:t/>
            </a:r>
            <a:br>
              <a:rPr lang="tr-TR" b="1" dirty="0"/>
            </a:br>
            <a:r>
              <a:rPr lang="tr-TR" sz="3100" b="1" dirty="0" smtClean="0"/>
              <a:t>Dersin Amacı</a:t>
            </a:r>
            <a:r>
              <a:rPr lang="tr-TR" b="1" dirty="0"/>
              <a:t/>
            </a:r>
            <a:br>
              <a:rPr lang="tr-TR" b="1" dirty="0"/>
            </a:br>
            <a:r>
              <a:rPr lang="tr-TR" b="1" dirty="0"/>
              <a:t>	</a:t>
            </a:r>
            <a:r>
              <a:rPr lang="tr-TR" sz="2700" dirty="0">
                <a:latin typeface="+mn-lt"/>
              </a:rPr>
              <a:t>Aile içinde, okulda, insani hizmet örgütlerinde ve toplumda dayanışmanın önemi, insani hizmet örgütlerinde gönüllü çalışma planlama ve bu çalışmanın sosyal hizmet alanı, sosyal hizmet kurumları ve bu kurumlardan hizmet alan müracaatçılar için önemi konusunda öğrencilere bilgi ve beceri kazandırmak amaçlanmaktadır.</a:t>
            </a:r>
          </a:p>
        </p:txBody>
      </p:sp>
    </p:spTree>
    <p:extLst>
      <p:ext uri="{BB962C8B-B14F-4D97-AF65-F5344CB8AC3E}">
        <p14:creationId xmlns:p14="http://schemas.microsoft.com/office/powerpoint/2010/main" xmlns="" val="391272512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İçerik Yer Tutucusu 4"/>
          <p:cNvSpPr>
            <a:spLocks noGrp="1"/>
          </p:cNvSpPr>
          <p:nvPr>
            <p:ph idx="1"/>
          </p:nvPr>
        </p:nvSpPr>
        <p:spPr>
          <a:xfrm>
            <a:off x="288235" y="99392"/>
            <a:ext cx="11797748" cy="6622084"/>
          </a:xfrm>
        </p:spPr>
        <p:txBody>
          <a:bodyPr>
            <a:normAutofit fontScale="40000" lnSpcReduction="20000"/>
          </a:bodyPr>
          <a:lstStyle/>
          <a:p>
            <a:pPr marL="0" indent="0" algn="just">
              <a:lnSpc>
                <a:spcPct val="150000"/>
              </a:lnSpc>
              <a:buNone/>
            </a:pPr>
            <a:r>
              <a:rPr lang="tr-TR" sz="3800" b="1" dirty="0" smtClean="0"/>
              <a:t>Derste Yararlanılan Kaynakların Paylaşımı</a:t>
            </a:r>
          </a:p>
          <a:p>
            <a:pPr marL="0" indent="0" algn="just">
              <a:lnSpc>
                <a:spcPct val="150000"/>
              </a:lnSpc>
              <a:buNone/>
            </a:pPr>
            <a:r>
              <a:rPr lang="tr-TR" sz="2400" dirty="0" smtClean="0"/>
              <a:t>Bayhan</a:t>
            </a:r>
            <a:r>
              <a:rPr lang="tr-TR" sz="2400" dirty="0"/>
              <a:t>, V. (2014). Milenyum veya (Y) Kuşağı Gençliğinin Sosyolojik Bağlamı. Gençlik Araştırmaları Dergisi, 2(2), 8-25.</a:t>
            </a:r>
          </a:p>
          <a:p>
            <a:pPr marL="0" indent="0" algn="just">
              <a:lnSpc>
                <a:spcPct val="150000"/>
              </a:lnSpc>
              <a:buNone/>
            </a:pPr>
            <a:r>
              <a:rPr lang="tr-TR" sz="2400" dirty="0"/>
              <a:t>Birleşmiş Milletler (UN), (2017). World </a:t>
            </a:r>
            <a:r>
              <a:rPr lang="tr-TR" sz="2400" dirty="0" err="1"/>
              <a:t>Population</a:t>
            </a:r>
            <a:r>
              <a:rPr lang="tr-TR" sz="2400" dirty="0"/>
              <a:t> </a:t>
            </a:r>
            <a:r>
              <a:rPr lang="tr-TR" sz="2400" dirty="0" err="1"/>
              <a:t>Prospects</a:t>
            </a:r>
            <a:r>
              <a:rPr lang="tr-TR" sz="2400" dirty="0"/>
              <a:t>: </a:t>
            </a:r>
            <a:r>
              <a:rPr lang="tr-TR" sz="2400" dirty="0" err="1"/>
              <a:t>The</a:t>
            </a:r>
            <a:r>
              <a:rPr lang="tr-TR" sz="2400" dirty="0"/>
              <a:t> 2017 </a:t>
            </a:r>
            <a:r>
              <a:rPr lang="tr-TR" sz="2400" dirty="0" err="1"/>
              <a:t>Revision</a:t>
            </a:r>
            <a:r>
              <a:rPr lang="tr-TR" sz="2400" dirty="0"/>
              <a:t>. https://www.un.org/development/desa/publications/world-population-prospects-the-2017-revision.html.</a:t>
            </a:r>
          </a:p>
          <a:p>
            <a:pPr marL="0" indent="0" algn="just">
              <a:lnSpc>
                <a:spcPct val="150000"/>
              </a:lnSpc>
              <a:buNone/>
            </a:pPr>
            <a:r>
              <a:rPr lang="tr-TR" sz="2400" dirty="0" err="1"/>
              <a:t>Brudney</a:t>
            </a:r>
            <a:r>
              <a:rPr lang="tr-TR" sz="2400" dirty="0"/>
              <a:t>, J. L., &amp; </a:t>
            </a:r>
            <a:r>
              <a:rPr lang="tr-TR" sz="2400" dirty="0" err="1"/>
              <a:t>Meijs</a:t>
            </a:r>
            <a:r>
              <a:rPr lang="tr-TR" sz="2400" dirty="0"/>
              <a:t>, L. C. (2014). </a:t>
            </a:r>
            <a:r>
              <a:rPr lang="tr-TR" sz="2400" dirty="0" err="1"/>
              <a:t>Models</a:t>
            </a:r>
            <a:r>
              <a:rPr lang="tr-TR" sz="2400" dirty="0"/>
              <a:t> of </a:t>
            </a:r>
            <a:r>
              <a:rPr lang="tr-TR" sz="2400" dirty="0" err="1"/>
              <a:t>volunteer</a:t>
            </a:r>
            <a:r>
              <a:rPr lang="tr-TR" sz="2400" dirty="0"/>
              <a:t> </a:t>
            </a:r>
            <a:r>
              <a:rPr lang="tr-TR" sz="2400" dirty="0" err="1"/>
              <a:t>management</a:t>
            </a:r>
            <a:r>
              <a:rPr lang="tr-TR" sz="2400" dirty="0"/>
              <a:t>: Professional </a:t>
            </a:r>
            <a:r>
              <a:rPr lang="tr-TR" sz="2400" dirty="0" err="1"/>
              <a:t>volunteer</a:t>
            </a:r>
            <a:r>
              <a:rPr lang="tr-TR" sz="2400" dirty="0"/>
              <a:t> program </a:t>
            </a:r>
            <a:r>
              <a:rPr lang="tr-TR" sz="2400" dirty="0" err="1"/>
              <a:t>management</a:t>
            </a:r>
            <a:r>
              <a:rPr lang="tr-TR" sz="2400" dirty="0"/>
              <a:t> in </a:t>
            </a:r>
            <a:r>
              <a:rPr lang="tr-TR" sz="2400" dirty="0" err="1"/>
              <a:t>social</a:t>
            </a:r>
            <a:r>
              <a:rPr lang="tr-TR" sz="2400" dirty="0"/>
              <a:t> </a:t>
            </a:r>
            <a:r>
              <a:rPr lang="tr-TR" sz="2400" dirty="0" err="1"/>
              <a:t>work</a:t>
            </a:r>
            <a:r>
              <a:rPr lang="tr-TR" sz="2400" dirty="0"/>
              <a:t>. Human Service </a:t>
            </a:r>
            <a:r>
              <a:rPr lang="tr-TR" sz="2400" dirty="0" err="1"/>
              <a:t>Organizations</a:t>
            </a:r>
            <a:r>
              <a:rPr lang="tr-TR" sz="2400" dirty="0"/>
              <a:t>: Management, </a:t>
            </a:r>
            <a:r>
              <a:rPr lang="tr-TR" sz="2400" dirty="0" err="1"/>
              <a:t>Leadership</a:t>
            </a:r>
            <a:r>
              <a:rPr lang="tr-TR" sz="2400" dirty="0"/>
              <a:t> &amp; </a:t>
            </a:r>
            <a:r>
              <a:rPr lang="tr-TR" sz="2400" dirty="0" err="1"/>
              <a:t>Governance</a:t>
            </a:r>
            <a:r>
              <a:rPr lang="tr-TR" sz="2400" dirty="0"/>
              <a:t>, 38(3), 297-309.</a:t>
            </a:r>
          </a:p>
          <a:p>
            <a:pPr marL="0" indent="0" algn="just">
              <a:lnSpc>
                <a:spcPct val="150000"/>
              </a:lnSpc>
              <a:buNone/>
            </a:pPr>
            <a:r>
              <a:rPr lang="tr-TR" sz="2400" dirty="0"/>
              <a:t>Derman, O. (2014). Niçin Nesiller Arası Yaklaşımlar? Gürkan </a:t>
            </a:r>
            <a:r>
              <a:rPr lang="tr-TR" sz="2400" dirty="0" err="1"/>
              <a:t>Akçaer</a:t>
            </a:r>
            <a:r>
              <a:rPr lang="tr-TR" sz="2400" dirty="0"/>
              <a:t>, Orhan Derman, Damla Güner ve Zeynep Tüzün (Editörler), Aktif Yaşam İçin </a:t>
            </a:r>
            <a:r>
              <a:rPr lang="tr-TR" sz="2400" dirty="0" err="1"/>
              <a:t>Nesillerarası</a:t>
            </a:r>
            <a:r>
              <a:rPr lang="tr-TR" sz="2400" dirty="0"/>
              <a:t> Etkileşim Modeli (s. 6-7). Ankara: Hacettepe Üniversitesi Basımevi.</a:t>
            </a:r>
          </a:p>
          <a:p>
            <a:pPr marL="0" indent="0" algn="just">
              <a:lnSpc>
                <a:spcPct val="150000"/>
              </a:lnSpc>
              <a:buNone/>
            </a:pPr>
            <a:r>
              <a:rPr lang="tr-TR" sz="2400" dirty="0"/>
              <a:t>Devlet Planlama Teşkilatı (2007). Türkiye’de Yaşlıların Durumu Ve Yaşlanma Ulusal Eylem Planı. Sosyal Sektörler ve Koordinasyon Genel Müdürlüğü. Ankara.</a:t>
            </a:r>
          </a:p>
          <a:p>
            <a:pPr marL="0" indent="0" algn="just">
              <a:lnSpc>
                <a:spcPct val="150000"/>
              </a:lnSpc>
              <a:buNone/>
            </a:pPr>
            <a:r>
              <a:rPr lang="tr-TR" sz="2400" dirty="0"/>
              <a:t>Duyan, V. (2010). Sosyal Hizmet Temelleri, Yaklaşımları, Müdahale Yöntemleri. Ankara: </a:t>
            </a:r>
            <a:r>
              <a:rPr lang="tr-TR" sz="2400" dirty="0" smtClean="0"/>
              <a:t>SHUDER</a:t>
            </a:r>
          </a:p>
          <a:p>
            <a:pPr marL="0" indent="0" algn="just">
              <a:lnSpc>
                <a:spcPct val="150000"/>
              </a:lnSpc>
              <a:buNone/>
            </a:pPr>
            <a:r>
              <a:rPr lang="tr-TR" sz="2400" dirty="0"/>
              <a:t>Eren, V. ve Aydın, A. (2013). İçinde Hakan Acar, Nilüfer </a:t>
            </a:r>
            <a:r>
              <a:rPr lang="tr-TR" sz="2400" dirty="0" err="1"/>
              <a:t>Negiz</a:t>
            </a:r>
            <a:r>
              <a:rPr lang="tr-TR" sz="2400" dirty="0"/>
              <a:t>, </a:t>
            </a:r>
            <a:r>
              <a:rPr lang="tr-TR" sz="2400" dirty="0" err="1"/>
              <a:t>Elvettin</a:t>
            </a:r>
            <a:r>
              <a:rPr lang="tr-TR" sz="2400" dirty="0"/>
              <a:t> Akman (Yayına Haz.), Sosyal Politika ve Kamu Yönetimi Bileşenleriyle Sosyal Hizmet Temelleri ve Uygulama Alanları (s. 65-80). Ankara: Maya Akademi Yayın Dağıtım Eğitim Danışmanlık.</a:t>
            </a:r>
          </a:p>
          <a:p>
            <a:pPr marL="0" indent="0" algn="just">
              <a:lnSpc>
                <a:spcPct val="150000"/>
              </a:lnSpc>
              <a:buNone/>
            </a:pPr>
            <a:r>
              <a:rPr lang="tr-TR" sz="2400" dirty="0"/>
              <a:t>Kalaycıoğlu, S. (2012). «Kuşaklararası Dayanışma ve Aktif Yaşlanma”, 18‐24 Mart Yaşlılara Saygı Haftası: Kuşaklararası Dayanışma ve Aktif Yaşlanma Sempozyum Bildirileri, s. 51‐58, 20‐21 Mart 2012, Aile ve Sosyal Politikalar Bakanlığı Özürlü ve Yaşlı Hizmetleri Genel Müdürlüğü, Ankara Üniversitesi Yaşlılık Çalışmaları Uygulama ve Araştırma Merkezi, Ankara.</a:t>
            </a:r>
          </a:p>
          <a:p>
            <a:pPr marL="0" indent="0" algn="just">
              <a:lnSpc>
                <a:spcPct val="150000"/>
              </a:lnSpc>
              <a:buNone/>
            </a:pPr>
            <a:r>
              <a:rPr lang="tr-TR" sz="2400" dirty="0" smtClean="0"/>
              <a:t>Kars</a:t>
            </a:r>
            <a:r>
              <a:rPr lang="tr-TR" sz="2400" dirty="0"/>
              <a:t>, Ö. (2013). Sivil Toplum Örgütlerinde Sosyal Hizmet. İçinde Hakan Acar, Nilüfer </a:t>
            </a:r>
            <a:r>
              <a:rPr lang="tr-TR" sz="2400" dirty="0" err="1"/>
              <a:t>Negiz</a:t>
            </a:r>
            <a:r>
              <a:rPr lang="tr-TR" sz="2400" dirty="0"/>
              <a:t>, </a:t>
            </a:r>
            <a:r>
              <a:rPr lang="tr-TR" sz="2400" dirty="0" err="1"/>
              <a:t>Elvettin</a:t>
            </a:r>
            <a:r>
              <a:rPr lang="tr-TR" sz="2400" dirty="0"/>
              <a:t> Akman (Yayına Haz.), Sosyal Politika ve Kamu Yönetimi Bileşenleriyle Sosyal Hizmet Temelleri ve Uygulama Alanları (s. 347-364). Ankara: Maya Akademi Yayın Dağıtım Eğitim Danışmanlık.</a:t>
            </a:r>
          </a:p>
          <a:p>
            <a:pPr marL="0" indent="0" algn="just">
              <a:lnSpc>
                <a:spcPct val="150000"/>
              </a:lnSpc>
              <a:buNone/>
            </a:pPr>
            <a:r>
              <a:rPr lang="tr-TR" sz="2400" dirty="0"/>
              <a:t>Özdemir, B., Yıldırım, F. ve </a:t>
            </a:r>
            <a:r>
              <a:rPr lang="tr-TR" sz="2400" dirty="0" err="1"/>
              <a:t>Hablemitoğlu</a:t>
            </a:r>
            <a:r>
              <a:rPr lang="tr-TR" sz="2400" dirty="0"/>
              <a:t>, Ş. (2015). Aktif Yaşlanma İçin Sağlık Okuryazarlığı. Filiz Yıldırım ve Alev Keser (Editörler), Sağlık Okuryazarlığı (s. 75-90). Ankara: Ankara Üniversitesi Basımevi</a:t>
            </a:r>
            <a:r>
              <a:rPr lang="tr-TR" sz="2400" dirty="0" smtClean="0"/>
              <a:t>.</a:t>
            </a:r>
          </a:p>
          <a:p>
            <a:pPr marL="0" indent="0" algn="just">
              <a:lnSpc>
                <a:spcPct val="150000"/>
              </a:lnSpc>
              <a:buNone/>
            </a:pPr>
            <a:r>
              <a:rPr lang="tr-TR" sz="2400" dirty="0" err="1"/>
              <a:t>Özmete</a:t>
            </a:r>
            <a:r>
              <a:rPr lang="tr-TR" sz="2400" dirty="0"/>
              <a:t>, E. (2013). Modern Toplumda “Yaşlı” Olmak: Aktif Yaşlanma ve Kuşaklararası Dayanışma İhtiyacı. Uluslararası Aile ve Sosyal Politikalar Zirvesi/ International </a:t>
            </a:r>
            <a:r>
              <a:rPr lang="tr-TR" sz="2400" dirty="0" err="1"/>
              <a:t>Summit</a:t>
            </a:r>
            <a:r>
              <a:rPr lang="tr-TR" sz="2400" dirty="0"/>
              <a:t> on </a:t>
            </a:r>
            <a:r>
              <a:rPr lang="tr-TR" sz="2400" dirty="0" err="1"/>
              <a:t>Family</a:t>
            </a:r>
            <a:r>
              <a:rPr lang="tr-TR" sz="2400" dirty="0"/>
              <a:t> </a:t>
            </a:r>
            <a:r>
              <a:rPr lang="tr-TR" sz="2400" dirty="0" err="1"/>
              <a:t>and</a:t>
            </a:r>
            <a:r>
              <a:rPr lang="tr-TR" sz="2400" dirty="0"/>
              <a:t> </a:t>
            </a:r>
            <a:r>
              <a:rPr lang="tr-TR" sz="2400" dirty="0" err="1"/>
              <a:t>Social</a:t>
            </a:r>
            <a:r>
              <a:rPr lang="tr-TR" sz="2400" dirty="0"/>
              <a:t> </a:t>
            </a:r>
            <a:r>
              <a:rPr lang="tr-TR" sz="2400" dirty="0" err="1"/>
              <a:t>Policy.Aile</a:t>
            </a:r>
            <a:r>
              <a:rPr lang="tr-TR" sz="2400" dirty="0"/>
              <a:t> ve Sosyal Politikalar Bakanlığı. 2-3 Ocak, Ankara-</a:t>
            </a:r>
            <a:r>
              <a:rPr lang="tr-TR" sz="2400" dirty="0" err="1"/>
              <a:t>Rixos</a:t>
            </a:r>
            <a:r>
              <a:rPr lang="tr-TR" sz="2400" dirty="0"/>
              <a:t> Grand Otel.</a:t>
            </a:r>
          </a:p>
          <a:p>
            <a:pPr marL="0" indent="0" algn="just">
              <a:lnSpc>
                <a:spcPct val="150000"/>
              </a:lnSpc>
              <a:buNone/>
            </a:pPr>
            <a:r>
              <a:rPr lang="tr-TR" sz="2400" dirty="0"/>
              <a:t>Öztürk, S. (2016). Ailelerde Nesiller Arası Normatif Dayanışma Araştırması. Hacettepe Üniversitesi Sosyal Bilimler Enstitüsü Aile ve Tüketici Bilimleri Anabilim Dalı, Basılmamış Doktora Tezi, Ankara.</a:t>
            </a:r>
          </a:p>
          <a:p>
            <a:pPr marL="0" indent="0" algn="just">
              <a:lnSpc>
                <a:spcPct val="150000"/>
              </a:lnSpc>
              <a:buNone/>
            </a:pPr>
            <a:r>
              <a:rPr lang="tr-TR" sz="2400" dirty="0"/>
              <a:t>Polat, S., Arslan, Y., </a:t>
            </a:r>
            <a:r>
              <a:rPr lang="tr-TR" sz="2400" dirty="0" err="1"/>
              <a:t>Günçavdı</a:t>
            </a:r>
            <a:r>
              <a:rPr lang="tr-TR" sz="2400" dirty="0"/>
              <a:t>, G., Çiçek, H., ve Kazak, E. (2016). Okullarda Kuşaklararası Öğrenme. Ankara: </a:t>
            </a:r>
            <a:r>
              <a:rPr lang="tr-TR" sz="2400" dirty="0" err="1"/>
              <a:t>Pegem</a:t>
            </a:r>
            <a:r>
              <a:rPr lang="tr-TR" sz="2400" dirty="0"/>
              <a:t> Akademi.</a:t>
            </a:r>
          </a:p>
          <a:p>
            <a:pPr marL="0" indent="0" algn="just">
              <a:lnSpc>
                <a:spcPct val="150000"/>
              </a:lnSpc>
              <a:buNone/>
            </a:pPr>
            <a:r>
              <a:rPr lang="tr-TR" sz="2400" dirty="0"/>
              <a:t>Şimşek, Z. ve Koruk, İ. (2013). Toplumsal Cinsiyet Eşitliğini Sağlamada Toplum Organizasyonu Yöntemiyle Gerçekleştirilen Mahalle ve Köy Muhtarlarının Eğitimi. Sosyal Hizmet Sempozyumu 2010, Sosyal Kalkınma ve </a:t>
            </a:r>
            <a:r>
              <a:rPr lang="tr-TR" sz="2400" dirty="0" smtClean="0"/>
              <a:t>Sosyal </a:t>
            </a:r>
            <a:r>
              <a:rPr lang="tr-TR" sz="2400" dirty="0"/>
              <a:t>Hizmet (s. 177-193), (Yay. Haz. Ayşe Sezen Bayoğlu), Ankara</a:t>
            </a:r>
            <a:r>
              <a:rPr lang="tr-TR" sz="2400" dirty="0" smtClean="0"/>
              <a:t>.</a:t>
            </a:r>
          </a:p>
          <a:p>
            <a:pPr marL="0" indent="0" algn="just">
              <a:lnSpc>
                <a:spcPct val="150000"/>
              </a:lnSpc>
              <a:buNone/>
            </a:pPr>
            <a:r>
              <a:rPr lang="tr-TR" sz="2400" dirty="0" err="1"/>
              <a:t>Teater</a:t>
            </a:r>
            <a:r>
              <a:rPr lang="tr-TR" sz="2400" dirty="0"/>
              <a:t>, B. (2015). Sosyal Hizmet Kuram ve Yöntemleri. İçinde Abdullah Karatay (Çev. </a:t>
            </a:r>
            <a:r>
              <a:rPr lang="tr-TR" sz="2400" dirty="0" err="1"/>
              <a:t>Edt</a:t>
            </a:r>
            <a:r>
              <a:rPr lang="tr-TR" sz="2400" dirty="0"/>
              <a:t>). Ankara: </a:t>
            </a:r>
            <a:r>
              <a:rPr lang="tr-TR" sz="2400" dirty="0" err="1"/>
              <a:t>Nika</a:t>
            </a:r>
            <a:r>
              <a:rPr lang="tr-TR" sz="2400" dirty="0"/>
              <a:t> Yayınevi.</a:t>
            </a:r>
          </a:p>
        </p:txBody>
      </p:sp>
      <p:sp>
        <p:nvSpPr>
          <p:cNvPr id="2" name="Slayt Numarası Yer Tutucusu 1"/>
          <p:cNvSpPr>
            <a:spLocks noGrp="1"/>
          </p:cNvSpPr>
          <p:nvPr>
            <p:ph type="sldNum" sz="quarter" idx="12"/>
          </p:nvPr>
        </p:nvSpPr>
        <p:spPr/>
        <p:txBody>
          <a:bodyPr/>
          <a:lstStyle/>
          <a:p>
            <a:fld id="{CD60856F-90DB-4261-8FF2-D5EFFB723825}" type="slidenum">
              <a:rPr lang="tr-TR" smtClean="0">
                <a:solidFill>
                  <a:prstClr val="black">
                    <a:tint val="75000"/>
                  </a:prstClr>
                </a:solidFill>
              </a:rPr>
              <a:pPr/>
              <a:t>4</a:t>
            </a:fld>
            <a:endParaRPr lang="tr-TR">
              <a:solidFill>
                <a:prstClr val="black">
                  <a:tint val="75000"/>
                </a:prstClr>
              </a:solidFill>
            </a:endParaRPr>
          </a:p>
        </p:txBody>
      </p:sp>
    </p:spTree>
    <p:extLst>
      <p:ext uri="{BB962C8B-B14F-4D97-AF65-F5344CB8AC3E}">
        <p14:creationId xmlns:p14="http://schemas.microsoft.com/office/powerpoint/2010/main" xmlns="" val="46608354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514061" y="1272208"/>
            <a:ext cx="9144000" cy="2943433"/>
          </a:xfrm>
        </p:spPr>
        <p:txBody>
          <a:bodyPr>
            <a:normAutofit fontScale="90000"/>
          </a:bodyPr>
          <a:lstStyle/>
          <a:p>
            <a:r>
              <a:rPr lang="tr-TR" dirty="0" smtClean="0">
                <a:solidFill>
                  <a:srgbClr val="FF0000"/>
                </a:solidFill>
              </a:rPr>
              <a:t>«Kuşak» </a:t>
            </a:r>
            <a:br>
              <a:rPr lang="tr-TR" dirty="0" smtClean="0">
                <a:solidFill>
                  <a:srgbClr val="FF0000"/>
                </a:solidFill>
              </a:rPr>
            </a:br>
            <a:r>
              <a:rPr lang="tr-TR" dirty="0" smtClean="0"/>
              <a:t>Yaklaşık 25-30 yıllık yaş kümelerini oluşturan  bireyler öbeği </a:t>
            </a:r>
            <a:br>
              <a:rPr lang="tr-TR" dirty="0" smtClean="0"/>
            </a:br>
            <a:r>
              <a:rPr lang="tr-TR" sz="2000" dirty="0" smtClean="0"/>
              <a:t>(Bayhan, 2014)</a:t>
            </a:r>
            <a:endParaRPr lang="tr-TR" sz="2000" dirty="0"/>
          </a:p>
        </p:txBody>
      </p:sp>
    </p:spTree>
    <p:extLst>
      <p:ext uri="{BB962C8B-B14F-4D97-AF65-F5344CB8AC3E}">
        <p14:creationId xmlns:p14="http://schemas.microsoft.com/office/powerpoint/2010/main" xmlns="" val="151575569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504121" y="1113182"/>
            <a:ext cx="9144000" cy="2943433"/>
          </a:xfrm>
        </p:spPr>
        <p:txBody>
          <a:bodyPr>
            <a:normAutofit fontScale="90000"/>
          </a:bodyPr>
          <a:lstStyle/>
          <a:p>
            <a:r>
              <a:rPr lang="tr-TR" dirty="0" smtClean="0">
                <a:solidFill>
                  <a:srgbClr val="FF0000"/>
                </a:solidFill>
              </a:rPr>
              <a:t>«Biyolojik olarak kuşak» </a:t>
            </a:r>
            <a:br>
              <a:rPr lang="tr-TR" dirty="0" smtClean="0">
                <a:solidFill>
                  <a:srgbClr val="FF0000"/>
                </a:solidFill>
              </a:rPr>
            </a:br>
            <a:r>
              <a:rPr lang="tr-TR" dirty="0"/>
              <a:t>E</a:t>
            </a:r>
            <a:r>
              <a:rPr lang="tr-TR" dirty="0" smtClean="0"/>
              <a:t>beveynlerinin ve çocuklarının doğumları arasındaki ortalama zaman aralığı </a:t>
            </a:r>
            <a:br>
              <a:rPr lang="tr-TR" dirty="0" smtClean="0"/>
            </a:br>
            <a:r>
              <a:rPr lang="tr-TR" sz="2000" dirty="0" smtClean="0"/>
              <a:t>(Bayhan, 2014)</a:t>
            </a:r>
            <a:endParaRPr lang="tr-TR" sz="2000" dirty="0"/>
          </a:p>
        </p:txBody>
      </p:sp>
    </p:spTree>
    <p:extLst>
      <p:ext uri="{BB962C8B-B14F-4D97-AF65-F5344CB8AC3E}">
        <p14:creationId xmlns:p14="http://schemas.microsoft.com/office/powerpoint/2010/main" xmlns="" val="79757187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623391" y="2534478"/>
            <a:ext cx="9144000" cy="2943433"/>
          </a:xfrm>
        </p:spPr>
        <p:txBody>
          <a:bodyPr>
            <a:normAutofit fontScale="90000"/>
          </a:bodyPr>
          <a:lstStyle/>
          <a:p>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«Sosyolojik olarak kuşak» </a:t>
            </a:r>
            <a:br>
              <a:rPr lang="tr-TR" dirty="0" smtClean="0">
                <a:solidFill>
                  <a:srgbClr val="FF0000"/>
                </a:solidFill>
              </a:rPr>
            </a:br>
            <a:r>
              <a:rPr lang="tr-TR" dirty="0" smtClean="0"/>
              <a:t>Aynı zaman diliminde doğmuş, aynı yaşam evresinin ve evreye özgü olayları ve gelişmeleri paylaşan insanlar </a:t>
            </a:r>
            <a:br>
              <a:rPr lang="tr-TR" dirty="0" smtClean="0"/>
            </a:br>
            <a:r>
              <a:rPr lang="tr-TR" sz="2000" dirty="0" smtClean="0"/>
              <a:t>(Bayhan, 2014)</a:t>
            </a:r>
            <a:endParaRPr lang="tr-TR" sz="2000" dirty="0"/>
          </a:p>
        </p:txBody>
      </p:sp>
    </p:spTree>
    <p:extLst>
      <p:ext uri="{BB962C8B-B14F-4D97-AF65-F5344CB8AC3E}">
        <p14:creationId xmlns:p14="http://schemas.microsoft.com/office/powerpoint/2010/main" xmlns="" val="31396011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828260" y="1130438"/>
            <a:ext cx="10515600" cy="1388337"/>
          </a:xfrm>
        </p:spPr>
        <p:txBody>
          <a:bodyPr>
            <a:normAutofit fontScale="90000"/>
          </a:bodyPr>
          <a:lstStyle/>
          <a:p>
            <a:pPr algn="ctr"/>
            <a:r>
              <a:rPr lang="tr-TR" dirty="0" smtClean="0"/>
              <a:t/>
            </a:r>
            <a:br>
              <a:rPr lang="tr-TR" dirty="0" smtClean="0"/>
            </a:br>
            <a:r>
              <a:rPr lang="tr-TR" dirty="0" smtClean="0"/>
              <a:t/>
            </a:r>
            <a:br>
              <a:rPr lang="tr-TR" dirty="0" smtClean="0"/>
            </a:br>
            <a:r>
              <a:rPr lang="tr-TR" dirty="0"/>
              <a:t/>
            </a:r>
            <a:br>
              <a:rPr lang="tr-TR" dirty="0"/>
            </a:br>
            <a:r>
              <a:rPr lang="tr-TR" dirty="0" smtClean="0"/>
              <a:t/>
            </a:r>
            <a:br>
              <a:rPr lang="tr-TR" dirty="0" smtClean="0"/>
            </a:br>
            <a:r>
              <a:rPr lang="tr-TR" dirty="0" smtClean="0"/>
              <a:t>Benzer zaman aralığındaki kuşak </a:t>
            </a:r>
            <a:br>
              <a:rPr lang="tr-TR" dirty="0" smtClean="0"/>
            </a:br>
            <a:r>
              <a:rPr lang="tr-TR" dirty="0" smtClean="0"/>
              <a:t/>
            </a:r>
            <a:br>
              <a:rPr lang="tr-TR" dirty="0" smtClean="0"/>
            </a:br>
            <a:r>
              <a:rPr lang="tr-TR" dirty="0" smtClean="0"/>
              <a:t>Benzer tarihsel olaylar, eğilimler</a:t>
            </a:r>
            <a:br>
              <a:rPr lang="tr-TR" dirty="0" smtClean="0"/>
            </a:br>
            <a:r>
              <a:rPr lang="tr-TR" sz="2000" dirty="0" smtClean="0"/>
              <a:t>(aynı siyasa ortamda bulunma, benzer modayı takip etme….)</a:t>
            </a:r>
            <a:r>
              <a:rPr lang="tr-TR" dirty="0" smtClean="0"/>
              <a:t/>
            </a:r>
            <a:br>
              <a:rPr lang="tr-TR" dirty="0" smtClean="0"/>
            </a:br>
            <a:r>
              <a:rPr lang="tr-TR" dirty="0" smtClean="0"/>
              <a:t/>
            </a:r>
            <a:br>
              <a:rPr lang="tr-TR" dirty="0" smtClean="0"/>
            </a:br>
            <a:r>
              <a:rPr lang="tr-TR" dirty="0" smtClean="0"/>
              <a:t>Bu kuşağa özgü belli bir dünya görüşü</a:t>
            </a:r>
            <a:br>
              <a:rPr lang="tr-TR" dirty="0" smtClean="0"/>
            </a:br>
            <a:r>
              <a:rPr lang="tr-TR" dirty="0" smtClean="0"/>
              <a:t/>
            </a:r>
            <a:br>
              <a:rPr lang="tr-TR" dirty="0" smtClean="0"/>
            </a:br>
            <a:r>
              <a:rPr lang="tr-TR" dirty="0" smtClean="0"/>
              <a:t>Benzer yaşam deneyimleri </a:t>
            </a:r>
            <a:br>
              <a:rPr lang="tr-TR" dirty="0" smtClean="0"/>
            </a:br>
            <a:r>
              <a:rPr lang="tr-TR" dirty="0" smtClean="0"/>
              <a:t/>
            </a:r>
            <a:br>
              <a:rPr lang="tr-TR" dirty="0" smtClean="0"/>
            </a:br>
            <a:r>
              <a:rPr lang="tr-TR" dirty="0" smtClean="0"/>
              <a:t>Benzer davranış, tutum, değer ve fikirler</a:t>
            </a:r>
            <a:br>
              <a:rPr lang="tr-TR" dirty="0" smtClean="0"/>
            </a:br>
            <a:r>
              <a:rPr lang="tr-TR" sz="2000" dirty="0" smtClean="0"/>
              <a:t>(Polat, Arslan, </a:t>
            </a:r>
            <a:r>
              <a:rPr lang="tr-TR" sz="2000" dirty="0" err="1" smtClean="0"/>
              <a:t>Günçavdı</a:t>
            </a:r>
            <a:r>
              <a:rPr lang="tr-TR" sz="2000" dirty="0" smtClean="0"/>
              <a:t>, Çiçek ve Kazak, 2016)</a:t>
            </a:r>
            <a:endParaRPr lang="tr-TR" sz="2000" dirty="0"/>
          </a:p>
        </p:txBody>
      </p:sp>
      <p:cxnSp>
        <p:nvCxnSpPr>
          <p:cNvPr id="6" name="Düz Ok Bağlayıcısı 5"/>
          <p:cNvCxnSpPr/>
          <p:nvPr/>
        </p:nvCxnSpPr>
        <p:spPr>
          <a:xfrm flipH="1">
            <a:off x="6097654" y="610265"/>
            <a:ext cx="6627" cy="520173"/>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7" name="Düz Ok Bağlayıcısı 6"/>
          <p:cNvCxnSpPr/>
          <p:nvPr/>
        </p:nvCxnSpPr>
        <p:spPr>
          <a:xfrm>
            <a:off x="6062865" y="1907069"/>
            <a:ext cx="9939" cy="611706"/>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9" name="Düz Ok Bağlayıcısı 8"/>
          <p:cNvCxnSpPr/>
          <p:nvPr/>
        </p:nvCxnSpPr>
        <p:spPr>
          <a:xfrm>
            <a:off x="6067834" y="3038948"/>
            <a:ext cx="9939" cy="686698"/>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cxnSp>
        <p:nvCxnSpPr>
          <p:cNvPr id="8" name="Düz Ok Bağlayıcısı 7"/>
          <p:cNvCxnSpPr/>
          <p:nvPr/>
        </p:nvCxnSpPr>
        <p:spPr>
          <a:xfrm>
            <a:off x="6072803" y="4098576"/>
            <a:ext cx="9939" cy="686698"/>
          </a:xfrm>
          <a:prstGeom prst="straightConnector1">
            <a:avLst/>
          </a:prstGeom>
          <a:ln>
            <a:tailEnd type="triangle"/>
          </a:ln>
        </p:spPr>
        <p:style>
          <a:lnRef idx="3">
            <a:schemeClr val="accent5"/>
          </a:lnRef>
          <a:fillRef idx="0">
            <a:schemeClr val="accent5"/>
          </a:fillRef>
          <a:effectRef idx="2">
            <a:schemeClr val="accent5"/>
          </a:effectRef>
          <a:fontRef idx="minor">
            <a:schemeClr val="tx1"/>
          </a:fontRef>
        </p:style>
      </p:cxnSp>
    </p:spTree>
    <p:extLst>
      <p:ext uri="{BB962C8B-B14F-4D97-AF65-F5344CB8AC3E}">
        <p14:creationId xmlns:p14="http://schemas.microsoft.com/office/powerpoint/2010/main" xmlns="" val="160427485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Unvan 3"/>
          <p:cNvSpPr>
            <a:spLocks noGrp="1"/>
          </p:cNvSpPr>
          <p:nvPr>
            <p:ph type="ctrTitle"/>
          </p:nvPr>
        </p:nvSpPr>
        <p:spPr>
          <a:xfrm>
            <a:off x="1653208" y="1401416"/>
            <a:ext cx="9144000" cy="2943433"/>
          </a:xfrm>
        </p:spPr>
        <p:txBody>
          <a:bodyPr>
            <a:normAutofit fontScale="90000"/>
          </a:bodyPr>
          <a:lstStyle/>
          <a:p>
            <a:pPr algn="just"/>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
            </a:r>
            <a:br>
              <a:rPr lang="tr-TR" dirty="0" smtClean="0">
                <a:solidFill>
                  <a:srgbClr val="FF0000"/>
                </a:solidFill>
              </a:rPr>
            </a:br>
            <a:r>
              <a:rPr lang="tr-TR" dirty="0">
                <a:solidFill>
                  <a:srgbClr val="FF0000"/>
                </a:solidFill>
              </a:rPr>
              <a:t/>
            </a:r>
            <a:br>
              <a:rPr lang="tr-TR" dirty="0">
                <a:solidFill>
                  <a:srgbClr val="FF0000"/>
                </a:solidFill>
              </a:rPr>
            </a:br>
            <a:r>
              <a:rPr lang="tr-TR" dirty="0" smtClean="0">
                <a:solidFill>
                  <a:srgbClr val="FF0000"/>
                </a:solidFill>
              </a:rPr>
              <a:t>YARARLANILAN KAYNAKLAR</a:t>
            </a:r>
            <a:r>
              <a:rPr lang="tr-TR" dirty="0" smtClean="0"/>
              <a:t/>
            </a:r>
            <a:br>
              <a:rPr lang="tr-TR" dirty="0" smtClean="0"/>
            </a:br>
            <a:r>
              <a:rPr lang="tr-TR" sz="3100" dirty="0" smtClean="0"/>
              <a:t>Bayhan, V. (2014). Milenyum veya (Y) Kuşağı Gençliğinin Sosyolojik Bağlamı. </a:t>
            </a:r>
            <a:r>
              <a:rPr lang="tr-TR" sz="3100" b="1" dirty="0" smtClean="0"/>
              <a:t>Gençlik Araştırmaları Dergisi</a:t>
            </a:r>
            <a:r>
              <a:rPr lang="tr-TR" sz="3100" dirty="0" smtClean="0"/>
              <a:t>, </a:t>
            </a:r>
            <a:r>
              <a:rPr lang="tr-TR" sz="3100" i="1" dirty="0" smtClean="0"/>
              <a:t>2</a:t>
            </a:r>
            <a:r>
              <a:rPr lang="tr-TR" sz="3100" dirty="0" smtClean="0"/>
              <a:t>(2), 8-25.</a:t>
            </a:r>
            <a:br>
              <a:rPr lang="tr-TR" sz="3100" dirty="0" smtClean="0"/>
            </a:br>
            <a:r>
              <a:rPr lang="tr-TR" sz="3100" dirty="0" smtClean="0"/>
              <a:t/>
            </a:r>
            <a:br>
              <a:rPr lang="tr-TR" sz="3100" dirty="0" smtClean="0"/>
            </a:br>
            <a:r>
              <a:rPr lang="tr-TR" sz="3100" dirty="0" smtClean="0"/>
              <a:t>Polat, S., Arslan, Y., </a:t>
            </a:r>
            <a:r>
              <a:rPr lang="tr-TR" sz="3100" dirty="0" err="1" smtClean="0"/>
              <a:t>Günçavdı</a:t>
            </a:r>
            <a:r>
              <a:rPr lang="tr-TR" sz="3100" dirty="0" smtClean="0"/>
              <a:t>, G., Çiçek, H., ve Kazak, E. (2016). </a:t>
            </a:r>
            <a:r>
              <a:rPr lang="tr-TR" sz="3100" i="1" dirty="0" smtClean="0"/>
              <a:t>Okullarda Kuşaklararası Öğrenme</a:t>
            </a:r>
            <a:r>
              <a:rPr lang="tr-TR" sz="3100" dirty="0" smtClean="0"/>
              <a:t>. Ankara: </a:t>
            </a:r>
            <a:r>
              <a:rPr lang="tr-TR" sz="3100" dirty="0" err="1" smtClean="0"/>
              <a:t>Pegem</a:t>
            </a:r>
            <a:r>
              <a:rPr lang="tr-TR" sz="3100" dirty="0" smtClean="0"/>
              <a:t> Akademi. </a:t>
            </a:r>
            <a:r>
              <a:rPr lang="tr-TR" dirty="0" smtClean="0">
                <a:solidFill>
                  <a:srgbClr val="FF0000"/>
                </a:solidFill>
              </a:rPr>
              <a:t/>
            </a:r>
            <a:br>
              <a:rPr lang="tr-TR" dirty="0" smtClean="0">
                <a:solidFill>
                  <a:srgbClr val="FF0000"/>
                </a:solidFill>
              </a:rPr>
            </a:br>
            <a:endParaRPr lang="tr-TR" sz="2000" dirty="0"/>
          </a:p>
        </p:txBody>
      </p:sp>
    </p:spTree>
    <p:extLst>
      <p:ext uri="{BB962C8B-B14F-4D97-AF65-F5344CB8AC3E}">
        <p14:creationId xmlns:p14="http://schemas.microsoft.com/office/powerpoint/2010/main" xmlns="" val="1583443823"/>
      </p:ext>
    </p:extLst>
  </p:cSld>
  <p:clrMapOvr>
    <a:masterClrMapping/>
  </p:clrMapOvr>
  <p:timing>
    <p:tnLst>
      <p:par>
        <p:cTn id="1" dur="indefinite" restart="never" nodeType="tmRoot"/>
      </p:par>
    </p:tnLst>
  </p:timing>
</p:sld>
</file>

<file path=ppt/theme/theme1.xml><?xml version="1.0" encoding="utf-8"?>
<a:theme xmlns:a="http://schemas.openxmlformats.org/drawingml/2006/main" name="1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2_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3.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TotalTime>
  <Words>729</Words>
  <Application>Microsoft Office PowerPoint</Application>
  <PresentationFormat>Özel</PresentationFormat>
  <Paragraphs>50</Paragraphs>
  <Slides>9</Slides>
  <Notes>0</Notes>
  <HiddenSlides>0</HiddenSlides>
  <MMClips>0</MMClips>
  <ScaleCrop>false</ScaleCrop>
  <HeadingPairs>
    <vt:vector size="4" baseType="variant">
      <vt:variant>
        <vt:lpstr>Tema</vt:lpstr>
      </vt:variant>
      <vt:variant>
        <vt:i4>3</vt:i4>
      </vt:variant>
      <vt:variant>
        <vt:lpstr>Slayt Başlıkları</vt:lpstr>
      </vt:variant>
      <vt:variant>
        <vt:i4>9</vt:i4>
      </vt:variant>
    </vt:vector>
  </HeadingPairs>
  <TitlesOfParts>
    <vt:vector size="12" baseType="lpstr">
      <vt:lpstr>1_Office Teması</vt:lpstr>
      <vt:lpstr>2_Office Teması</vt:lpstr>
      <vt:lpstr>Office Teması</vt:lpstr>
      <vt:lpstr>SHB-419 DAYANIŞMA MODELLERİ DERS İÇERİĞİNİN TANITILMASI</vt:lpstr>
      <vt:lpstr>Slayt 2</vt:lpstr>
      <vt:lpstr>    Dersin Amacı  Aile içinde, okulda, insani hizmet örgütlerinde ve toplumda dayanışmanın önemi, insani hizmet örgütlerinde gönüllü çalışma planlama ve bu çalışmanın sosyal hizmet alanı, sosyal hizmet kurumları ve bu kurumlardan hizmet alan müracaatçılar için önemi konusunda öğrencilere bilgi ve beceri kazandırmak amaçlanmaktadır.</vt:lpstr>
      <vt:lpstr>Slayt 4</vt:lpstr>
      <vt:lpstr>«Kuşak»  Yaklaşık 25-30 yıllık yaş kümelerini oluşturan  bireyler öbeği  (Bayhan, 2014)</vt:lpstr>
      <vt:lpstr>«Biyolojik olarak kuşak»  Ebeveynlerinin ve çocuklarının doğumları arasındaki ortalama zaman aralığı  (Bayhan, 2014)</vt:lpstr>
      <vt:lpstr>  «Sosyolojik olarak kuşak»  Aynı zaman diliminde doğmuş, aynı yaşam evresinin ve evreye özgü olayları ve gelişmeleri paylaşan insanlar  (Bayhan, 2014)</vt:lpstr>
      <vt:lpstr>    Benzer zaman aralığındaki kuşak   Benzer tarihsel olaylar, eğilimler (aynı siyasa ortamda bulunma, benzer modayı takip etme….)  Bu kuşağa özgü belli bir dünya görüşü  Benzer yaşam deneyimleri   Benzer davranış, tutum, değer ve fikirler (Polat, Arslan, Günçavdı, Çiçek ve Kazak, 2016)</vt:lpstr>
      <vt:lpstr>                                                      YARARLANILAN KAYNAKLAR Bayhan, V. (2014). Milenyum veya (Y) Kuşağı Gençliğinin Sosyolojik Bağlamı. Gençlik Araştırmaları Dergisi, 2(2), 8-25.  Polat, S., Arslan, Y., Günçavdı, G., Çiçek, H., ve Kazak, E. (2016). Okullarda Kuşaklararası Öğrenme. Ankara: Pegem Akademi.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SHB-419 DAYANIŞMA MODELLERİ DERS İÇERİĞİNİN TANITILMASI</dc:title>
  <dc:creator>C</dc:creator>
  <cp:lastModifiedBy>Fl</cp:lastModifiedBy>
  <cp:revision>3</cp:revision>
  <dcterms:created xsi:type="dcterms:W3CDTF">2017-10-22T16:12:04Z</dcterms:created>
  <dcterms:modified xsi:type="dcterms:W3CDTF">2017-10-31T12:34:53Z</dcterms:modified>
</cp:coreProperties>
</file>