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8"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CC674-12D1-47A6-BBFD-B978B3B2EDCB}" type="datetimeFigureOut">
              <a:rPr lang="tr-TR" smtClean="0"/>
              <a:pPr/>
              <a:t>27.12.2017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6F54F-BCC3-4AB5-B0F0-7C0E3C121B31}" type="slidenum">
              <a:rPr lang="tr-TR" smtClean="0"/>
              <a:pPr/>
              <a:t>‹#›</a:t>
            </a:fld>
            <a:endParaRPr lang="tr-TR"/>
          </a:p>
        </p:txBody>
      </p:sp>
    </p:spTree>
    <p:extLst>
      <p:ext uri="{BB962C8B-B14F-4D97-AF65-F5344CB8AC3E}">
        <p14:creationId xmlns:p14="http://schemas.microsoft.com/office/powerpoint/2010/main" val="29729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F66F225-182E-4F97-BEBE-2CD0B8CDE3EA}"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6484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00CBD3DD-F7D7-4E37-B50A-FD3B33992D2E}"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84606895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37642272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81977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987027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2522996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0339932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596B47-3521-4277-B083-2C7A5DD9782C}"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170950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BF75FE-BED4-4464-AD60-306856E1C0EF}"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090216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17A240-3C39-406B-878D-CA60E9C8E7A5}"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49678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55E94-C32C-4795-842F-C74547CF417D}"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5013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01992B5-D994-42BE-A2B6-07F5F9526FD2}"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46483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D8F05E4-7B2F-4662-B040-9D5CF9B76B33}" type="datetime1">
              <a:rPr lang="tr-TR" smtClean="0"/>
              <a:pPr/>
              <a:t>27.12.2017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410593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816403-F35D-48B2-8049-312CBA387064}"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7022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97F33-9DCC-4CE2-AD16-3D260A5003D6}" type="datetime1">
              <a:rPr lang="tr-TR" smtClean="0"/>
              <a:pPr/>
              <a:t>27.12.2017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83188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5E84E-F3B0-4608-A8C9-9F2F846DCD2A}"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8872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6F0A567-B877-4E96-BDF9-E8C84FBAFE87}" type="datetime1">
              <a:rPr lang="tr-TR" smtClean="0"/>
              <a:pPr/>
              <a:t>27.12.2017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5553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0CBD3DD-F7D7-4E37-B50A-FD3B33992D2E}" type="datetime1">
              <a:rPr lang="tr-TR" smtClean="0"/>
              <a:pPr/>
              <a:t>27.12.2017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BBB3F3D-5059-4D6A-B16F-BA1C54FDDA80}" type="slidenum">
              <a:rPr lang="tr-TR" smtClean="0"/>
              <a:pPr/>
              <a:t>‹#›</a:t>
            </a:fld>
            <a:endParaRPr lang="tr-TR"/>
          </a:p>
        </p:txBody>
      </p:sp>
    </p:spTree>
    <p:extLst>
      <p:ext uri="{BB962C8B-B14F-4D97-AF65-F5344CB8AC3E}">
        <p14:creationId xmlns:p14="http://schemas.microsoft.com/office/powerpoint/2010/main" val="73227171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YOKLUK VE BUTLAN</a:t>
            </a:r>
            <a:endParaRPr lang="tr-TR" dirty="0"/>
          </a:p>
        </p:txBody>
      </p:sp>
      <p:sp>
        <p:nvSpPr>
          <p:cNvPr id="5" name="4 İçerik Yer Tutucusu"/>
          <p:cNvSpPr>
            <a:spLocks noGrp="1"/>
          </p:cNvSpPr>
          <p:nvPr>
            <p:ph idx="1"/>
          </p:nvPr>
        </p:nvSpPr>
        <p:spPr/>
        <p:txBody>
          <a:bodyPr>
            <a:normAutofit fontScale="85000" lnSpcReduction="10000"/>
          </a:bodyPr>
          <a:lstStyle/>
          <a:p>
            <a:pPr lvl="0"/>
            <a:r>
              <a:rPr lang="tr-TR" dirty="0"/>
              <a:t>HUKUKİ İŞLEMLERDE HÜKÜMSÜZLÜK </a:t>
            </a:r>
          </a:p>
          <a:p>
            <a:r>
              <a:rPr lang="tr-TR" dirty="0"/>
              <a:t>    </a:t>
            </a:r>
          </a:p>
          <a:p>
            <a:pPr lvl="0"/>
            <a:r>
              <a:rPr lang="tr-TR" dirty="0"/>
              <a:t>Yokluk: Sözleşmenin </a:t>
            </a:r>
            <a:r>
              <a:rPr lang="tr-TR" u="sng" dirty="0"/>
              <a:t>esaslı (kurucu) unsurlarının</a:t>
            </a:r>
            <a:r>
              <a:rPr lang="tr-TR" dirty="0"/>
              <a:t> eksik olması hâlidir. </a:t>
            </a:r>
          </a:p>
          <a:p>
            <a:pPr lvl="0"/>
            <a:r>
              <a:rPr lang="tr-TR" dirty="0"/>
              <a:t>Tarafların irade beyanlarının birbirlerine ulaşmaması</a:t>
            </a:r>
          </a:p>
          <a:p>
            <a:r>
              <a:rPr lang="tr-TR" dirty="0"/>
              <a:t> </a:t>
            </a:r>
          </a:p>
          <a:p>
            <a:pPr lvl="0"/>
            <a:r>
              <a:rPr lang="tr-TR" dirty="0"/>
              <a:t>Kesin Hükümsüzlük (Bâtıl Olma): Sözleşmenin </a:t>
            </a:r>
            <a:r>
              <a:rPr lang="tr-TR" u="sng" dirty="0"/>
              <a:t>geçerlilik unsurlarının</a:t>
            </a:r>
            <a:r>
              <a:rPr lang="tr-TR" dirty="0"/>
              <a:t> eksik olması hâlidir.</a:t>
            </a:r>
          </a:p>
          <a:p>
            <a:pPr lvl="0"/>
            <a:r>
              <a:rPr lang="tr-TR" dirty="0"/>
              <a:t>Tam ehliyetsizlik</a:t>
            </a:r>
          </a:p>
          <a:p>
            <a:pPr lvl="0"/>
            <a:r>
              <a:rPr lang="tr-TR" dirty="0"/>
              <a:t>Sınırlı ehliyetsizin yasak işlemleri yapması durumu</a:t>
            </a:r>
          </a:p>
          <a:p>
            <a:pPr lvl="0"/>
            <a:r>
              <a:rPr lang="tr-TR" dirty="0"/>
              <a:t>Şekle aykırılık</a:t>
            </a:r>
          </a:p>
          <a:p>
            <a:endParaRPr lang="tr-TR" dirty="0"/>
          </a:p>
        </p:txBody>
      </p:sp>
      <p:sp>
        <p:nvSpPr>
          <p:cNvPr id="6" name="5 Slayt Numarası Yer Tutucusu"/>
          <p:cNvSpPr>
            <a:spLocks noGrp="1"/>
          </p:cNvSpPr>
          <p:nvPr>
            <p:ph type="sldNum" sz="quarter" idx="12"/>
          </p:nvPr>
        </p:nvSpPr>
        <p:spPr/>
        <p:txBody>
          <a:bodyPr/>
          <a:lstStyle/>
          <a:p>
            <a:fld id="{CBBB3F3D-5059-4D6A-B16F-BA1C54FDDA80}"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Faiz borcunun özellikleri</a:t>
            </a:r>
            <a:endParaRPr lang="tr-TR" dirty="0"/>
          </a:p>
        </p:txBody>
      </p:sp>
      <p:sp>
        <p:nvSpPr>
          <p:cNvPr id="3" name="2 İçerik Yer Tutucusu"/>
          <p:cNvSpPr>
            <a:spLocks noGrp="1"/>
          </p:cNvSpPr>
          <p:nvPr>
            <p:ph idx="1"/>
          </p:nvPr>
        </p:nvSpPr>
        <p:spPr/>
        <p:txBody>
          <a:bodyPr/>
          <a:lstStyle/>
          <a:p>
            <a:pPr lvl="0" algn="just"/>
            <a:r>
              <a:rPr lang="tr-TR" dirty="0"/>
              <a:t>Faiz Borcunun Özellikleri:</a:t>
            </a:r>
          </a:p>
          <a:p>
            <a:pPr lvl="0" algn="just"/>
            <a:r>
              <a:rPr lang="tr-TR" dirty="0"/>
              <a:t>Faiz borcu asıl borca bağlı </a:t>
            </a:r>
            <a:r>
              <a:rPr lang="tr-TR" dirty="0" err="1"/>
              <a:t>fer’i</a:t>
            </a:r>
            <a:r>
              <a:rPr lang="tr-TR" dirty="0"/>
              <a:t> nitelikte bir borçtur. </a:t>
            </a:r>
            <a:r>
              <a:rPr lang="tr-TR" dirty="0" smtClean="0"/>
              <a:t>Asıl </a:t>
            </a:r>
            <a:r>
              <a:rPr lang="tr-TR" dirty="0"/>
              <a:t>borç sona erdiğinde, faiz borcu da sona ere</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İfa yeri</a:t>
            </a:r>
            <a:endParaRPr lang="tr-TR" dirty="0"/>
          </a:p>
        </p:txBody>
      </p:sp>
      <p:sp>
        <p:nvSpPr>
          <p:cNvPr id="3" name="2 İçerik Yer Tutucusu"/>
          <p:cNvSpPr>
            <a:spLocks noGrp="1"/>
          </p:cNvSpPr>
          <p:nvPr>
            <p:ph idx="1"/>
          </p:nvPr>
        </p:nvSpPr>
        <p:spPr/>
        <p:txBody>
          <a:bodyPr>
            <a:normAutofit/>
          </a:bodyPr>
          <a:lstStyle/>
          <a:p>
            <a:pPr lvl="0"/>
            <a:r>
              <a:rPr lang="tr-TR" dirty="0" smtClean="0"/>
              <a:t>Para borçlarında, ödeme </a:t>
            </a:r>
            <a:r>
              <a:rPr lang="tr-TR" dirty="0"/>
              <a:t>(ifa) zamanındaki alacaklının yerleşim yeridir</a:t>
            </a:r>
            <a:r>
              <a:rPr lang="tr-TR" dirty="0" smtClean="0"/>
              <a:t>.</a:t>
            </a:r>
          </a:p>
          <a:p>
            <a:r>
              <a:rPr lang="tr-TR" dirty="0" smtClean="0"/>
              <a:t>Parça borçlarında, Sözleşme </a:t>
            </a:r>
            <a:r>
              <a:rPr lang="tr-TR" dirty="0"/>
              <a:t>kurulduğu sırada borç konusunun bulunduğu yerdir</a:t>
            </a:r>
            <a:r>
              <a:rPr lang="tr-TR" dirty="0" smtClean="0"/>
              <a:t>.</a:t>
            </a:r>
          </a:p>
          <a:p>
            <a:pPr lvl="0"/>
            <a:r>
              <a:rPr lang="tr-TR" dirty="0" smtClean="0"/>
              <a:t>Diğer borçlarda, </a:t>
            </a:r>
            <a:r>
              <a:rPr lang="tr-TR" dirty="0"/>
              <a:t>Borcun doğumu zamanındaki borçlunun yerleşim yeridir. </a:t>
            </a:r>
          </a:p>
          <a:p>
            <a:endParaRPr lang="tr-TR" dirty="0"/>
          </a:p>
          <a:p>
            <a:pPr lvl="0"/>
            <a:endParaRPr lang="tr-TR" dirty="0"/>
          </a:p>
          <a:p>
            <a:endParaRPr lang="tr-TR" dirty="0" smtClean="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11</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İŞLEM KOŞULLARI</a:t>
            </a:r>
            <a:endParaRPr lang="tr-TR" dirty="0"/>
          </a:p>
        </p:txBody>
      </p:sp>
      <p:sp>
        <p:nvSpPr>
          <p:cNvPr id="3" name="2 İçerik Yer Tutucusu"/>
          <p:cNvSpPr>
            <a:spLocks noGrp="1"/>
          </p:cNvSpPr>
          <p:nvPr>
            <p:ph idx="1"/>
          </p:nvPr>
        </p:nvSpPr>
        <p:spPr/>
        <p:txBody>
          <a:bodyPr/>
          <a:lstStyle/>
          <a:p>
            <a:pPr lvl="0"/>
            <a:r>
              <a:rPr lang="tr-TR" dirty="0"/>
              <a:t>Genel işlem koşulları, bir sözleşme yapılırken düzenleyenin, ileride çok sayıdaki benzer sözleşmede kullanmak amacıyla, önceden, tek başına hazırlayarak karşı tarafa sunduğu sözleşme hükümleridir. </a:t>
            </a:r>
          </a:p>
          <a:p>
            <a:pPr lvl="0"/>
            <a:r>
              <a:rPr lang="tr-TR" dirty="0"/>
              <a:t>Bu koşulların, sözleşme metninde veya ekinde yer alması, kapsamı, yazı türü ve şekli, nitelendirmede önem taşımaz. </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İŞLEM KOŞULLARI</a:t>
            </a:r>
            <a:endParaRPr lang="tr-TR" dirty="0"/>
          </a:p>
        </p:txBody>
      </p:sp>
      <p:sp>
        <p:nvSpPr>
          <p:cNvPr id="3" name="2 İçerik Yer Tutucusu"/>
          <p:cNvSpPr>
            <a:spLocks noGrp="1"/>
          </p:cNvSpPr>
          <p:nvPr>
            <p:ph idx="1"/>
          </p:nvPr>
        </p:nvSpPr>
        <p:spPr/>
        <p:txBody>
          <a:bodyPr/>
          <a:lstStyle/>
          <a:p>
            <a:pPr lvl="0"/>
            <a:r>
              <a:rPr lang="tr-TR" dirty="0"/>
              <a:t>Sözleşmenin niteliğine ve işin özelliğine yabancı olan genel işlem koşulları da yazılmamış sayılır. </a:t>
            </a:r>
          </a:p>
          <a:p>
            <a:r>
              <a:rPr lang="tr-TR" dirty="0"/>
              <a:t>Düzenleyene tek yanlı olarak karşı taraf aleyhine genel işlem koşulları içeren sözleşmenin bir hükmünü değiştirme ya da yeni düzenleme getirme yetkisi veren kayıtlar yazılmamış sayılır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TEMSİL</a:t>
            </a:r>
            <a:endParaRPr lang="tr-TR" dirty="0"/>
          </a:p>
        </p:txBody>
      </p:sp>
      <p:sp>
        <p:nvSpPr>
          <p:cNvPr id="3" name="2 İçerik Yer Tutucusu"/>
          <p:cNvSpPr>
            <a:spLocks noGrp="1"/>
          </p:cNvSpPr>
          <p:nvPr>
            <p:ph idx="1"/>
          </p:nvPr>
        </p:nvSpPr>
        <p:spPr>
          <a:xfrm>
            <a:off x="1219559" y="476672"/>
            <a:ext cx="6554867" cy="3767670"/>
          </a:xfrm>
        </p:spPr>
        <p:txBody>
          <a:bodyPr>
            <a:normAutofit/>
          </a:bodyPr>
          <a:lstStyle/>
          <a:p>
            <a:pPr lvl="0" algn="just"/>
            <a:r>
              <a:rPr lang="tr-TR" u="sng" dirty="0" smtClean="0"/>
              <a:t>Temsil: Başkası hesabına hareket demektir. Doğrudan Temsilde, temsilci temsil olunanın ad ve hesabına hareket etmektedir. Dolaylı temsilde ise, temsilci kendi adına fakat temsil olunanın hesabına hareket etmektedir. </a:t>
            </a:r>
          </a:p>
          <a:p>
            <a:pPr lvl="0" algn="just"/>
            <a:r>
              <a:rPr lang="tr-TR" u="sng" dirty="0" smtClean="0"/>
              <a:t>Temsil </a:t>
            </a:r>
            <a:r>
              <a:rPr lang="tr-TR" u="sng" dirty="0"/>
              <a:t>Yetkisinin </a:t>
            </a:r>
            <a:r>
              <a:rPr lang="tr-TR" u="sng" dirty="0" smtClean="0"/>
              <a:t>Verilmesi</a:t>
            </a:r>
            <a:endParaRPr lang="tr-TR" dirty="0"/>
          </a:p>
          <a:p>
            <a:pPr algn="just"/>
            <a:r>
              <a:rPr lang="tr-TR" u="sng" dirty="0"/>
              <a:t>Temsil yetkisinin verilebilmesi için, temsil olunanın, temsilciye ulaşması gerekli tek taraflı irade beyanı yeterlidir. Temsil olunanın zımni irade beyanı dahi temsil yetkisinin verilmesi için yeterlidir Temsilcinin ayrıca bu beyanı kabul etmesine ihtiyaç yoktur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Yetkisiz temsil</a:t>
            </a:r>
            <a:endParaRPr lang="tr-TR" dirty="0"/>
          </a:p>
        </p:txBody>
      </p:sp>
      <p:sp>
        <p:nvSpPr>
          <p:cNvPr id="3" name="2 İçerik Yer Tutucusu"/>
          <p:cNvSpPr>
            <a:spLocks noGrp="1"/>
          </p:cNvSpPr>
          <p:nvPr>
            <p:ph idx="1"/>
          </p:nvPr>
        </p:nvSpPr>
        <p:spPr/>
        <p:txBody>
          <a:bodyPr>
            <a:normAutofit/>
          </a:bodyPr>
          <a:lstStyle/>
          <a:p>
            <a:pPr algn="just"/>
            <a:r>
              <a:rPr lang="tr-TR" dirty="0"/>
              <a:t>Yetkisiz temsil, bir kişinin yetkisi olmaksızın başkası adına ve hesabına işlem yapması halidir. Yetkisiz temsile konu işlem, temsil olunanın onamaya ilişkin kararına kadar noksandır/askıdadır. Temsil olunan onarsa işlem baştan itibaren geçerli, onamazsa baştan itibaren kesin hükümsüz olur.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ifa</a:t>
            </a:r>
            <a:endParaRPr lang="tr-TR" dirty="0"/>
          </a:p>
        </p:txBody>
      </p:sp>
      <p:sp>
        <p:nvSpPr>
          <p:cNvPr id="3" name="2 İçerik Yer Tutucusu"/>
          <p:cNvSpPr>
            <a:spLocks noGrp="1"/>
          </p:cNvSpPr>
          <p:nvPr>
            <p:ph idx="1"/>
          </p:nvPr>
        </p:nvSpPr>
        <p:spPr/>
        <p:txBody>
          <a:bodyPr>
            <a:normAutofit/>
          </a:bodyPr>
          <a:lstStyle/>
          <a:p>
            <a:r>
              <a:rPr lang="tr-TR" dirty="0"/>
              <a:t>İfa borçlanılmış olan edimin tam ve doğru biçimde yerine getirilmesi, alacaklının tatmin edilerek borcun sona erdirilmesidir.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faiz</a:t>
            </a:r>
            <a:endParaRPr lang="tr-TR" dirty="0"/>
          </a:p>
        </p:txBody>
      </p:sp>
      <p:sp>
        <p:nvSpPr>
          <p:cNvPr id="3" name="2 İçerik Yer Tutucusu"/>
          <p:cNvSpPr>
            <a:spLocks noGrp="1"/>
          </p:cNvSpPr>
          <p:nvPr>
            <p:ph idx="1"/>
          </p:nvPr>
        </p:nvSpPr>
        <p:spPr/>
        <p:txBody>
          <a:bodyPr/>
          <a:lstStyle/>
          <a:p>
            <a:pPr lvl="0" algn="just"/>
            <a:r>
              <a:rPr lang="tr-TR" dirty="0"/>
              <a:t>Hukuki açıdan faiz, para alacaklısına parasından yoksun kaldığı süre için ödenmesi gereken bir karşılıktır. Faiz, sadece para borcundan doğabilir</a:t>
            </a:r>
            <a:r>
              <a:rPr lang="tr-TR" dirty="0" smtClean="0"/>
              <a:t>. Bir paranın kullanımından belirli bir dönem yoksun kalınması karşılığında istenir.</a:t>
            </a:r>
            <a:endParaRPr lang="tr-TR" dirty="0"/>
          </a:p>
          <a:p>
            <a:pPr algn="just"/>
            <a:r>
              <a:rPr lang="tr-TR" dirty="0" smtClean="0"/>
              <a:t>Ana para faizi: Vadeye kadar işletilen faizdir.</a:t>
            </a:r>
          </a:p>
          <a:p>
            <a:pPr algn="just"/>
            <a:r>
              <a:rPr lang="tr-TR" dirty="0" smtClean="0"/>
              <a:t>Temerrüt faizi: Vadede bir borcun yerine getirilmemesi dolayısıyla istenir.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Yasal faiz</a:t>
            </a:r>
            <a:endParaRPr lang="tr-TR" dirty="0"/>
          </a:p>
        </p:txBody>
      </p:sp>
      <p:sp>
        <p:nvSpPr>
          <p:cNvPr id="3" name="2 İçerik Yer Tutucusu"/>
          <p:cNvSpPr>
            <a:spLocks noGrp="1"/>
          </p:cNvSpPr>
          <p:nvPr>
            <p:ph idx="1"/>
          </p:nvPr>
        </p:nvSpPr>
        <p:spPr/>
        <p:txBody>
          <a:bodyPr>
            <a:normAutofit/>
          </a:bodyPr>
          <a:lstStyle/>
          <a:p>
            <a:r>
              <a:rPr lang="tr-TR" dirty="0" smtClean="0"/>
              <a:t>Yasal faiz oranı yıllık % 9.</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Akdi faiz</a:t>
            </a:r>
            <a:endParaRPr lang="tr-TR" dirty="0"/>
          </a:p>
        </p:txBody>
      </p:sp>
      <p:sp>
        <p:nvSpPr>
          <p:cNvPr id="3" name="2 İçerik Yer Tutucusu"/>
          <p:cNvSpPr>
            <a:spLocks noGrp="1"/>
          </p:cNvSpPr>
          <p:nvPr>
            <p:ph idx="1"/>
          </p:nvPr>
        </p:nvSpPr>
        <p:spPr/>
        <p:txBody>
          <a:bodyPr/>
          <a:lstStyle/>
          <a:p>
            <a:pPr lvl="0"/>
            <a:r>
              <a:rPr lang="tr-TR" dirty="0"/>
              <a:t>Adi işlerde kararlaştırılan oran, yasal faiz oranının </a:t>
            </a:r>
            <a:r>
              <a:rPr lang="tr-TR" u="sng" dirty="0"/>
              <a:t>yüzde ellisinden</a:t>
            </a:r>
            <a:r>
              <a:rPr lang="tr-TR" dirty="0"/>
              <a:t> daha fazla ise hâkim kararıyla faiz oranının indirilmesi mümkündür</a:t>
            </a:r>
            <a:r>
              <a:rPr lang="tr-TR" dirty="0" smtClean="0"/>
              <a:t>.</a:t>
            </a:r>
          </a:p>
          <a:p>
            <a:r>
              <a:rPr lang="tr-TR" dirty="0"/>
              <a:t>Adi işlerde kararlaştırılan oran yasal faiz oranının </a:t>
            </a:r>
            <a:r>
              <a:rPr lang="tr-TR" u="sng" dirty="0"/>
              <a:t>yüzde yüzünden</a:t>
            </a:r>
            <a:r>
              <a:rPr lang="tr-TR" dirty="0"/>
              <a:t> daha fazla ise hâkim kararıyla faiz oranının indirilmesi mümkündür.</a:t>
            </a:r>
          </a:p>
          <a:p>
            <a:pPr lvl="0"/>
            <a:endParaRPr lang="tr-TR" dirty="0"/>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63</TotalTime>
  <Words>433</Words>
  <Application>Microsoft Office PowerPoint</Application>
  <PresentationFormat>Ekran Gösterisi (4:3)</PresentationFormat>
  <Paragraphs>52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Century Gothic</vt:lpstr>
      <vt:lpstr>Wingdings 3</vt:lpstr>
      <vt:lpstr>Dilim</vt:lpstr>
      <vt:lpstr>YOKLUK VE BUTLAN</vt:lpstr>
      <vt:lpstr>GENEL İŞLEM KOŞULLARI</vt:lpstr>
      <vt:lpstr>GENEL İŞLEM KOŞULLARI</vt:lpstr>
      <vt:lpstr>TEMSİL</vt:lpstr>
      <vt:lpstr>Yetkisiz temsil</vt:lpstr>
      <vt:lpstr>ifa</vt:lpstr>
      <vt:lpstr>faiz</vt:lpstr>
      <vt:lpstr>Yasal faiz</vt:lpstr>
      <vt:lpstr>Akdi faiz</vt:lpstr>
      <vt:lpstr>Faiz borcunun özellikleri</vt:lpstr>
      <vt:lpstr>İfa yeri</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KİŞİLER HUKUKU</dc:title>
  <dc:creator>Administrator</dc:creator>
  <cp:lastModifiedBy>Pelin Atila Yoruk</cp:lastModifiedBy>
  <cp:revision>22</cp:revision>
  <dcterms:created xsi:type="dcterms:W3CDTF">2015-12-20T17:57:43Z</dcterms:created>
  <dcterms:modified xsi:type="dcterms:W3CDTF">2017-12-27T20:21:45Z</dcterms:modified>
</cp:coreProperties>
</file>