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8">
  <p:sldMasterIdLst>
    <p:sldMasterId id="2147483660" r:id="rId1"/>
  </p:sldMasterIdLst>
  <p:sldIdLst>
    <p:sldId id="256" r:id="rId2"/>
    <p:sldId id="257" r:id="rId3"/>
    <p:sldId id="258" r:id="rId4"/>
    <p:sldId id="260" r:id="rId5"/>
    <p:sldId id="261" r:id="rId6"/>
    <p:sldId id="262" r:id="rId7"/>
    <p:sldId id="263" r:id="rId8"/>
    <p:sldId id="264" r:id="rId9"/>
    <p:sldId id="267" r:id="rId10"/>
    <p:sldId id="268" r:id="rId11"/>
    <p:sldId id="269"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25285A0-E8E6-4872-A311-214C3B7756F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1104856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5285A0-E8E6-4872-A311-214C3B7756F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935867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5285A0-E8E6-4872-A311-214C3B7756F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2114CDF-E957-49CE-8384-3A13D61F4ED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50415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5285A0-E8E6-4872-A311-214C3B7756FE}"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1101248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5285A0-E8E6-4872-A311-214C3B7756FE}"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114CDF-E957-49CE-8384-3A13D61F4ED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21493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5285A0-E8E6-4872-A311-214C3B7756FE}"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3493009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5285A0-E8E6-4872-A311-214C3B7756F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3000622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5285A0-E8E6-4872-A311-214C3B7756F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1451637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5285A0-E8E6-4872-A311-214C3B7756F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74296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5285A0-E8E6-4872-A311-214C3B7756F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3449731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25285A0-E8E6-4872-A311-214C3B7756FE}"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1433383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25285A0-E8E6-4872-A311-214C3B7756FE}"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619424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25285A0-E8E6-4872-A311-214C3B7756FE}"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53008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5285A0-E8E6-4872-A311-214C3B7756FE}"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834368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5285A0-E8E6-4872-A311-214C3B7756FE}"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1932945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5285A0-E8E6-4872-A311-214C3B7756FE}"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114CDF-E957-49CE-8384-3A13D61F4ED6}" type="slidenum">
              <a:rPr lang="tr-TR" smtClean="0"/>
              <a:t>‹#›</a:t>
            </a:fld>
            <a:endParaRPr lang="tr-TR"/>
          </a:p>
        </p:txBody>
      </p:sp>
    </p:spTree>
    <p:extLst>
      <p:ext uri="{BB962C8B-B14F-4D97-AF65-F5344CB8AC3E}">
        <p14:creationId xmlns:p14="http://schemas.microsoft.com/office/powerpoint/2010/main" val="3273500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25285A0-E8E6-4872-A311-214C3B7756FE}"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2114CDF-E957-49CE-8384-3A13D61F4ED6}" type="slidenum">
              <a:rPr lang="tr-TR" smtClean="0"/>
              <a:t>‹#›</a:t>
            </a:fld>
            <a:endParaRPr lang="tr-TR"/>
          </a:p>
        </p:txBody>
      </p:sp>
    </p:spTree>
    <p:extLst>
      <p:ext uri="{BB962C8B-B14F-4D97-AF65-F5344CB8AC3E}">
        <p14:creationId xmlns:p14="http://schemas.microsoft.com/office/powerpoint/2010/main" val="15585016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Resim 9"/>
          <p:cNvPicPr>
            <a:picLocks noChangeAspect="1"/>
          </p:cNvPicPr>
          <p:nvPr/>
        </p:nvPicPr>
        <p:blipFill>
          <a:blip r:embed="rId2"/>
          <a:stretch>
            <a:fillRect/>
          </a:stretch>
        </p:blipFill>
        <p:spPr>
          <a:xfrm>
            <a:off x="2388358" y="232012"/>
            <a:ext cx="8693624" cy="6298466"/>
          </a:xfrm>
          <a:prstGeom prst="rect">
            <a:avLst/>
          </a:prstGeom>
        </p:spPr>
      </p:pic>
    </p:spTree>
    <p:extLst>
      <p:ext uri="{BB962C8B-B14F-4D97-AF65-F5344CB8AC3E}">
        <p14:creationId xmlns:p14="http://schemas.microsoft.com/office/powerpoint/2010/main" val="2978849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60561" y="423081"/>
            <a:ext cx="9744051" cy="6168788"/>
          </a:xfrm>
        </p:spPr>
        <p:txBody>
          <a:bodyPr>
            <a:normAutofit fontScale="85000" lnSpcReduction="10000"/>
          </a:bodyPr>
          <a:lstStyle/>
          <a:p>
            <a:r>
              <a:rPr lang="tr-TR" b="1" dirty="0"/>
              <a:t>GÜÇLÜ VE ETKİLİ OKUL KÜLTÜRÜNÜN TEMEL ÖGELERİ</a:t>
            </a:r>
          </a:p>
          <a:p>
            <a:r>
              <a:rPr lang="tr-TR" dirty="0"/>
              <a:t>Güçlü bir okul kültürü etkili okul için gerekli olan bir ön koşuldur. Güçlü okul kültürü, yönetici ve öğretmenlerin ortak değer, norm ve inançlar etrafında birleşmeleri sonucunda ortaya çıkar. Böyle bir ortamda denetim işlevi de daha az hissedilir (Çelik, 2000). </a:t>
            </a:r>
            <a:r>
              <a:rPr lang="tr-TR" dirty="0" err="1"/>
              <a:t>Pawlas</a:t>
            </a:r>
            <a:r>
              <a:rPr lang="tr-TR" dirty="0"/>
              <a:t> (1997), güçlü ve etkili okul kültürünün temel ögelerini şu şekilde sıralamıştır:</a:t>
            </a:r>
          </a:p>
          <a:p>
            <a:r>
              <a:rPr lang="tr-TR" b="1" dirty="0"/>
              <a:t>Paylaşılan Değerler: </a:t>
            </a:r>
            <a:r>
              <a:rPr lang="tr-TR" dirty="0"/>
              <a:t>Bu değerler, örgütteki herkese açıktır ve kurumun üstlendiği her faaliyete yayılmıştır. Değerler, genellikle yazılı değildir, fakat bunlar okulun gerçekleştirdiği faaliyetlerde ortaya çıkar. Çünkü değerler, öğretim programları, öğretim yöntemleri, zaman yönetimi, kimin niçin ödüllendirileceği gibi birçok konuda yönetici, öğretmen ve öğrencileri yönlendirir.</a:t>
            </a:r>
          </a:p>
          <a:p>
            <a:r>
              <a:rPr lang="tr-TR" b="1" dirty="0"/>
              <a:t>Mizah: </a:t>
            </a:r>
            <a:r>
              <a:rPr lang="tr-TR" dirty="0"/>
              <a:t>Okuldaki neşenin, mutluluğun miktarı güçlü bir kültüre bağlıdır. Mizah ve neşe, örgütteki insanların zorluklar karşısında tecrübe kazanmasının bir göstergesidir.</a:t>
            </a:r>
          </a:p>
          <a:p>
            <a:r>
              <a:rPr lang="tr-TR" b="1" dirty="0"/>
              <a:t>Hikâye Anlatımı: </a:t>
            </a:r>
            <a:r>
              <a:rPr lang="tr-TR" dirty="0"/>
              <a:t>Okullar da dâhil her örgütte yerleşmiş hikâyeler vardır. Anlatılan ve anlatılması gereken hikâyeler kültürle ilgilidir. Efsane formunda anlatılan bu hikâyeler örgütün tarihsel bakış açısını yansıtır. Bu hikâyeler, hem eğitici hem de motive edicidir. Ayrıca hikâye ve efsaneler, örgüt üyeleri arasında bağlayıcı rol üstlenebilir.</a:t>
            </a:r>
          </a:p>
          <a:p>
            <a:r>
              <a:rPr lang="tr-TR" b="1" dirty="0"/>
              <a:t>İletişim Ağı: </a:t>
            </a:r>
            <a:r>
              <a:rPr lang="tr-TR" dirty="0"/>
              <a:t>Her örgüt ve kültür, “Kurumda gerçekten ne oluyor?” konusuyla ilgili bilgiyi yaymak için bir iletişim sistemine sahiptir. Bazı açılardan sistem </a:t>
            </a:r>
            <a:r>
              <a:rPr lang="tr-TR" dirty="0" err="1"/>
              <a:t>informaldir</a:t>
            </a:r>
            <a:r>
              <a:rPr lang="tr-TR" dirty="0"/>
              <a:t>. Burada her yönetici, sistem içinde bilgiyi hızlı bir şekilde yaymak için gerekli olan yolları bilmesi gerekir.</a:t>
            </a:r>
          </a:p>
          <a:p>
            <a:r>
              <a:rPr lang="tr-TR" b="1" dirty="0"/>
              <a:t>Ritüeller ve Seremoniler (Törenler, Merasimler): </a:t>
            </a:r>
            <a:r>
              <a:rPr lang="tr-TR" dirty="0"/>
              <a:t>Bir örgütün ritüelleri günümüzün okul faaliyetleridir. Seremoniler ise kahramanları ve efsaneleri anma ve özel olayları kutlamadır. Seremoniler sıra dışı olabilir ve olmaları gerekir de. Seremonilerin uzun süreli etkileri olup resmîliği vardır. Ayrıca seremoniler okul kültürünü ortaya koyar.</a:t>
            </a:r>
          </a:p>
          <a:p>
            <a:r>
              <a:rPr lang="tr-TR" b="1" dirty="0" err="1"/>
              <a:t>Meslektaşlararası</a:t>
            </a:r>
            <a:r>
              <a:rPr lang="tr-TR" b="1" dirty="0"/>
              <a:t> İlişkiler: </a:t>
            </a:r>
            <a:r>
              <a:rPr lang="tr-TR" dirty="0"/>
              <a:t>Meslektaşlarıyla olumlu diyalog içinde olan öğretmenler birbirlerine yardım ederler, mesleki bilgilerini paylaşırlar. Okul ortamındaki sıcak ilişkilerin birlikteliğinden de başarı doğmaktadır.</a:t>
            </a:r>
          </a:p>
          <a:p>
            <a:endParaRPr lang="tr-TR" dirty="0"/>
          </a:p>
        </p:txBody>
      </p:sp>
    </p:spTree>
    <p:extLst>
      <p:ext uri="{BB962C8B-B14F-4D97-AF65-F5344CB8AC3E}">
        <p14:creationId xmlns:p14="http://schemas.microsoft.com/office/powerpoint/2010/main" val="2646225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05970" y="368490"/>
            <a:ext cx="9798642" cy="5542732"/>
          </a:xfrm>
        </p:spPr>
        <p:txBody>
          <a:bodyPr>
            <a:normAutofit fontScale="92500" lnSpcReduction="20000"/>
          </a:bodyPr>
          <a:lstStyle/>
          <a:p>
            <a:r>
              <a:rPr lang="tr-TR" b="1" dirty="0"/>
              <a:t>OKUL KÜLTÜRÜNÜN YÖNETİMİ</a:t>
            </a:r>
          </a:p>
          <a:p>
            <a:r>
              <a:rPr lang="tr-TR" dirty="0"/>
              <a:t>Tüm örgütlerde olduğu gibi eğitim kurumlarının başarısında en kritik faktörlerden birisinin okul kültürü olduğu söylenebilir. Ayrıca eğitim kurumlarının yeniden yapılanmasında bu kurumların sahip olduğu kültür önemli rol oynar. Çünkü bir okulun gelişmesi, yeniliklere açık ve olumlu bir ortamın oluşmasına bağlıdır (İpek, 1999). Öte yandan öğretmen ve öğrenciyi okul kültürünün etkisinden soyutlamak mümkün değildir (Çelik, 2000).</a:t>
            </a:r>
          </a:p>
          <a:p>
            <a:r>
              <a:rPr lang="tr-TR" dirty="0"/>
              <a:t>Yöneticinin okul kültürünün yönetimindeki ilk görevi, güçlü bir okul kültürünün oluşturulmasına önemli derecede katkıda bulunmaktır. Bunun sonucu olarak okulun </a:t>
            </a:r>
            <a:r>
              <a:rPr lang="tr-TR" dirty="0" err="1"/>
              <a:t>formal</a:t>
            </a:r>
            <a:r>
              <a:rPr lang="tr-TR" dirty="0"/>
              <a:t> ve </a:t>
            </a:r>
            <a:r>
              <a:rPr lang="tr-TR" dirty="0" err="1"/>
              <a:t>informal</a:t>
            </a:r>
            <a:r>
              <a:rPr lang="tr-TR" dirty="0"/>
              <a:t> boyutu birbiriyle bütünleşir. Yöneticiler, öğretmenler ve öğrenciler, mensup oldukları okullarıyla gurur duyarlar. Benzer şekilde veliler de aynı gururu yaşarlar. Bu ortak duygular yönetici, öğretmen, öğrenci ve veliler arasında yakınlaşma ve kaynaşmayı sağlar. Okul yöneticisi, okul kültürünü biçimlendirmeye çalışırken okulun nasıl bir cazibe merkezi hâline getirileceği konusunda bir vizyon geliştirebilmelidir (Çelik, 2000). Çünkü olumlu bir okul kültürü geliştirebilmek için belirli bir vizyon gereklidir (</a:t>
            </a:r>
            <a:r>
              <a:rPr lang="tr-TR" dirty="0" err="1"/>
              <a:t>Ediger</a:t>
            </a:r>
            <a:r>
              <a:rPr lang="tr-TR" dirty="0"/>
              <a:t>, 1997).</a:t>
            </a:r>
          </a:p>
          <a:p>
            <a:r>
              <a:rPr lang="tr-TR" dirty="0"/>
              <a:t>Okul yöneticisinin özgün bir okul kültürü oluşturulmasına katkıda bulunduktan sonra bu kültürü çevreye tanıtması gerekmektedir. Böylece yönetici daha sağlıklı bir okul-çevre ilişkisi geliştirilebilir. Öğrenci velileri, okulun kültürünü tanıdıkları ölçüde okula sahip çıkarlar. Okul kültürünün iyi tanıtılması, bazı çevresel imkânların okulun örgütsel amaçlarının gerçekleştirilmesi doğrultusunda kullanılmasını kolaylaştırabilir (Çelik, 2000).</a:t>
            </a:r>
          </a:p>
          <a:p>
            <a:r>
              <a:rPr lang="tr-TR" dirty="0"/>
              <a:t>Okul kültürünün oluşturulması ve hedefler doğrultusunda geliştirilmesi, okul yöneticilerinin ve öğretmenlerin en temel sorumlulukları arasındadır. Unutulmamalıdır ki, öğrencinin başarısında ve aile beklentilerinin karşılanmasında okul kültürü çok belirleyici bir etkiye ve öneme sahiptir.</a:t>
            </a:r>
          </a:p>
          <a:p>
            <a:endParaRPr lang="tr-TR" dirty="0"/>
          </a:p>
        </p:txBody>
      </p:sp>
    </p:spTree>
    <p:extLst>
      <p:ext uri="{BB962C8B-B14F-4D97-AF65-F5344CB8AC3E}">
        <p14:creationId xmlns:p14="http://schemas.microsoft.com/office/powerpoint/2010/main" val="3943400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05970" y="395785"/>
            <a:ext cx="9798642" cy="6223379"/>
          </a:xfrm>
        </p:spPr>
        <p:txBody>
          <a:bodyPr>
            <a:normAutofit fontScale="85000" lnSpcReduction="20000"/>
          </a:bodyPr>
          <a:lstStyle/>
          <a:p>
            <a:r>
              <a:rPr lang="tr-TR" b="1" dirty="0"/>
              <a:t>GİRİŞ</a:t>
            </a:r>
          </a:p>
          <a:p>
            <a:r>
              <a:rPr lang="tr-TR" dirty="0"/>
              <a:t>Okul, önceden belirlenmiş eğitim amaçlarına ulaşabilmek için mesleğinde ve alanında uzmanlaşmış kadrolar aracılığı ile eğitmek istediği öğrencilere programlı, sistematik olarak bilgi ve beceri aktarımının gerçekleştiği, kamu gözetimi altında işleyen bir sistemdir (Ada ve Ünal, 1999'dan </a:t>
            </a:r>
            <a:r>
              <a:rPr lang="tr-TR" dirty="0" err="1"/>
              <a:t>akt</a:t>
            </a:r>
            <a:r>
              <a:rPr lang="tr-TR" dirty="0"/>
              <a:t>. Yıldırım, 2011). Okul, her türlü eğitim ve öğretimin düzenli, sistemli bir şekilde, uzman kişiler tarafından belirlenen yöntemlerle, istenilen hedefler doğrultusunda gerçekleştirildiği kurumdur. </a:t>
            </a:r>
          </a:p>
          <a:p>
            <a:r>
              <a:rPr lang="tr-TR" dirty="0"/>
              <a:t>Ulusların gelişme ve kalkınma süreçlerinde eğitim, öğretim ve dolayısıyla okullar her zaman öncelikli bir yere sahip olmuştur. Bu nedenle de hemen her ülkede kamuoyunun, yönetimlerin, bilim çevrelerinin en çok ilgi gösterdiği örgütler içerisinde ilk sıralarda yer almıştır. Okullar gerçekleştirdikleri etkinlikler nedeniyle, nitelikli üretimin, akılcı tüketimin, gelişmenin, uygarca ve birlik içinde yaşamanın, huzur ve güvenin vazgeçilmez unsuru olan nitelikli bireyi yetiştirmenin temel aracıdır (</a:t>
            </a:r>
            <a:r>
              <a:rPr lang="tr-TR" dirty="0" err="1"/>
              <a:t>Gümüşeli</a:t>
            </a:r>
            <a:r>
              <a:rPr lang="tr-TR" dirty="0"/>
              <a:t>, 2004).</a:t>
            </a:r>
          </a:p>
          <a:p>
            <a:r>
              <a:rPr lang="tr-TR" dirty="0"/>
              <a:t>Bir okulu etkin hale getirecek basit bir reçete yoktur. Birçok faktör birleşerek okulun gücünü ve ne olduğunu belirler (Karslı, 2006). ACT (</a:t>
            </a:r>
            <a:r>
              <a:rPr lang="tr-TR" dirty="0" err="1"/>
              <a:t>Australian</a:t>
            </a:r>
            <a:r>
              <a:rPr lang="tr-TR" dirty="0"/>
              <a:t> </a:t>
            </a:r>
            <a:r>
              <a:rPr lang="tr-TR" dirty="0" err="1"/>
              <a:t>Capital</a:t>
            </a:r>
            <a:r>
              <a:rPr lang="tr-TR" dirty="0"/>
              <a:t> </a:t>
            </a:r>
            <a:r>
              <a:rPr lang="tr-TR" dirty="0" err="1"/>
              <a:t>Territory</a:t>
            </a:r>
            <a:r>
              <a:rPr lang="tr-TR" dirty="0"/>
              <a:t> </a:t>
            </a:r>
            <a:r>
              <a:rPr lang="tr-TR" dirty="0" err="1"/>
              <a:t>Council</a:t>
            </a:r>
            <a:r>
              <a:rPr lang="tr-TR" dirty="0"/>
              <a:t>) Kurulu, yapmış olduğu bir araştırma sonuçlarına dayalı olarak etkili okulların temel özelliklerini aşağıdaki gibi sıralamıştır:</a:t>
            </a:r>
          </a:p>
          <a:p>
            <a:pPr lvl="0"/>
            <a:r>
              <a:rPr lang="tr-TR" dirty="0"/>
              <a:t>Güçlü ve profesyonel bir müdür,</a:t>
            </a:r>
          </a:p>
          <a:p>
            <a:pPr lvl="0"/>
            <a:r>
              <a:rPr lang="tr-TR" dirty="0"/>
              <a:t>Güçlü ve profesyonel öğretmenler,</a:t>
            </a:r>
          </a:p>
          <a:p>
            <a:pPr lvl="0"/>
            <a:r>
              <a:rPr lang="tr-TR" dirty="0"/>
              <a:t>Açık ve pozitif felsefe,</a:t>
            </a:r>
          </a:p>
          <a:p>
            <a:pPr lvl="0"/>
            <a:r>
              <a:rPr lang="tr-TR" dirty="0"/>
              <a:t>Öğrenmeye yatkın bir çevre,</a:t>
            </a:r>
          </a:p>
          <a:p>
            <a:pPr lvl="0"/>
            <a:r>
              <a:rPr lang="tr-TR" dirty="0"/>
              <a:t>Etkili öğrenci yardım sistemi,</a:t>
            </a:r>
          </a:p>
          <a:p>
            <a:pPr lvl="0"/>
            <a:r>
              <a:rPr lang="tr-TR" dirty="0"/>
              <a:t>Güçlü bir örgütsel yapı,</a:t>
            </a:r>
          </a:p>
          <a:p>
            <a:pPr lvl="0"/>
            <a:r>
              <a:rPr lang="tr-TR" dirty="0"/>
              <a:t>Dengeli bir öğretim programı,</a:t>
            </a:r>
          </a:p>
          <a:p>
            <a:pPr lvl="0"/>
            <a:r>
              <a:rPr lang="tr-TR" dirty="0"/>
              <a:t>Öğrencinin ilerlemesini belirleyen anlamlı değerlendirme ve raporlama,</a:t>
            </a:r>
          </a:p>
          <a:p>
            <a:pPr lvl="0"/>
            <a:r>
              <a:rPr lang="tr-TR" dirty="0"/>
              <a:t>Anne, baba ve toplumun yönetime katılımı.</a:t>
            </a:r>
          </a:p>
          <a:p>
            <a:endParaRPr lang="tr-TR" dirty="0"/>
          </a:p>
        </p:txBody>
      </p:sp>
    </p:spTree>
    <p:extLst>
      <p:ext uri="{BB962C8B-B14F-4D97-AF65-F5344CB8AC3E}">
        <p14:creationId xmlns:p14="http://schemas.microsoft.com/office/powerpoint/2010/main" val="554447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92573" y="586854"/>
            <a:ext cx="9512039" cy="5324368"/>
          </a:xfrm>
        </p:spPr>
        <p:txBody>
          <a:bodyPr>
            <a:normAutofit fontScale="85000" lnSpcReduction="10000"/>
          </a:bodyPr>
          <a:lstStyle/>
          <a:p>
            <a:r>
              <a:rPr lang="tr-TR" dirty="0"/>
              <a:t>Okula ait bazı özellikler ülkemizde 1739 sayılı Türk Milli Eğitimi Temel Kanunu’nda da ilkeler halinde dile getirilmiştir.  Buna göre ülkemizde eğitim kurumları;</a:t>
            </a:r>
          </a:p>
          <a:p>
            <a:r>
              <a:rPr lang="tr-TR" dirty="0"/>
              <a:t>Güçlü ve dengeli, özgür ve demokratik bir toplum düzeninin gerçekleşmesi ve sürdürülmesi için yurttaşların sahip olmaları gereken demokrasi bilincini, yurt yönetimine ait bilgi, anlayış ve davranışlarla sorumluluk duygusunun; Anayasaya, yasalara, manevi ve toplumsal değerlere saygının her türlü eğitim çalışmalarında öğrencilere kazandırılmasına ve bu yöndeki duygu ve davranışların geliştirilmesine özen göstermelidir.</a:t>
            </a:r>
          </a:p>
          <a:p>
            <a:r>
              <a:rPr lang="tr-TR" dirty="0"/>
              <a:t>Okul, eğitim sisteminin varlık nedeni olan eğitim hizmetinin üretildiği yerdir. Okul dışındaki diğer eğitim kuruluşları okula destek sağlamak için kurulmuşlardır. Okulun temel amacı, hizmet ettiği yaş grubuna dönük olarak yeterli düzeyde eğitim hizmetini üretmektir. Okul, bu hizmeti nitelikli ve verimli olarak üretmek zorundadır. Okulların bir ülke için yaşamsal önemi olan işlevlerini istenilen biçimde yerine getirebilmeleri hiç kuskusuz ki iyi örgütlenmesi ve yönetilmesine bağlıdır (</a:t>
            </a:r>
            <a:r>
              <a:rPr lang="tr-TR" dirty="0" err="1"/>
              <a:t>Gümüşeli</a:t>
            </a:r>
            <a:r>
              <a:rPr lang="tr-TR" dirty="0"/>
              <a:t>, 2004). </a:t>
            </a:r>
          </a:p>
          <a:p>
            <a:r>
              <a:rPr lang="tr-TR" dirty="0"/>
              <a:t>Yönetim; bir planlama, organize etme, liderlik etme, örgüt üyelerinin eksikliklerini kontrol etme ve örgüt amaçlarını gerçekleştirme doğrultusunda diğer örgütsel kaynakları kullanma süreci olarak tanımlanır (</a:t>
            </a:r>
            <a:r>
              <a:rPr lang="tr-TR" dirty="0" err="1"/>
              <a:t>Stoner</a:t>
            </a:r>
            <a:r>
              <a:rPr lang="tr-TR" dirty="0"/>
              <a:t>, 1978:17). Esasında yönetim sosyal bir süreçtir. Okul yönetimi ise okulu, önceden belirlenmiş amaçlara ulaştırmak için eldeki tüm madde ve insan kaynağının katkılarını bütünleştirmek, etkili biçimde kullanmak, amaçlara dönük politika ve kararları uygulamaktır (Demirtaş, 2005). Okul yönetimi okuldaki tüm insan ve madde kaynaklarını etkili bir biçimde kullanarak okulu amaçlarına uygun olarak yaşatma süreci olarak da tanımlanabilir (Ağaoğlu, 2005). Okul yönetiminin temel amacı; toplumsal bir kurum olan okulun amaçlarının gerçekleştirilmesini sağlamaktır. Okul yönetimi, okulun tüm kaynaklarını en uygun bileşimde harekete geçirerek nitelikli ve verimli eğitim hizmetini üretir. </a:t>
            </a:r>
          </a:p>
          <a:p>
            <a:endParaRPr lang="tr-TR" dirty="0"/>
          </a:p>
        </p:txBody>
      </p:sp>
    </p:spTree>
    <p:extLst>
      <p:ext uri="{BB962C8B-B14F-4D97-AF65-F5344CB8AC3E}">
        <p14:creationId xmlns:p14="http://schemas.microsoft.com/office/powerpoint/2010/main" val="306995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19869" y="723331"/>
            <a:ext cx="9484743" cy="5187891"/>
          </a:xfrm>
        </p:spPr>
        <p:txBody>
          <a:bodyPr>
            <a:normAutofit/>
          </a:bodyPr>
          <a:lstStyle/>
          <a:p>
            <a:r>
              <a:rPr lang="tr-TR" b="1" dirty="0"/>
              <a:t>OKUL YÖNETİCİSİ</a:t>
            </a:r>
          </a:p>
          <a:p>
            <a:r>
              <a:rPr lang="tr-TR" dirty="0"/>
              <a:t>Yönetici, yönetimi sağlayan kişidir. Başka bir yönüyle yöneticiler, belli bir amaca yönelen insanları, hedefe ulaşmak için ahenkli bir şekilde, işbirliği içinde, etkili ve verimli olarak yönetmek sorumluluğundaki kişilerdir (Erdoğan, 2000:33). Kuşkusuz okullarda bu etkinlikleri gerçekleştirecek olanlar okul yöneticileridir.</a:t>
            </a:r>
          </a:p>
          <a:p>
            <a:r>
              <a:rPr lang="tr-TR" dirty="0"/>
              <a:t>Okul yönetiminin işleyişine yön verenler okul yöneticileridir. Okul yöneticisinin görevi; okuldaki tüm insan ve madde kaynaklarını en verimli biçimde kullanarak, okulu amaçlarına uygun olarak yaşatmaktır (</a:t>
            </a:r>
            <a:r>
              <a:rPr lang="tr-TR" dirty="0" err="1"/>
              <a:t>Taymaz</a:t>
            </a:r>
            <a:r>
              <a:rPr lang="tr-TR" dirty="0"/>
              <a:t>, 1995:21). Okul yöneticisi çalışanlar arasında iletişim kuran, çalışanları eş güdümleyen ve sonuçta bütün yapılan etkinlikleri değerlendirerek okul örgütünü etkili ve başarılı düzeye ulaştırmaya çalışan kişidir (Başar, 1995:29</a:t>
            </a:r>
            <a:r>
              <a:rPr lang="tr-TR" dirty="0" smtClean="0"/>
              <a:t>).</a:t>
            </a:r>
            <a:endParaRPr lang="tr-TR" dirty="0"/>
          </a:p>
        </p:txBody>
      </p:sp>
    </p:spTree>
    <p:extLst>
      <p:ext uri="{BB962C8B-B14F-4D97-AF65-F5344CB8AC3E}">
        <p14:creationId xmlns:p14="http://schemas.microsoft.com/office/powerpoint/2010/main" val="2039017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01755" y="518615"/>
            <a:ext cx="9402857" cy="5392607"/>
          </a:xfrm>
        </p:spPr>
        <p:txBody>
          <a:bodyPr>
            <a:normAutofit/>
          </a:bodyPr>
          <a:lstStyle/>
          <a:p>
            <a:r>
              <a:rPr lang="tr-TR" dirty="0"/>
              <a:t>Okul yöneticisi, mükemmel bir okulun yaratılmasında anahtar kişidir. Okul yöneticisinin yöneticilik yeteneği, sınıf içindeki eğitsel gelişme için kritik önem taşımaktadır ve bir okulun bütün başarısında önemli bir yer tutmaktadır. Birçok şekilde okul yöneticisi, okullardaki en önemli ve etkili bireydir. Çünkü okuldaki öğrenme iklimini, profesyonellik düzeyini, öğretmen bağlılığını, öğrenci başarısını ve öğretmenlerin moralini etkileyen onun liderliğidir. Bir okul yeniliğe açıksa, öğrenci merkezliyse, öğretimde mükemmelliğe sahipse, öğrenciler yeteneklerinin en iyisini sergileyebiliyorsa, yöneticilerin liderliği başarının anahtarı olarak düşünülebilir (</a:t>
            </a:r>
            <a:r>
              <a:rPr lang="tr-TR" dirty="0" err="1"/>
              <a:t>Anderson</a:t>
            </a:r>
            <a:r>
              <a:rPr lang="tr-TR" dirty="0"/>
              <a:t>, 1991</a:t>
            </a:r>
            <a:r>
              <a:rPr lang="tr-TR" dirty="0" smtClean="0"/>
              <a:t>).</a:t>
            </a:r>
            <a:endParaRPr lang="tr-TR" dirty="0"/>
          </a:p>
        </p:txBody>
      </p:sp>
    </p:spTree>
    <p:extLst>
      <p:ext uri="{BB962C8B-B14F-4D97-AF65-F5344CB8AC3E}">
        <p14:creationId xmlns:p14="http://schemas.microsoft.com/office/powerpoint/2010/main" val="93413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69743" y="409433"/>
            <a:ext cx="9634869" cy="5501789"/>
          </a:xfrm>
        </p:spPr>
        <p:txBody>
          <a:bodyPr>
            <a:normAutofit/>
          </a:bodyPr>
          <a:lstStyle/>
          <a:p>
            <a:r>
              <a:rPr lang="tr-TR" dirty="0"/>
              <a:t>Okullarda uygulamaları başlatıp devam ettirmek birinci derecede okul yöneticilerinin sorumluluğundadır. Okul yöneticileri; öğretmenleri güdülemede, örgütsel amaçlar etrafında birleştirmede, kendilerini okula adamalarını sağlamada ve en önemlisi de eğitim - öğretim sürecini geliştirmede etkilerini kullanırlar. Aynı zamanda bunları sağlarken, öğretmenler üzerinde değişik etkileme yollarına ilişkin davranışları gösterirler (Akçay, 2003). Okul yöneticilerinin bu etkinliklerini gerçekleştirebilmeleri ise onların lider yöneticilik davranışı sergilemelerine bağlıdır (</a:t>
            </a:r>
            <a:r>
              <a:rPr lang="tr-TR" dirty="0" err="1"/>
              <a:t>Hanson</a:t>
            </a:r>
            <a:r>
              <a:rPr lang="tr-TR" dirty="0"/>
              <a:t>, 1985). </a:t>
            </a:r>
          </a:p>
        </p:txBody>
      </p:sp>
    </p:spTree>
    <p:extLst>
      <p:ext uri="{BB962C8B-B14F-4D97-AF65-F5344CB8AC3E}">
        <p14:creationId xmlns:p14="http://schemas.microsoft.com/office/powerpoint/2010/main" val="4146818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37230" y="232012"/>
            <a:ext cx="10467382" cy="6625988"/>
          </a:xfrm>
        </p:spPr>
        <p:txBody>
          <a:bodyPr>
            <a:normAutofit fontScale="77500" lnSpcReduction="20000"/>
          </a:bodyPr>
          <a:lstStyle/>
          <a:p>
            <a:r>
              <a:rPr lang="tr-TR" b="1" dirty="0"/>
              <a:t>OKUL YÖNETİCİSİNİN YETERLİK ALANLARI</a:t>
            </a:r>
          </a:p>
          <a:p>
            <a:r>
              <a:rPr lang="tr-TR" dirty="0"/>
              <a:t>Okul yöneticisinin yeterlik alanları şu başlıklar altında gruplanabilir; yeterlik alanları, insanlarla iletişim kurma - etkili biçimde çalışma, yeterli bir okul binası ve çevresi hazırlama, mesleğe hizmet, etkili bir örgüt yönetimi, eğitim programının ve ortamlarının yönetimi  (Ağaoğlu vd. 2012).</a:t>
            </a:r>
          </a:p>
          <a:p>
            <a:r>
              <a:rPr lang="tr-TR" b="1" dirty="0"/>
              <a:t>İnsanlarla İletişim Kurma-Etkili Biçimde Çalışma:</a:t>
            </a:r>
            <a:endParaRPr lang="tr-TR" dirty="0"/>
          </a:p>
          <a:p>
            <a:r>
              <a:rPr lang="tr-TR" dirty="0"/>
              <a:t>Okul yöneticilerinin iletişim ve etkili biçimde çalışma becerilerini içeren bir boyuttur. Bu boyutta, iletişim becerileri ve bunların etkili kullanımı, planlı çalışma, takım çalışması, çalışanların motive edilmesi ve ödüllendirilmesi, işbirliği yapma gibi konulara vurgu yapılmaktadır. </a:t>
            </a:r>
          </a:p>
          <a:p>
            <a:r>
              <a:rPr lang="tr-TR" b="1" dirty="0"/>
              <a:t>Yeterli Bir Okul Binası ve Çevresi Hazırlama:</a:t>
            </a:r>
            <a:endParaRPr lang="tr-TR" dirty="0"/>
          </a:p>
          <a:p>
            <a:r>
              <a:rPr lang="tr-TR" dirty="0"/>
              <a:t>Okul yöneticilerinden okulun binası ve çevresi ile ilgili olarak beklenenleri içeren bir boyuttur. Bu boyut okul binası, donanımı, malzemeleri ve alanlarının etkili bir şekilde kullanılmasını ve okul ile çevre arasındaki ilişkilerin geliştirilmesini içermektedir. </a:t>
            </a:r>
          </a:p>
          <a:p>
            <a:r>
              <a:rPr lang="tr-TR" b="1" dirty="0"/>
              <a:t>Mesleğe Hizmet: </a:t>
            </a:r>
            <a:endParaRPr lang="tr-TR" dirty="0"/>
          </a:p>
          <a:p>
            <a:r>
              <a:rPr lang="tr-TR" dirty="0"/>
              <a:t>Okul yöneticilerinin kendi alanları ile ilgili mesleki ve bilimsel yayınları takip etmeleri, bilgi ve deneyimlerini paylaşmaları, okul paydaşlarının gelişimine hizmet etmeleri, mesleki kurumlar ile işbirliği yapmaları gibi durumları içermektedir. </a:t>
            </a:r>
          </a:p>
          <a:p>
            <a:r>
              <a:rPr lang="tr-TR" b="1" dirty="0"/>
              <a:t>Etkili Bir Örgüt Yönetimi:</a:t>
            </a:r>
            <a:endParaRPr lang="tr-TR" dirty="0"/>
          </a:p>
          <a:p>
            <a:r>
              <a:rPr lang="tr-TR" dirty="0"/>
              <a:t>Örgüt ve yönetim ile ilgili kavram, yaklaşım, teori ve süreçlerin bilinmesi, okul yöneticilerinin rol, sorumluluk ve görevlerinin farkında olması, eğitim ve yönetimle ilgili mevzuata hâkim olması, okulun mali kaynaklarını etkili bir şekilde kullanma, değişme ve yenileşmeye öncülük etme gibi davranışlara vurgu yapılmaktadır. </a:t>
            </a:r>
            <a:endParaRPr lang="tr-TR" dirty="0" smtClean="0"/>
          </a:p>
          <a:p>
            <a:r>
              <a:rPr lang="tr-TR" b="1" dirty="0"/>
              <a:t>Eğitim Programının ve Ortamlarının Yönetimi: </a:t>
            </a:r>
            <a:endParaRPr lang="tr-TR" dirty="0"/>
          </a:p>
          <a:p>
            <a:r>
              <a:rPr lang="tr-TR" dirty="0"/>
              <a:t>Eğitim programının etkili bir şekilde uygulanmasını, eğitim ortamlarının etkili bir şekilde kullanılmasını ve bu ortamların geliştirilmesini, program geliştirme ile ilgili kavram ve süreçleri bilmeyi, eğitim ve öğretimle ilgili kavramlardan ve güncel gelişmelerden haberdar olmayı içeren bir boyuttur.</a:t>
            </a:r>
          </a:p>
          <a:p>
            <a:r>
              <a:rPr lang="tr-TR" dirty="0"/>
              <a:t>Okuldaki eğitim ve öğretim faaliyetleri ile bir ülkenin geleceği olan çocukların bilgi, beceri ve davranış olarak sağlıklı ve verimli bir şekilde yetişmesi sağlanır. Okulların etkili olmaları, yani önceden belirlenen amaçları gerçekleştirmeleri büyük ölçüde okuldaki eğitim ve öğretim </a:t>
            </a:r>
            <a:r>
              <a:rPr lang="tr-TR" dirty="0" err="1"/>
              <a:t>etkiliklerinin</a:t>
            </a:r>
            <a:r>
              <a:rPr lang="tr-TR" dirty="0"/>
              <a:t> yürütülmesinden sorumlu olan yöneticilerin etkililiğine bağlıdır (Balcı, 1993). Yöneticilerin etkili olmaları içinse bazı nitelikleri taşımaları gerekir.</a:t>
            </a:r>
          </a:p>
          <a:p>
            <a:endParaRPr lang="tr-TR" dirty="0"/>
          </a:p>
          <a:p>
            <a:endParaRPr lang="tr-TR" dirty="0"/>
          </a:p>
        </p:txBody>
      </p:sp>
    </p:spTree>
    <p:extLst>
      <p:ext uri="{BB962C8B-B14F-4D97-AF65-F5344CB8AC3E}">
        <p14:creationId xmlns:p14="http://schemas.microsoft.com/office/powerpoint/2010/main" val="732903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0687" y="450376"/>
            <a:ext cx="9593925" cy="5460846"/>
          </a:xfrm>
        </p:spPr>
        <p:txBody>
          <a:bodyPr>
            <a:normAutofit/>
          </a:bodyPr>
          <a:lstStyle/>
          <a:p>
            <a:r>
              <a:rPr lang="tr-TR" b="1" dirty="0"/>
              <a:t>OKUL YÖNETİCİSİNİN TEMEL ÖZELLİKLERİ VE NİTELİKLERİ</a:t>
            </a:r>
          </a:p>
          <a:p>
            <a:r>
              <a:rPr lang="tr-TR" dirty="0"/>
              <a:t>Okul yöneticisi, okul için gerekli kaynakların (insani, finansal, maddi) sağlanmasından ve bunlar aracılığıyla öngörülen ürünlerin üretilmesinden kurum çalışanlarının ve öğrencilerin performansından sorumlu olan kişidir (Şişman, 2004). Okul yöneticisi, yüklendiği görev ve taşıdığı sorumluluklar gereği bir takım niteliklere sahip olmalıdır.</a:t>
            </a:r>
          </a:p>
          <a:p>
            <a:endParaRPr lang="tr-TR" dirty="0"/>
          </a:p>
        </p:txBody>
      </p:sp>
    </p:spTree>
    <p:extLst>
      <p:ext uri="{BB962C8B-B14F-4D97-AF65-F5344CB8AC3E}">
        <p14:creationId xmlns:p14="http://schemas.microsoft.com/office/powerpoint/2010/main" val="4158713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55845" y="354841"/>
            <a:ext cx="9948767" cy="6318913"/>
          </a:xfrm>
        </p:spPr>
        <p:txBody>
          <a:bodyPr>
            <a:normAutofit fontScale="77500" lnSpcReduction="20000"/>
          </a:bodyPr>
          <a:lstStyle/>
          <a:p>
            <a:r>
              <a:rPr lang="tr-TR" b="1" dirty="0"/>
              <a:t>OKUL KÜLTÜRÜ</a:t>
            </a:r>
          </a:p>
          <a:p>
            <a:r>
              <a:rPr lang="tr-TR" dirty="0"/>
              <a:t>Okul personelinin davranışlarını yönlendiren normlar, davranışlar, değerler, inançlar ve alışkanlıklar bütünü olarak ifade edilen okul kültürü; öğretmenlerin belirli standartları, normları ve değerleri anlamalarına ve böylece kendilerinden beklenen başarıya ulaşmaları konusunda daha kararlı ve tutarlı olmalarına, yöneticileri ile daha uyumlu çalışmalarına, okula daha fazla bağlanarak okulun yararına özveride bulunmalarına, böylece verimliliğin artmasına yardımcı olur (Atay, 2001). Okul kültürü, öğrenci ve öğretmenlerin tutum ve davranışlarına yansır. Okulda paylaşılan ortamın niteliğini belirler.</a:t>
            </a:r>
          </a:p>
          <a:p>
            <a:r>
              <a:rPr lang="tr-TR" dirty="0"/>
              <a:t>Öte yandan, okul kültürü okulun başarısı üzerinde de etkilidir. Bir okulda başarı için, her şeyden önce okulda, akademik başarıya değer veren, yüksek performans beklentilerini taşıyan, etkili öğrenimi teşvik eden bir düzen ve disiplin öngören ve işbirlikçi ilişkileri ön planda tutan bir kültürün oluşturulması gerekir (Balcı, 1993:13-14).</a:t>
            </a:r>
          </a:p>
          <a:p>
            <a:r>
              <a:rPr lang="tr-TR" dirty="0"/>
              <a:t>Okul kültürünü belirleyen faktörler şu şekilde sıralanabilir (Richard, 1999):</a:t>
            </a:r>
          </a:p>
          <a:p>
            <a:pPr lvl="0"/>
            <a:r>
              <a:rPr lang="tr-TR" dirty="0"/>
              <a:t>Okulun yaşı,</a:t>
            </a:r>
          </a:p>
          <a:p>
            <a:pPr lvl="0"/>
            <a:r>
              <a:rPr lang="tr-TR" dirty="0"/>
              <a:t>Okulun tarihî gelişim süreci,</a:t>
            </a:r>
          </a:p>
          <a:p>
            <a:pPr lvl="0"/>
            <a:r>
              <a:rPr lang="tr-TR" dirty="0"/>
              <a:t>Okulun amacı ve hedefleri,</a:t>
            </a:r>
          </a:p>
          <a:p>
            <a:pPr lvl="0"/>
            <a:r>
              <a:rPr lang="tr-TR" dirty="0"/>
              <a:t>Okulun bulunduğu </a:t>
            </a:r>
            <a:r>
              <a:rPr lang="tr-TR" dirty="0" err="1"/>
              <a:t>sosyo</a:t>
            </a:r>
            <a:r>
              <a:rPr lang="tr-TR" dirty="0"/>
              <a:t>-ekonomik ve coğrafi çevre,</a:t>
            </a:r>
          </a:p>
          <a:p>
            <a:pPr lvl="0"/>
            <a:r>
              <a:rPr lang="tr-TR" dirty="0"/>
              <a:t>Öğrencilerin </a:t>
            </a:r>
            <a:r>
              <a:rPr lang="tr-TR" dirty="0" err="1"/>
              <a:t>sosyo</a:t>
            </a:r>
            <a:r>
              <a:rPr lang="tr-TR" dirty="0"/>
              <a:t>-ekonomik düzeyleri,</a:t>
            </a:r>
          </a:p>
          <a:p>
            <a:pPr lvl="0"/>
            <a:r>
              <a:rPr lang="tr-TR" dirty="0"/>
              <a:t>Kırsal ve kentsel alanlar,</a:t>
            </a:r>
          </a:p>
          <a:p>
            <a:pPr lvl="0"/>
            <a:r>
              <a:rPr lang="tr-TR" dirty="0"/>
              <a:t>Okulun tesisleri,</a:t>
            </a:r>
          </a:p>
          <a:p>
            <a:pPr lvl="0"/>
            <a:r>
              <a:rPr lang="tr-TR" dirty="0"/>
              <a:t>Okulda kullanılan teknoloji,</a:t>
            </a:r>
          </a:p>
          <a:p>
            <a:pPr lvl="0"/>
            <a:r>
              <a:rPr lang="tr-TR" dirty="0"/>
              <a:t>Okul ve sınıf büyüklüğü,</a:t>
            </a:r>
          </a:p>
          <a:p>
            <a:pPr lvl="0"/>
            <a:r>
              <a:rPr lang="tr-TR" dirty="0"/>
              <a:t>Yönetici, öğretmen ve öğrencilerin beklentileri,</a:t>
            </a:r>
          </a:p>
          <a:p>
            <a:pPr lvl="0"/>
            <a:r>
              <a:rPr lang="tr-TR" dirty="0"/>
              <a:t>Velilerin beklentileri,</a:t>
            </a:r>
          </a:p>
          <a:p>
            <a:pPr lvl="0"/>
            <a:r>
              <a:rPr lang="tr-TR" dirty="0"/>
              <a:t>Eğitim kurumlarının özel olup olmaması,</a:t>
            </a:r>
          </a:p>
          <a:p>
            <a:pPr lvl="0"/>
            <a:r>
              <a:rPr lang="tr-TR" dirty="0"/>
              <a:t>Eğitim sisteminin yapısı.</a:t>
            </a:r>
          </a:p>
          <a:p>
            <a:endParaRPr lang="tr-TR" dirty="0"/>
          </a:p>
        </p:txBody>
      </p:sp>
    </p:spTree>
    <p:extLst>
      <p:ext uri="{BB962C8B-B14F-4D97-AF65-F5344CB8AC3E}">
        <p14:creationId xmlns:p14="http://schemas.microsoft.com/office/powerpoint/2010/main" val="15978553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TotalTime>
  <Words>2012</Words>
  <Application>Microsoft Office PowerPoint</Application>
  <PresentationFormat>Geniş ekran</PresentationFormat>
  <Paragraphs>67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2</cp:revision>
  <dcterms:created xsi:type="dcterms:W3CDTF">2018-05-18T11:46:02Z</dcterms:created>
  <dcterms:modified xsi:type="dcterms:W3CDTF">2018-05-23T09:10:45Z</dcterms:modified>
</cp:coreProperties>
</file>