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56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70" r:id="rId12"/>
    <p:sldId id="272" r:id="rId13"/>
    <p:sldId id="290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87" r:id="rId24"/>
    <p:sldId id="293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57" autoAdjust="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60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90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18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4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53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552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68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59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95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6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02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12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7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32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0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50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C982-BBA5-4D2E-AE97-C7AD6EFCA5ED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3D9B38-2ADB-4C88-AF38-C5981FAEDE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7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BIO113 BOTANY</a:t>
            </a:r>
            <a:r>
              <a:rPr lang="tr-TR" dirty="0"/>
              <a:t/>
            </a:r>
            <a:br>
              <a:rPr lang="tr-TR" dirty="0"/>
            </a:br>
            <a:r>
              <a:rPr lang="tr-TR" sz="3200" dirty="0" err="1" smtClean="0"/>
              <a:t>Assist</a:t>
            </a:r>
            <a:r>
              <a:rPr lang="tr-TR" sz="3200" dirty="0" smtClean="0"/>
              <a:t>. Prof. Şeyda Fikirdeşici Ergen</a:t>
            </a:r>
          </a:p>
        </p:txBody>
      </p:sp>
    </p:spTree>
    <p:extLst>
      <p:ext uri="{BB962C8B-B14F-4D97-AF65-F5344CB8AC3E}">
        <p14:creationId xmlns:p14="http://schemas.microsoft.com/office/powerpoint/2010/main" val="13931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6998" y="1506103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Fam</a:t>
            </a:r>
            <a:r>
              <a:rPr lang="tr-TR" dirty="0" smtClean="0"/>
              <a:t>.: </a:t>
            </a:r>
            <a:r>
              <a:rPr lang="tr-TR" dirty="0" err="1" smtClean="0"/>
              <a:t>Commelinaceae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Plant</a:t>
            </a:r>
            <a:r>
              <a:rPr lang="tr-TR" dirty="0" smtClean="0"/>
              <a:t>: </a:t>
            </a:r>
            <a:r>
              <a:rPr lang="tr-TR" i="1" dirty="0" err="1" smtClean="0"/>
              <a:t>Tradescantia</a:t>
            </a:r>
            <a:r>
              <a:rPr lang="tr-TR" i="1" dirty="0" smtClean="0"/>
              <a:t> </a:t>
            </a:r>
            <a:r>
              <a:rPr lang="tr-TR" i="1" dirty="0" err="1" smtClean="0"/>
              <a:t>zebrina</a:t>
            </a:r>
            <a:r>
              <a:rPr lang="tr-TR" i="1" dirty="0" smtClean="0"/>
              <a:t> </a:t>
            </a:r>
            <a:r>
              <a:rPr lang="tr-TR" i="1" dirty="0" smtClean="0"/>
              <a:t/>
            </a:r>
            <a:br>
              <a:rPr lang="tr-TR" i="1" dirty="0" smtClean="0"/>
            </a:br>
            <a:r>
              <a:rPr lang="tr-TR" dirty="0" err="1" smtClean="0"/>
              <a:t>Chloroplast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202872" y="18266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>
                <a:solidFill>
                  <a:srgbClr val="222222"/>
                </a:solidFill>
                <a:latin typeface="arial" panose="020B0604020202020204" pitchFamily="34" charset="0"/>
              </a:rPr>
              <a:t>PLASTIDS</a:t>
            </a:r>
            <a:endParaRPr lang="tr-TR" sz="40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066" y="3174934"/>
            <a:ext cx="4243552" cy="31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Fam</a:t>
            </a:r>
            <a:r>
              <a:rPr lang="tr-TR" dirty="0"/>
              <a:t>.: </a:t>
            </a:r>
            <a:r>
              <a:rPr lang="tr-TR" dirty="0" err="1" smtClean="0"/>
              <a:t>Rosaceae</a:t>
            </a: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Plant</a:t>
            </a:r>
            <a:r>
              <a:rPr lang="tr-TR" dirty="0" smtClean="0"/>
              <a:t>: </a:t>
            </a:r>
            <a:r>
              <a:rPr lang="tr-TR" i="1" dirty="0" err="1" smtClean="0"/>
              <a:t>Pyracantha</a:t>
            </a:r>
            <a:r>
              <a:rPr lang="tr-TR" i="1" dirty="0" smtClean="0"/>
              <a:t> </a:t>
            </a:r>
            <a:r>
              <a:rPr lang="tr-TR" i="1" dirty="0" err="1" smtClean="0"/>
              <a:t>coccinea</a:t>
            </a:r>
            <a:r>
              <a:rPr lang="tr-TR" i="1" dirty="0" smtClean="0"/>
              <a:t/>
            </a:r>
            <a:br>
              <a:rPr lang="tr-TR" i="1" dirty="0" smtClean="0"/>
            </a:br>
            <a:r>
              <a:rPr lang="tr-TR" dirty="0" err="1" smtClean="0"/>
              <a:t>Chromoplast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855" y="2627168"/>
            <a:ext cx="46958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Fam</a:t>
            </a:r>
            <a:r>
              <a:rPr lang="tr-TR" dirty="0"/>
              <a:t>.: </a:t>
            </a:r>
            <a:r>
              <a:rPr lang="tr-TR" dirty="0" err="1"/>
              <a:t>Commelinaceae</a:t>
            </a: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Plant</a:t>
            </a:r>
            <a:r>
              <a:rPr lang="tr-TR" dirty="0" smtClean="0"/>
              <a:t>: </a:t>
            </a:r>
            <a:r>
              <a:rPr lang="tr-TR" i="1" dirty="0" err="1"/>
              <a:t>Tradescantia</a:t>
            </a:r>
            <a:r>
              <a:rPr lang="tr-TR" i="1" dirty="0"/>
              <a:t> </a:t>
            </a:r>
            <a:r>
              <a:rPr lang="tr-TR" i="1" dirty="0" err="1" smtClean="0"/>
              <a:t>zebrina</a:t>
            </a: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Leucoplast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109" y="2133600"/>
            <a:ext cx="60960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3" y="513171"/>
            <a:ext cx="7204341" cy="320677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4710" y="2819400"/>
            <a:ext cx="8915399" cy="2262781"/>
          </a:xfrm>
        </p:spPr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Cell </a:t>
            </a:r>
            <a:r>
              <a:rPr lang="tr-TR" dirty="0" err="1"/>
              <a:t>division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58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51362" y="208473"/>
            <a:ext cx="8911687" cy="1280890"/>
          </a:xfrm>
        </p:spPr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Homologous</a:t>
            </a:r>
            <a:r>
              <a:rPr lang="tr-TR" dirty="0"/>
              <a:t> </a:t>
            </a:r>
            <a:r>
              <a:rPr lang="tr-TR" dirty="0" err="1"/>
              <a:t>chromosomes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57649" t="15107" r="16941" b="28547"/>
          <a:stretch/>
        </p:blipFill>
        <p:spPr>
          <a:xfrm>
            <a:off x="3950725" y="1778020"/>
            <a:ext cx="4043348" cy="38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0821" t="62892" r="43806" b="10827"/>
          <a:stretch/>
        </p:blipFill>
        <p:spPr>
          <a:xfrm>
            <a:off x="2592924" y="2193306"/>
            <a:ext cx="8033511" cy="272505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820672" y="861352"/>
            <a:ext cx="282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err="1" smtClean="0"/>
              <a:t>Karyokinesis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7500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Cytokinesis</a:t>
            </a:r>
            <a:endParaRPr lang="tr-TR" dirty="0"/>
          </a:p>
        </p:txBody>
      </p:sp>
      <p:pic>
        <p:nvPicPr>
          <p:cNvPr id="1026" name="Picture 2" descr="Sitokinez - Vikipe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61" y="2722736"/>
            <a:ext cx="2244014" cy="24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148" y="2067604"/>
            <a:ext cx="2205143" cy="413280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159" y="2017726"/>
            <a:ext cx="2369126" cy="42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Cell </a:t>
            </a:r>
            <a:r>
              <a:rPr lang="tr-TR" dirty="0" err="1"/>
              <a:t>cycle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4478" t="63290" r="38881" b="9433"/>
          <a:stretch/>
        </p:blipFill>
        <p:spPr>
          <a:xfrm>
            <a:off x="3550484" y="2163583"/>
            <a:ext cx="5177879" cy="29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Interphase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4478" t="63290" r="38881" b="9433"/>
          <a:stretch/>
        </p:blipFill>
        <p:spPr>
          <a:xfrm>
            <a:off x="3245684" y="2315984"/>
            <a:ext cx="5854891" cy="33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Stages</a:t>
            </a:r>
            <a:r>
              <a:rPr lang="tr-TR" dirty="0"/>
              <a:t> of </a:t>
            </a:r>
            <a:r>
              <a:rPr lang="tr-TR" dirty="0" err="1"/>
              <a:t>interphase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95502" y="2046648"/>
            <a:ext cx="6000643" cy="1838864"/>
          </a:xfrm>
        </p:spPr>
        <p:txBody>
          <a:bodyPr>
            <a:normAutofit/>
          </a:bodyPr>
          <a:lstStyle/>
          <a:p>
            <a:r>
              <a:rPr lang="tr-TR" sz="2900" dirty="0" smtClean="0"/>
              <a:t>G1 </a:t>
            </a:r>
            <a:r>
              <a:rPr lang="tr-TR" sz="2900" dirty="0"/>
              <a:t>(</a:t>
            </a:r>
            <a:r>
              <a:rPr lang="tr-TR" sz="2900" dirty="0" err="1"/>
              <a:t>Gap</a:t>
            </a:r>
            <a:r>
              <a:rPr lang="tr-TR" sz="2900" dirty="0"/>
              <a:t> 1)</a:t>
            </a:r>
          </a:p>
          <a:p>
            <a:r>
              <a:rPr lang="tr-TR" sz="2900" dirty="0" smtClean="0"/>
              <a:t>S </a:t>
            </a:r>
            <a:r>
              <a:rPr lang="tr-TR" sz="2900" dirty="0"/>
              <a:t>(Sentez)</a:t>
            </a:r>
          </a:p>
          <a:p>
            <a:r>
              <a:rPr lang="tr-TR" sz="2900" dirty="0" smtClean="0"/>
              <a:t>G2 </a:t>
            </a:r>
            <a:r>
              <a:rPr lang="tr-TR" sz="2900" dirty="0"/>
              <a:t>(</a:t>
            </a:r>
            <a:r>
              <a:rPr lang="tr-TR" sz="2900" dirty="0" err="1"/>
              <a:t>Gap</a:t>
            </a:r>
            <a:r>
              <a:rPr lang="tr-TR" sz="2900" dirty="0"/>
              <a:t> 2)</a:t>
            </a:r>
          </a:p>
          <a:p>
            <a:pPr marL="0" indent="0">
              <a:buNone/>
            </a:pPr>
            <a:endParaRPr lang="tr-TR" sz="29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4478" t="63290" r="38881" b="9433"/>
          <a:stretch/>
        </p:blipFill>
        <p:spPr>
          <a:xfrm>
            <a:off x="6364325" y="1855820"/>
            <a:ext cx="4814893" cy="27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ERGASTIC MATERIALS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1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Prophase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37" y="1905000"/>
            <a:ext cx="4890654" cy="43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Metaphase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91" y="2331356"/>
            <a:ext cx="2816945" cy="31271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90" y="2402217"/>
            <a:ext cx="2590745" cy="29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Anaphase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74" y="1905000"/>
            <a:ext cx="3416562" cy="44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Telophase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290" y="1905000"/>
            <a:ext cx="3057315" cy="41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Campbell</a:t>
            </a:r>
            <a:r>
              <a:rPr lang="tr-TR" dirty="0" smtClean="0"/>
              <a:t>, J.B.R. Biyoloji, </a:t>
            </a:r>
            <a:r>
              <a:rPr lang="tr-TR" dirty="0" err="1" smtClean="0"/>
              <a:t>Plame</a:t>
            </a:r>
            <a:r>
              <a:rPr lang="tr-TR" dirty="0" smtClean="0"/>
              <a:t> yayınları</a:t>
            </a:r>
          </a:p>
          <a:p>
            <a:r>
              <a:rPr lang="tr-TR" dirty="0" smtClean="0"/>
              <a:t>Bozcuk, S. Genel Botanik, Hatiboğlu yayınları</a:t>
            </a:r>
          </a:p>
          <a:p>
            <a:r>
              <a:rPr lang="tr-TR" dirty="0"/>
              <a:t>Akman Y. 1998. Bitki Biyolojisine Giriş “Botanik”. </a:t>
            </a:r>
            <a:r>
              <a:rPr lang="tr-TR" dirty="0" err="1"/>
              <a:t>Palme</a:t>
            </a:r>
            <a:r>
              <a:rPr lang="tr-TR" dirty="0"/>
              <a:t> Yayıncılık, Ankara.</a:t>
            </a:r>
          </a:p>
          <a:p>
            <a:r>
              <a:rPr lang="tr-TR" dirty="0"/>
              <a:t>Bozcuk S. 2009. Genel Biyoloji. Hatipoğlu Basım ve Yayın San. Ltd. Şti., Ankara.</a:t>
            </a:r>
          </a:p>
          <a:p>
            <a:r>
              <a:rPr lang="tr-TR" dirty="0"/>
              <a:t>Dr. Ümit Bingöl Ders Notları, Ankara Üniversitesi Fen Fakültesi Biyoloji Bölümü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30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37508" y="430145"/>
            <a:ext cx="8911687" cy="1678003"/>
          </a:xfrm>
        </p:spPr>
        <p:txBody>
          <a:bodyPr>
            <a:normAutofit/>
          </a:bodyPr>
          <a:lstStyle/>
          <a:p>
            <a:r>
              <a:rPr lang="tr-TR" dirty="0" err="1" smtClean="0"/>
              <a:t>Fam</a:t>
            </a:r>
            <a:r>
              <a:rPr lang="tr-TR" dirty="0" smtClean="0"/>
              <a:t>: </a:t>
            </a:r>
            <a:r>
              <a:rPr lang="tr-TR" dirty="0" err="1" smtClean="0"/>
              <a:t>Solanaceae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Plant</a:t>
            </a:r>
            <a:r>
              <a:rPr lang="tr-TR" dirty="0" smtClean="0"/>
              <a:t>: </a:t>
            </a:r>
            <a:r>
              <a:rPr lang="tr-TR" i="1" dirty="0" smtClean="0"/>
              <a:t>Solanum tuberosum </a:t>
            </a:r>
            <a:r>
              <a:rPr lang="tr-TR" dirty="0" smtClean="0"/>
              <a:t>(</a:t>
            </a:r>
            <a:r>
              <a:rPr lang="tr-TR" dirty="0" err="1" smtClean="0"/>
              <a:t>Potato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743200" y="14618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b="1" dirty="0"/>
          </a:p>
          <a:p>
            <a:r>
              <a:rPr lang="tr-TR" b="1" dirty="0" err="1" smtClean="0"/>
              <a:t>Starch</a:t>
            </a:r>
            <a:r>
              <a:rPr lang="tr-TR" b="1" dirty="0" smtClean="0"/>
              <a:t> </a:t>
            </a:r>
            <a:r>
              <a:rPr lang="tr-TR" b="1" dirty="0" err="1"/>
              <a:t>grains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455" y="2216727"/>
            <a:ext cx="4634346" cy="43641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508" y="2216727"/>
            <a:ext cx="4377413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Fam</a:t>
            </a:r>
            <a:r>
              <a:rPr lang="tr-TR" dirty="0" smtClean="0"/>
              <a:t>.: </a:t>
            </a:r>
            <a:r>
              <a:rPr lang="tr-TR" dirty="0" err="1" smtClean="0"/>
              <a:t>Fabaceae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Plant</a:t>
            </a:r>
            <a:r>
              <a:rPr lang="tr-TR" dirty="0" smtClean="0"/>
              <a:t>: </a:t>
            </a:r>
            <a:r>
              <a:rPr lang="tr-TR" i="1" dirty="0" err="1" smtClean="0"/>
              <a:t>Phaseolus</a:t>
            </a:r>
            <a:r>
              <a:rPr lang="tr-TR" i="1" dirty="0" smtClean="0"/>
              <a:t> </a:t>
            </a:r>
            <a:r>
              <a:rPr lang="tr-TR" i="1" dirty="0" err="1" smtClean="0"/>
              <a:t>vulgaris</a:t>
            </a:r>
            <a:r>
              <a:rPr lang="tr-TR" i="1" dirty="0" smtClean="0"/>
              <a:t> </a:t>
            </a:r>
            <a:r>
              <a:rPr lang="tr-TR" dirty="0"/>
              <a:t>(</a:t>
            </a:r>
            <a:r>
              <a:rPr lang="tr-TR" dirty="0" err="1"/>
              <a:t>Beans</a:t>
            </a:r>
            <a:r>
              <a:rPr lang="tr-TR" dirty="0"/>
              <a:t>)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170" y="2576945"/>
            <a:ext cx="55435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84218" y="624109"/>
            <a:ext cx="9616681" cy="1634181"/>
          </a:xfrm>
        </p:spPr>
        <p:txBody>
          <a:bodyPr>
            <a:normAutofit/>
          </a:bodyPr>
          <a:lstStyle/>
          <a:p>
            <a:r>
              <a:rPr lang="tr-TR" dirty="0" err="1" smtClean="0"/>
              <a:t>Fam</a:t>
            </a:r>
            <a:r>
              <a:rPr lang="tr-TR" dirty="0" smtClean="0"/>
              <a:t>.: </a:t>
            </a:r>
            <a:r>
              <a:rPr lang="tr-TR" dirty="0" err="1" smtClean="0"/>
              <a:t>Poaceae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Plant</a:t>
            </a:r>
            <a:r>
              <a:rPr lang="tr-TR" dirty="0" smtClean="0"/>
              <a:t>: </a:t>
            </a:r>
            <a:r>
              <a:rPr lang="tr-TR" i="1" dirty="0" err="1" smtClean="0"/>
              <a:t>Oryza</a:t>
            </a:r>
            <a:r>
              <a:rPr lang="tr-TR" i="1" dirty="0" smtClean="0"/>
              <a:t> </a:t>
            </a:r>
            <a:r>
              <a:rPr lang="tr-TR" i="1" dirty="0" err="1" smtClean="0"/>
              <a:t>sativa</a:t>
            </a:r>
            <a:r>
              <a:rPr lang="tr-TR" i="1" dirty="0" smtClean="0"/>
              <a:t> </a:t>
            </a:r>
            <a:r>
              <a:rPr lang="tr-TR" dirty="0" smtClean="0"/>
              <a:t>(Rice</a:t>
            </a:r>
            <a:r>
              <a:rPr lang="tr-TR" dirty="0"/>
              <a:t>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983" y="2723717"/>
            <a:ext cx="5391150" cy="31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68714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Fam</a:t>
            </a:r>
            <a:r>
              <a:rPr lang="tr-TR" dirty="0" smtClean="0"/>
              <a:t>.: </a:t>
            </a:r>
            <a:r>
              <a:rPr lang="tr-TR" dirty="0" err="1" smtClean="0"/>
              <a:t>Begoniaceae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Plant</a:t>
            </a:r>
            <a:r>
              <a:rPr lang="tr-TR" dirty="0" smtClean="0"/>
              <a:t>: </a:t>
            </a:r>
            <a:r>
              <a:rPr lang="tr-TR" i="1" dirty="0" err="1" smtClean="0"/>
              <a:t>Begonia</a:t>
            </a:r>
            <a:r>
              <a:rPr lang="tr-TR" i="1" dirty="0" smtClean="0"/>
              <a:t> </a:t>
            </a:r>
            <a:r>
              <a:rPr lang="tr-TR" i="1" dirty="0" smtClean="0"/>
              <a:t>sp. </a:t>
            </a:r>
            <a:r>
              <a:rPr lang="tr-TR" dirty="0"/>
              <a:t>(</a:t>
            </a:r>
            <a:r>
              <a:rPr lang="tr-TR" dirty="0" err="1"/>
              <a:t>Begonia</a:t>
            </a:r>
            <a:r>
              <a:rPr lang="tr-TR" dirty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2955" t="29080" r="22046" b="46261"/>
          <a:stretch/>
        </p:blipFill>
        <p:spPr>
          <a:xfrm>
            <a:off x="2272146" y="2819420"/>
            <a:ext cx="4259840" cy="232135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058" y="3104284"/>
            <a:ext cx="5178585" cy="16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Fam</a:t>
            </a:r>
            <a:r>
              <a:rPr lang="tr-TR" dirty="0" smtClean="0"/>
              <a:t>.: </a:t>
            </a:r>
            <a:r>
              <a:rPr lang="tr-TR" dirty="0" err="1" smtClean="0"/>
              <a:t>Balsaminaceae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Bitki: </a:t>
            </a:r>
            <a:r>
              <a:rPr lang="tr-TR" i="1" dirty="0" err="1" smtClean="0"/>
              <a:t>Impatiens</a:t>
            </a:r>
            <a:r>
              <a:rPr lang="tr-TR" i="1" dirty="0" smtClean="0"/>
              <a:t> </a:t>
            </a:r>
            <a:r>
              <a:rPr lang="tr-TR" i="1" dirty="0" err="1" smtClean="0"/>
              <a:t>sultanii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4545" t="55154" r="21932" b="17357"/>
          <a:stretch/>
        </p:blipFill>
        <p:spPr>
          <a:xfrm>
            <a:off x="3172691" y="2442044"/>
            <a:ext cx="5721927" cy="26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614123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Fam</a:t>
            </a:r>
            <a:r>
              <a:rPr lang="tr-TR" dirty="0" smtClean="0"/>
              <a:t>.: </a:t>
            </a:r>
            <a:r>
              <a:rPr lang="tr-TR" dirty="0" err="1" smtClean="0"/>
              <a:t>Moraceae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Plant</a:t>
            </a:r>
            <a:r>
              <a:rPr lang="tr-TR" dirty="0" smtClean="0"/>
              <a:t>: </a:t>
            </a:r>
            <a:r>
              <a:rPr lang="tr-TR" i="1" dirty="0" err="1" smtClean="0"/>
              <a:t>Ficus</a:t>
            </a:r>
            <a:r>
              <a:rPr lang="tr-TR" i="1" dirty="0" smtClean="0"/>
              <a:t> </a:t>
            </a:r>
            <a:r>
              <a:rPr lang="tr-TR" i="1" dirty="0" err="1" smtClean="0"/>
              <a:t>elastica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1136" t="30093" r="21477" b="16144"/>
          <a:stretch/>
        </p:blipFill>
        <p:spPr>
          <a:xfrm>
            <a:off x="4682835" y="2840183"/>
            <a:ext cx="4969407" cy="40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556681"/>
            <a:ext cx="8915400" cy="3777622"/>
          </a:xfrm>
        </p:spPr>
        <p:txBody>
          <a:bodyPr/>
          <a:lstStyle/>
          <a:p>
            <a:pPr algn="just"/>
            <a:r>
              <a:rPr lang="tr-TR" dirty="0" smtClean="0"/>
              <a:t>Bitki hücrelerinin en önemli özelliklerinden biri de </a:t>
            </a:r>
            <a:r>
              <a:rPr lang="tr-TR" dirty="0" err="1" smtClean="0"/>
              <a:t>plastidlere</a:t>
            </a:r>
            <a:r>
              <a:rPr lang="tr-TR" dirty="0" smtClean="0"/>
              <a:t> sahip olmasıdır. Hücrenin ihtiyacı durumunda Plastidler birbirine dönüşebilmektedir. Sonbaharda ağaçların yapraklarında gördüğümüz renk değişimleri de </a:t>
            </a:r>
            <a:r>
              <a:rPr lang="tr-TR" dirty="0" err="1" smtClean="0"/>
              <a:t>plastidlerin</a:t>
            </a:r>
            <a:r>
              <a:rPr lang="tr-TR" dirty="0" smtClean="0"/>
              <a:t> birbirlerine dönüşmesi ile ilişkilidir. Domates gibi çeşitli bitkilerde, meyve olgunlaşması sırasında kloroplastlar klorofillerini kaybederek kromoplasta dönüşebilmektedir. 3’e ayrılırlar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32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404</TotalTime>
  <Words>164</Words>
  <Application>Microsoft Office PowerPoint</Application>
  <PresentationFormat>Geniş ekran</PresentationFormat>
  <Paragraphs>35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Arial</vt:lpstr>
      <vt:lpstr>Century Gothic</vt:lpstr>
      <vt:lpstr>Wingdings 3</vt:lpstr>
      <vt:lpstr>Duman</vt:lpstr>
      <vt:lpstr>BIO113 BOTANY Assist. Prof. Şeyda Fikirdeşici Ergen</vt:lpstr>
      <vt:lpstr>ERGASTIC MATERIALS</vt:lpstr>
      <vt:lpstr>Fam: Solanaceae Plant: Solanum tuberosum (Potato)</vt:lpstr>
      <vt:lpstr>Fam.: Fabaceae Plant: Phaseolus vulgaris (Beans)</vt:lpstr>
      <vt:lpstr>Fam.: Poaceae Plant: Oryza sativa (Rice)</vt:lpstr>
      <vt:lpstr>Fam.: Begoniaceae Plant: Begonia sp. (Begonia)  </vt:lpstr>
      <vt:lpstr>Fam.: Balsaminaceae Bitki: Impatiens sultanii </vt:lpstr>
      <vt:lpstr>Fam.: Moraceae Plant: Ficus elastica </vt:lpstr>
      <vt:lpstr>PowerPoint Sunusu</vt:lpstr>
      <vt:lpstr>Fam.: Commelinaceae Plant: Tradescantia zebrina  Chloroplast</vt:lpstr>
      <vt:lpstr>Fam.: Rosaceae Plant: Pyracantha coccinea Chromoplast</vt:lpstr>
      <vt:lpstr>Fam.: Commelinaceae Plant: Tradescantia zebrina Leucoplast</vt:lpstr>
      <vt:lpstr> Cell division</vt:lpstr>
      <vt:lpstr> Homologous chromosomes</vt:lpstr>
      <vt:lpstr>PowerPoint Sunusu</vt:lpstr>
      <vt:lpstr>Cytokinesis</vt:lpstr>
      <vt:lpstr> Cell cycle</vt:lpstr>
      <vt:lpstr>Interphase</vt:lpstr>
      <vt:lpstr> Stages of interphase</vt:lpstr>
      <vt:lpstr> Prophase</vt:lpstr>
      <vt:lpstr> Metaphase</vt:lpstr>
      <vt:lpstr> Anaphase</vt:lpstr>
      <vt:lpstr> Telophase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ERGASTİK MADDELER</dc:title>
  <dc:creator>hp_ergen</dc:creator>
  <cp:lastModifiedBy>hp_ergen</cp:lastModifiedBy>
  <cp:revision>118</cp:revision>
  <dcterms:created xsi:type="dcterms:W3CDTF">2019-10-11T11:52:06Z</dcterms:created>
  <dcterms:modified xsi:type="dcterms:W3CDTF">2020-10-03T13:32:03Z</dcterms:modified>
</cp:coreProperties>
</file>