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1/13/2020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gelisenbeyin.ne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elisenbeyin.net/roportaj-nedir.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elisenbeyin.net/roportaj.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elisenbeyin.net/roportaj.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gelisenbeyin.ne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elisenbeyin.net/roportaj.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95584-3E37-4C45-9B25-1297A76B7FF5}"/>
              </a:ext>
            </a:extLst>
          </p:cNvPr>
          <p:cNvSpPr>
            <a:spLocks noGrp="1"/>
          </p:cNvSpPr>
          <p:nvPr>
            <p:ph type="ctrTitle"/>
          </p:nvPr>
        </p:nvSpPr>
        <p:spPr/>
        <p:txBody>
          <a:bodyPr/>
          <a:lstStyle/>
          <a:p>
            <a:r>
              <a:rPr lang="tr-TR" dirty="0"/>
              <a:t>İş </a:t>
            </a:r>
            <a:r>
              <a:rPr lang="en-US" dirty="0" err="1"/>
              <a:t>Ya</a:t>
            </a:r>
            <a:r>
              <a:rPr lang="tr-TR" dirty="0"/>
              <a:t>ş</a:t>
            </a:r>
            <a:r>
              <a:rPr lang="en-US" dirty="0"/>
              <a:t>am</a:t>
            </a:r>
            <a:r>
              <a:rPr lang="tr-TR" dirty="0"/>
              <a:t>ında İletişim Becerileri</a:t>
            </a:r>
            <a:br>
              <a:rPr lang="tr-TR" dirty="0"/>
            </a:br>
            <a:r>
              <a:rPr lang="en-US" dirty="0" err="1"/>
              <a:t>Hafta</a:t>
            </a:r>
            <a:r>
              <a:rPr lang="en-US" dirty="0"/>
              <a:t> 8</a:t>
            </a:r>
            <a:endParaRPr lang="tr-TR" dirty="0"/>
          </a:p>
        </p:txBody>
      </p:sp>
      <p:sp>
        <p:nvSpPr>
          <p:cNvPr id="3" name="Subtitle 2">
            <a:extLst>
              <a:ext uri="{FF2B5EF4-FFF2-40B4-BE49-F238E27FC236}">
                <a16:creationId xmlns:a16="http://schemas.microsoft.com/office/drawing/2014/main" id="{07A10DFA-7B60-4C67-AB1A-766081949DDA}"/>
              </a:ext>
            </a:extLst>
          </p:cNvPr>
          <p:cNvSpPr>
            <a:spLocks noGrp="1"/>
          </p:cNvSpPr>
          <p:nvPr>
            <p:ph type="subTitle" idx="1"/>
          </p:nvPr>
        </p:nvSpPr>
        <p:spPr/>
        <p:txBody>
          <a:bodyPr/>
          <a:lstStyle/>
          <a:p>
            <a:pPr algn="ctr"/>
            <a:r>
              <a:rPr lang="tr-TR" b="1" dirty="0"/>
              <a:t>Röportaj, Röportaj  Nedir?, Röportaj Nasıl Yapılır, Röportaj Özellikleri</a:t>
            </a:r>
            <a:endParaRPr lang="tr-TR" dirty="0"/>
          </a:p>
        </p:txBody>
      </p:sp>
    </p:spTree>
    <p:extLst>
      <p:ext uri="{BB962C8B-B14F-4D97-AF65-F5344CB8AC3E}">
        <p14:creationId xmlns:p14="http://schemas.microsoft.com/office/powerpoint/2010/main" val="576251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E47F4-CD5B-49A1-B431-5B90F3087F4D}"/>
              </a:ext>
            </a:extLst>
          </p:cNvPr>
          <p:cNvSpPr>
            <a:spLocks noGrp="1"/>
          </p:cNvSpPr>
          <p:nvPr>
            <p:ph type="title"/>
          </p:nvPr>
        </p:nvSpPr>
        <p:spPr/>
        <p:txBody>
          <a:bodyPr/>
          <a:lstStyle/>
          <a:p>
            <a:pPr algn="ctr"/>
            <a:r>
              <a:rPr lang="tr-TR" b="1" dirty="0">
                <a:solidFill>
                  <a:srgbClr val="FFC000"/>
                </a:solidFill>
              </a:rPr>
              <a:t>Röportaj  Nedir?</a:t>
            </a:r>
            <a:endParaRPr lang="tr-TR" dirty="0"/>
          </a:p>
        </p:txBody>
      </p:sp>
      <p:sp>
        <p:nvSpPr>
          <p:cNvPr id="3" name="Content Placeholder 2">
            <a:extLst>
              <a:ext uri="{FF2B5EF4-FFF2-40B4-BE49-F238E27FC236}">
                <a16:creationId xmlns:a16="http://schemas.microsoft.com/office/drawing/2014/main" id="{1B66AE03-72AE-4A76-9FDE-1F6B335F4A5C}"/>
              </a:ext>
            </a:extLst>
          </p:cNvPr>
          <p:cNvSpPr>
            <a:spLocks noGrp="1"/>
          </p:cNvSpPr>
          <p:nvPr>
            <p:ph idx="1"/>
          </p:nvPr>
        </p:nvSpPr>
        <p:spPr/>
        <p:txBody>
          <a:bodyPr>
            <a:normAutofit fontScale="92500" lnSpcReduction="10000"/>
          </a:bodyPr>
          <a:lstStyle/>
          <a:p>
            <a:r>
              <a:rPr lang="tr-TR" dirty="0"/>
              <a:t>Alıntılı girişler” de çoğu zaman çarpıcıdır.</a:t>
            </a:r>
            <a:endParaRPr lang="en-US"/>
          </a:p>
          <a:p>
            <a:endParaRPr lang="en-US" dirty="0"/>
          </a:p>
          <a:p>
            <a:r>
              <a:rPr lang="tr-TR" dirty="0"/>
              <a:t> </a:t>
            </a:r>
            <a:r>
              <a:rPr lang="tr-TR" dirty="0">
                <a:hlinkClick r:id="rId2"/>
              </a:rPr>
              <a:t>Röportaj</a:t>
            </a:r>
            <a:r>
              <a:rPr lang="tr-TR" dirty="0"/>
              <a:t> yapılan kişinin yaptığı en önemli açıklama röportajın başına konur. </a:t>
            </a:r>
            <a:endParaRPr lang="en-US" dirty="0"/>
          </a:p>
          <a:p>
            <a:endParaRPr lang="en-US" dirty="0"/>
          </a:p>
          <a:p>
            <a:r>
              <a:rPr lang="tr-TR" dirty="0"/>
              <a:t>Genellikle tırnak içinde verilen bu açıklamayı röportajın genel olarak çatısını ortaya koyan anlatım ya da sözün sahibinin tanıtımı izler. Ardından da sorulara ve yanıtlarına yer verilir. </a:t>
            </a:r>
            <a:endParaRPr lang="en-US" dirty="0"/>
          </a:p>
          <a:p>
            <a:endParaRPr lang="en-US" dirty="0"/>
          </a:p>
          <a:p>
            <a:r>
              <a:rPr lang="tr-TR" dirty="0"/>
              <a:t>Bu açıklama genellikle bir olay ya da konu üzerine olur.</a:t>
            </a:r>
            <a:endParaRPr lang="en-US" dirty="0"/>
          </a:p>
          <a:p>
            <a:pPr marL="0" indent="0">
              <a:buNone/>
            </a:pPr>
            <a:br>
              <a:rPr lang="tr-TR" dirty="0"/>
            </a:br>
            <a:r>
              <a:rPr lang="en-US" dirty="0"/>
              <a:t>	</a:t>
            </a:r>
            <a:endParaRPr lang="tr-TR" dirty="0"/>
          </a:p>
        </p:txBody>
      </p:sp>
    </p:spTree>
    <p:extLst>
      <p:ext uri="{BB962C8B-B14F-4D97-AF65-F5344CB8AC3E}">
        <p14:creationId xmlns:p14="http://schemas.microsoft.com/office/powerpoint/2010/main" val="157235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0608A-FCE6-4AE6-A5A6-FBE0D1E4680E}"/>
              </a:ext>
            </a:extLst>
          </p:cNvPr>
          <p:cNvSpPr>
            <a:spLocks noGrp="1"/>
          </p:cNvSpPr>
          <p:nvPr>
            <p:ph type="title"/>
          </p:nvPr>
        </p:nvSpPr>
        <p:spPr/>
        <p:txBody>
          <a:bodyPr/>
          <a:lstStyle/>
          <a:p>
            <a:pPr algn="ctr"/>
            <a:r>
              <a:rPr lang="tr-TR" b="1" dirty="0">
                <a:solidFill>
                  <a:srgbClr val="FFC000"/>
                </a:solidFill>
              </a:rPr>
              <a:t>Röportaj  Nedir</a:t>
            </a:r>
            <a:r>
              <a:rPr lang="en-US" b="1" dirty="0">
                <a:solidFill>
                  <a:srgbClr val="FFC000"/>
                </a:solidFill>
              </a:rPr>
              <a:t>?</a:t>
            </a:r>
            <a:br>
              <a:rPr lang="en-US" b="1" dirty="0"/>
            </a:br>
            <a:endParaRPr lang="tr-TR" dirty="0"/>
          </a:p>
        </p:txBody>
      </p:sp>
      <p:sp>
        <p:nvSpPr>
          <p:cNvPr id="3" name="Content Placeholder 2">
            <a:extLst>
              <a:ext uri="{FF2B5EF4-FFF2-40B4-BE49-F238E27FC236}">
                <a16:creationId xmlns:a16="http://schemas.microsoft.com/office/drawing/2014/main" id="{DBED0999-0066-4C5F-A8D5-11D43C60D46D}"/>
              </a:ext>
            </a:extLst>
          </p:cNvPr>
          <p:cNvSpPr>
            <a:spLocks noGrp="1"/>
          </p:cNvSpPr>
          <p:nvPr>
            <p:ph idx="1"/>
          </p:nvPr>
        </p:nvSpPr>
        <p:spPr/>
        <p:txBody>
          <a:bodyPr/>
          <a:lstStyle/>
          <a:p>
            <a:r>
              <a:rPr lang="tr-TR" dirty="0"/>
              <a:t>Bir olayı, bir yeri, bir eşyayı veya bir kuruluşu çeşitli yönleriyle tanıtmak amacıyla dergi, gazete veya görüntülü yayın organlarında sunulan konuşmalara </a:t>
            </a:r>
            <a:r>
              <a:rPr lang="tr-TR" b="1" dirty="0">
                <a:hlinkClick r:id="rId2"/>
              </a:rPr>
              <a:t>röportaj</a:t>
            </a:r>
            <a:r>
              <a:rPr lang="tr-TR" dirty="0"/>
              <a:t> (söyleşi) denir. </a:t>
            </a:r>
            <a:endParaRPr lang="en-US" dirty="0"/>
          </a:p>
          <a:p>
            <a:br>
              <a:rPr lang="tr-TR" dirty="0"/>
            </a:br>
            <a:r>
              <a:rPr lang="tr-TR" dirty="0"/>
              <a:t>Söyleşide bir ön hazırlık olması gerekir. Tanıtmak istediğiniz şahıs, kurum veya çevrenin önceden planlanması ve incelenmesi gerekir. </a:t>
            </a:r>
            <a:endParaRPr lang="en-US" dirty="0"/>
          </a:p>
          <a:p>
            <a:endParaRPr lang="en-US" dirty="0"/>
          </a:p>
          <a:p>
            <a:r>
              <a:rPr lang="tr-TR" dirty="0"/>
              <a:t>Örneğin, bir kişiyi tanıtmak istiyorsak o kişi hakkında yeterli bilgiye sahip olmamız gerekir. Kişi hakkında yapılan inceleme ve araştırmalar neticesinde sorular o kişinin özelliklerini yansıtacak bir şekilde önceden hazırlanmalıdır. Her türlü sözlü ve yazılı kompozisyonda amaç gerekli bir unsurdur. </a:t>
            </a:r>
          </a:p>
        </p:txBody>
      </p:sp>
    </p:spTree>
    <p:extLst>
      <p:ext uri="{BB962C8B-B14F-4D97-AF65-F5344CB8AC3E}">
        <p14:creationId xmlns:p14="http://schemas.microsoft.com/office/powerpoint/2010/main" val="2771177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44061-01CE-419C-880F-C000A764A56D}"/>
              </a:ext>
            </a:extLst>
          </p:cNvPr>
          <p:cNvSpPr>
            <a:spLocks noGrp="1"/>
          </p:cNvSpPr>
          <p:nvPr>
            <p:ph type="title"/>
          </p:nvPr>
        </p:nvSpPr>
        <p:spPr/>
        <p:txBody>
          <a:bodyPr/>
          <a:lstStyle/>
          <a:p>
            <a:pPr algn="ctr"/>
            <a:r>
              <a:rPr lang="tr-TR" b="1" dirty="0">
                <a:solidFill>
                  <a:srgbClr val="FFC000"/>
                </a:solidFill>
              </a:rPr>
              <a:t>Röportaj  Nedir</a:t>
            </a:r>
            <a:r>
              <a:rPr lang="en-US" b="1" dirty="0">
                <a:solidFill>
                  <a:srgbClr val="FFC000"/>
                </a:solidFill>
              </a:rPr>
              <a:t>?</a:t>
            </a:r>
            <a:endParaRPr lang="tr-TR" dirty="0"/>
          </a:p>
        </p:txBody>
      </p:sp>
      <p:sp>
        <p:nvSpPr>
          <p:cNvPr id="3" name="Content Placeholder 2">
            <a:extLst>
              <a:ext uri="{FF2B5EF4-FFF2-40B4-BE49-F238E27FC236}">
                <a16:creationId xmlns:a16="http://schemas.microsoft.com/office/drawing/2014/main" id="{19702D8E-3846-4B65-A63F-B99CC35E92B5}"/>
              </a:ext>
            </a:extLst>
          </p:cNvPr>
          <p:cNvSpPr>
            <a:spLocks noGrp="1"/>
          </p:cNvSpPr>
          <p:nvPr>
            <p:ph idx="1"/>
          </p:nvPr>
        </p:nvSpPr>
        <p:spPr/>
        <p:txBody>
          <a:bodyPr/>
          <a:lstStyle/>
          <a:p>
            <a:r>
              <a:rPr lang="tr-TR" dirty="0">
                <a:hlinkClick r:id="rId2"/>
              </a:rPr>
              <a:t>Röportaj</a:t>
            </a:r>
            <a:r>
              <a:rPr lang="tr-TR" dirty="0"/>
              <a:t>da da hazırlanan sorular amaca uygun olmalıdır. Konuşma yaptığımız şahsı sorularımızla kontrol etmek zorundayız. </a:t>
            </a:r>
            <a:endParaRPr lang="en-US" dirty="0"/>
          </a:p>
          <a:p>
            <a:r>
              <a:rPr lang="tr-TR" dirty="0"/>
              <a:t>Eğer röportaj sırasında sorularla hâkimiyeti elimizden bırakırsak konuşma başka yönlere kayarak amacın dışına çıkılır. </a:t>
            </a:r>
            <a:endParaRPr lang="en-US" dirty="0"/>
          </a:p>
          <a:p>
            <a:br>
              <a:rPr lang="tr-TR" dirty="0"/>
            </a:br>
            <a:r>
              <a:rPr lang="tr-TR" dirty="0"/>
              <a:t>Röportajlar genellikle en önemli unsurların yer aldığı, önemsiz soruların yayınlanmadığı türde yazılar olmalıdır. </a:t>
            </a:r>
            <a:endParaRPr lang="en-US" dirty="0"/>
          </a:p>
          <a:p>
            <a:r>
              <a:rPr lang="tr-TR" dirty="0"/>
              <a:t>Önemli olan, önemli olanı, ilginç olanı vermektir. </a:t>
            </a:r>
          </a:p>
        </p:txBody>
      </p:sp>
    </p:spTree>
    <p:extLst>
      <p:ext uri="{BB962C8B-B14F-4D97-AF65-F5344CB8AC3E}">
        <p14:creationId xmlns:p14="http://schemas.microsoft.com/office/powerpoint/2010/main" val="221635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56AED-CE14-402B-B504-6188FF4B9AA5}"/>
              </a:ext>
            </a:extLst>
          </p:cNvPr>
          <p:cNvSpPr>
            <a:spLocks noGrp="1"/>
          </p:cNvSpPr>
          <p:nvPr>
            <p:ph type="title"/>
          </p:nvPr>
        </p:nvSpPr>
        <p:spPr/>
        <p:txBody>
          <a:bodyPr/>
          <a:lstStyle/>
          <a:p>
            <a:pPr algn="ctr"/>
            <a:r>
              <a:rPr lang="tr-TR" b="1" dirty="0">
                <a:solidFill>
                  <a:srgbClr val="FFC000"/>
                </a:solidFill>
              </a:rPr>
              <a:t>Röportaj</a:t>
            </a:r>
            <a:r>
              <a:rPr lang="en-US" b="1" dirty="0">
                <a:solidFill>
                  <a:srgbClr val="FFC000"/>
                </a:solidFill>
              </a:rPr>
              <a:t>a </a:t>
            </a:r>
            <a:r>
              <a:rPr lang="tr-TR" b="1" dirty="0">
                <a:solidFill>
                  <a:srgbClr val="FFC000"/>
                </a:solidFill>
              </a:rPr>
              <a:t>Nasıl Başlanır?</a:t>
            </a:r>
            <a:endParaRPr lang="tr-TR" dirty="0">
              <a:solidFill>
                <a:srgbClr val="FFC000"/>
              </a:solidFill>
            </a:endParaRPr>
          </a:p>
        </p:txBody>
      </p:sp>
      <p:sp>
        <p:nvSpPr>
          <p:cNvPr id="3" name="Content Placeholder 2">
            <a:extLst>
              <a:ext uri="{FF2B5EF4-FFF2-40B4-BE49-F238E27FC236}">
                <a16:creationId xmlns:a16="http://schemas.microsoft.com/office/drawing/2014/main" id="{445D6B18-E36E-4837-A211-3E5AA505270B}"/>
              </a:ext>
            </a:extLst>
          </p:cNvPr>
          <p:cNvSpPr>
            <a:spLocks noGrp="1"/>
          </p:cNvSpPr>
          <p:nvPr>
            <p:ph idx="1"/>
          </p:nvPr>
        </p:nvSpPr>
        <p:spPr/>
        <p:txBody>
          <a:bodyPr>
            <a:normAutofit fontScale="92500" lnSpcReduction="10000"/>
          </a:bodyPr>
          <a:lstStyle/>
          <a:p>
            <a:r>
              <a:rPr lang="tr-TR" dirty="0"/>
              <a:t>O halde bir röportaj yapılıp bittikten sonra tüm notları önümüze koyup, “acaba en önemli kısımlar hangileri” diye düşünmekte yarar vardır. Bu işlem aslında röportaj sırasında da gerçekleştirilebilir.</a:t>
            </a:r>
            <a:endParaRPr lang="en-US" dirty="0"/>
          </a:p>
          <a:p>
            <a:endParaRPr lang="en-US" dirty="0"/>
          </a:p>
          <a:p>
            <a:r>
              <a:rPr lang="tr-TR" dirty="0"/>
              <a:t> Yani </a:t>
            </a:r>
            <a:r>
              <a:rPr lang="tr-TR" dirty="0">
                <a:hlinkClick r:id="rId2"/>
              </a:rPr>
              <a:t>röportaj</a:t>
            </a:r>
            <a:r>
              <a:rPr lang="tr-TR" dirty="0"/>
              <a:t> sırasında kendi kendimize “hangi yanıtlar daha önemli” ve “yazmaya daha çok değer” diye sorabiliriz.</a:t>
            </a:r>
            <a:endParaRPr lang="en-US" dirty="0"/>
          </a:p>
          <a:p>
            <a:br>
              <a:rPr lang="tr-TR" dirty="0"/>
            </a:br>
            <a:r>
              <a:rPr lang="tr-TR" dirty="0"/>
              <a:t>Bir bütün halinde bakıldığında röportaj yazısı “giriş + önemli sorular ve yanıtları + sonuç ifadesi” bölümlerinden oluşur.</a:t>
            </a:r>
            <a:endParaRPr lang="en-US" dirty="0"/>
          </a:p>
          <a:p>
            <a:endParaRPr lang="en-US" dirty="0"/>
          </a:p>
          <a:p>
            <a:r>
              <a:rPr lang="tr-TR" dirty="0"/>
              <a:t> Röportaj yapılın kişinin kimliği ve konuyla ilgili verilecek diğer bilgiler ise genellikle röportaj ana metninin yanında ayrı kutular halinde sayfaya konulur.</a:t>
            </a:r>
          </a:p>
        </p:txBody>
      </p:sp>
    </p:spTree>
    <p:extLst>
      <p:ext uri="{BB962C8B-B14F-4D97-AF65-F5344CB8AC3E}">
        <p14:creationId xmlns:p14="http://schemas.microsoft.com/office/powerpoint/2010/main" val="3777203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631D9-08C4-40C8-9324-86B40B1F5F79}"/>
              </a:ext>
            </a:extLst>
          </p:cNvPr>
          <p:cNvSpPr>
            <a:spLocks noGrp="1"/>
          </p:cNvSpPr>
          <p:nvPr>
            <p:ph type="title"/>
          </p:nvPr>
        </p:nvSpPr>
        <p:spPr/>
        <p:txBody>
          <a:bodyPr/>
          <a:lstStyle/>
          <a:p>
            <a:pPr algn="ctr"/>
            <a:r>
              <a:rPr lang="tr-TR" b="1" dirty="0">
                <a:solidFill>
                  <a:srgbClr val="FFC000"/>
                </a:solidFill>
              </a:rPr>
              <a:t>Röportaj</a:t>
            </a:r>
            <a:r>
              <a:rPr lang="en-US" b="1" dirty="0">
                <a:solidFill>
                  <a:srgbClr val="FFC000"/>
                </a:solidFill>
              </a:rPr>
              <a:t>a </a:t>
            </a:r>
            <a:r>
              <a:rPr lang="tr-TR" b="1" dirty="0">
                <a:solidFill>
                  <a:srgbClr val="FFC000"/>
                </a:solidFill>
              </a:rPr>
              <a:t>Nasıl Başlanır?</a:t>
            </a:r>
            <a:endParaRPr lang="tr-TR" dirty="0"/>
          </a:p>
        </p:txBody>
      </p:sp>
      <p:sp>
        <p:nvSpPr>
          <p:cNvPr id="3" name="Content Placeholder 2">
            <a:extLst>
              <a:ext uri="{FF2B5EF4-FFF2-40B4-BE49-F238E27FC236}">
                <a16:creationId xmlns:a16="http://schemas.microsoft.com/office/drawing/2014/main" id="{D2CE689D-B468-42AF-9199-21E824BAB0F5}"/>
              </a:ext>
            </a:extLst>
          </p:cNvPr>
          <p:cNvSpPr>
            <a:spLocks noGrp="1"/>
          </p:cNvSpPr>
          <p:nvPr>
            <p:ph idx="1"/>
          </p:nvPr>
        </p:nvSpPr>
        <p:spPr/>
        <p:txBody>
          <a:bodyPr/>
          <a:lstStyle/>
          <a:p>
            <a:r>
              <a:rPr lang="tr-TR" dirty="0">
                <a:hlinkClick r:id="rId2"/>
              </a:rPr>
              <a:t>Röportajda</a:t>
            </a:r>
            <a:r>
              <a:rPr lang="tr-TR" dirty="0"/>
              <a:t> asıl olan ilk sorudan başlayarak ön önemli soruları arka arkaya sıralamak değildir.</a:t>
            </a:r>
            <a:endParaRPr lang="en-US" dirty="0"/>
          </a:p>
          <a:p>
            <a:r>
              <a:rPr lang="tr-TR" dirty="0"/>
              <a:t> En önemli olan, sorduğumuz sorulara “yanıt alabilmek” ve bu yanıtları tüm taraflar için “yanlış anlaşılmaya neden olmayacak” bir biçimde yazabilmektir.</a:t>
            </a:r>
            <a:endParaRPr lang="en-US" dirty="0"/>
          </a:p>
          <a:p>
            <a:br>
              <a:rPr lang="tr-TR" dirty="0"/>
            </a:br>
            <a:r>
              <a:rPr lang="tr-TR" dirty="0"/>
              <a:t>Bu nedenle, öncelikle genel sorulardan başlamak, karşımızdakinin bizi tanımasına ve açılmasına olanak vermek yararlı olacaktır.</a:t>
            </a:r>
            <a:endParaRPr lang="en-US" dirty="0"/>
          </a:p>
          <a:p>
            <a:r>
              <a:rPr lang="tr-TR" dirty="0"/>
              <a:t> Bu şekilde bir başlangıçtan sonra daha özel ya da önemli sorular görüşmenin ortalarında yöneltilebilir ve kurulan iletişim ortamı içinde bu sorulara daha samimi yanıtlar alınabilir.</a:t>
            </a:r>
          </a:p>
        </p:txBody>
      </p:sp>
    </p:spTree>
    <p:extLst>
      <p:ext uri="{BB962C8B-B14F-4D97-AF65-F5344CB8AC3E}">
        <p14:creationId xmlns:p14="http://schemas.microsoft.com/office/powerpoint/2010/main" val="1483564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7F641-E980-420F-944A-EEACD676E0AD}"/>
              </a:ext>
            </a:extLst>
          </p:cNvPr>
          <p:cNvSpPr>
            <a:spLocks noGrp="1"/>
          </p:cNvSpPr>
          <p:nvPr>
            <p:ph type="title"/>
          </p:nvPr>
        </p:nvSpPr>
        <p:spPr/>
        <p:txBody>
          <a:bodyPr/>
          <a:lstStyle/>
          <a:p>
            <a:pPr algn="ctr"/>
            <a:r>
              <a:rPr lang="tr-TR" b="1" dirty="0">
                <a:solidFill>
                  <a:srgbClr val="FFC000"/>
                </a:solidFill>
              </a:rPr>
              <a:t>Röportaj  Nedir?</a:t>
            </a:r>
            <a:endParaRPr lang="tr-TR" dirty="0">
              <a:solidFill>
                <a:srgbClr val="FFC000"/>
              </a:solidFill>
            </a:endParaRPr>
          </a:p>
        </p:txBody>
      </p:sp>
      <p:sp>
        <p:nvSpPr>
          <p:cNvPr id="3" name="Content Placeholder 2">
            <a:extLst>
              <a:ext uri="{FF2B5EF4-FFF2-40B4-BE49-F238E27FC236}">
                <a16:creationId xmlns:a16="http://schemas.microsoft.com/office/drawing/2014/main" id="{ADBBC4F4-7F4A-4261-AE63-0C29C373A8FA}"/>
              </a:ext>
            </a:extLst>
          </p:cNvPr>
          <p:cNvSpPr>
            <a:spLocks noGrp="1"/>
          </p:cNvSpPr>
          <p:nvPr>
            <p:ph idx="1"/>
          </p:nvPr>
        </p:nvSpPr>
        <p:spPr/>
        <p:txBody>
          <a:bodyPr/>
          <a:lstStyle/>
          <a:p>
            <a:r>
              <a:rPr lang="tr-TR" b="1" dirty="0"/>
              <a:t>Giriş Sırasında</a:t>
            </a:r>
            <a:r>
              <a:rPr lang="en-US" b="1" dirty="0"/>
              <a:t>;</a:t>
            </a:r>
          </a:p>
          <a:p>
            <a:br>
              <a:rPr lang="tr-TR" dirty="0"/>
            </a:br>
            <a:r>
              <a:rPr lang="tr-TR" i="1" dirty="0"/>
              <a:t>Kendi duygu ve düşüncelerimizi görüşmeye ortak etmemek önemli bir röportaj kuralıdır. Bir görüşme, asla bir tartışma değildir. Karşımızdakinden kendi görüşlerimiz doğrultusunda yanıtlar alabilmek, onu yönlendirerek istediğimiz sözcükleri duymaya çalışmak ise hiç değildir. Bu görüşme, karşımızdakinin görüşlerini alabilmek için bizim isteğimizle gerçekleşen bir görüşmedir.</a:t>
            </a:r>
          </a:p>
        </p:txBody>
      </p:sp>
    </p:spTree>
    <p:extLst>
      <p:ext uri="{BB962C8B-B14F-4D97-AF65-F5344CB8AC3E}">
        <p14:creationId xmlns:p14="http://schemas.microsoft.com/office/powerpoint/2010/main" val="89970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B60A-0242-4449-B0CB-9EC3798FD9BA}"/>
              </a:ext>
            </a:extLst>
          </p:cNvPr>
          <p:cNvSpPr>
            <a:spLocks noGrp="1"/>
          </p:cNvSpPr>
          <p:nvPr>
            <p:ph type="title"/>
          </p:nvPr>
        </p:nvSpPr>
        <p:spPr/>
        <p:txBody>
          <a:bodyPr/>
          <a:lstStyle/>
          <a:p>
            <a:pPr algn="ctr"/>
            <a:r>
              <a:rPr lang="tr-TR" b="1" dirty="0">
                <a:solidFill>
                  <a:srgbClr val="FFC000"/>
                </a:solidFill>
              </a:rPr>
              <a:t>Röportaj  Nedir?</a:t>
            </a:r>
            <a:endParaRPr lang="tr-TR" dirty="0"/>
          </a:p>
        </p:txBody>
      </p:sp>
      <p:sp>
        <p:nvSpPr>
          <p:cNvPr id="3" name="Content Placeholder 2">
            <a:extLst>
              <a:ext uri="{FF2B5EF4-FFF2-40B4-BE49-F238E27FC236}">
                <a16:creationId xmlns:a16="http://schemas.microsoft.com/office/drawing/2014/main" id="{5F63C6E5-D300-4A8C-877B-760F84E2C7A0}"/>
              </a:ext>
            </a:extLst>
          </p:cNvPr>
          <p:cNvSpPr>
            <a:spLocks noGrp="1"/>
          </p:cNvSpPr>
          <p:nvPr>
            <p:ph idx="1"/>
          </p:nvPr>
        </p:nvSpPr>
        <p:spPr/>
        <p:txBody>
          <a:bodyPr/>
          <a:lstStyle/>
          <a:p>
            <a:r>
              <a:rPr lang="tr-TR" b="1" dirty="0"/>
              <a:t>Giriş Nasıl Yazılır?</a:t>
            </a:r>
            <a:br>
              <a:rPr lang="tr-TR" dirty="0"/>
            </a:br>
            <a:r>
              <a:rPr lang="tr-TR" dirty="0"/>
              <a:t>Röportaj yazısının en önemli kısmı “giriş” kısmıdır. Bir haber için giriş cümlesi ne ise, bir röportaj için giriş kısmı da aynı şekilde önemlidir. Okura bu röportajı “gel oku” denilen girişin, röportajın tamamını okutturacak cazibeyi taşıması gerekir.</a:t>
            </a:r>
            <a:br>
              <a:rPr lang="tr-TR" dirty="0"/>
            </a:br>
            <a:r>
              <a:rPr lang="tr-TR" dirty="0"/>
              <a:t>Örneğin; </a:t>
            </a:r>
            <a:r>
              <a:rPr lang="tr-TR" dirty="0">
                <a:hlinkClick r:id="rId2"/>
              </a:rPr>
              <a:t>röportaj</a:t>
            </a:r>
            <a:r>
              <a:rPr lang="tr-TR" dirty="0"/>
              <a:t> yapılan kişiyi tanımlayıcı bir giriş yapılabilir. Röportaj yapılan kişinin kim olduğu, hangi niteliklere, yeteneklere, özelliklere sahip olduğu, hangi olayları yaşadığı ya da hangi olaylara şahit olduğu anlatılarak röportaj sorularına bir geçiş sağlanabilir.</a:t>
            </a:r>
            <a:br>
              <a:rPr lang="tr-TR" dirty="0"/>
            </a:br>
            <a:r>
              <a:rPr lang="tr-TR" dirty="0"/>
              <a:t>Burada bir noktanın da altı çizilebilir.</a:t>
            </a:r>
          </a:p>
        </p:txBody>
      </p:sp>
    </p:spTree>
    <p:extLst>
      <p:ext uri="{BB962C8B-B14F-4D97-AF65-F5344CB8AC3E}">
        <p14:creationId xmlns:p14="http://schemas.microsoft.com/office/powerpoint/2010/main" val="327131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AE2E0-C721-42D0-A198-BE086A967C04}"/>
              </a:ext>
            </a:extLst>
          </p:cNvPr>
          <p:cNvSpPr>
            <a:spLocks noGrp="1"/>
          </p:cNvSpPr>
          <p:nvPr>
            <p:ph type="title"/>
          </p:nvPr>
        </p:nvSpPr>
        <p:spPr/>
        <p:txBody>
          <a:bodyPr/>
          <a:lstStyle/>
          <a:p>
            <a:pPr algn="ctr"/>
            <a:r>
              <a:rPr lang="tr-TR" b="1" dirty="0">
                <a:solidFill>
                  <a:srgbClr val="FFC000"/>
                </a:solidFill>
              </a:rPr>
              <a:t>Röportaj  Nedir?</a:t>
            </a:r>
            <a:endParaRPr lang="tr-TR" dirty="0"/>
          </a:p>
        </p:txBody>
      </p:sp>
      <p:sp>
        <p:nvSpPr>
          <p:cNvPr id="3" name="Content Placeholder 2">
            <a:extLst>
              <a:ext uri="{FF2B5EF4-FFF2-40B4-BE49-F238E27FC236}">
                <a16:creationId xmlns:a16="http://schemas.microsoft.com/office/drawing/2014/main" id="{71F0E383-5335-4EDA-B4BF-7B2BB02A4B21}"/>
              </a:ext>
            </a:extLst>
          </p:cNvPr>
          <p:cNvSpPr>
            <a:spLocks noGrp="1"/>
          </p:cNvSpPr>
          <p:nvPr>
            <p:ph idx="1"/>
          </p:nvPr>
        </p:nvSpPr>
        <p:spPr/>
        <p:txBody>
          <a:bodyPr>
            <a:normAutofit lnSpcReduction="10000"/>
          </a:bodyPr>
          <a:lstStyle/>
          <a:p>
            <a:r>
              <a:rPr lang="tr-TR" dirty="0"/>
              <a:t>Tanımlayıcı giriş, büyük ölçüde, o kişinin hayat öyküsü değildir. Hayat hikâyeleri genellikle röportajlarda ayrı bir başlık altında, ayrı bir çerçeve içinde sunulur.</a:t>
            </a:r>
            <a:endParaRPr lang="en-US" dirty="0"/>
          </a:p>
          <a:p>
            <a:endParaRPr lang="en-US" dirty="0"/>
          </a:p>
          <a:p>
            <a:r>
              <a:rPr lang="tr-TR" dirty="0"/>
              <a:t> En çok iki paragraf olan bu yazıda kişinin doğum tarihine ve yerine, aldığı eğitime, yaptığı işlere ve eserlerine ilişkin bilgiler verilir. </a:t>
            </a:r>
            <a:endParaRPr lang="en-US" dirty="0"/>
          </a:p>
          <a:p>
            <a:endParaRPr lang="en-US" dirty="0"/>
          </a:p>
          <a:p>
            <a:r>
              <a:rPr lang="tr-TR" dirty="0"/>
              <a:t>Varsa bildiği yabancı dil, evli ise çocuk sayısı da bu metinde yer alabilir. En klasik anlamda “kimdir?” başlığı altında verilen tanıtıcı bilgiler bu şekilde ana metinden ayrı sunulur. </a:t>
            </a:r>
            <a:endParaRPr lang="en-US" dirty="0"/>
          </a:p>
          <a:p>
            <a:endParaRPr lang="en-US" dirty="0"/>
          </a:p>
          <a:p>
            <a:r>
              <a:rPr lang="tr-TR" dirty="0"/>
              <a:t>Dolayısıyla giriş yazısı, “kimdir” yazısı olmaz.</a:t>
            </a:r>
          </a:p>
        </p:txBody>
      </p:sp>
    </p:spTree>
    <p:extLst>
      <p:ext uri="{BB962C8B-B14F-4D97-AF65-F5344CB8AC3E}">
        <p14:creationId xmlns:p14="http://schemas.microsoft.com/office/powerpoint/2010/main" val="163769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2C8B6-81D7-4318-87D9-DE68C263FBAE}"/>
              </a:ext>
            </a:extLst>
          </p:cNvPr>
          <p:cNvSpPr>
            <a:spLocks noGrp="1"/>
          </p:cNvSpPr>
          <p:nvPr>
            <p:ph type="title"/>
          </p:nvPr>
        </p:nvSpPr>
        <p:spPr/>
        <p:txBody>
          <a:bodyPr/>
          <a:lstStyle/>
          <a:p>
            <a:pPr algn="ctr"/>
            <a:r>
              <a:rPr lang="tr-TR" b="1" dirty="0">
                <a:solidFill>
                  <a:srgbClr val="FFC000"/>
                </a:solidFill>
              </a:rPr>
              <a:t>Röportaj  Nedir?</a:t>
            </a:r>
            <a:endParaRPr lang="tr-TR" dirty="0"/>
          </a:p>
        </p:txBody>
      </p:sp>
      <p:sp>
        <p:nvSpPr>
          <p:cNvPr id="3" name="Content Placeholder 2">
            <a:extLst>
              <a:ext uri="{FF2B5EF4-FFF2-40B4-BE49-F238E27FC236}">
                <a16:creationId xmlns:a16="http://schemas.microsoft.com/office/drawing/2014/main" id="{6AACB707-AEAE-4369-976A-EF37AE894B18}"/>
              </a:ext>
            </a:extLst>
          </p:cNvPr>
          <p:cNvSpPr>
            <a:spLocks noGrp="1"/>
          </p:cNvSpPr>
          <p:nvPr>
            <p:ph idx="1"/>
          </p:nvPr>
        </p:nvSpPr>
        <p:spPr/>
        <p:txBody>
          <a:bodyPr>
            <a:normAutofit fontScale="92500" lnSpcReduction="10000"/>
          </a:bodyPr>
          <a:lstStyle/>
          <a:p>
            <a:r>
              <a:rPr lang="tr-TR" dirty="0"/>
              <a:t>Kimi zaman da “önemli olan” röportaj yapılan kişinin tanıtılmasından çok, onun yaşamış olduğu önemli bir olaydır.</a:t>
            </a:r>
            <a:endParaRPr lang="en-US" dirty="0"/>
          </a:p>
          <a:p>
            <a:endParaRPr lang="en-US" dirty="0"/>
          </a:p>
          <a:p>
            <a:r>
              <a:rPr lang="tr-TR" dirty="0"/>
              <a:t> Bu gibi durumlarda da önce olay tanımlanır, ardından da söz, olayı anlatacak olan kişiye verilir.</a:t>
            </a:r>
            <a:endParaRPr lang="en-US" dirty="0"/>
          </a:p>
          <a:p>
            <a:endParaRPr lang="en-US" dirty="0"/>
          </a:p>
          <a:p>
            <a:r>
              <a:rPr lang="tr-TR" dirty="0"/>
              <a:t> Kimi röportajlarda bu olayın öykülendiği de görülür. Daha sonra sorulan sorular da söz konusu önemli olay etrafında düğümlenir.</a:t>
            </a:r>
            <a:endParaRPr lang="en-US" dirty="0"/>
          </a:p>
          <a:p>
            <a:br>
              <a:rPr lang="tr-TR" dirty="0"/>
            </a:br>
            <a:r>
              <a:rPr lang="tr-TR" dirty="0"/>
              <a:t>Bir başka röportaj giriş tekniği olarak “sorulu girişler” yine yaygın bir kullanıma sahiptir. Kamuoyunun ilgisini çeken, merak edilen kimi sorular ardı ardına sıralanır ve “… uzmanı … ile … konusu üzerine konuştuk” gibi bir ifadeyle röportaja başlanabilir.</a:t>
            </a:r>
          </a:p>
        </p:txBody>
      </p:sp>
    </p:spTree>
    <p:extLst>
      <p:ext uri="{BB962C8B-B14F-4D97-AF65-F5344CB8AC3E}">
        <p14:creationId xmlns:p14="http://schemas.microsoft.com/office/powerpoint/2010/main" val="3073957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11</TotalTime>
  <Words>803</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İş Yaşamında İletişim Becerileri Hafta 8</vt:lpstr>
      <vt:lpstr>Röportaj  Nedir? </vt:lpstr>
      <vt:lpstr>Röportaj  Nedir?</vt:lpstr>
      <vt:lpstr>Röportaja Nasıl Başlanır?</vt:lpstr>
      <vt:lpstr>Röportaja Nasıl Başlanır?</vt:lpstr>
      <vt:lpstr>Röportaj  Nedir?</vt:lpstr>
      <vt:lpstr>Röportaj  Nedir?</vt:lpstr>
      <vt:lpstr>Röportaj  Nedir?</vt:lpstr>
      <vt:lpstr>Röportaj  Nedir?</vt:lpstr>
      <vt:lpstr>Röportaj  Nedir?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Yaşamında İletişim Becerileri Hafta 8</dc:title>
  <dc:creator>Author 2</dc:creator>
  <cp:lastModifiedBy>Author 2</cp:lastModifiedBy>
  <cp:revision>3</cp:revision>
  <dcterms:created xsi:type="dcterms:W3CDTF">2020-01-13T11:16:22Z</dcterms:created>
  <dcterms:modified xsi:type="dcterms:W3CDTF">2020-01-13T18:31:52Z</dcterms:modified>
</cp:coreProperties>
</file>