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4" r:id="rId3"/>
    <p:sldId id="265" r:id="rId4"/>
    <p:sldId id="266" r:id="rId5"/>
    <p:sldId id="267" r:id="rId6"/>
    <p:sldId id="268" r:id="rId7"/>
    <p:sldId id="269" r:id="rId8"/>
    <p:sldId id="270" r:id="rId9"/>
    <p:sldId id="271" r:id="rId10"/>
    <p:sldId id="272"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8E38830F-8C3B-4D6B-A66C-3E91099754C3}" type="datetimeFigureOut">
              <a:rPr lang="tr-TR" smtClean="0"/>
              <a:t>20.11.2019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2E42C94-BF89-4771-A815-3567B32C1BD4}" type="slidenum">
              <a:rPr lang="tr-TR" smtClean="0"/>
              <a:t>‹#›</a:t>
            </a:fld>
            <a:endParaRPr lang="tr-TR"/>
          </a:p>
        </p:txBody>
      </p:sp>
    </p:spTree>
    <p:extLst>
      <p:ext uri="{BB962C8B-B14F-4D97-AF65-F5344CB8AC3E}">
        <p14:creationId xmlns:p14="http://schemas.microsoft.com/office/powerpoint/2010/main" val="3428284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E38830F-8C3B-4D6B-A66C-3E91099754C3}" type="datetimeFigureOut">
              <a:rPr lang="tr-TR" smtClean="0"/>
              <a:t>20.11.2019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2E42C94-BF89-4771-A815-3567B32C1BD4}" type="slidenum">
              <a:rPr lang="tr-TR" smtClean="0"/>
              <a:t>‹#›</a:t>
            </a:fld>
            <a:endParaRPr lang="tr-TR"/>
          </a:p>
        </p:txBody>
      </p:sp>
    </p:spTree>
    <p:extLst>
      <p:ext uri="{BB962C8B-B14F-4D97-AF65-F5344CB8AC3E}">
        <p14:creationId xmlns:p14="http://schemas.microsoft.com/office/powerpoint/2010/main" val="3869815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E38830F-8C3B-4D6B-A66C-3E91099754C3}" type="datetimeFigureOut">
              <a:rPr lang="tr-TR" smtClean="0"/>
              <a:t>20.11.2019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2E42C94-BF89-4771-A815-3567B32C1BD4}" type="slidenum">
              <a:rPr lang="tr-TR" smtClean="0"/>
              <a:t>‹#›</a:t>
            </a:fld>
            <a:endParaRPr lang="tr-TR"/>
          </a:p>
        </p:txBody>
      </p:sp>
    </p:spTree>
    <p:extLst>
      <p:ext uri="{BB962C8B-B14F-4D97-AF65-F5344CB8AC3E}">
        <p14:creationId xmlns:p14="http://schemas.microsoft.com/office/powerpoint/2010/main" val="1206199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E38830F-8C3B-4D6B-A66C-3E91099754C3}" type="datetimeFigureOut">
              <a:rPr lang="tr-TR" smtClean="0"/>
              <a:t>20.11.2019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2E42C94-BF89-4771-A815-3567B32C1BD4}" type="slidenum">
              <a:rPr lang="tr-TR" smtClean="0"/>
              <a:t>‹#›</a:t>
            </a:fld>
            <a:endParaRPr lang="tr-TR"/>
          </a:p>
        </p:txBody>
      </p:sp>
    </p:spTree>
    <p:extLst>
      <p:ext uri="{BB962C8B-B14F-4D97-AF65-F5344CB8AC3E}">
        <p14:creationId xmlns:p14="http://schemas.microsoft.com/office/powerpoint/2010/main" val="22857286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8E38830F-8C3B-4D6B-A66C-3E91099754C3}" type="datetimeFigureOut">
              <a:rPr lang="tr-TR" smtClean="0"/>
              <a:t>20.11.2019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2E42C94-BF89-4771-A815-3567B32C1BD4}" type="slidenum">
              <a:rPr lang="tr-TR" smtClean="0"/>
              <a:t>‹#›</a:t>
            </a:fld>
            <a:endParaRPr lang="tr-TR"/>
          </a:p>
        </p:txBody>
      </p:sp>
    </p:spTree>
    <p:extLst>
      <p:ext uri="{BB962C8B-B14F-4D97-AF65-F5344CB8AC3E}">
        <p14:creationId xmlns:p14="http://schemas.microsoft.com/office/powerpoint/2010/main" val="3416038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E38830F-8C3B-4D6B-A66C-3E91099754C3}" type="datetimeFigureOut">
              <a:rPr lang="tr-TR" smtClean="0"/>
              <a:t>20.11.2019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2E42C94-BF89-4771-A815-3567B32C1BD4}" type="slidenum">
              <a:rPr lang="tr-TR" smtClean="0"/>
              <a:t>‹#›</a:t>
            </a:fld>
            <a:endParaRPr lang="tr-TR"/>
          </a:p>
        </p:txBody>
      </p:sp>
    </p:spTree>
    <p:extLst>
      <p:ext uri="{BB962C8B-B14F-4D97-AF65-F5344CB8AC3E}">
        <p14:creationId xmlns:p14="http://schemas.microsoft.com/office/powerpoint/2010/main" val="573721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E38830F-8C3B-4D6B-A66C-3E91099754C3}" type="datetimeFigureOut">
              <a:rPr lang="tr-TR" smtClean="0"/>
              <a:t>20.11.2019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2E42C94-BF89-4771-A815-3567B32C1BD4}" type="slidenum">
              <a:rPr lang="tr-TR" smtClean="0"/>
              <a:t>‹#›</a:t>
            </a:fld>
            <a:endParaRPr lang="tr-TR"/>
          </a:p>
        </p:txBody>
      </p:sp>
    </p:spTree>
    <p:extLst>
      <p:ext uri="{BB962C8B-B14F-4D97-AF65-F5344CB8AC3E}">
        <p14:creationId xmlns:p14="http://schemas.microsoft.com/office/powerpoint/2010/main" val="2598006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E38830F-8C3B-4D6B-A66C-3E91099754C3}" type="datetimeFigureOut">
              <a:rPr lang="tr-TR" smtClean="0"/>
              <a:t>20.11.2019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2E42C94-BF89-4771-A815-3567B32C1BD4}" type="slidenum">
              <a:rPr lang="tr-TR" smtClean="0"/>
              <a:t>‹#›</a:t>
            </a:fld>
            <a:endParaRPr lang="tr-TR"/>
          </a:p>
        </p:txBody>
      </p:sp>
    </p:spTree>
    <p:extLst>
      <p:ext uri="{BB962C8B-B14F-4D97-AF65-F5344CB8AC3E}">
        <p14:creationId xmlns:p14="http://schemas.microsoft.com/office/powerpoint/2010/main" val="148668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E38830F-8C3B-4D6B-A66C-3E91099754C3}" type="datetimeFigureOut">
              <a:rPr lang="tr-TR" smtClean="0"/>
              <a:t>20.11.2019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2E42C94-BF89-4771-A815-3567B32C1BD4}" type="slidenum">
              <a:rPr lang="tr-TR" smtClean="0"/>
              <a:t>‹#›</a:t>
            </a:fld>
            <a:endParaRPr lang="tr-TR"/>
          </a:p>
        </p:txBody>
      </p:sp>
    </p:spTree>
    <p:extLst>
      <p:ext uri="{BB962C8B-B14F-4D97-AF65-F5344CB8AC3E}">
        <p14:creationId xmlns:p14="http://schemas.microsoft.com/office/powerpoint/2010/main" val="3526858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E38830F-8C3B-4D6B-A66C-3E91099754C3}" type="datetimeFigureOut">
              <a:rPr lang="tr-TR" smtClean="0"/>
              <a:t>20.11.2019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2E42C94-BF89-4771-A815-3567B32C1BD4}" type="slidenum">
              <a:rPr lang="tr-TR" smtClean="0"/>
              <a:t>‹#›</a:t>
            </a:fld>
            <a:endParaRPr lang="tr-TR"/>
          </a:p>
        </p:txBody>
      </p:sp>
    </p:spTree>
    <p:extLst>
      <p:ext uri="{BB962C8B-B14F-4D97-AF65-F5344CB8AC3E}">
        <p14:creationId xmlns:p14="http://schemas.microsoft.com/office/powerpoint/2010/main" val="1135091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E38830F-8C3B-4D6B-A66C-3E91099754C3}" type="datetimeFigureOut">
              <a:rPr lang="tr-TR" smtClean="0"/>
              <a:t>20.11.2019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2E42C94-BF89-4771-A815-3567B32C1BD4}" type="slidenum">
              <a:rPr lang="tr-TR" smtClean="0"/>
              <a:t>‹#›</a:t>
            </a:fld>
            <a:endParaRPr lang="tr-TR"/>
          </a:p>
        </p:txBody>
      </p:sp>
    </p:spTree>
    <p:extLst>
      <p:ext uri="{BB962C8B-B14F-4D97-AF65-F5344CB8AC3E}">
        <p14:creationId xmlns:p14="http://schemas.microsoft.com/office/powerpoint/2010/main" val="18098758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38830F-8C3B-4D6B-A66C-3E91099754C3}" type="datetimeFigureOut">
              <a:rPr lang="tr-TR" smtClean="0"/>
              <a:t>20.11.2019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E42C94-BF89-4771-A815-3567B32C1BD4}" type="slidenum">
              <a:rPr lang="tr-TR" smtClean="0"/>
              <a:t>‹#›</a:t>
            </a:fld>
            <a:endParaRPr lang="tr-TR"/>
          </a:p>
        </p:txBody>
      </p:sp>
    </p:spTree>
    <p:extLst>
      <p:ext uri="{BB962C8B-B14F-4D97-AF65-F5344CB8AC3E}">
        <p14:creationId xmlns:p14="http://schemas.microsoft.com/office/powerpoint/2010/main" val="9934430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Başlık"/>
          <p:cNvSpPr>
            <a:spLocks noGrp="1"/>
          </p:cNvSpPr>
          <p:nvPr>
            <p:ph type="title"/>
          </p:nvPr>
        </p:nvSpPr>
        <p:spPr/>
        <p:txBody>
          <a:bodyPr/>
          <a:lstStyle/>
          <a:p>
            <a:pPr eaLnBrk="1" hangingPunct="1"/>
            <a:r>
              <a:rPr lang="tr-TR" altLang="tr-TR" b="1" smtClean="0"/>
              <a:t>6. Harcanabilir Gelir (HG)</a:t>
            </a:r>
            <a:br>
              <a:rPr lang="tr-TR" altLang="tr-TR" b="1" smtClean="0"/>
            </a:br>
            <a:r>
              <a:rPr lang="tr-TR" altLang="tr-TR" i="1" smtClean="0"/>
              <a:t>    (Disposable Income)</a:t>
            </a:r>
          </a:p>
        </p:txBody>
      </p:sp>
      <p:sp>
        <p:nvSpPr>
          <p:cNvPr id="16387" name="2 İçerik Yer Tutucusu"/>
          <p:cNvSpPr>
            <a:spLocks noGrp="1"/>
          </p:cNvSpPr>
          <p:nvPr>
            <p:ph sz="quarter" idx="1"/>
          </p:nvPr>
        </p:nvSpPr>
        <p:spPr>
          <a:xfrm>
            <a:off x="838200" y="1690688"/>
            <a:ext cx="8229600" cy="4937125"/>
          </a:xfrm>
        </p:spPr>
        <p:txBody>
          <a:bodyPr/>
          <a:lstStyle/>
          <a:p>
            <a:pPr eaLnBrk="1" hangingPunct="1"/>
            <a:r>
              <a:rPr lang="tr-TR" altLang="tr-TR" dirty="0" smtClean="0"/>
              <a:t>HG = Kişisel Gelir – Dolaysız Vergiler</a:t>
            </a:r>
          </a:p>
          <a:p>
            <a:pPr eaLnBrk="1" hangingPunct="1"/>
            <a:endParaRPr lang="tr-TR" altLang="tr-TR" dirty="0" smtClean="0"/>
          </a:p>
          <a:p>
            <a:pPr eaLnBrk="1" hangingPunct="1"/>
            <a:r>
              <a:rPr lang="tr-TR" altLang="tr-TR" dirty="0" smtClean="0"/>
              <a:t>HG,  bireylerin serbestçe kullanabilecekleri gelirdir.</a:t>
            </a:r>
          </a:p>
          <a:p>
            <a:pPr eaLnBrk="1" hangingPunct="1"/>
            <a:endParaRPr lang="tr-TR" altLang="tr-TR" dirty="0" smtClean="0"/>
          </a:p>
          <a:p>
            <a:pPr eaLnBrk="1" hangingPunct="1"/>
            <a:r>
              <a:rPr lang="tr-TR" altLang="tr-TR" dirty="0" smtClean="0"/>
              <a:t>HG, en küçük milli gelir büyüklüğüdür.</a:t>
            </a:r>
          </a:p>
        </p:txBody>
      </p:sp>
      <p:sp>
        <p:nvSpPr>
          <p:cNvPr id="16390" name="8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DB80E28-0A70-4AEB-B39C-1AE2E8631633}" type="slidenum">
              <a:rPr lang="tr-TR" altLang="tr-TR">
                <a:solidFill>
                  <a:schemeClr val="tx2"/>
                </a:solidFill>
              </a:rPr>
              <a:pPr eaLnBrk="1" hangingPunct="1"/>
              <a:t>1</a:t>
            </a:fld>
            <a:endParaRPr lang="tr-TR" altLang="tr-TR">
              <a:solidFill>
                <a:schemeClr val="tx2"/>
              </a:solidFill>
            </a:endParaRPr>
          </a:p>
        </p:txBody>
      </p:sp>
      <p:pic>
        <p:nvPicPr>
          <p:cNvPr id="16391" name="Picture 4" descr="C:\Users\HP\AppData\Local\Microsoft\Windows\Temporary Internet Files\Content.IE5\YBBE4ZLD\MP90042367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64425" y="3573464"/>
            <a:ext cx="2592388" cy="220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320045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endParaRPr lang="tr-TR" dirty="0"/>
          </a:p>
        </p:txBody>
      </p:sp>
      <p:sp>
        <p:nvSpPr>
          <p:cNvPr id="3" name="Alt Başlık 2"/>
          <p:cNvSpPr>
            <a:spLocks noGrp="1"/>
          </p:cNvSpPr>
          <p:nvPr>
            <p:ph type="subTitle" idx="1"/>
          </p:nvPr>
        </p:nvSpPr>
        <p:spPr/>
        <p:txBody>
          <a:bodyPr/>
          <a:lstStyle/>
          <a:p>
            <a:r>
              <a:rPr lang="tr-TR" dirty="0" smtClean="0"/>
              <a:t>Güncel Ekonomik / İstatistik Göstergeleri</a:t>
            </a:r>
            <a:endParaRPr lang="tr-TR" dirty="0"/>
          </a:p>
        </p:txBody>
      </p:sp>
    </p:spTree>
    <p:extLst>
      <p:ext uri="{BB962C8B-B14F-4D97-AF65-F5344CB8AC3E}">
        <p14:creationId xmlns:p14="http://schemas.microsoft.com/office/powerpoint/2010/main" val="40773371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Başlık"/>
          <p:cNvSpPr>
            <a:spLocks noGrp="1"/>
          </p:cNvSpPr>
          <p:nvPr>
            <p:ph type="title"/>
          </p:nvPr>
        </p:nvSpPr>
        <p:spPr/>
        <p:txBody>
          <a:bodyPr/>
          <a:lstStyle/>
          <a:p>
            <a:r>
              <a:rPr lang="tr-TR" altLang="tr-TR" smtClean="0"/>
              <a:t>Özetle, Bu ölçütlerden;</a:t>
            </a:r>
          </a:p>
        </p:txBody>
      </p:sp>
      <p:sp>
        <p:nvSpPr>
          <p:cNvPr id="17411" name="2 İçerik Yer Tutucusu"/>
          <p:cNvSpPr>
            <a:spLocks noGrp="1"/>
          </p:cNvSpPr>
          <p:nvPr>
            <p:ph sz="quarter" idx="1"/>
          </p:nvPr>
        </p:nvSpPr>
        <p:spPr>
          <a:xfrm>
            <a:off x="651164" y="1557049"/>
            <a:ext cx="8229600" cy="4672012"/>
          </a:xfrm>
        </p:spPr>
        <p:txBody>
          <a:bodyPr/>
          <a:lstStyle/>
          <a:p>
            <a:r>
              <a:rPr lang="tr-TR" altLang="tr-TR" dirty="0" smtClean="0"/>
              <a:t>GSMH, ekonominin toplam üretim kuvvetini,</a:t>
            </a:r>
          </a:p>
          <a:p>
            <a:r>
              <a:rPr lang="tr-TR" altLang="tr-TR" dirty="0" smtClean="0"/>
              <a:t>MG, ülke sakinlerinin ortalama gelir ve satın alma gücünün seviyesini açıklamaktadır. Bunda dolayı, MG, ekonomik refah ölçüsü olarak kullanılmaktadır.</a:t>
            </a:r>
          </a:p>
          <a:p>
            <a:endParaRPr lang="tr-TR" altLang="tr-TR" dirty="0" smtClean="0"/>
          </a:p>
        </p:txBody>
      </p:sp>
      <p:sp>
        <p:nvSpPr>
          <p:cNvPr id="17414" name="8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590A702-DF0D-4082-AAA9-6EF8CF515B3A}" type="slidenum">
              <a:rPr lang="tr-TR" altLang="tr-TR">
                <a:solidFill>
                  <a:schemeClr val="tx2"/>
                </a:solidFill>
              </a:rPr>
              <a:pPr eaLnBrk="1" hangingPunct="1"/>
              <a:t>2</a:t>
            </a:fld>
            <a:endParaRPr lang="tr-TR" altLang="tr-TR">
              <a:solidFill>
                <a:schemeClr val="tx2"/>
              </a:solidFill>
            </a:endParaRPr>
          </a:p>
        </p:txBody>
      </p:sp>
      <p:pic>
        <p:nvPicPr>
          <p:cNvPr id="17415" name="Picture 4" descr="C:\Users\HP\AppData\Local\Microsoft\Windows\Temporary Internet Files\Content.IE5\FCLPLD4V\MC900238013[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72264" y="3429001"/>
            <a:ext cx="3095625" cy="208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321550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Başlık"/>
          <p:cNvSpPr>
            <a:spLocks noGrp="1"/>
          </p:cNvSpPr>
          <p:nvPr>
            <p:ph type="title"/>
          </p:nvPr>
        </p:nvSpPr>
        <p:spPr>
          <a:xfrm>
            <a:off x="1981200" y="152401"/>
            <a:ext cx="8229600" cy="612775"/>
          </a:xfrm>
        </p:spPr>
        <p:txBody>
          <a:bodyPr>
            <a:normAutofit fontScale="90000"/>
          </a:bodyPr>
          <a:lstStyle/>
          <a:p>
            <a:pPr algn="ctr" eaLnBrk="1" hangingPunct="1"/>
            <a:r>
              <a:rPr lang="tr-TR" altLang="tr-TR" sz="2000" b="1"/>
              <a:t>Milli Gelir Tahmin Yöntemleri</a:t>
            </a:r>
            <a:br>
              <a:rPr lang="tr-TR" altLang="tr-TR" sz="2000" b="1"/>
            </a:br>
            <a:r>
              <a:rPr lang="tr-TR" altLang="tr-TR" sz="2000" i="1"/>
              <a:t>(Estimation Methods of National Income)</a:t>
            </a:r>
          </a:p>
        </p:txBody>
      </p:sp>
      <p:sp>
        <p:nvSpPr>
          <p:cNvPr id="18435" name="2 İçerik Yer Tutucusu"/>
          <p:cNvSpPr>
            <a:spLocks noGrp="1"/>
          </p:cNvSpPr>
          <p:nvPr>
            <p:ph sz="quarter" idx="1"/>
          </p:nvPr>
        </p:nvSpPr>
        <p:spPr>
          <a:xfrm>
            <a:off x="1981200" y="836614"/>
            <a:ext cx="8229600" cy="5832475"/>
          </a:xfrm>
        </p:spPr>
        <p:txBody>
          <a:bodyPr/>
          <a:lstStyle/>
          <a:p>
            <a:pPr eaLnBrk="1" hangingPunct="1"/>
            <a:r>
              <a:rPr lang="tr-TR" altLang="tr-TR" sz="1400" b="1" dirty="0"/>
              <a:t>1. Üretim Yaklaşımı </a:t>
            </a:r>
            <a:r>
              <a:rPr lang="tr-TR" altLang="tr-TR" sz="1400" i="1" dirty="0"/>
              <a:t>(The </a:t>
            </a:r>
            <a:r>
              <a:rPr lang="tr-TR" altLang="tr-TR" sz="1400" i="1" dirty="0" err="1"/>
              <a:t>Production</a:t>
            </a:r>
            <a:r>
              <a:rPr lang="tr-TR" altLang="tr-TR" sz="1400" i="1" dirty="0"/>
              <a:t> </a:t>
            </a:r>
            <a:r>
              <a:rPr lang="tr-TR" altLang="tr-TR" sz="1400" i="1" dirty="0" err="1"/>
              <a:t>Approach</a:t>
            </a:r>
            <a:r>
              <a:rPr lang="tr-TR" altLang="tr-TR" sz="1400" i="1" dirty="0"/>
              <a:t>)</a:t>
            </a:r>
          </a:p>
          <a:p>
            <a:pPr eaLnBrk="1" hangingPunct="1"/>
            <a:r>
              <a:rPr lang="tr-TR" altLang="tr-TR" sz="1400" dirty="0"/>
              <a:t>Bu yöntemde amaç, bir ekonomide aynı mal ve hizmetleri üreten birimlerden meydana gelen faaliyet kollarındaki nihai mal ve hizmet üretim değerlerinin ölçülmesidir. Bir faaliyet kolunda üretilen mal ve hizmetlerin piyasa fiyatlarıyla değerlendirilmesiyle bu faaliyet kolunun gayri safi üretim değerine ulaşılır. Bu üretim değeri üretimde bulunabilmek için kullanılan ara mallarını da kapsar. Üretim yolu ile GSMH ise, toplam </a:t>
            </a:r>
            <a:r>
              <a:rPr lang="tr-TR" altLang="tr-TR" sz="1400" dirty="0" err="1"/>
              <a:t>GSÜD’den</a:t>
            </a:r>
            <a:r>
              <a:rPr lang="tr-TR" altLang="tr-TR" sz="1400" dirty="0"/>
              <a:t> bu ara mallarının değerinin çıkarılması ile elde edilir.</a:t>
            </a:r>
          </a:p>
          <a:p>
            <a:pPr eaLnBrk="1" hangingPunct="1"/>
            <a:r>
              <a:rPr lang="tr-TR" altLang="tr-TR" sz="1400" b="1" dirty="0"/>
              <a:t>2. Gelir Yaklaşımı </a:t>
            </a:r>
            <a:r>
              <a:rPr lang="tr-TR" altLang="tr-TR" sz="1400" i="1" dirty="0"/>
              <a:t>(The </a:t>
            </a:r>
            <a:r>
              <a:rPr lang="tr-TR" altLang="tr-TR" sz="1400" i="1" dirty="0" err="1"/>
              <a:t>Income</a:t>
            </a:r>
            <a:r>
              <a:rPr lang="tr-TR" altLang="tr-TR" sz="1400" i="1" dirty="0"/>
              <a:t> </a:t>
            </a:r>
            <a:r>
              <a:rPr lang="tr-TR" altLang="tr-TR" sz="1400" i="1" dirty="0" err="1"/>
              <a:t>Approach</a:t>
            </a:r>
            <a:r>
              <a:rPr lang="tr-TR" altLang="tr-TR" sz="1400" i="1" dirty="0"/>
              <a:t>)</a:t>
            </a:r>
          </a:p>
          <a:p>
            <a:pPr eaLnBrk="1" hangingPunct="1"/>
            <a:r>
              <a:rPr lang="tr-TR" altLang="tr-TR" sz="1400" dirty="0"/>
              <a:t>Bu yöntemde kişilerin cari mal ve hizmetleri dolayısıyla elde ettikleri faktör gelirleri hesaba alınır. Bunlar; maaş, ücret, faiz, kira ve </a:t>
            </a:r>
            <a:r>
              <a:rPr lang="tr-TR" altLang="tr-TR" sz="1400" dirty="0" err="1"/>
              <a:t>kar’dır</a:t>
            </a:r>
            <a:r>
              <a:rPr lang="tr-TR" altLang="tr-TR" sz="1400" dirty="0"/>
              <a:t>.  Ekonomide elde edilen bu faktör gelirlerinin toplanması sonucu milli gelire ulaşılır.</a:t>
            </a:r>
          </a:p>
          <a:p>
            <a:pPr eaLnBrk="1" hangingPunct="1"/>
            <a:r>
              <a:rPr lang="tr-TR" altLang="tr-TR" sz="1400" b="1" dirty="0"/>
              <a:t>3. Harcamalar Yaklaşımı </a:t>
            </a:r>
            <a:r>
              <a:rPr lang="tr-TR" altLang="tr-TR" sz="1400" i="1" dirty="0"/>
              <a:t>(The </a:t>
            </a:r>
            <a:r>
              <a:rPr lang="tr-TR" altLang="tr-TR" sz="1400" i="1" dirty="0" err="1"/>
              <a:t>Expenditure</a:t>
            </a:r>
            <a:r>
              <a:rPr lang="tr-TR" altLang="tr-TR" sz="1400" i="1" dirty="0"/>
              <a:t> </a:t>
            </a:r>
            <a:r>
              <a:rPr lang="tr-TR" altLang="tr-TR" sz="1400" i="1" dirty="0" err="1"/>
              <a:t>Approach</a:t>
            </a:r>
            <a:r>
              <a:rPr lang="tr-TR" altLang="tr-TR" sz="1400" i="1" dirty="0"/>
              <a:t>)</a:t>
            </a:r>
          </a:p>
          <a:p>
            <a:pPr eaLnBrk="1" hangingPunct="1"/>
            <a:r>
              <a:rPr lang="tr-TR" altLang="tr-TR" sz="1400" dirty="0"/>
              <a:t>Harcamalar yönteminde milli ekonomide belli bir süre içinde tüketime ve yatırıma yapılan harcamalar toplamı olarak </a:t>
            </a:r>
            <a:r>
              <a:rPr lang="tr-TR" altLang="tr-TR" sz="1400" dirty="0" err="1"/>
              <a:t>GSYH’a</a:t>
            </a:r>
            <a:r>
              <a:rPr lang="tr-TR" altLang="tr-TR" sz="1400" dirty="0"/>
              <a:t> ulaşılır.  Bu toplamda tamamlanmış mal ve hizmetler ele alınır.  Harcama yapılarak elde edilen mal ve hizmetlerin bir kısmı yıl içerisinde ara mal olarak başka mal ve hizmetlerin üretiminde kullanılır. Bir kısmı ise doğrudan tüketime, yatırıma ya da stok veya ihracata gider. Bunlar nihai kullanım olarak adlandırılır.  Yıl içerisinde başka bir sanayi işlem görmeyerek nihai alıcılar tarafından satın alınan mallar nihai kullanımın kapsamını oluşturur.  Bir ekonomide satılan bütün nihai ve mal hizmetlerin toplam değeri nihai kullanım değerine bu ise gayri safi katma değerlerin toplamına eşittir.</a:t>
            </a:r>
            <a:endParaRPr lang="tr-TR" altLang="tr-TR" sz="1400" dirty="0">
              <a:latin typeface="Arial" panose="020B0604020202020204" pitchFamily="34" charset="0"/>
            </a:endParaRPr>
          </a:p>
          <a:p>
            <a:pPr eaLnBrk="1" hangingPunct="1">
              <a:buFont typeface="Wingdings 3" panose="05040102010807070707" pitchFamily="18" charset="2"/>
              <a:buNone/>
            </a:pPr>
            <a:r>
              <a:rPr lang="tr-TR" altLang="tr-TR" sz="1400" b="1" i="1" dirty="0">
                <a:latin typeface="Arial" panose="020B0604020202020204" pitchFamily="34" charset="0"/>
              </a:rPr>
              <a:t>	</a:t>
            </a:r>
            <a:r>
              <a:rPr lang="tr-TR" altLang="tr-TR" sz="1400" b="1" i="1" dirty="0"/>
              <a:t>BU ÜÇ YÖNTEMDE, AYNI SONUÇ ELDE EDİLİR. FAKAT DEĞİŞİK VERİ KAYNAKLARINA BAĞLI OLARAK FARKLILIKLAR DA GÖZÜKEBİLİR.  TÜİK, ÜRETİM YÖNTEMİ OLARAK HESAPLANAN GSYH’YI ANA GÖSTERGE OLARAK KULLANMAKTADIR.</a:t>
            </a:r>
          </a:p>
        </p:txBody>
      </p:sp>
      <p:sp>
        <p:nvSpPr>
          <p:cNvPr id="18436" name="4 Altbilgi Yer Tutucusu"/>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dirty="0">
              <a:solidFill>
                <a:schemeClr val="tx2"/>
              </a:solidFill>
            </a:endParaRPr>
          </a:p>
        </p:txBody>
      </p:sp>
      <p:sp>
        <p:nvSpPr>
          <p:cNvPr id="18437" name="7 Veri Yer Tutucusu"/>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dirty="0">
              <a:solidFill>
                <a:schemeClr val="tx2"/>
              </a:solidFill>
            </a:endParaRPr>
          </a:p>
        </p:txBody>
      </p:sp>
      <p:sp>
        <p:nvSpPr>
          <p:cNvPr id="18438" name="8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76D9D0A-0856-4674-8FCB-D284DEDB08C4}" type="slidenum">
              <a:rPr lang="tr-TR" altLang="tr-TR">
                <a:solidFill>
                  <a:schemeClr val="tx2"/>
                </a:solidFill>
              </a:rPr>
              <a:pPr eaLnBrk="1" hangingPunct="1"/>
              <a:t>3</a:t>
            </a:fld>
            <a:endParaRPr lang="tr-TR" altLang="tr-TR">
              <a:solidFill>
                <a:schemeClr val="tx2"/>
              </a:solidFill>
            </a:endParaRPr>
          </a:p>
        </p:txBody>
      </p:sp>
    </p:spTree>
    <p:extLst>
      <p:ext uri="{BB962C8B-B14F-4D97-AF65-F5344CB8AC3E}">
        <p14:creationId xmlns:p14="http://schemas.microsoft.com/office/powerpoint/2010/main" val="36764746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19288" y="404813"/>
            <a:ext cx="8229600" cy="1143000"/>
          </a:xfrm>
        </p:spPr>
        <p:txBody>
          <a:bodyPr rtlCol="0">
            <a:normAutofit fontScale="90000"/>
          </a:bodyPr>
          <a:lstStyle/>
          <a:p>
            <a:pPr>
              <a:defRPr/>
            </a:pPr>
            <a:r>
              <a:rPr lang="tr-TR" b="1" dirty="0" smtClean="0"/>
              <a:t>1. Üretim </a:t>
            </a:r>
            <a:r>
              <a:rPr lang="tr-TR" b="1" dirty="0"/>
              <a:t>Yöntemi ile Gayri Safi Yurtiçi Hasıla (GSYH) (1998 Bazlı)</a:t>
            </a:r>
            <a:r>
              <a:rPr lang="tr-TR" dirty="0"/>
              <a:t/>
            </a:r>
            <a:br>
              <a:rPr lang="tr-TR" dirty="0"/>
            </a:br>
            <a:endParaRPr lang="tr-TR" dirty="0"/>
          </a:p>
        </p:txBody>
      </p:sp>
      <p:sp>
        <p:nvSpPr>
          <p:cNvPr id="19459" name="2 İçerik Yer Tutucusu"/>
          <p:cNvSpPr>
            <a:spLocks noGrp="1"/>
          </p:cNvSpPr>
          <p:nvPr>
            <p:ph sz="quarter" idx="1"/>
          </p:nvPr>
        </p:nvSpPr>
        <p:spPr>
          <a:xfrm>
            <a:off x="1981200" y="1412875"/>
            <a:ext cx="8229600" cy="4713288"/>
          </a:xfrm>
        </p:spPr>
        <p:txBody>
          <a:bodyPr>
            <a:normAutofit lnSpcReduction="10000"/>
          </a:bodyPr>
          <a:lstStyle/>
          <a:p>
            <a:pPr eaLnBrk="1" hangingPunct="1"/>
            <a:r>
              <a:rPr lang="tr-TR" altLang="tr-TR" smtClean="0"/>
              <a:t>Üretim yöntemiyle GSYH tahminleri dönemler itibariyle cari ve (1998 bazlı) sabit fiyatlarla hesaplanmakta ve sonuçları haber bülteni şeklinde yayımlanmaktadır. </a:t>
            </a:r>
          </a:p>
          <a:p>
            <a:pPr eaLnBrk="1" hangingPunct="1"/>
            <a:r>
              <a:rPr lang="tr-TR" altLang="tr-TR" b="1" smtClean="0"/>
              <a:t>Gayri safi yurtiçi hasıla zımni fiyat deflatörü</a:t>
            </a:r>
            <a:r>
              <a:rPr lang="tr-TR" altLang="tr-TR" smtClean="0"/>
              <a:t>: Gayri safi yurtiçi hasıla zımni fiyat deflatörü cari fiyatlarla gayri safi yurtiçi hasıla değerinin sabit GSYH değerine bölünmesiyle elde edilir. </a:t>
            </a:r>
          </a:p>
          <a:p>
            <a:pPr eaLnBrk="1" hangingPunct="1"/>
            <a:r>
              <a:rPr lang="tr-TR" altLang="tr-TR" smtClean="0"/>
              <a:t>Bir ekonomide fiyatlar genel düzeyindeki değişmeleri gösteren kapsamlı bir fiyat indeksidir. Gayri safi yurtiçi hasıla kapsamına giren tüm mal ve hizmetlerin fiyatlarındaki artışı ifade etmektedir. </a:t>
            </a:r>
          </a:p>
          <a:p>
            <a:pPr eaLnBrk="1" hangingPunct="1"/>
            <a:endParaRPr lang="tr-TR" altLang="tr-TR" smtClean="0"/>
          </a:p>
          <a:p>
            <a:pPr eaLnBrk="1" hangingPunct="1"/>
            <a:endParaRPr lang="tr-TR" altLang="tr-TR" smtClean="0"/>
          </a:p>
        </p:txBody>
      </p:sp>
      <p:sp>
        <p:nvSpPr>
          <p:cNvPr id="19462" name="8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3F54A0E-C0ED-4763-827E-E6B7C2B587A2}" type="slidenum">
              <a:rPr lang="tr-TR" altLang="tr-TR">
                <a:solidFill>
                  <a:schemeClr val="tx2"/>
                </a:solidFill>
              </a:rPr>
              <a:pPr eaLnBrk="1" hangingPunct="1"/>
              <a:t>4</a:t>
            </a:fld>
            <a:endParaRPr lang="tr-TR" altLang="tr-TR">
              <a:solidFill>
                <a:schemeClr val="tx2"/>
              </a:solidFill>
            </a:endParaRPr>
          </a:p>
        </p:txBody>
      </p:sp>
    </p:spTree>
    <p:extLst>
      <p:ext uri="{BB962C8B-B14F-4D97-AF65-F5344CB8AC3E}">
        <p14:creationId xmlns:p14="http://schemas.microsoft.com/office/powerpoint/2010/main" val="4181560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Başlık"/>
          <p:cNvSpPr>
            <a:spLocks noGrp="1"/>
          </p:cNvSpPr>
          <p:nvPr>
            <p:ph type="title"/>
          </p:nvPr>
        </p:nvSpPr>
        <p:spPr>
          <a:xfrm>
            <a:off x="1981200" y="152401"/>
            <a:ext cx="8229600" cy="900113"/>
          </a:xfrm>
        </p:spPr>
        <p:txBody>
          <a:bodyPr/>
          <a:lstStyle/>
          <a:p>
            <a:r>
              <a:rPr lang="tr-TR" altLang="tr-TR" sz="2200" b="1"/>
              <a:t>Cari (Nominal) ve Sabit (Reel) Fiyat Arasındaki Fark</a:t>
            </a:r>
            <a:br>
              <a:rPr lang="tr-TR" altLang="tr-TR" sz="2200" b="1"/>
            </a:br>
            <a:r>
              <a:rPr lang="tr-TR" altLang="tr-TR" sz="2200" i="1"/>
              <a:t>(Difference Between Current and Constant Prices)</a:t>
            </a:r>
          </a:p>
        </p:txBody>
      </p:sp>
      <p:sp>
        <p:nvSpPr>
          <p:cNvPr id="20483" name="2 İçerik Yer Tutucusu"/>
          <p:cNvSpPr>
            <a:spLocks noGrp="1"/>
          </p:cNvSpPr>
          <p:nvPr>
            <p:ph sz="quarter" idx="1"/>
          </p:nvPr>
        </p:nvSpPr>
        <p:spPr>
          <a:xfrm>
            <a:off x="1981200" y="1219201"/>
            <a:ext cx="8229600" cy="4937125"/>
          </a:xfrm>
        </p:spPr>
        <p:txBody>
          <a:bodyPr/>
          <a:lstStyle/>
          <a:p>
            <a:r>
              <a:rPr lang="tr-TR" altLang="tr-TR" smtClean="0"/>
              <a:t>Cari fiyatlarla GSMH’daki gelişmeler,  gerçek gelişmeleri yansıtmayabilir.  Çeşitli yılların GSMH rakamlarının reel olarak karşılaştırılması gerektiğinde,  fiyat değişikliklerinden gelen etkiyi yok etmek gerekmektedir.  </a:t>
            </a:r>
          </a:p>
          <a:p>
            <a:endParaRPr lang="tr-TR" altLang="tr-TR" smtClean="0"/>
          </a:p>
          <a:p>
            <a:r>
              <a:rPr lang="tr-TR" altLang="tr-TR" smtClean="0"/>
              <a:t>Sabit fiyatlarla GSMH bu etkiyi yok ederek,  belli bir dönemde yer alan gerçek değişmeleri ölçmektedir. </a:t>
            </a:r>
          </a:p>
          <a:p>
            <a:endParaRPr lang="tr-TR" altLang="tr-TR" smtClean="0"/>
          </a:p>
        </p:txBody>
      </p:sp>
      <p:sp>
        <p:nvSpPr>
          <p:cNvPr id="20486" name="8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A383379-4169-40B3-B135-A9F21C98254E}" type="slidenum">
              <a:rPr lang="tr-TR" altLang="tr-TR">
                <a:solidFill>
                  <a:schemeClr val="tx2"/>
                </a:solidFill>
              </a:rPr>
              <a:pPr eaLnBrk="1" hangingPunct="1"/>
              <a:t>5</a:t>
            </a:fld>
            <a:endParaRPr lang="tr-TR" altLang="tr-TR">
              <a:solidFill>
                <a:schemeClr val="tx2"/>
              </a:solidFill>
            </a:endParaRPr>
          </a:p>
        </p:txBody>
      </p:sp>
    </p:spTree>
    <p:extLst>
      <p:ext uri="{BB962C8B-B14F-4D97-AF65-F5344CB8AC3E}">
        <p14:creationId xmlns:p14="http://schemas.microsoft.com/office/powerpoint/2010/main" val="18354381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Başlık"/>
          <p:cNvSpPr>
            <a:spLocks noGrp="1"/>
          </p:cNvSpPr>
          <p:nvPr>
            <p:ph type="title"/>
          </p:nvPr>
        </p:nvSpPr>
        <p:spPr>
          <a:xfrm>
            <a:off x="1981200" y="152401"/>
            <a:ext cx="8229600" cy="900113"/>
          </a:xfrm>
        </p:spPr>
        <p:txBody>
          <a:bodyPr/>
          <a:lstStyle/>
          <a:p>
            <a:pPr algn="ctr"/>
            <a:r>
              <a:rPr lang="tr-TR" altLang="tr-TR" sz="2400" b="1"/>
              <a:t>Temel fiyat, Alıcı fiyatı ve Üretici fiyatı</a:t>
            </a:r>
            <a:br>
              <a:rPr lang="tr-TR" altLang="tr-TR" sz="2400" b="1"/>
            </a:br>
            <a:r>
              <a:rPr lang="tr-TR" altLang="tr-TR" sz="2400" i="1"/>
              <a:t>(Basic Price, Purchasers’ Price and Producer Price</a:t>
            </a:r>
          </a:p>
        </p:txBody>
      </p:sp>
      <p:sp>
        <p:nvSpPr>
          <p:cNvPr id="3" name="2 İçerik Yer Tutucusu"/>
          <p:cNvSpPr>
            <a:spLocks noGrp="1"/>
          </p:cNvSpPr>
          <p:nvPr>
            <p:ph sz="quarter" idx="1"/>
          </p:nvPr>
        </p:nvSpPr>
        <p:spPr>
          <a:xfrm>
            <a:off x="1981200" y="1123951"/>
            <a:ext cx="8229600" cy="5400675"/>
          </a:xfrm>
        </p:spPr>
        <p:txBody>
          <a:bodyPr/>
          <a:lstStyle/>
          <a:p>
            <a:pPr eaLnBrk="1" hangingPunct="1"/>
            <a:r>
              <a:rPr lang="tr-TR" altLang="tr-TR" sz="2000" b="1"/>
              <a:t>Temel fiyat: </a:t>
            </a:r>
            <a:r>
              <a:rPr lang="tr-TR" altLang="tr-TR" sz="2000"/>
              <a:t>Üreticiler tarafından, satın alan kişiden bir mal ya da hizmet karşılığında alınan fiyattan, söz konusu birimin üretiminin ya da satışının sonucu olarak ödenmesi gereken ürün üzerindeki vergilerin çıkarılması ve sübvansiyonların eklenmesiyle elde edilen değerdir. </a:t>
            </a:r>
          </a:p>
          <a:p>
            <a:pPr eaLnBrk="1" hangingPunct="1">
              <a:buFont typeface="Wingdings 3" panose="05040102010807070707" pitchFamily="18" charset="2"/>
              <a:buNone/>
            </a:pPr>
            <a:r>
              <a:rPr lang="tr-TR" altLang="tr-TR" sz="2000"/>
              <a:t>	Bu fiyata üretici tarafından ayrıca faturalandırılan herhangi bir nakil ücreti dahil değildir. </a:t>
            </a:r>
          </a:p>
          <a:p>
            <a:pPr eaLnBrk="1" hangingPunct="1"/>
            <a:r>
              <a:rPr lang="tr-TR" altLang="tr-TR" sz="2000" b="1"/>
              <a:t>Alıcı fiyatı: </a:t>
            </a:r>
            <a:r>
              <a:rPr lang="tr-TR" altLang="tr-TR" sz="2000"/>
              <a:t>Satın alma esnasında, alıcı fiyatı, satın alan kişi tarafından ürünler için gerçekte ödenen fiyattır ve ürün üzerindeki vergilerden sübvansiyonların çıkartılması ile elde edilen miktarı içerir. </a:t>
            </a:r>
          </a:p>
          <a:p>
            <a:pPr eaLnBrk="1" hangingPunct="1"/>
            <a:r>
              <a:rPr lang="tr-TR" altLang="tr-TR" sz="2000" b="1"/>
              <a:t>Üretici fiyatı</a:t>
            </a:r>
            <a:r>
              <a:rPr lang="tr-TR" altLang="tr-TR" sz="2000"/>
              <a:t>: Üretilen mal veya hizmetin bir birimi için üretici tarafından alıcıdan alınabilen miktar -eksi- alıcıya fatura edilmiş her türlü KDV veya benzer çıkarılabilir vergi olarak tanımlanabilir. </a:t>
            </a:r>
          </a:p>
          <a:p>
            <a:pPr eaLnBrk="1" hangingPunct="1">
              <a:buFont typeface="Wingdings 3" panose="05040102010807070707" pitchFamily="18" charset="2"/>
              <a:buNone/>
            </a:pPr>
            <a:r>
              <a:rPr lang="tr-TR" altLang="tr-TR" sz="2000"/>
              <a:t>	Üretici tarafından faturalandırılmış her türlü ulaştırma bedelini hariç tutar. </a:t>
            </a:r>
          </a:p>
          <a:p>
            <a:endParaRPr lang="tr-TR" altLang="tr-TR" smtClean="0"/>
          </a:p>
        </p:txBody>
      </p:sp>
      <p:sp>
        <p:nvSpPr>
          <p:cNvPr id="21510" name="8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3C08A2C-116C-4D26-84DD-42347068AD4F}" type="slidenum">
              <a:rPr lang="tr-TR" altLang="tr-TR">
                <a:solidFill>
                  <a:schemeClr val="tx2"/>
                </a:solidFill>
              </a:rPr>
              <a:pPr eaLnBrk="1" hangingPunct="1"/>
              <a:t>6</a:t>
            </a:fld>
            <a:endParaRPr lang="tr-TR" altLang="tr-TR">
              <a:solidFill>
                <a:schemeClr val="tx2"/>
              </a:solidFill>
            </a:endParaRPr>
          </a:p>
        </p:txBody>
      </p:sp>
    </p:spTree>
    <p:extLst>
      <p:ext uri="{BB962C8B-B14F-4D97-AF65-F5344CB8AC3E}">
        <p14:creationId xmlns:p14="http://schemas.microsoft.com/office/powerpoint/2010/main" val="6150572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5766" name="Group 1254"/>
          <p:cNvGraphicFramePr>
            <a:graphicFrameLocks noGrp="1"/>
          </p:cNvGraphicFramePr>
          <p:nvPr/>
        </p:nvGraphicFramePr>
        <p:xfrm>
          <a:off x="2270125" y="1630363"/>
          <a:ext cx="7651750" cy="3600570"/>
        </p:xfrm>
        <a:graphic>
          <a:graphicData uri="http://schemas.openxmlformats.org/drawingml/2006/table">
            <a:tbl>
              <a:tblPr/>
              <a:tblGrid>
                <a:gridCol w="520700">
                  <a:extLst>
                    <a:ext uri="{9D8B030D-6E8A-4147-A177-3AD203B41FA5}">
                      <a16:colId xmlns:a16="http://schemas.microsoft.com/office/drawing/2014/main" val="20000"/>
                    </a:ext>
                  </a:extLst>
                </a:gridCol>
                <a:gridCol w="677863">
                  <a:extLst>
                    <a:ext uri="{9D8B030D-6E8A-4147-A177-3AD203B41FA5}">
                      <a16:colId xmlns:a16="http://schemas.microsoft.com/office/drawing/2014/main" val="20001"/>
                    </a:ext>
                  </a:extLst>
                </a:gridCol>
                <a:gridCol w="579437">
                  <a:extLst>
                    <a:ext uri="{9D8B030D-6E8A-4147-A177-3AD203B41FA5}">
                      <a16:colId xmlns:a16="http://schemas.microsoft.com/office/drawing/2014/main" val="20002"/>
                    </a:ext>
                  </a:extLst>
                </a:gridCol>
                <a:gridCol w="628650">
                  <a:extLst>
                    <a:ext uri="{9D8B030D-6E8A-4147-A177-3AD203B41FA5}">
                      <a16:colId xmlns:a16="http://schemas.microsoft.com/office/drawing/2014/main" val="20003"/>
                    </a:ext>
                  </a:extLst>
                </a:gridCol>
                <a:gridCol w="677863">
                  <a:extLst>
                    <a:ext uri="{9D8B030D-6E8A-4147-A177-3AD203B41FA5}">
                      <a16:colId xmlns:a16="http://schemas.microsoft.com/office/drawing/2014/main" val="20004"/>
                    </a:ext>
                  </a:extLst>
                </a:gridCol>
                <a:gridCol w="628650">
                  <a:extLst>
                    <a:ext uri="{9D8B030D-6E8A-4147-A177-3AD203B41FA5}">
                      <a16:colId xmlns:a16="http://schemas.microsoft.com/office/drawing/2014/main" val="20005"/>
                    </a:ext>
                  </a:extLst>
                </a:gridCol>
                <a:gridCol w="628650">
                  <a:extLst>
                    <a:ext uri="{9D8B030D-6E8A-4147-A177-3AD203B41FA5}">
                      <a16:colId xmlns:a16="http://schemas.microsoft.com/office/drawing/2014/main" val="20006"/>
                    </a:ext>
                  </a:extLst>
                </a:gridCol>
                <a:gridCol w="677862">
                  <a:extLst>
                    <a:ext uri="{9D8B030D-6E8A-4147-A177-3AD203B41FA5}">
                      <a16:colId xmlns:a16="http://schemas.microsoft.com/office/drawing/2014/main" val="20007"/>
                    </a:ext>
                  </a:extLst>
                </a:gridCol>
                <a:gridCol w="628650">
                  <a:extLst>
                    <a:ext uri="{9D8B030D-6E8A-4147-A177-3AD203B41FA5}">
                      <a16:colId xmlns:a16="http://schemas.microsoft.com/office/drawing/2014/main" val="20008"/>
                    </a:ext>
                  </a:extLst>
                </a:gridCol>
                <a:gridCol w="677863">
                  <a:extLst>
                    <a:ext uri="{9D8B030D-6E8A-4147-A177-3AD203B41FA5}">
                      <a16:colId xmlns:a16="http://schemas.microsoft.com/office/drawing/2014/main" val="20009"/>
                    </a:ext>
                  </a:extLst>
                </a:gridCol>
                <a:gridCol w="647700">
                  <a:extLst>
                    <a:ext uri="{9D8B030D-6E8A-4147-A177-3AD203B41FA5}">
                      <a16:colId xmlns:a16="http://schemas.microsoft.com/office/drawing/2014/main" val="20010"/>
                    </a:ext>
                  </a:extLst>
                </a:gridCol>
                <a:gridCol w="677862">
                  <a:extLst>
                    <a:ext uri="{9D8B030D-6E8A-4147-A177-3AD203B41FA5}">
                      <a16:colId xmlns:a16="http://schemas.microsoft.com/office/drawing/2014/main" val="20011"/>
                    </a:ext>
                  </a:extLst>
                </a:gridCol>
              </a:tblGrid>
              <a:tr h="198085">
                <a:tc gridSpan="1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dirty="0" smtClean="0">
                          <a:ln>
                            <a:noFill/>
                          </a:ln>
                          <a:solidFill>
                            <a:schemeClr val="tx1"/>
                          </a:solidFill>
                          <a:effectLst/>
                          <a:latin typeface="Arial Tur" charset="-94"/>
                        </a:rPr>
                        <a:t>Cari fiyatlarla gayri safi yurti</a:t>
                      </a:r>
                      <a:r>
                        <a:rPr kumimoji="0" lang="tr-TR" sz="700" b="0" i="0" u="none" strike="noStrike" cap="none" normalizeH="0" baseline="0" dirty="0" smtClean="0">
                          <a:ln>
                            <a:noFill/>
                          </a:ln>
                          <a:solidFill>
                            <a:schemeClr val="tx1"/>
                          </a:solidFill>
                          <a:effectLst/>
                          <a:latin typeface="Calibri"/>
                        </a:rPr>
                        <a:t>ç</a:t>
                      </a:r>
                      <a:r>
                        <a:rPr kumimoji="0" lang="tr-TR" sz="700" b="0" i="0" u="none" strike="noStrike" cap="none" normalizeH="0" baseline="0" dirty="0" smtClean="0">
                          <a:ln>
                            <a:noFill/>
                          </a:ln>
                          <a:solidFill>
                            <a:schemeClr val="tx1"/>
                          </a:solidFill>
                          <a:effectLst/>
                          <a:latin typeface="Arial Tur" charset="-94"/>
                        </a:rPr>
                        <a:t>i hasıla - İktisadi faaliyet kollarına g</a:t>
                      </a:r>
                      <a:r>
                        <a:rPr kumimoji="0" lang="tr-TR" sz="700" b="0" i="0" u="none" strike="noStrike" cap="none" normalizeH="0" baseline="0" dirty="0" smtClean="0">
                          <a:ln>
                            <a:noFill/>
                          </a:ln>
                          <a:solidFill>
                            <a:schemeClr val="tx1"/>
                          </a:solidFill>
                          <a:effectLst/>
                          <a:latin typeface="Calibri"/>
                        </a:rPr>
                        <a:t>ö</a:t>
                      </a:r>
                      <a:r>
                        <a:rPr kumimoji="0" lang="tr-TR" sz="700" b="0" i="0" u="none" strike="noStrike" cap="none" normalizeH="0" baseline="0" dirty="0" smtClean="0">
                          <a:ln>
                            <a:noFill/>
                          </a:ln>
                          <a:solidFill>
                            <a:schemeClr val="tx1"/>
                          </a:solidFill>
                          <a:effectLst/>
                          <a:latin typeface="Arial Tur" charset="-94"/>
                        </a:rPr>
                        <a:t>re temel fiyatlarla</a:t>
                      </a:r>
                      <a:endParaRPr kumimoji="0" lang="tr-TR" sz="1800" b="0" i="0" u="none" strike="noStrike" cap="none" normalizeH="0" baseline="0" dirty="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0"/>
                  </a:ext>
                </a:extLst>
              </a:tr>
              <a:tr h="624729">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D</a:t>
                      </a:r>
                      <a:r>
                        <a:rPr kumimoji="0" lang="tr-TR" sz="700" b="0" i="0" u="none" strike="noStrike" cap="none" normalizeH="0" baseline="0" smtClean="0">
                          <a:ln>
                            <a:noFill/>
                          </a:ln>
                          <a:solidFill>
                            <a:schemeClr val="tx1"/>
                          </a:solidFill>
                          <a:effectLst/>
                          <a:latin typeface="Calibri"/>
                        </a:rPr>
                        <a:t>ö</a:t>
                      </a:r>
                      <a:r>
                        <a:rPr kumimoji="0" lang="tr-TR" sz="700" b="0" i="0" u="none" strike="noStrike" cap="none" normalizeH="0" baseline="0" smtClean="0">
                          <a:ln>
                            <a:noFill/>
                          </a:ln>
                          <a:solidFill>
                            <a:schemeClr val="tx1"/>
                          </a:solidFill>
                          <a:effectLst/>
                          <a:latin typeface="Arial Tur" charset="-94"/>
                        </a:rPr>
                        <a:t>nem/İktisadi faaliyet kolları</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Tarım, avcılık ve ormancılık </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Balık</a:t>
                      </a:r>
                      <a:r>
                        <a:rPr kumimoji="0" lang="tr-TR" sz="700" b="0" i="0" u="none" strike="noStrike" cap="none" normalizeH="0" baseline="0" smtClean="0">
                          <a:ln>
                            <a:noFill/>
                          </a:ln>
                          <a:solidFill>
                            <a:schemeClr val="tx1"/>
                          </a:solidFill>
                          <a:effectLst/>
                          <a:latin typeface="Calibri"/>
                        </a:rPr>
                        <a:t>ç</a:t>
                      </a:r>
                      <a:r>
                        <a:rPr kumimoji="0" lang="tr-TR" sz="700" b="0" i="0" u="none" strike="noStrike" cap="none" normalizeH="0" baseline="0" smtClean="0">
                          <a:ln>
                            <a:noFill/>
                          </a:ln>
                          <a:solidFill>
                            <a:schemeClr val="tx1"/>
                          </a:solidFill>
                          <a:effectLst/>
                          <a:latin typeface="Arial Tur" charset="-94"/>
                        </a:rPr>
                        <a:t>ılık </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Madencilik ve Taşocak</a:t>
                      </a:r>
                      <a:r>
                        <a:rPr kumimoji="0" lang="tr-TR" sz="700" b="0" i="0" u="none" strike="noStrike" cap="none" normalizeH="0" baseline="0" smtClean="0">
                          <a:ln>
                            <a:noFill/>
                          </a:ln>
                          <a:solidFill>
                            <a:schemeClr val="tx1"/>
                          </a:solidFill>
                          <a:effectLst/>
                          <a:latin typeface="Calibri"/>
                        </a:rPr>
                        <a:t>ç</a:t>
                      </a:r>
                      <a:r>
                        <a:rPr kumimoji="0" lang="tr-TR" sz="700" b="0" i="0" u="none" strike="noStrike" cap="none" normalizeH="0" baseline="0" smtClean="0">
                          <a:ln>
                            <a:noFill/>
                          </a:ln>
                          <a:solidFill>
                            <a:schemeClr val="tx1"/>
                          </a:solidFill>
                          <a:effectLst/>
                          <a:latin typeface="Arial Tur" charset="-94"/>
                        </a:rPr>
                        <a:t>ılığı</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İmalat Sanayi</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Elektrik, gaz, buhar ve sıcak su </a:t>
                      </a:r>
                      <a:r>
                        <a:rPr kumimoji="0" lang="tr-TR" sz="700" b="0" i="0" u="none" strike="noStrike" cap="none" normalizeH="0" baseline="0" smtClean="0">
                          <a:ln>
                            <a:noFill/>
                          </a:ln>
                          <a:solidFill>
                            <a:schemeClr val="tx1"/>
                          </a:solidFill>
                          <a:effectLst/>
                          <a:latin typeface="Calibri"/>
                        </a:rPr>
                        <a:t>ü</a:t>
                      </a:r>
                      <a:r>
                        <a:rPr kumimoji="0" lang="tr-TR" sz="700" b="0" i="0" u="none" strike="noStrike" cap="none" normalizeH="0" baseline="0" smtClean="0">
                          <a:ln>
                            <a:noFill/>
                          </a:ln>
                          <a:solidFill>
                            <a:schemeClr val="tx1"/>
                          </a:solidFill>
                          <a:effectLst/>
                          <a:latin typeface="Arial Tur" charset="-94"/>
                        </a:rPr>
                        <a:t>retimi ve dağıtımı</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İnşaat</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Toptan ve perakende ticaret</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Oteller ve Lokantalar </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Ulaştırma, depolama ve haberleşme</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Mali aracı kuruluşların faaliyetleri </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Konut Sahipliği</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98403">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1998</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8.520.613</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236.870</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729.072</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16.791.078</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1.310.649</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4.085.861</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9.836.179</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1.783.827</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7.735.727</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5.347.364</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3.499.949</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98403">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1999</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10.682.740</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294.393</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988.954</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22.889.249</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2.139.824</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5.687.701</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12.992.298</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2.320.671</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12.102.368</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10.663.270</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7.617.159</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98403">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2000</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16.430.769</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386.553</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1.658.124</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33.454.594</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3.276.249</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8.405.526</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21.121.955</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4.041.429</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20.299.164</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11.641.355</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14.494.393</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98403">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2001</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20.737.537</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499.136</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2.353.927</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45.829.468</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5.656.849</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10.702.029</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29.140.019</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5.866.786</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31.963.787</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20.717.364</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21.130.606</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198403">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2002</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35.434.614</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623.667</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3.225.992</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62.361.454</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8.013.139</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14.707.329</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42.820.198</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7.986.333</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49.025.450</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15.449.977</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28.465.425</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198403">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2003</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44.179.956</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958.004</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4.538.250</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80.627.034</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9.826.640</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18.405.464</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55.754.340</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9.797.397</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62.934.587</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15.545.818</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37.546.758</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198403">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2004</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51.782.669</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1.214.976</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5.898.572</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97.193.358</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10.658.842</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24.661.000</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70.762.478</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12.698.236</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76.021.278</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18.616.620</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48.052.807</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198403">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2005</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59.027.013</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1.686.734</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7.628.517</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112.051.658</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11.956.714</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28.694.134</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80.211.869</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14.528.348</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89.087.295</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18.293.386</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60.120.175</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198403">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2006</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60.819.444</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1.843.310</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8.952.359</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130.393.077</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13.452.105</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35.849.263</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94.856.320</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17.041.942</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104.123.045</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21.860.640</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74.467.156</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198403">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2007</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pitchFamily="34" charset="0"/>
                          <a:cs typeface="Arial" pitchFamily="34" charset="0"/>
                        </a:rPr>
                        <a:t>62.567.776</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pitchFamily="34" charset="0"/>
                          <a:cs typeface="Arial" pitchFamily="34" charset="0"/>
                        </a:rPr>
                        <a:t>1.763.941</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pitchFamily="34" charset="0"/>
                          <a:cs typeface="Arial" pitchFamily="34" charset="0"/>
                        </a:rPr>
                        <a:t>10.530.738</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pitchFamily="34" charset="0"/>
                          <a:cs typeface="Arial" pitchFamily="34" charset="0"/>
                        </a:rPr>
                        <a:t>141.853.309</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pitchFamily="34" charset="0"/>
                          <a:cs typeface="Arial" pitchFamily="34" charset="0"/>
                        </a:rPr>
                        <a:t>16.117.886</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pitchFamily="34" charset="0"/>
                          <a:cs typeface="Arial" pitchFamily="34" charset="0"/>
                        </a:rPr>
                        <a:t>41.013.267</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pitchFamily="34" charset="0"/>
                          <a:cs typeface="Arial" pitchFamily="34" charset="0"/>
                        </a:rPr>
                        <a:t>103.129.169</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pitchFamily="34" charset="0"/>
                          <a:cs typeface="Arial" pitchFamily="34" charset="0"/>
                        </a:rPr>
                        <a:t>19.074.202</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pitchFamily="34" charset="0"/>
                          <a:cs typeface="Arial" pitchFamily="34" charset="0"/>
                        </a:rPr>
                        <a:t>117.583.068</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pitchFamily="34" charset="0"/>
                          <a:cs typeface="Arial" pitchFamily="34" charset="0"/>
                        </a:rPr>
                        <a:t>27.392.508</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pitchFamily="34" charset="0"/>
                          <a:cs typeface="Arial" pitchFamily="34" charset="0"/>
                        </a:rPr>
                        <a:t>91.070.060</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198403">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2008</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pitchFamily="34" charset="0"/>
                          <a:cs typeface="Arial" pitchFamily="34" charset="0"/>
                        </a:rPr>
                        <a:t>70.741.993</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pitchFamily="34" charset="0"/>
                          <a:cs typeface="Arial" pitchFamily="34" charset="0"/>
                        </a:rPr>
                        <a:t>1.532.592</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pitchFamily="34" charset="0"/>
                          <a:cs typeface="Arial" pitchFamily="34" charset="0"/>
                        </a:rPr>
                        <a:t>13.458.457</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pitchFamily="34" charset="0"/>
                          <a:cs typeface="Arial" pitchFamily="34" charset="0"/>
                        </a:rPr>
                        <a:t>153.721.455</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pitchFamily="34" charset="0"/>
                          <a:cs typeface="Arial" pitchFamily="34" charset="0"/>
                        </a:rPr>
                        <a:t>20.637.525</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pitchFamily="34" charset="0"/>
                          <a:cs typeface="Arial" pitchFamily="34" charset="0"/>
                        </a:rPr>
                        <a:t>44.657.644</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pitchFamily="34" charset="0"/>
                          <a:cs typeface="Arial" pitchFamily="34" charset="0"/>
                        </a:rPr>
                        <a:t>116.297.110</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pitchFamily="34" charset="0"/>
                          <a:cs typeface="Arial" pitchFamily="34" charset="0"/>
                        </a:rPr>
                        <a:t>21.034.516</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pitchFamily="34" charset="0"/>
                          <a:cs typeface="Arial" pitchFamily="34" charset="0"/>
                        </a:rPr>
                        <a:t>135.030.193</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pitchFamily="34" charset="0"/>
                          <a:cs typeface="Arial" pitchFamily="34" charset="0"/>
                        </a:rPr>
                        <a:t>33.036.646</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pitchFamily="34" charset="0"/>
                          <a:cs typeface="Arial" pitchFamily="34" charset="0"/>
                        </a:rPr>
                        <a:t>106.137.796</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198403">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2009</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pitchFamily="34" charset="0"/>
                          <a:cs typeface="Arial" pitchFamily="34" charset="0"/>
                        </a:rPr>
                        <a:t>76.997.468</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pitchFamily="34" charset="0"/>
                          <a:cs typeface="Arial" pitchFamily="34" charset="0"/>
                        </a:rPr>
                        <a:t>1.778.418</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pitchFamily="34" charset="0"/>
                          <a:cs typeface="Arial" pitchFamily="34" charset="0"/>
                        </a:rPr>
                        <a:t>14.235.361</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pitchFamily="34" charset="0"/>
                          <a:cs typeface="Arial" pitchFamily="34" charset="0"/>
                        </a:rPr>
                        <a:t>144.992.162</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pitchFamily="34" charset="0"/>
                          <a:cs typeface="Arial" pitchFamily="34" charset="0"/>
                        </a:rPr>
                        <a:t>22.818.051</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pitchFamily="34" charset="0"/>
                          <a:cs typeface="Arial" pitchFamily="34" charset="0"/>
                        </a:rPr>
                        <a:t>36.577.637</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pitchFamily="34" charset="0"/>
                          <a:cs typeface="Arial" pitchFamily="34" charset="0"/>
                        </a:rPr>
                        <a:t>103.452.320</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pitchFamily="34" charset="0"/>
                          <a:cs typeface="Arial" pitchFamily="34" charset="0"/>
                        </a:rPr>
                        <a:t>23.714.131</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pitchFamily="34" charset="0"/>
                          <a:cs typeface="Arial" pitchFamily="34" charset="0"/>
                        </a:rPr>
                        <a:t>127.283.537</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pitchFamily="34" charset="0"/>
                          <a:cs typeface="Arial" pitchFamily="34" charset="0"/>
                        </a:rPr>
                        <a:t>42.687.806</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pitchFamily="34" charset="0"/>
                          <a:cs typeface="Arial" pitchFamily="34" charset="0"/>
                        </a:rPr>
                        <a:t>117.287.009</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198403">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2010</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pitchFamily="34" charset="0"/>
                          <a:cs typeface="Arial" pitchFamily="34" charset="0"/>
                        </a:rPr>
                        <a:t>90.721.877</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pitchFamily="34" charset="0"/>
                          <a:cs typeface="Arial" pitchFamily="34" charset="0"/>
                        </a:rPr>
                        <a:t>2.017.144</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pitchFamily="34" charset="0"/>
                          <a:cs typeface="Arial" pitchFamily="34" charset="0"/>
                        </a:rPr>
                        <a:t>15.785.419</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pitchFamily="34" charset="0"/>
                          <a:cs typeface="Arial" pitchFamily="34" charset="0"/>
                        </a:rPr>
                        <a:t>172.112.147</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pitchFamily="34" charset="0"/>
                          <a:cs typeface="Arial" pitchFamily="34" charset="0"/>
                        </a:rPr>
                        <a:t>25.454.991</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pitchFamily="34" charset="0"/>
                          <a:cs typeface="Arial" pitchFamily="34" charset="0"/>
                        </a:rPr>
                        <a:t>45.669.500</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pitchFamily="34" charset="0"/>
                          <a:cs typeface="Arial" pitchFamily="34" charset="0"/>
                        </a:rPr>
                        <a:t>120.869.437</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pitchFamily="34" charset="0"/>
                          <a:cs typeface="Arial" pitchFamily="34" charset="0"/>
                        </a:rPr>
                        <a:t>25.589.583</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pitchFamily="34" charset="0"/>
                          <a:cs typeface="Arial" pitchFamily="34" charset="0"/>
                        </a:rPr>
                        <a:t>144.427.539</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pitchFamily="34" charset="0"/>
                          <a:cs typeface="Arial" pitchFamily="34" charset="0"/>
                        </a:rPr>
                        <a:t>40.501.622</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pitchFamily="34" charset="0"/>
                          <a:cs typeface="Arial" pitchFamily="34" charset="0"/>
                        </a:rPr>
                        <a:t>123.028.927</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r h="198403">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2011</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dirty="0" smtClean="0">
                          <a:ln>
                            <a:noFill/>
                          </a:ln>
                          <a:solidFill>
                            <a:schemeClr val="tx1"/>
                          </a:solidFill>
                          <a:effectLst/>
                          <a:latin typeface="Arial" pitchFamily="34" charset="0"/>
                          <a:cs typeface="Arial" pitchFamily="34" charset="0"/>
                        </a:rPr>
                        <a:t>102.570.466</a:t>
                      </a:r>
                      <a:endParaRPr kumimoji="0" lang="tr-TR" sz="1800" b="0" i="0" u="none" strike="noStrike" cap="none" normalizeH="0" baseline="0" dirty="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pitchFamily="34" charset="0"/>
                          <a:cs typeface="Arial" pitchFamily="34" charset="0"/>
                        </a:rPr>
                        <a:t>2.528.452</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pitchFamily="34" charset="0"/>
                          <a:cs typeface="Arial" pitchFamily="34" charset="0"/>
                        </a:rPr>
                        <a:t>19.248.765</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pitchFamily="34" charset="0"/>
                          <a:cs typeface="Arial" pitchFamily="34" charset="0"/>
                        </a:rPr>
                        <a:t>211.669.773</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pitchFamily="34" charset="0"/>
                          <a:cs typeface="Arial" pitchFamily="34" charset="0"/>
                        </a:rPr>
                        <a:t>28.848.083</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pitchFamily="34" charset="0"/>
                          <a:cs typeface="Arial" pitchFamily="34" charset="0"/>
                        </a:rPr>
                        <a:t>57.869.552</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pitchFamily="34" charset="0"/>
                          <a:cs typeface="Arial" pitchFamily="34" charset="0"/>
                        </a:rPr>
                        <a:t>152.181.031</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pitchFamily="34" charset="0"/>
                          <a:cs typeface="Arial" pitchFamily="34" charset="0"/>
                        </a:rPr>
                        <a:t>29.684.572</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pitchFamily="34" charset="0"/>
                          <a:cs typeface="Arial" pitchFamily="34" charset="0"/>
                        </a:rPr>
                        <a:t>172.482.831</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pitchFamily="34" charset="0"/>
                          <a:cs typeface="Arial" pitchFamily="34" charset="0"/>
                        </a:rPr>
                        <a:t>40.792.457</a:t>
                      </a:r>
                      <a:endParaRPr kumimoji="0" lang="tr-TR" sz="1800" b="0" i="0" u="none" strike="noStrike" cap="none" normalizeH="0" baseline="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dirty="0" smtClean="0">
                          <a:ln>
                            <a:noFill/>
                          </a:ln>
                          <a:solidFill>
                            <a:schemeClr val="tx1"/>
                          </a:solidFill>
                          <a:effectLst/>
                          <a:latin typeface="Arial" pitchFamily="34" charset="0"/>
                          <a:cs typeface="Arial" pitchFamily="34" charset="0"/>
                        </a:rPr>
                        <a:t>129.910.948</a:t>
                      </a:r>
                      <a:endParaRPr kumimoji="0" lang="tr-TR" sz="1800" b="0" i="0" u="none" strike="noStrike" cap="none" normalizeH="0" baseline="0" dirty="0" smtClean="0">
                        <a:ln>
                          <a:noFill/>
                        </a:ln>
                        <a:solidFill>
                          <a:schemeClr val="tx1"/>
                        </a:solidFill>
                        <a:effectLst/>
                        <a:latin typeface="Calibri" pitchFamily="34" charset="0"/>
                      </a:endParaRPr>
                    </a:p>
                  </a:txBody>
                  <a:tcPr marT="45712" marB="4571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5"/>
                  </a:ext>
                </a:extLst>
              </a:tr>
            </a:tbl>
          </a:graphicData>
        </a:graphic>
      </p:graphicFrame>
      <p:sp>
        <p:nvSpPr>
          <p:cNvPr id="22744" name="7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AE13690-F7C3-434B-B62C-30CEF9A003AA}" type="slidenum">
              <a:rPr lang="tr-TR" altLang="tr-TR">
                <a:solidFill>
                  <a:schemeClr val="tx2"/>
                </a:solidFill>
              </a:rPr>
              <a:pPr eaLnBrk="1" hangingPunct="1"/>
              <a:t>7</a:t>
            </a:fld>
            <a:endParaRPr lang="tr-TR" altLang="tr-TR">
              <a:solidFill>
                <a:schemeClr val="tx2"/>
              </a:solidFill>
            </a:endParaRPr>
          </a:p>
        </p:txBody>
      </p:sp>
    </p:spTree>
    <p:extLst>
      <p:ext uri="{BB962C8B-B14F-4D97-AF65-F5344CB8AC3E}">
        <p14:creationId xmlns:p14="http://schemas.microsoft.com/office/powerpoint/2010/main" val="24239827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8817" name="Group 2257"/>
          <p:cNvGraphicFramePr>
            <a:graphicFrameLocks noGrp="1"/>
          </p:cNvGraphicFramePr>
          <p:nvPr/>
        </p:nvGraphicFramePr>
        <p:xfrm>
          <a:off x="1992314" y="1508126"/>
          <a:ext cx="8135937" cy="3843343"/>
        </p:xfrm>
        <a:graphic>
          <a:graphicData uri="http://schemas.openxmlformats.org/drawingml/2006/table">
            <a:tbl>
              <a:tblPr/>
              <a:tblGrid>
                <a:gridCol w="600075">
                  <a:extLst>
                    <a:ext uri="{9D8B030D-6E8A-4147-A177-3AD203B41FA5}">
                      <a16:colId xmlns:a16="http://schemas.microsoft.com/office/drawing/2014/main" val="20000"/>
                    </a:ext>
                  </a:extLst>
                </a:gridCol>
                <a:gridCol w="725487">
                  <a:extLst>
                    <a:ext uri="{9D8B030D-6E8A-4147-A177-3AD203B41FA5}">
                      <a16:colId xmlns:a16="http://schemas.microsoft.com/office/drawing/2014/main" val="20001"/>
                    </a:ext>
                  </a:extLst>
                </a:gridCol>
                <a:gridCol w="725488">
                  <a:extLst>
                    <a:ext uri="{9D8B030D-6E8A-4147-A177-3AD203B41FA5}">
                      <a16:colId xmlns:a16="http://schemas.microsoft.com/office/drawing/2014/main" val="20002"/>
                    </a:ext>
                  </a:extLst>
                </a:gridCol>
                <a:gridCol w="723900">
                  <a:extLst>
                    <a:ext uri="{9D8B030D-6E8A-4147-A177-3AD203B41FA5}">
                      <a16:colId xmlns:a16="http://schemas.microsoft.com/office/drawing/2014/main" val="20003"/>
                    </a:ext>
                  </a:extLst>
                </a:gridCol>
                <a:gridCol w="725487">
                  <a:extLst>
                    <a:ext uri="{9D8B030D-6E8A-4147-A177-3AD203B41FA5}">
                      <a16:colId xmlns:a16="http://schemas.microsoft.com/office/drawing/2014/main" val="20004"/>
                    </a:ext>
                  </a:extLst>
                </a:gridCol>
                <a:gridCol w="725488">
                  <a:extLst>
                    <a:ext uri="{9D8B030D-6E8A-4147-A177-3AD203B41FA5}">
                      <a16:colId xmlns:a16="http://schemas.microsoft.com/office/drawing/2014/main" val="20005"/>
                    </a:ext>
                  </a:extLst>
                </a:gridCol>
                <a:gridCol w="668337">
                  <a:extLst>
                    <a:ext uri="{9D8B030D-6E8A-4147-A177-3AD203B41FA5}">
                      <a16:colId xmlns:a16="http://schemas.microsoft.com/office/drawing/2014/main" val="20006"/>
                    </a:ext>
                  </a:extLst>
                </a:gridCol>
                <a:gridCol w="866775">
                  <a:extLst>
                    <a:ext uri="{9D8B030D-6E8A-4147-A177-3AD203B41FA5}">
                      <a16:colId xmlns:a16="http://schemas.microsoft.com/office/drawing/2014/main" val="20007"/>
                    </a:ext>
                  </a:extLst>
                </a:gridCol>
                <a:gridCol w="725488">
                  <a:extLst>
                    <a:ext uri="{9D8B030D-6E8A-4147-A177-3AD203B41FA5}">
                      <a16:colId xmlns:a16="http://schemas.microsoft.com/office/drawing/2014/main" val="20008"/>
                    </a:ext>
                  </a:extLst>
                </a:gridCol>
                <a:gridCol w="781050">
                  <a:extLst>
                    <a:ext uri="{9D8B030D-6E8A-4147-A177-3AD203B41FA5}">
                      <a16:colId xmlns:a16="http://schemas.microsoft.com/office/drawing/2014/main" val="20009"/>
                    </a:ext>
                  </a:extLst>
                </a:gridCol>
                <a:gridCol w="868362">
                  <a:extLst>
                    <a:ext uri="{9D8B030D-6E8A-4147-A177-3AD203B41FA5}">
                      <a16:colId xmlns:a16="http://schemas.microsoft.com/office/drawing/2014/main" val="20010"/>
                    </a:ext>
                  </a:extLst>
                </a:gridCol>
              </a:tblGrid>
              <a:tr h="198438">
                <a:tc gridSpan="11">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Cari fiyatlarla gayri safi yurti</a:t>
                      </a:r>
                      <a:r>
                        <a:rPr kumimoji="0" lang="tr-TR" sz="700" b="0" i="0" u="none" strike="noStrike" cap="none" normalizeH="0" baseline="0" smtClean="0">
                          <a:ln>
                            <a:noFill/>
                          </a:ln>
                          <a:solidFill>
                            <a:schemeClr val="tx1"/>
                          </a:solidFill>
                          <a:effectLst/>
                          <a:latin typeface="Calibri" pitchFamily="34" charset="0"/>
                        </a:rPr>
                        <a:t>ç</a:t>
                      </a:r>
                      <a:r>
                        <a:rPr kumimoji="0" lang="tr-TR" sz="700" b="0" i="0" u="none" strike="noStrike" cap="none" normalizeH="0" baseline="0" smtClean="0">
                          <a:ln>
                            <a:noFill/>
                          </a:ln>
                          <a:solidFill>
                            <a:schemeClr val="tx1"/>
                          </a:solidFill>
                          <a:effectLst/>
                          <a:latin typeface="Arial Tur" charset="-94"/>
                        </a:rPr>
                        <a:t>i hasıla - İktisadi faaliyet kollarına g</a:t>
                      </a:r>
                      <a:r>
                        <a:rPr kumimoji="0" lang="tr-TR" sz="700" b="0" i="0" u="none" strike="noStrike" cap="none" normalizeH="0" baseline="0" smtClean="0">
                          <a:ln>
                            <a:noFill/>
                          </a:ln>
                          <a:solidFill>
                            <a:schemeClr val="tx1"/>
                          </a:solidFill>
                          <a:effectLst/>
                          <a:latin typeface="Calibri" pitchFamily="34" charset="0"/>
                        </a:rPr>
                        <a:t>ö</a:t>
                      </a:r>
                      <a:r>
                        <a:rPr kumimoji="0" lang="tr-TR" sz="700" b="0" i="0" u="none" strike="noStrike" cap="none" normalizeH="0" baseline="0" smtClean="0">
                          <a:ln>
                            <a:noFill/>
                          </a:ln>
                          <a:solidFill>
                            <a:schemeClr val="tx1"/>
                          </a:solidFill>
                          <a:effectLst/>
                          <a:latin typeface="Arial Tur" charset="-94"/>
                        </a:rPr>
                        <a:t>re temel fiyatlarla (Devam)</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0"/>
                  </a:ext>
                </a:extLst>
              </a:tr>
              <a:tr h="866773">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D</a:t>
                      </a:r>
                      <a:r>
                        <a:rPr kumimoji="0" lang="tr-TR" sz="700" b="0" i="0" u="none" strike="noStrike" cap="none" normalizeH="0" baseline="0" smtClean="0">
                          <a:ln>
                            <a:noFill/>
                          </a:ln>
                          <a:solidFill>
                            <a:schemeClr val="tx1"/>
                          </a:solidFill>
                          <a:effectLst/>
                          <a:latin typeface="Calibri" pitchFamily="34" charset="0"/>
                        </a:rPr>
                        <a:t>ö</a:t>
                      </a:r>
                      <a:r>
                        <a:rPr kumimoji="0" lang="tr-TR" sz="700" b="0" i="0" u="none" strike="noStrike" cap="none" normalizeH="0" baseline="0" smtClean="0">
                          <a:ln>
                            <a:noFill/>
                          </a:ln>
                          <a:solidFill>
                            <a:schemeClr val="tx1"/>
                          </a:solidFill>
                          <a:effectLst/>
                          <a:latin typeface="Arial Tur" charset="-94"/>
                        </a:rPr>
                        <a:t>nem/İktisadi faaliyet kolları</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Gayrimenkul, kiralama ve iş faaliyetleri</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Kamu y</a:t>
                      </a:r>
                      <a:r>
                        <a:rPr kumimoji="0" lang="tr-TR" sz="700" b="0" i="0" u="none" strike="noStrike" cap="none" normalizeH="0" baseline="0" smtClean="0">
                          <a:ln>
                            <a:noFill/>
                          </a:ln>
                          <a:solidFill>
                            <a:schemeClr val="tx1"/>
                          </a:solidFill>
                          <a:effectLst/>
                          <a:latin typeface="Calibri" pitchFamily="34" charset="0"/>
                        </a:rPr>
                        <a:t>ö</a:t>
                      </a:r>
                      <a:r>
                        <a:rPr kumimoji="0" lang="tr-TR" sz="700" b="0" i="0" u="none" strike="noStrike" cap="none" normalizeH="0" baseline="0" smtClean="0">
                          <a:ln>
                            <a:noFill/>
                          </a:ln>
                          <a:solidFill>
                            <a:schemeClr val="tx1"/>
                          </a:solidFill>
                          <a:effectLst/>
                          <a:latin typeface="Arial Tur" charset="-94"/>
                        </a:rPr>
                        <a:t>netimi ve savunma, zorunlı sosyal g</a:t>
                      </a:r>
                      <a:r>
                        <a:rPr kumimoji="0" lang="tr-TR" sz="700" b="0" i="0" u="none" strike="noStrike" cap="none" normalizeH="0" baseline="0" smtClean="0">
                          <a:ln>
                            <a:noFill/>
                          </a:ln>
                          <a:solidFill>
                            <a:schemeClr val="tx1"/>
                          </a:solidFill>
                          <a:effectLst/>
                          <a:latin typeface="Calibri" pitchFamily="34" charset="0"/>
                        </a:rPr>
                        <a:t>ü</a:t>
                      </a:r>
                      <a:r>
                        <a:rPr kumimoji="0" lang="tr-TR" sz="700" b="0" i="0" u="none" strike="noStrike" cap="none" normalizeH="0" baseline="0" smtClean="0">
                          <a:ln>
                            <a:noFill/>
                          </a:ln>
                          <a:solidFill>
                            <a:schemeClr val="tx1"/>
                          </a:solidFill>
                          <a:effectLst/>
                          <a:latin typeface="Arial Tur" charset="-94"/>
                        </a:rPr>
                        <a:t>venlik</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Eğitim</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Sağlık işleri ve sosyal hizmetler</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Diğer sosyal, toplumsal ve kişisel hizmet faaliyetleri</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Evi</a:t>
                      </a:r>
                      <a:r>
                        <a:rPr kumimoji="0" lang="tr-TR" sz="700" b="0" i="0" u="none" strike="noStrike" cap="none" normalizeH="0" baseline="0" smtClean="0">
                          <a:ln>
                            <a:noFill/>
                          </a:ln>
                          <a:solidFill>
                            <a:schemeClr val="tx1"/>
                          </a:solidFill>
                          <a:effectLst/>
                          <a:latin typeface="Calibri" pitchFamily="34" charset="0"/>
                        </a:rPr>
                        <a:t>ç</a:t>
                      </a:r>
                      <a:r>
                        <a:rPr kumimoji="0" lang="tr-TR" sz="700" b="0" i="0" u="none" strike="noStrike" cap="none" normalizeH="0" baseline="0" smtClean="0">
                          <a:ln>
                            <a:noFill/>
                          </a:ln>
                          <a:solidFill>
                            <a:schemeClr val="tx1"/>
                          </a:solidFill>
                          <a:effectLst/>
                          <a:latin typeface="Arial Tur" charset="-94"/>
                        </a:rPr>
                        <a:t>i personel </a:t>
                      </a:r>
                      <a:r>
                        <a:rPr kumimoji="0" lang="tr-TR" sz="700" b="0" i="0" u="none" strike="noStrike" cap="none" normalizeH="0" baseline="0" smtClean="0">
                          <a:ln>
                            <a:noFill/>
                          </a:ln>
                          <a:solidFill>
                            <a:schemeClr val="tx1"/>
                          </a:solidFill>
                          <a:effectLst/>
                          <a:latin typeface="Calibri" pitchFamily="34" charset="0"/>
                        </a:rPr>
                        <a:t>ç</a:t>
                      </a:r>
                      <a:r>
                        <a:rPr kumimoji="0" lang="tr-TR" sz="700" b="0" i="0" u="none" strike="noStrike" cap="none" normalizeH="0" baseline="0" smtClean="0">
                          <a:ln>
                            <a:noFill/>
                          </a:ln>
                          <a:solidFill>
                            <a:schemeClr val="tx1"/>
                          </a:solidFill>
                          <a:effectLst/>
                          <a:latin typeface="Arial Tur" charset="-94"/>
                        </a:rPr>
                        <a:t>alıştıran hanehalkları</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Sekt</a:t>
                      </a:r>
                      <a:r>
                        <a:rPr kumimoji="0" lang="tr-TR" sz="700" b="0" i="0" u="none" strike="noStrike" cap="none" normalizeH="0" baseline="0" smtClean="0">
                          <a:ln>
                            <a:noFill/>
                          </a:ln>
                          <a:solidFill>
                            <a:schemeClr val="tx1"/>
                          </a:solidFill>
                          <a:effectLst/>
                          <a:latin typeface="Calibri" pitchFamily="34" charset="0"/>
                        </a:rPr>
                        <a:t>ö</a:t>
                      </a:r>
                      <a:r>
                        <a:rPr kumimoji="0" lang="tr-TR" sz="700" b="0" i="0" u="none" strike="noStrike" cap="none" normalizeH="0" baseline="0" smtClean="0">
                          <a:ln>
                            <a:noFill/>
                          </a:ln>
                          <a:solidFill>
                            <a:schemeClr val="tx1"/>
                          </a:solidFill>
                          <a:effectLst/>
                          <a:latin typeface="Arial Tur" charset="-94"/>
                        </a:rPr>
                        <a:t>rler Toplamı</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Dolaylı </a:t>
                      </a:r>
                      <a:r>
                        <a:rPr kumimoji="0" lang="tr-TR" sz="700" b="0" i="0" u="none" strike="noStrike" cap="none" normalizeH="0" baseline="0" smtClean="0">
                          <a:ln>
                            <a:noFill/>
                          </a:ln>
                          <a:solidFill>
                            <a:schemeClr val="tx1"/>
                          </a:solidFill>
                          <a:effectLst/>
                          <a:latin typeface="Calibri" pitchFamily="34" charset="0"/>
                        </a:rPr>
                        <a:t>ö</a:t>
                      </a:r>
                      <a:r>
                        <a:rPr kumimoji="0" lang="tr-TR" sz="700" b="0" i="0" u="none" strike="noStrike" cap="none" normalizeH="0" baseline="0" smtClean="0">
                          <a:ln>
                            <a:noFill/>
                          </a:ln>
                          <a:solidFill>
                            <a:schemeClr val="tx1"/>
                          </a:solidFill>
                          <a:effectLst/>
                          <a:latin typeface="Arial Tur" charset="-94"/>
                        </a:rPr>
                        <a:t>l</a:t>
                      </a:r>
                      <a:r>
                        <a:rPr kumimoji="0" lang="tr-TR" sz="700" b="0" i="0" u="none" strike="noStrike" cap="none" normalizeH="0" baseline="0" smtClean="0">
                          <a:ln>
                            <a:noFill/>
                          </a:ln>
                          <a:solidFill>
                            <a:schemeClr val="tx1"/>
                          </a:solidFill>
                          <a:effectLst/>
                          <a:latin typeface="Calibri" pitchFamily="34" charset="0"/>
                        </a:rPr>
                        <a:t>çü</a:t>
                      </a:r>
                      <a:r>
                        <a:rPr kumimoji="0" lang="tr-TR" sz="700" b="0" i="0" u="none" strike="noStrike" cap="none" normalizeH="0" baseline="0" smtClean="0">
                          <a:ln>
                            <a:noFill/>
                          </a:ln>
                          <a:solidFill>
                            <a:schemeClr val="tx1"/>
                          </a:solidFill>
                          <a:effectLst/>
                          <a:latin typeface="Arial Tur" charset="-94"/>
                        </a:rPr>
                        <a:t>len mali aracılık hizmetleri</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Vergi-S</a:t>
                      </a:r>
                      <a:r>
                        <a:rPr kumimoji="0" lang="tr-TR" sz="700" b="0" i="0" u="none" strike="noStrike" cap="none" normalizeH="0" baseline="0" smtClean="0">
                          <a:ln>
                            <a:noFill/>
                          </a:ln>
                          <a:solidFill>
                            <a:schemeClr val="tx1"/>
                          </a:solidFill>
                          <a:effectLst/>
                          <a:latin typeface="Calibri" pitchFamily="34" charset="0"/>
                        </a:rPr>
                        <a:t>ü</a:t>
                      </a:r>
                      <a:r>
                        <a:rPr kumimoji="0" lang="tr-TR" sz="700" b="0" i="0" u="none" strike="noStrike" cap="none" normalizeH="0" baseline="0" smtClean="0">
                          <a:ln>
                            <a:noFill/>
                          </a:ln>
                          <a:solidFill>
                            <a:schemeClr val="tx1"/>
                          </a:solidFill>
                          <a:effectLst/>
                          <a:latin typeface="Arial Tur" charset="-94"/>
                        </a:rPr>
                        <a:t>bvansiyon</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Gayri Safi Yurti</a:t>
                      </a:r>
                      <a:r>
                        <a:rPr kumimoji="0" lang="tr-TR" sz="700" b="0" i="0" u="none" strike="noStrike" cap="none" normalizeH="0" baseline="0" smtClean="0">
                          <a:ln>
                            <a:noFill/>
                          </a:ln>
                          <a:solidFill>
                            <a:schemeClr val="tx1"/>
                          </a:solidFill>
                          <a:effectLst/>
                          <a:latin typeface="Calibri" pitchFamily="34" charset="0"/>
                        </a:rPr>
                        <a:t>ç</a:t>
                      </a:r>
                      <a:r>
                        <a:rPr kumimoji="0" lang="tr-TR" sz="700" b="0" i="0" u="none" strike="noStrike" cap="none" normalizeH="0" baseline="0" smtClean="0">
                          <a:ln>
                            <a:noFill/>
                          </a:ln>
                          <a:solidFill>
                            <a:schemeClr val="tx1"/>
                          </a:solidFill>
                          <a:effectLst/>
                          <a:latin typeface="Arial Tur" charset="-94"/>
                        </a:rPr>
                        <a:t>i Hasıla (Alıcı fiyatlarıyla)</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98438">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1998</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1.742.077</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2.819.513</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1.543.824</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842.865</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1.090.449</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78.665</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67.994.582</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3.518.398</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5.726.963</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70.203.147</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98438">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1999</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2.735.086</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5.088.035</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2.744.213</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1.479.018</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1.688.053</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126.760</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102.239.791</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7.100.638</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9.456.762</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104.595.916</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98438">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2000</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4.251.459</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7.428.282</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4.042.886</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2.187.666</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2.702.247</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200.360</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156.023.012</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7.358.819</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17.993.829</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166.658.021</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98438">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2001</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6.693.311</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11.405.217</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6.019.542</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3.148.794</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3.918.047</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311.222</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226.093.640</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12.625.397</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26.755.840</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240.224.083</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198438">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2002</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11.536.129</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15.995.808</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9.462.305</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5.067.781</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6.343.843</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502.390</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317.021.834</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9.035.085</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42.489.340</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350.476.089</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198438">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2003</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15.069.147</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20.804.741</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12.576.306</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6.870.049</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8.752.354</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648.764</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404.835.610</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8.594.013</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58.539.063</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454.780.659</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198438">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2004</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18.892.433</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24.980.292</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15.136.127</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8.139.541</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9.358.924</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815.906</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494.884.058</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9.521.893</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73.670.861</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559.033.026</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198438">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2005</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22.613.950</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26.018.778</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17.773.360</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10.339.616</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10.687.042</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995.880</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571.714.470</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9.353.841</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86.571.083</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648.931.712</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198438">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2006</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27.822.912</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29.620.624</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21.241.900</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12.061.082</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12.784.022</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1.229.064</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668.418.265</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10.490.121</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100.462.642</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758.390.785</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198438">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2007</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pitchFamily="34" charset="0"/>
                          <a:cs typeface="Arial" pitchFamily="34" charset="0"/>
                        </a:rPr>
                        <a:t>34.598.696</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pitchFamily="34" charset="0"/>
                          <a:cs typeface="Arial" pitchFamily="34" charset="0"/>
                        </a:rPr>
                        <a:t>32.998.021</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pitchFamily="34" charset="0"/>
                          <a:cs typeface="Arial" pitchFamily="34" charset="0"/>
                        </a:rPr>
                        <a:t>24.633.641</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pitchFamily="34" charset="0"/>
                          <a:cs typeface="Arial" pitchFamily="34" charset="0"/>
                        </a:rPr>
                        <a:t>13.910.296</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pitchFamily="34" charset="0"/>
                          <a:cs typeface="Arial" pitchFamily="34" charset="0"/>
                        </a:rPr>
                        <a:t>14.653.776</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pitchFamily="34" charset="0"/>
                          <a:cs typeface="Arial" pitchFamily="34" charset="0"/>
                        </a:rPr>
                        <a:t>1.494.186</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pitchFamily="34" charset="0"/>
                          <a:cs typeface="Arial" pitchFamily="34" charset="0"/>
                        </a:rPr>
                        <a:t>754.384.542</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pitchFamily="34" charset="0"/>
                          <a:cs typeface="Arial" pitchFamily="34" charset="0"/>
                        </a:rPr>
                        <a:t>12.928.697</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pitchFamily="34" charset="0"/>
                          <a:cs typeface="Arial" pitchFamily="34" charset="0"/>
                        </a:rPr>
                        <a:t>101.722.577</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pitchFamily="34" charset="0"/>
                          <a:cs typeface="Arial" pitchFamily="34" charset="0"/>
                        </a:rPr>
                        <a:t>843.178.421</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198438">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2008</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pitchFamily="34" charset="0"/>
                          <a:cs typeface="Arial" pitchFamily="34" charset="0"/>
                        </a:rPr>
                        <a:t>40.670.633</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pitchFamily="34" charset="0"/>
                          <a:cs typeface="Arial" pitchFamily="34" charset="0"/>
                        </a:rPr>
                        <a:t>36.436.682</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pitchFamily="34" charset="0"/>
                          <a:cs typeface="Arial" pitchFamily="34" charset="0"/>
                        </a:rPr>
                        <a:t>27.878.075</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pitchFamily="34" charset="0"/>
                          <a:cs typeface="Arial" pitchFamily="34" charset="0"/>
                        </a:rPr>
                        <a:t>15.577.687</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pitchFamily="34" charset="0"/>
                          <a:cs typeface="Arial" pitchFamily="34" charset="0"/>
                        </a:rPr>
                        <a:t>16.030.765</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pitchFamily="34" charset="0"/>
                          <a:cs typeface="Arial" pitchFamily="34" charset="0"/>
                        </a:rPr>
                        <a:t>1.705.443</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pitchFamily="34" charset="0"/>
                          <a:cs typeface="Arial" pitchFamily="34" charset="0"/>
                        </a:rPr>
                        <a:t>854.585.214</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pitchFamily="34" charset="0"/>
                          <a:cs typeface="Arial" pitchFamily="34" charset="0"/>
                        </a:rPr>
                        <a:t>14.927.534</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pitchFamily="34" charset="0"/>
                          <a:cs typeface="Arial" pitchFamily="34" charset="0"/>
                        </a:rPr>
                        <a:t>110.876.571</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pitchFamily="34" charset="0"/>
                          <a:cs typeface="Arial" pitchFamily="34" charset="0"/>
                        </a:rPr>
                        <a:t>950.534.251</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198438">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2009</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pitchFamily="34" charset="0"/>
                          <a:cs typeface="Arial" pitchFamily="34" charset="0"/>
                        </a:rPr>
                        <a:t>45.167.515</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pitchFamily="34" charset="0"/>
                          <a:cs typeface="Arial" pitchFamily="34" charset="0"/>
                        </a:rPr>
                        <a:t>41.270.555</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pitchFamily="34" charset="0"/>
                          <a:cs typeface="Arial" pitchFamily="34" charset="0"/>
                        </a:rPr>
                        <a:t>31.813.406</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pitchFamily="34" charset="0"/>
                          <a:cs typeface="Arial" pitchFamily="34" charset="0"/>
                        </a:rPr>
                        <a:t>16.448.847</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pitchFamily="34" charset="0"/>
                          <a:cs typeface="Arial" pitchFamily="34" charset="0"/>
                        </a:rPr>
                        <a:t>16.078.191</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pitchFamily="34" charset="0"/>
                          <a:cs typeface="Arial" pitchFamily="34" charset="0"/>
                        </a:rPr>
                        <a:t>1.847.272</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pitchFamily="34" charset="0"/>
                          <a:cs typeface="Arial" pitchFamily="34" charset="0"/>
                        </a:rPr>
                        <a:t>864.449.686</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pitchFamily="34" charset="0"/>
                          <a:cs typeface="Arial" pitchFamily="34" charset="0"/>
                        </a:rPr>
                        <a:t>21.708.092</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pitchFamily="34" charset="0"/>
                          <a:cs typeface="Arial" pitchFamily="34" charset="0"/>
                        </a:rPr>
                        <a:t>109.816.985</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pitchFamily="34" charset="0"/>
                          <a:cs typeface="Arial" pitchFamily="34" charset="0"/>
                        </a:rPr>
                        <a:t>952.558.579</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198438">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2010</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pitchFamily="34" charset="0"/>
                          <a:cs typeface="Arial" pitchFamily="34" charset="0"/>
                        </a:rPr>
                        <a:t>52.742.758</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pitchFamily="34" charset="0"/>
                          <a:cs typeface="Arial" pitchFamily="34" charset="0"/>
                        </a:rPr>
                        <a:t>46.090.339</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pitchFamily="34" charset="0"/>
                          <a:cs typeface="Arial" pitchFamily="34" charset="0"/>
                        </a:rPr>
                        <a:t>36.802.652</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pitchFamily="34" charset="0"/>
                          <a:cs typeface="Arial" pitchFamily="34" charset="0"/>
                        </a:rPr>
                        <a:t>17.939.458</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pitchFamily="34" charset="0"/>
                          <a:cs typeface="Arial" pitchFamily="34" charset="0"/>
                        </a:rPr>
                        <a:t>18.696.622</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pitchFamily="34" charset="0"/>
                          <a:cs typeface="Arial" pitchFamily="34" charset="0"/>
                        </a:rPr>
                        <a:t>2.097.000</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pitchFamily="34" charset="0"/>
                          <a:cs typeface="Arial" pitchFamily="34" charset="0"/>
                        </a:rPr>
                        <a:t>980.547.016</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pitchFamily="34" charset="0"/>
                          <a:cs typeface="Arial" pitchFamily="34" charset="0"/>
                        </a:rPr>
                        <a:t>19.419.336</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pitchFamily="34" charset="0"/>
                          <a:cs typeface="Arial" pitchFamily="34" charset="0"/>
                        </a:rPr>
                        <a:t>137.671.668</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pitchFamily="34" charset="0"/>
                          <a:cs typeface="Arial" pitchFamily="34" charset="0"/>
                        </a:rPr>
                        <a:t>1.098.799.348</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r h="198438">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Tur" charset="-94"/>
                        </a:rPr>
                        <a:t>2011</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pitchFamily="34" charset="0"/>
                          <a:cs typeface="Arial" pitchFamily="34" charset="0"/>
                        </a:rPr>
                        <a:t>61.212.599</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pitchFamily="34" charset="0"/>
                          <a:cs typeface="Arial" pitchFamily="34" charset="0"/>
                        </a:rPr>
                        <a:t>52.516.115</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pitchFamily="34" charset="0"/>
                          <a:cs typeface="Arial" pitchFamily="34" charset="0"/>
                        </a:rPr>
                        <a:t>42.916.102</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pitchFamily="34" charset="0"/>
                          <a:cs typeface="Arial" pitchFamily="34" charset="0"/>
                        </a:rPr>
                        <a:t>19.476.571</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pitchFamily="34" charset="0"/>
                          <a:cs typeface="Arial" pitchFamily="34" charset="0"/>
                        </a:rPr>
                        <a:t>21.485.446</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pitchFamily="34" charset="0"/>
                          <a:cs typeface="Arial" pitchFamily="34" charset="0"/>
                        </a:rPr>
                        <a:t>2.389.659</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pitchFamily="34" charset="0"/>
                          <a:cs typeface="Arial" pitchFamily="34" charset="0"/>
                        </a:rPr>
                        <a:t>1.147.783.425</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pitchFamily="34" charset="0"/>
                          <a:cs typeface="Arial" pitchFamily="34" charset="0"/>
                        </a:rPr>
                        <a:t>17.474.243</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pitchFamily="34" charset="0"/>
                          <a:cs typeface="Arial" pitchFamily="34" charset="0"/>
                        </a:rPr>
                        <a:t>164.583.710</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0" i="0" u="none" strike="noStrike" cap="none" normalizeH="0" baseline="0" smtClean="0">
                          <a:ln>
                            <a:noFill/>
                          </a:ln>
                          <a:solidFill>
                            <a:schemeClr val="tx1"/>
                          </a:solidFill>
                          <a:effectLst/>
                          <a:latin typeface="Arial" pitchFamily="34" charset="0"/>
                          <a:cs typeface="Arial" pitchFamily="34" charset="0"/>
                        </a:rPr>
                        <a:t>1.294.892.893</a:t>
                      </a:r>
                      <a:endParaRPr kumimoji="0" lang="tr-TR" sz="1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5"/>
                  </a:ext>
                </a:extLst>
              </a:tr>
            </a:tbl>
          </a:graphicData>
        </a:graphic>
      </p:graphicFrame>
      <p:sp>
        <p:nvSpPr>
          <p:cNvPr id="23752" name="7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C07EDC6-4F03-43CC-87DE-15E34813D917}" type="slidenum">
              <a:rPr lang="tr-TR" altLang="tr-TR">
                <a:solidFill>
                  <a:schemeClr val="tx2"/>
                </a:solidFill>
              </a:rPr>
              <a:pPr eaLnBrk="1" hangingPunct="1"/>
              <a:t>8</a:t>
            </a:fld>
            <a:endParaRPr lang="tr-TR" altLang="tr-TR">
              <a:solidFill>
                <a:schemeClr val="tx2"/>
              </a:solidFill>
            </a:endParaRPr>
          </a:p>
        </p:txBody>
      </p:sp>
    </p:spTree>
    <p:extLst>
      <p:ext uri="{BB962C8B-B14F-4D97-AF65-F5344CB8AC3E}">
        <p14:creationId xmlns:p14="http://schemas.microsoft.com/office/powerpoint/2010/main" val="22311725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720" name="Group 216"/>
          <p:cNvGraphicFramePr>
            <a:graphicFrameLocks noGrp="1"/>
          </p:cNvGraphicFramePr>
          <p:nvPr/>
        </p:nvGraphicFramePr>
        <p:xfrm>
          <a:off x="1774825" y="1471613"/>
          <a:ext cx="8542338" cy="4511670"/>
        </p:xfrm>
        <a:graphic>
          <a:graphicData uri="http://schemas.openxmlformats.org/drawingml/2006/table">
            <a:tbl>
              <a:tblPr/>
              <a:tblGrid>
                <a:gridCol w="841375">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681038">
                  <a:extLst>
                    <a:ext uri="{9D8B030D-6E8A-4147-A177-3AD203B41FA5}">
                      <a16:colId xmlns:a16="http://schemas.microsoft.com/office/drawing/2014/main" val="20002"/>
                    </a:ext>
                  </a:extLst>
                </a:gridCol>
                <a:gridCol w="841375">
                  <a:extLst>
                    <a:ext uri="{9D8B030D-6E8A-4147-A177-3AD203B41FA5}">
                      <a16:colId xmlns:a16="http://schemas.microsoft.com/office/drawing/2014/main" val="20003"/>
                    </a:ext>
                  </a:extLst>
                </a:gridCol>
                <a:gridCol w="606425">
                  <a:extLst>
                    <a:ext uri="{9D8B030D-6E8A-4147-A177-3AD203B41FA5}">
                      <a16:colId xmlns:a16="http://schemas.microsoft.com/office/drawing/2014/main" val="20004"/>
                    </a:ext>
                  </a:extLst>
                </a:gridCol>
                <a:gridCol w="812800">
                  <a:extLst>
                    <a:ext uri="{9D8B030D-6E8A-4147-A177-3AD203B41FA5}">
                      <a16:colId xmlns:a16="http://schemas.microsoft.com/office/drawing/2014/main" val="20005"/>
                    </a:ext>
                  </a:extLst>
                </a:gridCol>
                <a:gridCol w="527050">
                  <a:extLst>
                    <a:ext uri="{9D8B030D-6E8A-4147-A177-3AD203B41FA5}">
                      <a16:colId xmlns:a16="http://schemas.microsoft.com/office/drawing/2014/main" val="20006"/>
                    </a:ext>
                  </a:extLst>
                </a:gridCol>
                <a:gridCol w="841375">
                  <a:extLst>
                    <a:ext uri="{9D8B030D-6E8A-4147-A177-3AD203B41FA5}">
                      <a16:colId xmlns:a16="http://schemas.microsoft.com/office/drawing/2014/main" val="20007"/>
                    </a:ext>
                  </a:extLst>
                </a:gridCol>
                <a:gridCol w="777875">
                  <a:extLst>
                    <a:ext uri="{9D8B030D-6E8A-4147-A177-3AD203B41FA5}">
                      <a16:colId xmlns:a16="http://schemas.microsoft.com/office/drawing/2014/main" val="20008"/>
                    </a:ext>
                  </a:extLst>
                </a:gridCol>
                <a:gridCol w="857250">
                  <a:extLst>
                    <a:ext uri="{9D8B030D-6E8A-4147-A177-3AD203B41FA5}">
                      <a16:colId xmlns:a16="http://schemas.microsoft.com/office/drawing/2014/main" val="20009"/>
                    </a:ext>
                  </a:extLst>
                </a:gridCol>
                <a:gridCol w="765175">
                  <a:extLst>
                    <a:ext uri="{9D8B030D-6E8A-4147-A177-3AD203B41FA5}">
                      <a16:colId xmlns:a16="http://schemas.microsoft.com/office/drawing/2014/main" val="20010"/>
                    </a:ext>
                  </a:extLst>
                </a:gridCol>
              </a:tblGrid>
              <a:tr h="243874">
                <a:tc gridSpan="11">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Cari fiyatlarla sekt</a:t>
                      </a:r>
                      <a:r>
                        <a:rPr kumimoji="0" lang="tr-TR" sz="1000" b="0" i="0" u="none" strike="noStrike" cap="none" normalizeH="0" baseline="0" smtClean="0">
                          <a:ln>
                            <a:noFill/>
                          </a:ln>
                          <a:solidFill>
                            <a:schemeClr val="tx1"/>
                          </a:solidFill>
                          <a:effectLst/>
                          <a:latin typeface="Calibri" pitchFamily="34" charset="0"/>
                        </a:rPr>
                        <a:t>ö</a:t>
                      </a:r>
                      <a:r>
                        <a:rPr kumimoji="0" lang="tr-TR" sz="1000" b="0" i="0" u="none" strike="noStrike" cap="none" normalizeH="0" baseline="0" smtClean="0">
                          <a:ln>
                            <a:noFill/>
                          </a:ln>
                          <a:solidFill>
                            <a:schemeClr val="tx1"/>
                          </a:solidFill>
                          <a:effectLst/>
                          <a:latin typeface="Arial Tur" charset="-94"/>
                        </a:rPr>
                        <a:t>rlerin gayri safi yurti</a:t>
                      </a:r>
                      <a:r>
                        <a:rPr kumimoji="0" lang="tr-TR" sz="1000" b="0" i="0" u="none" strike="noStrike" cap="none" normalizeH="0" baseline="0" smtClean="0">
                          <a:ln>
                            <a:noFill/>
                          </a:ln>
                          <a:solidFill>
                            <a:schemeClr val="tx1"/>
                          </a:solidFill>
                          <a:effectLst/>
                          <a:latin typeface="Calibri" pitchFamily="34" charset="0"/>
                        </a:rPr>
                        <a:t>ç</a:t>
                      </a:r>
                      <a:r>
                        <a:rPr kumimoji="0" lang="tr-TR" sz="1000" b="0" i="0" u="none" strike="noStrike" cap="none" normalizeH="0" baseline="0" smtClean="0">
                          <a:ln>
                            <a:noFill/>
                          </a:ln>
                          <a:solidFill>
                            <a:schemeClr val="tx1"/>
                          </a:solidFill>
                          <a:effectLst/>
                          <a:latin typeface="Arial Tur" charset="-94"/>
                        </a:rPr>
                        <a:t>i hasıla i</a:t>
                      </a:r>
                      <a:r>
                        <a:rPr kumimoji="0" lang="tr-TR" sz="1000" b="0" i="0" u="none" strike="noStrike" cap="none" normalizeH="0" baseline="0" smtClean="0">
                          <a:ln>
                            <a:noFill/>
                          </a:ln>
                          <a:solidFill>
                            <a:schemeClr val="tx1"/>
                          </a:solidFill>
                          <a:effectLst/>
                          <a:latin typeface="Calibri" pitchFamily="34" charset="0"/>
                        </a:rPr>
                        <a:t>ç</a:t>
                      </a:r>
                      <a:r>
                        <a:rPr kumimoji="0" lang="tr-TR" sz="1000" b="0" i="0" u="none" strike="noStrike" cap="none" normalizeH="0" baseline="0" smtClean="0">
                          <a:ln>
                            <a:noFill/>
                          </a:ln>
                          <a:solidFill>
                            <a:schemeClr val="tx1"/>
                          </a:solidFill>
                          <a:effectLst/>
                          <a:latin typeface="Arial Tur" charset="-94"/>
                        </a:rPr>
                        <a:t>indeki payları - İktisadi faaliyet kollarına g</a:t>
                      </a:r>
                      <a:r>
                        <a:rPr kumimoji="0" lang="tr-TR" sz="1000" b="0" i="0" u="none" strike="noStrike" cap="none" normalizeH="0" baseline="0" smtClean="0">
                          <a:ln>
                            <a:noFill/>
                          </a:ln>
                          <a:solidFill>
                            <a:schemeClr val="tx1"/>
                          </a:solidFill>
                          <a:effectLst/>
                          <a:latin typeface="Calibri" pitchFamily="34" charset="0"/>
                        </a:rPr>
                        <a:t>ö</a:t>
                      </a:r>
                      <a:r>
                        <a:rPr kumimoji="0" lang="tr-TR" sz="1000" b="0" i="0" u="none" strike="noStrike" cap="none" normalizeH="0" baseline="0" smtClean="0">
                          <a:ln>
                            <a:noFill/>
                          </a:ln>
                          <a:solidFill>
                            <a:schemeClr val="tx1"/>
                          </a:solidFill>
                          <a:effectLst/>
                          <a:latin typeface="Arial Tur" charset="-94"/>
                        </a:rPr>
                        <a:t>re temel fiyatlarla</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0"/>
                  </a:ext>
                </a:extLst>
              </a:tr>
              <a:tr h="853560">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D</a:t>
                      </a:r>
                      <a:r>
                        <a:rPr kumimoji="0" lang="tr-TR" sz="1000" b="0" i="0" u="none" strike="noStrike" cap="none" normalizeH="0" baseline="0" smtClean="0">
                          <a:ln>
                            <a:noFill/>
                          </a:ln>
                          <a:solidFill>
                            <a:schemeClr val="tx1"/>
                          </a:solidFill>
                          <a:effectLst/>
                          <a:latin typeface="Calibri" pitchFamily="34" charset="0"/>
                        </a:rPr>
                        <a:t>ö</a:t>
                      </a:r>
                      <a:r>
                        <a:rPr kumimoji="0" lang="tr-TR" sz="1000" b="0" i="0" u="none" strike="noStrike" cap="none" normalizeH="0" baseline="0" smtClean="0">
                          <a:ln>
                            <a:noFill/>
                          </a:ln>
                          <a:solidFill>
                            <a:schemeClr val="tx1"/>
                          </a:solidFill>
                          <a:effectLst/>
                          <a:latin typeface="Arial Tur" charset="-94"/>
                        </a:rPr>
                        <a:t>nem/İktisadi faaliyet kolları</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Tarım, avcılık ve ormancılık </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Balık</a:t>
                      </a:r>
                      <a:r>
                        <a:rPr kumimoji="0" lang="tr-TR" sz="1000" b="0" i="0" u="none" strike="noStrike" cap="none" normalizeH="0" baseline="0" smtClean="0">
                          <a:ln>
                            <a:noFill/>
                          </a:ln>
                          <a:solidFill>
                            <a:schemeClr val="tx1"/>
                          </a:solidFill>
                          <a:effectLst/>
                          <a:latin typeface="Calibri" pitchFamily="34" charset="0"/>
                        </a:rPr>
                        <a:t>ç</a:t>
                      </a:r>
                      <a:r>
                        <a:rPr kumimoji="0" lang="tr-TR" sz="1000" b="0" i="0" u="none" strike="noStrike" cap="none" normalizeH="0" baseline="0" smtClean="0">
                          <a:ln>
                            <a:noFill/>
                          </a:ln>
                          <a:solidFill>
                            <a:schemeClr val="tx1"/>
                          </a:solidFill>
                          <a:effectLst/>
                          <a:latin typeface="Arial Tur" charset="-94"/>
                        </a:rPr>
                        <a:t>ılık</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Madencilik ve Taşocak</a:t>
                      </a:r>
                      <a:r>
                        <a:rPr kumimoji="0" lang="tr-TR" sz="1000" b="0" i="0" u="none" strike="noStrike" cap="none" normalizeH="0" baseline="0" smtClean="0">
                          <a:ln>
                            <a:noFill/>
                          </a:ln>
                          <a:solidFill>
                            <a:schemeClr val="tx1"/>
                          </a:solidFill>
                          <a:effectLst/>
                          <a:latin typeface="Calibri" pitchFamily="34" charset="0"/>
                        </a:rPr>
                        <a:t>ç</a:t>
                      </a:r>
                      <a:r>
                        <a:rPr kumimoji="0" lang="tr-TR" sz="1000" b="0" i="0" u="none" strike="noStrike" cap="none" normalizeH="0" baseline="0" smtClean="0">
                          <a:ln>
                            <a:noFill/>
                          </a:ln>
                          <a:solidFill>
                            <a:schemeClr val="tx1"/>
                          </a:solidFill>
                          <a:effectLst/>
                          <a:latin typeface="Arial Tur" charset="-94"/>
                        </a:rPr>
                        <a:t>ılığı </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İmalat Sanayi </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Elektrik, gaz, buhar ve sıcak su </a:t>
                      </a:r>
                      <a:r>
                        <a:rPr kumimoji="0" lang="tr-TR" sz="1000" b="0" i="0" u="none" strike="noStrike" cap="none" normalizeH="0" baseline="0" smtClean="0">
                          <a:ln>
                            <a:noFill/>
                          </a:ln>
                          <a:solidFill>
                            <a:schemeClr val="tx1"/>
                          </a:solidFill>
                          <a:effectLst/>
                          <a:latin typeface="Calibri" pitchFamily="34" charset="0"/>
                        </a:rPr>
                        <a:t>ü</a:t>
                      </a:r>
                      <a:r>
                        <a:rPr kumimoji="0" lang="tr-TR" sz="1000" b="0" i="0" u="none" strike="noStrike" cap="none" normalizeH="0" baseline="0" smtClean="0">
                          <a:ln>
                            <a:noFill/>
                          </a:ln>
                          <a:solidFill>
                            <a:schemeClr val="tx1"/>
                          </a:solidFill>
                          <a:effectLst/>
                          <a:latin typeface="Arial Tur" charset="-94"/>
                        </a:rPr>
                        <a:t>retimi ve dağıtımı </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İnşaat</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Toptan ve perakende ticaret </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Oteller ve Lokantalar </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Ulaştırma, depolama ve haberleşme </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Mali aracı kuruluşların faaliyetleri</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43874">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1998</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12,1</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0,3</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1,0</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23,9</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1,9</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5,8</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14,0</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2,5</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11,0</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7,6</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43874">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1999</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10,2</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0,3</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0,9</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21,9</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2,0</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5,4</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12,4</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2,2</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11,6</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10,2</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43874">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2000</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9,9</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0,2</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1,0</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20,1</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2,0</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5,0</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12,7</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2,4</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12,2</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7,0</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43874">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2001</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8,6</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0,2</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1,0</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19,1</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2,4</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4,5</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12,1</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2,4</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13,3</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8,6</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43874">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2002</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10,1</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0,2</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0,9</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17,8</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2,3</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4,2</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12,2</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2,3</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14,0</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4,4</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43874">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2003</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9,7</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0,2</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1,0</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17,7</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2,2</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4,0</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12,3</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2,2</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13,8</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3,4</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43874">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2004</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9,3</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0,2</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1,1</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17,4</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1,9</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4,4</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12,7</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2,3</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13,6</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3,3</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43874">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2005</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9,1</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0,3</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1,2</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17,3</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1,8</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4,4</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12,4</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2,2</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13,7</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2,8</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243874">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2006</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8,0</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0,2</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1,2</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17,2</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1,8</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4,7</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12,5</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2,2</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13,7</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2,9</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243874">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2007</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cs typeface="Arial" pitchFamily="34" charset="0"/>
                        </a:rPr>
                        <a:t>7,4</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cs typeface="Arial" pitchFamily="34" charset="0"/>
                        </a:rPr>
                        <a:t>0,2</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cs typeface="Arial" pitchFamily="34" charset="0"/>
                        </a:rPr>
                        <a:t>1,2</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cs typeface="Arial" pitchFamily="34" charset="0"/>
                        </a:rPr>
                        <a:t>16,8</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cs typeface="Arial" pitchFamily="34" charset="0"/>
                        </a:rPr>
                        <a:t>1,9</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cs typeface="Arial" pitchFamily="34" charset="0"/>
                        </a:rPr>
                        <a:t>4,9</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cs typeface="Arial" pitchFamily="34" charset="0"/>
                        </a:rPr>
                        <a:t>12,2</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cs typeface="Arial" pitchFamily="34" charset="0"/>
                        </a:rPr>
                        <a:t>2,3</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cs typeface="Arial" pitchFamily="34" charset="0"/>
                        </a:rPr>
                        <a:t>13,9</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cs typeface="Arial" pitchFamily="34" charset="0"/>
                        </a:rPr>
                        <a:t>3,2</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243874">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2008</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cs typeface="Arial" pitchFamily="34" charset="0"/>
                        </a:rPr>
                        <a:t>7,4</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cs typeface="Arial" pitchFamily="34" charset="0"/>
                        </a:rPr>
                        <a:t>0,2</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cs typeface="Arial" pitchFamily="34" charset="0"/>
                        </a:rPr>
                        <a:t>1,4</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cs typeface="Arial" pitchFamily="34" charset="0"/>
                        </a:rPr>
                        <a:t>16,2</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cs typeface="Arial" pitchFamily="34" charset="0"/>
                        </a:rPr>
                        <a:t>2,2</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cs typeface="Arial" pitchFamily="34" charset="0"/>
                        </a:rPr>
                        <a:t>4,7</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cs typeface="Arial" pitchFamily="34" charset="0"/>
                        </a:rPr>
                        <a:t>12,2</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cs typeface="Arial" pitchFamily="34" charset="0"/>
                        </a:rPr>
                        <a:t>2,2</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cs typeface="Arial" pitchFamily="34" charset="0"/>
                        </a:rPr>
                        <a:t>14,2</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cs typeface="Arial" pitchFamily="34" charset="0"/>
                        </a:rPr>
                        <a:t>3,5</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243874">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2009</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cs typeface="Arial" pitchFamily="34" charset="0"/>
                        </a:rPr>
                        <a:t>8,1</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cs typeface="Arial" pitchFamily="34" charset="0"/>
                        </a:rPr>
                        <a:t>0,2</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cs typeface="Arial" pitchFamily="34" charset="0"/>
                        </a:rPr>
                        <a:t>1,5</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cs typeface="Arial" pitchFamily="34" charset="0"/>
                        </a:rPr>
                        <a:t>15,2</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cs typeface="Arial" pitchFamily="34" charset="0"/>
                        </a:rPr>
                        <a:t>2,4</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cs typeface="Arial" pitchFamily="34" charset="0"/>
                        </a:rPr>
                        <a:t>3,8</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cs typeface="Arial" pitchFamily="34" charset="0"/>
                        </a:rPr>
                        <a:t>10,9</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cs typeface="Arial" pitchFamily="34" charset="0"/>
                        </a:rPr>
                        <a:t>2,5</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cs typeface="Arial" pitchFamily="34" charset="0"/>
                        </a:rPr>
                        <a:t>13,4</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cs typeface="Arial" pitchFamily="34" charset="0"/>
                        </a:rPr>
                        <a:t>4,5</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243874">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2010</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cs typeface="Arial" pitchFamily="34" charset="0"/>
                        </a:rPr>
                        <a:t>8,3</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cs typeface="Arial" pitchFamily="34" charset="0"/>
                        </a:rPr>
                        <a:t>0,2</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cs typeface="Arial" pitchFamily="34" charset="0"/>
                        </a:rPr>
                        <a:t>1,4</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cs typeface="Arial" pitchFamily="34" charset="0"/>
                        </a:rPr>
                        <a:t>15,7</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cs typeface="Arial" pitchFamily="34" charset="0"/>
                        </a:rPr>
                        <a:t>2,3</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cs typeface="Arial" pitchFamily="34" charset="0"/>
                        </a:rPr>
                        <a:t>4,2</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cs typeface="Arial" pitchFamily="34" charset="0"/>
                        </a:rPr>
                        <a:t>11,0</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cs typeface="Arial" pitchFamily="34" charset="0"/>
                        </a:rPr>
                        <a:t>2,3</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cs typeface="Arial" pitchFamily="34" charset="0"/>
                        </a:rPr>
                        <a:t>13,1</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cs typeface="Arial" pitchFamily="34" charset="0"/>
                        </a:rPr>
                        <a:t>3,7</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r h="243874">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Tur" charset="-94"/>
                        </a:rPr>
                        <a:t>2011</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cs typeface="Arial" pitchFamily="34" charset="0"/>
                        </a:rPr>
                        <a:t>7,9</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cs typeface="Arial" pitchFamily="34" charset="0"/>
                        </a:rPr>
                        <a:t>0,2</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cs typeface="Arial" pitchFamily="34" charset="0"/>
                        </a:rPr>
                        <a:t>1,5</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cs typeface="Arial" pitchFamily="34" charset="0"/>
                        </a:rPr>
                        <a:t>16,3</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cs typeface="Arial" pitchFamily="34" charset="0"/>
                        </a:rPr>
                        <a:t>2,2</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cs typeface="Arial" pitchFamily="34" charset="0"/>
                        </a:rPr>
                        <a:t>4,5</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cs typeface="Arial" pitchFamily="34" charset="0"/>
                        </a:rPr>
                        <a:t>11,8</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cs typeface="Arial" pitchFamily="34" charset="0"/>
                        </a:rPr>
                        <a:t>2,3</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cs typeface="Arial" pitchFamily="34" charset="0"/>
                        </a:rPr>
                        <a:t>13,3</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tx1"/>
                          </a:solidFill>
                          <a:effectLst/>
                          <a:latin typeface="Arial" pitchFamily="34" charset="0"/>
                          <a:cs typeface="Arial" pitchFamily="34" charset="0"/>
                        </a:rPr>
                        <a:t>3,2</a:t>
                      </a:r>
                      <a:endParaRPr kumimoji="0" lang="tr-TR" sz="1000" b="0" i="0" u="none" strike="noStrike" cap="none" normalizeH="0" baseline="0" smtClean="0">
                        <a:ln>
                          <a:noFill/>
                        </a:ln>
                        <a:solidFill>
                          <a:schemeClr val="tx1"/>
                        </a:solidFill>
                        <a:effectLst/>
                        <a:latin typeface="Calibri" pitchFamily="34"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5"/>
                  </a:ext>
                </a:extLst>
              </a:tr>
            </a:tbl>
          </a:graphicData>
        </a:graphic>
      </p:graphicFrame>
      <p:sp>
        <p:nvSpPr>
          <p:cNvPr id="24776" name="7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5908B0F-F53B-41A6-A981-AAD5595B360D}" type="slidenum">
              <a:rPr lang="tr-TR" altLang="tr-TR">
                <a:solidFill>
                  <a:schemeClr val="tx2"/>
                </a:solidFill>
              </a:rPr>
              <a:pPr eaLnBrk="1" hangingPunct="1"/>
              <a:t>9</a:t>
            </a:fld>
            <a:endParaRPr lang="tr-TR" altLang="tr-TR">
              <a:solidFill>
                <a:schemeClr val="tx2"/>
              </a:solidFill>
            </a:endParaRPr>
          </a:p>
        </p:txBody>
      </p:sp>
    </p:spTree>
    <p:extLst>
      <p:ext uri="{BB962C8B-B14F-4D97-AF65-F5344CB8AC3E}">
        <p14:creationId xmlns:p14="http://schemas.microsoft.com/office/powerpoint/2010/main" val="7709208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1184</Words>
  <Application>Microsoft Office PowerPoint</Application>
  <PresentationFormat>Geniş ekran</PresentationFormat>
  <Paragraphs>554</Paragraphs>
  <Slides>10</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10</vt:i4>
      </vt:variant>
    </vt:vector>
  </HeadingPairs>
  <TitlesOfParts>
    <vt:vector size="16" baseType="lpstr">
      <vt:lpstr>Arial</vt:lpstr>
      <vt:lpstr>Arial Tur</vt:lpstr>
      <vt:lpstr>Calibri</vt:lpstr>
      <vt:lpstr>Calibri Light</vt:lpstr>
      <vt:lpstr>Wingdings 3</vt:lpstr>
      <vt:lpstr>Office Teması</vt:lpstr>
      <vt:lpstr>6. Harcanabilir Gelir (HG)     (Disposable Income)</vt:lpstr>
      <vt:lpstr>Özetle, Bu ölçütlerden;</vt:lpstr>
      <vt:lpstr>Milli Gelir Tahmin Yöntemleri (Estimation Methods of National Income)</vt:lpstr>
      <vt:lpstr>1. Üretim Yöntemi ile Gayri Safi Yurtiçi Hasıla (GSYH) (1998 Bazlı) </vt:lpstr>
      <vt:lpstr>Cari (Nominal) ve Sabit (Reel) Fiyat Arasındaki Fark (Difference Between Current and Constant Prices)</vt:lpstr>
      <vt:lpstr>Temel fiyat, Alıcı fiyatı ve Üretici fiyatı (Basic Price, Purchasers’ Price and Producer Price</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MİLLİ GELİR KAVRAMLARI</dc:title>
  <dc:creator>mas</dc:creator>
  <cp:lastModifiedBy>arif şahin</cp:lastModifiedBy>
  <cp:revision>4</cp:revision>
  <dcterms:created xsi:type="dcterms:W3CDTF">2018-01-10T11:27:16Z</dcterms:created>
  <dcterms:modified xsi:type="dcterms:W3CDTF">2019-11-20T10:14:01Z</dcterms:modified>
</cp:coreProperties>
</file>