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 id="266" r:id="rId5"/>
    <p:sldId id="267" r:id="rId6"/>
    <p:sldId id="268" r:id="rId7"/>
    <p:sldId id="269" r:id="rId8"/>
    <p:sldId id="270" r:id="rId9"/>
    <p:sldId id="271" r:id="rId10"/>
    <p:sldId id="272"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E38830F-8C3B-4D6B-A66C-3E91099754C3}"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3428284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38830F-8C3B-4D6B-A66C-3E91099754C3}"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386981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38830F-8C3B-4D6B-A66C-3E91099754C3}"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120619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38830F-8C3B-4D6B-A66C-3E91099754C3}"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2285728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E38830F-8C3B-4D6B-A66C-3E91099754C3}"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3416038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E38830F-8C3B-4D6B-A66C-3E91099754C3}"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573721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E38830F-8C3B-4D6B-A66C-3E91099754C3}" type="datetimeFigureOut">
              <a:rPr lang="tr-TR" smtClean="0"/>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2598006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E38830F-8C3B-4D6B-A66C-3E91099754C3}" type="datetimeFigureOut">
              <a:rPr lang="tr-TR" smtClean="0"/>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148668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E38830F-8C3B-4D6B-A66C-3E91099754C3}" type="datetimeFigureOut">
              <a:rPr lang="tr-TR" smtClean="0"/>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352685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E38830F-8C3B-4D6B-A66C-3E91099754C3}"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1135091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E38830F-8C3B-4D6B-A66C-3E91099754C3}"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E42C94-BF89-4771-A815-3567B32C1BD4}" type="slidenum">
              <a:rPr lang="tr-TR" smtClean="0"/>
              <a:t>‹#›</a:t>
            </a:fld>
            <a:endParaRPr lang="tr-TR"/>
          </a:p>
        </p:txBody>
      </p:sp>
    </p:spTree>
    <p:extLst>
      <p:ext uri="{BB962C8B-B14F-4D97-AF65-F5344CB8AC3E}">
        <p14:creationId xmlns:p14="http://schemas.microsoft.com/office/powerpoint/2010/main" val="1809875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8830F-8C3B-4D6B-A66C-3E91099754C3}" type="datetimeFigureOut">
              <a:rPr lang="tr-TR" smtClean="0"/>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E42C94-BF89-4771-A815-3567B32C1BD4}" type="slidenum">
              <a:rPr lang="tr-TR" smtClean="0"/>
              <a:t>‹#›</a:t>
            </a:fld>
            <a:endParaRPr lang="tr-TR"/>
          </a:p>
        </p:txBody>
      </p:sp>
    </p:spTree>
    <p:extLst>
      <p:ext uri="{BB962C8B-B14F-4D97-AF65-F5344CB8AC3E}">
        <p14:creationId xmlns:p14="http://schemas.microsoft.com/office/powerpoint/2010/main" val="993443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p:txBody>
          <a:bodyPr/>
          <a:lstStyle/>
          <a:p>
            <a:pPr eaLnBrk="1" hangingPunct="1"/>
            <a:r>
              <a:rPr lang="tr-TR" altLang="tr-TR" b="1" smtClean="0"/>
              <a:t>6. Harcanabilir Gelir (HG)</a:t>
            </a:r>
            <a:br>
              <a:rPr lang="tr-TR" altLang="tr-TR" b="1" smtClean="0"/>
            </a:br>
            <a:r>
              <a:rPr lang="tr-TR" altLang="tr-TR" i="1" smtClean="0"/>
              <a:t>    (Disposable Income)</a:t>
            </a:r>
          </a:p>
        </p:txBody>
      </p:sp>
      <p:sp>
        <p:nvSpPr>
          <p:cNvPr id="16387" name="2 İçerik Yer Tutucusu"/>
          <p:cNvSpPr>
            <a:spLocks noGrp="1"/>
          </p:cNvSpPr>
          <p:nvPr>
            <p:ph sz="quarter" idx="1"/>
          </p:nvPr>
        </p:nvSpPr>
        <p:spPr>
          <a:xfrm>
            <a:off x="838200" y="1690688"/>
            <a:ext cx="8229600" cy="4937125"/>
          </a:xfrm>
        </p:spPr>
        <p:txBody>
          <a:bodyPr/>
          <a:lstStyle/>
          <a:p>
            <a:pPr eaLnBrk="1" hangingPunct="1"/>
            <a:r>
              <a:rPr lang="tr-TR" altLang="tr-TR" dirty="0" smtClean="0"/>
              <a:t>HG = Kişisel Gelir – Dolaysız Vergiler</a:t>
            </a:r>
          </a:p>
          <a:p>
            <a:pPr eaLnBrk="1" hangingPunct="1"/>
            <a:endParaRPr lang="tr-TR" altLang="tr-TR" dirty="0" smtClean="0"/>
          </a:p>
          <a:p>
            <a:pPr eaLnBrk="1" hangingPunct="1"/>
            <a:r>
              <a:rPr lang="tr-TR" altLang="tr-TR" dirty="0" smtClean="0"/>
              <a:t>HG,  bireylerin serbestçe kullanabilecekleri gelirdir.</a:t>
            </a:r>
          </a:p>
          <a:p>
            <a:pPr eaLnBrk="1" hangingPunct="1"/>
            <a:endParaRPr lang="tr-TR" altLang="tr-TR" dirty="0" smtClean="0"/>
          </a:p>
          <a:p>
            <a:pPr eaLnBrk="1" hangingPunct="1"/>
            <a:r>
              <a:rPr lang="tr-TR" altLang="tr-TR" dirty="0" smtClean="0"/>
              <a:t>HG, en küçük milli gelir büyüklüğüdür.</a:t>
            </a:r>
          </a:p>
        </p:txBody>
      </p:sp>
      <p:sp>
        <p:nvSpPr>
          <p:cNvPr id="16390"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B80E28-0A70-4AEB-B39C-1AE2E8631633}" type="slidenum">
              <a:rPr lang="tr-TR" altLang="tr-TR">
                <a:solidFill>
                  <a:schemeClr val="tx2"/>
                </a:solidFill>
              </a:rPr>
              <a:pPr eaLnBrk="1" hangingPunct="1"/>
              <a:t>1</a:t>
            </a:fld>
            <a:endParaRPr lang="tr-TR" altLang="tr-TR">
              <a:solidFill>
                <a:schemeClr val="tx2"/>
              </a:solidFill>
            </a:endParaRPr>
          </a:p>
        </p:txBody>
      </p:sp>
      <p:pic>
        <p:nvPicPr>
          <p:cNvPr id="16391" name="Picture 4" descr="C:\Users\HP\AppData\Local\Microsoft\Windows\Temporary Internet Files\Content.IE5\YBBE4ZLD\MP90042367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4425" y="3573464"/>
            <a:ext cx="2592388" cy="22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2004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r>
              <a:rPr lang="tr-TR" dirty="0" smtClean="0"/>
              <a:t>Güncel Ekonomik / İstatistik Göstergeleri</a:t>
            </a:r>
            <a:endParaRPr lang="tr-TR" dirty="0"/>
          </a:p>
        </p:txBody>
      </p:sp>
    </p:spTree>
    <p:extLst>
      <p:ext uri="{BB962C8B-B14F-4D97-AF65-F5344CB8AC3E}">
        <p14:creationId xmlns:p14="http://schemas.microsoft.com/office/powerpoint/2010/main" val="4077337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r>
              <a:rPr lang="tr-TR" altLang="tr-TR" smtClean="0"/>
              <a:t>Özetle, Bu ölçütlerden;</a:t>
            </a:r>
          </a:p>
        </p:txBody>
      </p:sp>
      <p:sp>
        <p:nvSpPr>
          <p:cNvPr id="17411" name="2 İçerik Yer Tutucusu"/>
          <p:cNvSpPr>
            <a:spLocks noGrp="1"/>
          </p:cNvSpPr>
          <p:nvPr>
            <p:ph sz="quarter" idx="1"/>
          </p:nvPr>
        </p:nvSpPr>
        <p:spPr>
          <a:xfrm>
            <a:off x="651164" y="1557049"/>
            <a:ext cx="8229600" cy="4672012"/>
          </a:xfrm>
        </p:spPr>
        <p:txBody>
          <a:bodyPr/>
          <a:lstStyle/>
          <a:p>
            <a:r>
              <a:rPr lang="tr-TR" altLang="tr-TR" dirty="0" smtClean="0"/>
              <a:t>GSMH, ekonominin toplam üretim kuvvetini,</a:t>
            </a:r>
          </a:p>
          <a:p>
            <a:r>
              <a:rPr lang="tr-TR" altLang="tr-TR" dirty="0" smtClean="0"/>
              <a:t>MG, ülke sakinlerinin ortalama gelir ve satın alma gücünün seviyesini açıklamaktadır. Bunda dolayı, MG, ekonomik refah ölçüsü olarak kullanılmaktadır.</a:t>
            </a:r>
          </a:p>
          <a:p>
            <a:endParaRPr lang="tr-TR" altLang="tr-TR" dirty="0" smtClean="0"/>
          </a:p>
        </p:txBody>
      </p:sp>
      <p:sp>
        <p:nvSpPr>
          <p:cNvPr id="17414"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590A702-DF0D-4082-AAA9-6EF8CF515B3A}" type="slidenum">
              <a:rPr lang="tr-TR" altLang="tr-TR">
                <a:solidFill>
                  <a:schemeClr val="tx2"/>
                </a:solidFill>
              </a:rPr>
              <a:pPr eaLnBrk="1" hangingPunct="1"/>
              <a:t>2</a:t>
            </a:fld>
            <a:endParaRPr lang="tr-TR" altLang="tr-TR">
              <a:solidFill>
                <a:schemeClr val="tx2"/>
              </a:solidFill>
            </a:endParaRPr>
          </a:p>
        </p:txBody>
      </p:sp>
      <p:pic>
        <p:nvPicPr>
          <p:cNvPr id="17415" name="Picture 4" descr="C:\Users\HP\AppData\Local\Microsoft\Windows\Temporary Internet Files\Content.IE5\FCLPLD4V\MC90023801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72264" y="3429001"/>
            <a:ext cx="3095625"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2155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a:xfrm>
            <a:off x="1981200" y="152401"/>
            <a:ext cx="8229600" cy="612775"/>
          </a:xfrm>
        </p:spPr>
        <p:txBody>
          <a:bodyPr>
            <a:normAutofit fontScale="90000"/>
          </a:bodyPr>
          <a:lstStyle/>
          <a:p>
            <a:pPr algn="ctr" eaLnBrk="1" hangingPunct="1"/>
            <a:r>
              <a:rPr lang="tr-TR" altLang="tr-TR" sz="2000" b="1"/>
              <a:t>Milli Gelir Tahmin Yöntemleri</a:t>
            </a:r>
            <a:br>
              <a:rPr lang="tr-TR" altLang="tr-TR" sz="2000" b="1"/>
            </a:br>
            <a:r>
              <a:rPr lang="tr-TR" altLang="tr-TR" sz="2000" i="1"/>
              <a:t>(Estimation Methods of National Income)</a:t>
            </a:r>
          </a:p>
        </p:txBody>
      </p:sp>
      <p:sp>
        <p:nvSpPr>
          <p:cNvPr id="18435" name="2 İçerik Yer Tutucusu"/>
          <p:cNvSpPr>
            <a:spLocks noGrp="1"/>
          </p:cNvSpPr>
          <p:nvPr>
            <p:ph sz="quarter" idx="1"/>
          </p:nvPr>
        </p:nvSpPr>
        <p:spPr>
          <a:xfrm>
            <a:off x="1981200" y="836614"/>
            <a:ext cx="8229600" cy="5832475"/>
          </a:xfrm>
        </p:spPr>
        <p:txBody>
          <a:bodyPr/>
          <a:lstStyle/>
          <a:p>
            <a:pPr eaLnBrk="1" hangingPunct="1"/>
            <a:r>
              <a:rPr lang="tr-TR" altLang="tr-TR" sz="1400" b="1" dirty="0"/>
              <a:t>1. Üretim Yaklaşımı </a:t>
            </a:r>
            <a:r>
              <a:rPr lang="tr-TR" altLang="tr-TR" sz="1400" i="1" dirty="0"/>
              <a:t>(The </a:t>
            </a:r>
            <a:r>
              <a:rPr lang="tr-TR" altLang="tr-TR" sz="1400" i="1" dirty="0" err="1"/>
              <a:t>Production</a:t>
            </a:r>
            <a:r>
              <a:rPr lang="tr-TR" altLang="tr-TR" sz="1400" i="1" dirty="0"/>
              <a:t> </a:t>
            </a:r>
            <a:r>
              <a:rPr lang="tr-TR" altLang="tr-TR" sz="1400" i="1" dirty="0" err="1"/>
              <a:t>Approach</a:t>
            </a:r>
            <a:r>
              <a:rPr lang="tr-TR" altLang="tr-TR" sz="1400" i="1" dirty="0"/>
              <a:t>)</a:t>
            </a:r>
          </a:p>
          <a:p>
            <a:pPr eaLnBrk="1" hangingPunct="1"/>
            <a:r>
              <a:rPr lang="tr-TR" altLang="tr-TR" sz="1400" dirty="0"/>
              <a:t>Bu yöntemde amaç, bir ekonomide aynı mal ve hizmetleri üreten birimlerden meydana gelen faaliyet kollarındaki nihai mal ve hizmet üretim değerlerinin ölçülmesidir. Bir faaliyet kolunda üretilen mal ve hizmetlerin piyasa fiyatlarıyla değerlendirilmesiyle bu faaliyet kolunun gayri safi üretim değerine ulaşılır. Bu üretim değeri üretimde bulunabilmek için kullanılan ara mallarını da kapsar. Üretim yolu ile GSMH ise, toplam </a:t>
            </a:r>
            <a:r>
              <a:rPr lang="tr-TR" altLang="tr-TR" sz="1400" dirty="0" err="1"/>
              <a:t>GSÜD’den</a:t>
            </a:r>
            <a:r>
              <a:rPr lang="tr-TR" altLang="tr-TR" sz="1400" dirty="0"/>
              <a:t> bu ara mallarının değerinin çıkarılması ile elde edilir.</a:t>
            </a:r>
          </a:p>
          <a:p>
            <a:pPr eaLnBrk="1" hangingPunct="1"/>
            <a:r>
              <a:rPr lang="tr-TR" altLang="tr-TR" sz="1400" b="1" dirty="0"/>
              <a:t>2. Gelir Yaklaşımı </a:t>
            </a:r>
            <a:r>
              <a:rPr lang="tr-TR" altLang="tr-TR" sz="1400" i="1" dirty="0"/>
              <a:t>(The </a:t>
            </a:r>
            <a:r>
              <a:rPr lang="tr-TR" altLang="tr-TR" sz="1400" i="1" dirty="0" err="1"/>
              <a:t>Income</a:t>
            </a:r>
            <a:r>
              <a:rPr lang="tr-TR" altLang="tr-TR" sz="1400" i="1" dirty="0"/>
              <a:t> </a:t>
            </a:r>
            <a:r>
              <a:rPr lang="tr-TR" altLang="tr-TR" sz="1400" i="1" dirty="0" err="1"/>
              <a:t>Approach</a:t>
            </a:r>
            <a:r>
              <a:rPr lang="tr-TR" altLang="tr-TR" sz="1400" i="1" dirty="0"/>
              <a:t>)</a:t>
            </a:r>
          </a:p>
          <a:p>
            <a:pPr eaLnBrk="1" hangingPunct="1"/>
            <a:r>
              <a:rPr lang="tr-TR" altLang="tr-TR" sz="1400" dirty="0"/>
              <a:t>Bu yöntemde kişilerin cari mal ve hizmetleri dolayısıyla elde ettikleri faktör gelirleri hesaba alınır. Bunlar; maaş, ücret, faiz, kira ve </a:t>
            </a:r>
            <a:r>
              <a:rPr lang="tr-TR" altLang="tr-TR" sz="1400" dirty="0" err="1"/>
              <a:t>kar’dır</a:t>
            </a:r>
            <a:r>
              <a:rPr lang="tr-TR" altLang="tr-TR" sz="1400" dirty="0"/>
              <a:t>.  Ekonomide elde edilen bu faktör gelirlerinin toplanması sonucu milli gelire ulaşılır.</a:t>
            </a:r>
          </a:p>
          <a:p>
            <a:pPr eaLnBrk="1" hangingPunct="1"/>
            <a:r>
              <a:rPr lang="tr-TR" altLang="tr-TR" sz="1400" b="1" dirty="0"/>
              <a:t>3. Harcamalar Yaklaşımı </a:t>
            </a:r>
            <a:r>
              <a:rPr lang="tr-TR" altLang="tr-TR" sz="1400" i="1" dirty="0"/>
              <a:t>(The </a:t>
            </a:r>
            <a:r>
              <a:rPr lang="tr-TR" altLang="tr-TR" sz="1400" i="1" dirty="0" err="1"/>
              <a:t>Expenditure</a:t>
            </a:r>
            <a:r>
              <a:rPr lang="tr-TR" altLang="tr-TR" sz="1400" i="1" dirty="0"/>
              <a:t> </a:t>
            </a:r>
            <a:r>
              <a:rPr lang="tr-TR" altLang="tr-TR" sz="1400" i="1" dirty="0" err="1"/>
              <a:t>Approach</a:t>
            </a:r>
            <a:r>
              <a:rPr lang="tr-TR" altLang="tr-TR" sz="1400" i="1" dirty="0"/>
              <a:t>)</a:t>
            </a:r>
          </a:p>
          <a:p>
            <a:pPr eaLnBrk="1" hangingPunct="1"/>
            <a:r>
              <a:rPr lang="tr-TR" altLang="tr-TR" sz="1400" dirty="0"/>
              <a:t>Harcamalar yönteminde milli ekonomide belli bir süre içinde tüketime ve yatırıma yapılan harcamalar toplamı olarak </a:t>
            </a:r>
            <a:r>
              <a:rPr lang="tr-TR" altLang="tr-TR" sz="1400" dirty="0" err="1"/>
              <a:t>GSYH’a</a:t>
            </a:r>
            <a:r>
              <a:rPr lang="tr-TR" altLang="tr-TR" sz="1400" dirty="0"/>
              <a:t> ulaşılır.  Bu toplamda tamamlanmış mal ve hizmetler ele alınır.  Harcama yapılarak elde edilen mal ve hizmetlerin bir kısmı yıl içerisinde ara mal olarak başka mal ve hizmetlerin üretiminde kullanılır. Bir kısmı ise doğrudan tüketime, yatırıma ya da stok veya ihracata gider. Bunlar nihai kullanım olarak adlandırılır.  Yıl içerisinde başka bir sanayi işlem görmeyerek nihai alıcılar tarafından satın alınan mallar nihai kullanımın kapsamını oluşturur.  Bir ekonomide satılan bütün nihai ve mal hizmetlerin toplam değeri nihai kullanım değerine bu ise gayri safi katma değerlerin toplamına eşittir.</a:t>
            </a:r>
            <a:endParaRPr lang="tr-TR" altLang="tr-TR" sz="1400" dirty="0">
              <a:latin typeface="Arial" panose="020B0604020202020204" pitchFamily="34" charset="0"/>
            </a:endParaRPr>
          </a:p>
          <a:p>
            <a:pPr eaLnBrk="1" hangingPunct="1">
              <a:buFont typeface="Wingdings 3" panose="05040102010807070707" pitchFamily="18" charset="2"/>
              <a:buNone/>
            </a:pPr>
            <a:r>
              <a:rPr lang="tr-TR" altLang="tr-TR" sz="1400" b="1" i="1" dirty="0">
                <a:latin typeface="Arial" panose="020B0604020202020204" pitchFamily="34" charset="0"/>
              </a:rPr>
              <a:t>	</a:t>
            </a:r>
            <a:r>
              <a:rPr lang="tr-TR" altLang="tr-TR" sz="1400" b="1" i="1" dirty="0"/>
              <a:t>BU ÜÇ YÖNTEMDE, AYNI SONUÇ ELDE EDİLİR. FAKAT DEĞİŞİK VERİ KAYNAKLARINA BAĞLI OLARAK FARKLILIKLAR DA GÖZÜKEBİLİR.  TÜİK, ÜRETİM YÖNTEMİ OLARAK HESAPLANAN GSYH’YI ANA GÖSTERGE OLARAK KULLANMAKTADIR.</a:t>
            </a:r>
          </a:p>
        </p:txBody>
      </p:sp>
      <p:sp>
        <p:nvSpPr>
          <p:cNvPr id="18436" name="4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dirty="0">
              <a:solidFill>
                <a:schemeClr val="tx2"/>
              </a:solidFill>
            </a:endParaRPr>
          </a:p>
        </p:txBody>
      </p:sp>
      <p:sp>
        <p:nvSpPr>
          <p:cNvPr id="18437" name="7 Veri Yer Tutucusu"/>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dirty="0">
              <a:solidFill>
                <a:schemeClr val="tx2"/>
              </a:solidFill>
            </a:endParaRPr>
          </a:p>
        </p:txBody>
      </p:sp>
      <p:sp>
        <p:nvSpPr>
          <p:cNvPr id="18438"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76D9D0A-0856-4674-8FCB-D284DEDB08C4}" type="slidenum">
              <a:rPr lang="tr-TR" altLang="tr-TR">
                <a:solidFill>
                  <a:schemeClr val="tx2"/>
                </a:solidFill>
              </a:rPr>
              <a:pPr eaLnBrk="1" hangingPunct="1"/>
              <a:t>3</a:t>
            </a:fld>
            <a:endParaRPr lang="tr-TR" altLang="tr-TR">
              <a:solidFill>
                <a:schemeClr val="tx2"/>
              </a:solidFill>
            </a:endParaRPr>
          </a:p>
        </p:txBody>
      </p:sp>
    </p:spTree>
    <p:extLst>
      <p:ext uri="{BB962C8B-B14F-4D97-AF65-F5344CB8AC3E}">
        <p14:creationId xmlns:p14="http://schemas.microsoft.com/office/powerpoint/2010/main" val="3676474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288" y="404813"/>
            <a:ext cx="8229600" cy="1143000"/>
          </a:xfrm>
        </p:spPr>
        <p:txBody>
          <a:bodyPr rtlCol="0">
            <a:normAutofit fontScale="90000"/>
          </a:bodyPr>
          <a:lstStyle/>
          <a:p>
            <a:pPr>
              <a:defRPr/>
            </a:pPr>
            <a:r>
              <a:rPr lang="tr-TR" b="1" dirty="0" smtClean="0"/>
              <a:t>1. Üretim </a:t>
            </a:r>
            <a:r>
              <a:rPr lang="tr-TR" b="1" dirty="0"/>
              <a:t>Yöntemi ile Gayri Safi Yurtiçi Hasıla (GSYH) (1998 Bazlı)</a:t>
            </a:r>
            <a:r>
              <a:rPr lang="tr-TR" dirty="0"/>
              <a:t/>
            </a:r>
            <a:br>
              <a:rPr lang="tr-TR" dirty="0"/>
            </a:br>
            <a:endParaRPr lang="tr-TR" dirty="0"/>
          </a:p>
        </p:txBody>
      </p:sp>
      <p:sp>
        <p:nvSpPr>
          <p:cNvPr id="19459" name="2 İçerik Yer Tutucusu"/>
          <p:cNvSpPr>
            <a:spLocks noGrp="1"/>
          </p:cNvSpPr>
          <p:nvPr>
            <p:ph sz="quarter" idx="1"/>
          </p:nvPr>
        </p:nvSpPr>
        <p:spPr>
          <a:xfrm>
            <a:off x="1981200" y="1412875"/>
            <a:ext cx="8229600" cy="4713288"/>
          </a:xfrm>
        </p:spPr>
        <p:txBody>
          <a:bodyPr>
            <a:normAutofit lnSpcReduction="10000"/>
          </a:bodyPr>
          <a:lstStyle/>
          <a:p>
            <a:pPr eaLnBrk="1" hangingPunct="1"/>
            <a:r>
              <a:rPr lang="tr-TR" altLang="tr-TR" smtClean="0"/>
              <a:t>Üretim yöntemiyle GSYH tahminleri dönemler itibariyle cari ve (1998 bazlı) sabit fiyatlarla hesaplanmakta ve sonuçları haber bülteni şeklinde yayımlanmaktadır. </a:t>
            </a:r>
          </a:p>
          <a:p>
            <a:pPr eaLnBrk="1" hangingPunct="1"/>
            <a:r>
              <a:rPr lang="tr-TR" altLang="tr-TR" b="1" smtClean="0"/>
              <a:t>Gayri safi yurtiçi hasıla zımni fiyat deflatörü</a:t>
            </a:r>
            <a:r>
              <a:rPr lang="tr-TR" altLang="tr-TR" smtClean="0"/>
              <a:t>: Gayri safi yurtiçi hasıla zımni fiyat deflatörü cari fiyatlarla gayri safi yurtiçi hasıla değerinin sabit GSYH değerine bölünmesiyle elde edilir. </a:t>
            </a:r>
          </a:p>
          <a:p>
            <a:pPr eaLnBrk="1" hangingPunct="1"/>
            <a:r>
              <a:rPr lang="tr-TR" altLang="tr-TR" smtClean="0"/>
              <a:t>Bir ekonomide fiyatlar genel düzeyindeki değişmeleri gösteren kapsamlı bir fiyat indeksidir. Gayri safi yurtiçi hasıla kapsamına giren tüm mal ve hizmetlerin fiyatlarındaki artışı ifade etmektedir. </a:t>
            </a:r>
          </a:p>
          <a:p>
            <a:pPr eaLnBrk="1" hangingPunct="1"/>
            <a:endParaRPr lang="tr-TR" altLang="tr-TR" smtClean="0"/>
          </a:p>
          <a:p>
            <a:pPr eaLnBrk="1" hangingPunct="1"/>
            <a:endParaRPr lang="tr-TR" altLang="tr-TR" smtClean="0"/>
          </a:p>
        </p:txBody>
      </p:sp>
      <p:sp>
        <p:nvSpPr>
          <p:cNvPr id="19462"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F54A0E-C0ED-4763-827E-E6B7C2B587A2}" type="slidenum">
              <a:rPr lang="tr-TR" altLang="tr-TR">
                <a:solidFill>
                  <a:schemeClr val="tx2"/>
                </a:solidFill>
              </a:rPr>
              <a:pPr eaLnBrk="1" hangingPunct="1"/>
              <a:t>4</a:t>
            </a:fld>
            <a:endParaRPr lang="tr-TR" altLang="tr-TR">
              <a:solidFill>
                <a:schemeClr val="tx2"/>
              </a:solidFill>
            </a:endParaRPr>
          </a:p>
        </p:txBody>
      </p:sp>
    </p:spTree>
    <p:extLst>
      <p:ext uri="{BB962C8B-B14F-4D97-AF65-F5344CB8AC3E}">
        <p14:creationId xmlns:p14="http://schemas.microsoft.com/office/powerpoint/2010/main" val="4181560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a:xfrm>
            <a:off x="1981200" y="152401"/>
            <a:ext cx="8229600" cy="900113"/>
          </a:xfrm>
        </p:spPr>
        <p:txBody>
          <a:bodyPr/>
          <a:lstStyle/>
          <a:p>
            <a:r>
              <a:rPr lang="tr-TR" altLang="tr-TR" sz="2200" b="1"/>
              <a:t>Cari (Nominal) ve Sabit (Reel) Fiyat Arasındaki Fark</a:t>
            </a:r>
            <a:br>
              <a:rPr lang="tr-TR" altLang="tr-TR" sz="2200" b="1"/>
            </a:br>
            <a:r>
              <a:rPr lang="tr-TR" altLang="tr-TR" sz="2200" i="1"/>
              <a:t>(Difference Between Current and Constant Prices)</a:t>
            </a:r>
          </a:p>
        </p:txBody>
      </p:sp>
      <p:sp>
        <p:nvSpPr>
          <p:cNvPr id="20483" name="2 İçerik Yer Tutucusu"/>
          <p:cNvSpPr>
            <a:spLocks noGrp="1"/>
          </p:cNvSpPr>
          <p:nvPr>
            <p:ph sz="quarter" idx="1"/>
          </p:nvPr>
        </p:nvSpPr>
        <p:spPr>
          <a:xfrm>
            <a:off x="1981200" y="1219201"/>
            <a:ext cx="8229600" cy="4937125"/>
          </a:xfrm>
        </p:spPr>
        <p:txBody>
          <a:bodyPr/>
          <a:lstStyle/>
          <a:p>
            <a:r>
              <a:rPr lang="tr-TR" altLang="tr-TR" smtClean="0"/>
              <a:t>Cari fiyatlarla GSMH’daki gelişmeler,  gerçek gelişmeleri yansıtmayabilir.  Çeşitli yılların GSMH rakamlarının reel olarak karşılaştırılması gerektiğinde,  fiyat değişikliklerinden gelen etkiyi yok etmek gerekmektedir.  </a:t>
            </a:r>
          </a:p>
          <a:p>
            <a:endParaRPr lang="tr-TR" altLang="tr-TR" smtClean="0"/>
          </a:p>
          <a:p>
            <a:r>
              <a:rPr lang="tr-TR" altLang="tr-TR" smtClean="0"/>
              <a:t>Sabit fiyatlarla GSMH bu etkiyi yok ederek,  belli bir dönemde yer alan gerçek değişmeleri ölçmektedir. </a:t>
            </a:r>
          </a:p>
          <a:p>
            <a:endParaRPr lang="tr-TR" altLang="tr-TR" smtClean="0"/>
          </a:p>
        </p:txBody>
      </p:sp>
      <p:sp>
        <p:nvSpPr>
          <p:cNvPr id="20486"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A383379-4169-40B3-B135-A9F21C98254E}" type="slidenum">
              <a:rPr lang="tr-TR" altLang="tr-TR">
                <a:solidFill>
                  <a:schemeClr val="tx2"/>
                </a:solidFill>
              </a:rPr>
              <a:pPr eaLnBrk="1" hangingPunct="1"/>
              <a:t>5</a:t>
            </a:fld>
            <a:endParaRPr lang="tr-TR" altLang="tr-TR">
              <a:solidFill>
                <a:schemeClr val="tx2"/>
              </a:solidFill>
            </a:endParaRPr>
          </a:p>
        </p:txBody>
      </p:sp>
    </p:spTree>
    <p:extLst>
      <p:ext uri="{BB962C8B-B14F-4D97-AF65-F5344CB8AC3E}">
        <p14:creationId xmlns:p14="http://schemas.microsoft.com/office/powerpoint/2010/main" val="1835438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title"/>
          </p:nvPr>
        </p:nvSpPr>
        <p:spPr>
          <a:xfrm>
            <a:off x="1981200" y="152401"/>
            <a:ext cx="8229600" cy="900113"/>
          </a:xfrm>
        </p:spPr>
        <p:txBody>
          <a:bodyPr/>
          <a:lstStyle/>
          <a:p>
            <a:pPr algn="ctr"/>
            <a:r>
              <a:rPr lang="tr-TR" altLang="tr-TR" sz="2400" b="1"/>
              <a:t>Temel fiyat, Alıcı fiyatı ve Üretici fiyatı</a:t>
            </a:r>
            <a:br>
              <a:rPr lang="tr-TR" altLang="tr-TR" sz="2400" b="1"/>
            </a:br>
            <a:r>
              <a:rPr lang="tr-TR" altLang="tr-TR" sz="2400" i="1"/>
              <a:t>(Basic Price, Purchasers’ Price and Producer Price</a:t>
            </a:r>
          </a:p>
        </p:txBody>
      </p:sp>
      <p:sp>
        <p:nvSpPr>
          <p:cNvPr id="3" name="2 İçerik Yer Tutucusu"/>
          <p:cNvSpPr>
            <a:spLocks noGrp="1"/>
          </p:cNvSpPr>
          <p:nvPr>
            <p:ph sz="quarter" idx="1"/>
          </p:nvPr>
        </p:nvSpPr>
        <p:spPr>
          <a:xfrm>
            <a:off x="1981200" y="1123951"/>
            <a:ext cx="8229600" cy="5400675"/>
          </a:xfrm>
        </p:spPr>
        <p:txBody>
          <a:bodyPr/>
          <a:lstStyle/>
          <a:p>
            <a:pPr eaLnBrk="1" hangingPunct="1"/>
            <a:r>
              <a:rPr lang="tr-TR" altLang="tr-TR" sz="2000" b="1"/>
              <a:t>Temel fiyat: </a:t>
            </a:r>
            <a:r>
              <a:rPr lang="tr-TR" altLang="tr-TR" sz="2000"/>
              <a:t>Üreticiler tarafından, satın alan kişiden bir mal ya da hizmet karşılığında alınan fiyattan, söz konusu birimin üretiminin ya da satışının sonucu olarak ödenmesi gereken ürün üzerindeki vergilerin çıkarılması ve sübvansiyonların eklenmesiyle elde edilen değerdir. </a:t>
            </a:r>
          </a:p>
          <a:p>
            <a:pPr eaLnBrk="1" hangingPunct="1">
              <a:buFont typeface="Wingdings 3" panose="05040102010807070707" pitchFamily="18" charset="2"/>
              <a:buNone/>
            </a:pPr>
            <a:r>
              <a:rPr lang="tr-TR" altLang="tr-TR" sz="2000"/>
              <a:t>	Bu fiyata üretici tarafından ayrıca faturalandırılan herhangi bir nakil ücreti dahil değildir. </a:t>
            </a:r>
          </a:p>
          <a:p>
            <a:pPr eaLnBrk="1" hangingPunct="1"/>
            <a:r>
              <a:rPr lang="tr-TR" altLang="tr-TR" sz="2000" b="1"/>
              <a:t>Alıcı fiyatı: </a:t>
            </a:r>
            <a:r>
              <a:rPr lang="tr-TR" altLang="tr-TR" sz="2000"/>
              <a:t>Satın alma esnasında, alıcı fiyatı, satın alan kişi tarafından ürünler için gerçekte ödenen fiyattır ve ürün üzerindeki vergilerden sübvansiyonların çıkartılması ile elde edilen miktarı içerir. </a:t>
            </a:r>
          </a:p>
          <a:p>
            <a:pPr eaLnBrk="1" hangingPunct="1"/>
            <a:r>
              <a:rPr lang="tr-TR" altLang="tr-TR" sz="2000" b="1"/>
              <a:t>Üretici fiyatı</a:t>
            </a:r>
            <a:r>
              <a:rPr lang="tr-TR" altLang="tr-TR" sz="2000"/>
              <a:t>: Üretilen mal veya hizmetin bir birimi için üretici tarafından alıcıdan alınabilen miktar -eksi- alıcıya fatura edilmiş her türlü KDV veya benzer çıkarılabilir vergi olarak tanımlanabilir. </a:t>
            </a:r>
          </a:p>
          <a:p>
            <a:pPr eaLnBrk="1" hangingPunct="1">
              <a:buFont typeface="Wingdings 3" panose="05040102010807070707" pitchFamily="18" charset="2"/>
              <a:buNone/>
            </a:pPr>
            <a:r>
              <a:rPr lang="tr-TR" altLang="tr-TR" sz="2000"/>
              <a:t>	Üretici tarafından faturalandırılmış her türlü ulaştırma bedelini hariç tutar. </a:t>
            </a:r>
          </a:p>
          <a:p>
            <a:endParaRPr lang="tr-TR" altLang="tr-TR" smtClean="0"/>
          </a:p>
        </p:txBody>
      </p:sp>
      <p:sp>
        <p:nvSpPr>
          <p:cNvPr id="21510"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3C08A2C-116C-4D26-84DD-42347068AD4F}" type="slidenum">
              <a:rPr lang="tr-TR" altLang="tr-TR">
                <a:solidFill>
                  <a:schemeClr val="tx2"/>
                </a:solidFill>
              </a:rPr>
              <a:pPr eaLnBrk="1" hangingPunct="1"/>
              <a:t>6</a:t>
            </a:fld>
            <a:endParaRPr lang="tr-TR" altLang="tr-TR">
              <a:solidFill>
                <a:schemeClr val="tx2"/>
              </a:solidFill>
            </a:endParaRPr>
          </a:p>
        </p:txBody>
      </p:sp>
    </p:spTree>
    <p:extLst>
      <p:ext uri="{BB962C8B-B14F-4D97-AF65-F5344CB8AC3E}">
        <p14:creationId xmlns:p14="http://schemas.microsoft.com/office/powerpoint/2010/main" val="615057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766" name="Group 1254"/>
          <p:cNvGraphicFramePr>
            <a:graphicFrameLocks noGrp="1"/>
          </p:cNvGraphicFramePr>
          <p:nvPr/>
        </p:nvGraphicFramePr>
        <p:xfrm>
          <a:off x="2270125" y="1630363"/>
          <a:ext cx="7651750" cy="3600570"/>
        </p:xfrm>
        <a:graphic>
          <a:graphicData uri="http://schemas.openxmlformats.org/drawingml/2006/table">
            <a:tbl>
              <a:tblPr/>
              <a:tblGrid>
                <a:gridCol w="520700">
                  <a:extLst>
                    <a:ext uri="{9D8B030D-6E8A-4147-A177-3AD203B41FA5}">
                      <a16:colId xmlns:a16="http://schemas.microsoft.com/office/drawing/2014/main" val="20000"/>
                    </a:ext>
                  </a:extLst>
                </a:gridCol>
                <a:gridCol w="677863">
                  <a:extLst>
                    <a:ext uri="{9D8B030D-6E8A-4147-A177-3AD203B41FA5}">
                      <a16:colId xmlns:a16="http://schemas.microsoft.com/office/drawing/2014/main" val="20001"/>
                    </a:ext>
                  </a:extLst>
                </a:gridCol>
                <a:gridCol w="579437">
                  <a:extLst>
                    <a:ext uri="{9D8B030D-6E8A-4147-A177-3AD203B41FA5}">
                      <a16:colId xmlns:a16="http://schemas.microsoft.com/office/drawing/2014/main" val="20002"/>
                    </a:ext>
                  </a:extLst>
                </a:gridCol>
                <a:gridCol w="628650">
                  <a:extLst>
                    <a:ext uri="{9D8B030D-6E8A-4147-A177-3AD203B41FA5}">
                      <a16:colId xmlns:a16="http://schemas.microsoft.com/office/drawing/2014/main" val="20003"/>
                    </a:ext>
                  </a:extLst>
                </a:gridCol>
                <a:gridCol w="677863">
                  <a:extLst>
                    <a:ext uri="{9D8B030D-6E8A-4147-A177-3AD203B41FA5}">
                      <a16:colId xmlns:a16="http://schemas.microsoft.com/office/drawing/2014/main" val="20004"/>
                    </a:ext>
                  </a:extLst>
                </a:gridCol>
                <a:gridCol w="628650">
                  <a:extLst>
                    <a:ext uri="{9D8B030D-6E8A-4147-A177-3AD203B41FA5}">
                      <a16:colId xmlns:a16="http://schemas.microsoft.com/office/drawing/2014/main" val="20005"/>
                    </a:ext>
                  </a:extLst>
                </a:gridCol>
                <a:gridCol w="628650">
                  <a:extLst>
                    <a:ext uri="{9D8B030D-6E8A-4147-A177-3AD203B41FA5}">
                      <a16:colId xmlns:a16="http://schemas.microsoft.com/office/drawing/2014/main" val="20006"/>
                    </a:ext>
                  </a:extLst>
                </a:gridCol>
                <a:gridCol w="677862">
                  <a:extLst>
                    <a:ext uri="{9D8B030D-6E8A-4147-A177-3AD203B41FA5}">
                      <a16:colId xmlns:a16="http://schemas.microsoft.com/office/drawing/2014/main" val="20007"/>
                    </a:ext>
                  </a:extLst>
                </a:gridCol>
                <a:gridCol w="628650">
                  <a:extLst>
                    <a:ext uri="{9D8B030D-6E8A-4147-A177-3AD203B41FA5}">
                      <a16:colId xmlns:a16="http://schemas.microsoft.com/office/drawing/2014/main" val="20008"/>
                    </a:ext>
                  </a:extLst>
                </a:gridCol>
                <a:gridCol w="677863">
                  <a:extLst>
                    <a:ext uri="{9D8B030D-6E8A-4147-A177-3AD203B41FA5}">
                      <a16:colId xmlns:a16="http://schemas.microsoft.com/office/drawing/2014/main" val="20009"/>
                    </a:ext>
                  </a:extLst>
                </a:gridCol>
                <a:gridCol w="647700">
                  <a:extLst>
                    <a:ext uri="{9D8B030D-6E8A-4147-A177-3AD203B41FA5}">
                      <a16:colId xmlns:a16="http://schemas.microsoft.com/office/drawing/2014/main" val="20010"/>
                    </a:ext>
                  </a:extLst>
                </a:gridCol>
                <a:gridCol w="677862">
                  <a:extLst>
                    <a:ext uri="{9D8B030D-6E8A-4147-A177-3AD203B41FA5}">
                      <a16:colId xmlns:a16="http://schemas.microsoft.com/office/drawing/2014/main" val="20011"/>
                    </a:ext>
                  </a:extLst>
                </a:gridCol>
              </a:tblGrid>
              <a:tr h="198085">
                <a:tc gridSpan="1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dirty="0" smtClean="0">
                          <a:ln>
                            <a:noFill/>
                          </a:ln>
                          <a:solidFill>
                            <a:schemeClr val="tx1"/>
                          </a:solidFill>
                          <a:effectLst/>
                          <a:latin typeface="Arial Tur" charset="-94"/>
                        </a:rPr>
                        <a:t>Cari fiyatlarla gayri safi yurti</a:t>
                      </a:r>
                      <a:r>
                        <a:rPr kumimoji="0" lang="tr-TR" sz="700" b="0" i="0" u="none" strike="noStrike" cap="none" normalizeH="0" baseline="0" dirty="0" smtClean="0">
                          <a:ln>
                            <a:noFill/>
                          </a:ln>
                          <a:solidFill>
                            <a:schemeClr val="tx1"/>
                          </a:solidFill>
                          <a:effectLst/>
                          <a:latin typeface="Calibri"/>
                        </a:rPr>
                        <a:t>ç</a:t>
                      </a:r>
                      <a:r>
                        <a:rPr kumimoji="0" lang="tr-TR" sz="700" b="0" i="0" u="none" strike="noStrike" cap="none" normalizeH="0" baseline="0" dirty="0" smtClean="0">
                          <a:ln>
                            <a:noFill/>
                          </a:ln>
                          <a:solidFill>
                            <a:schemeClr val="tx1"/>
                          </a:solidFill>
                          <a:effectLst/>
                          <a:latin typeface="Arial Tur" charset="-94"/>
                        </a:rPr>
                        <a:t>i hasıla - İktisadi faaliyet kollarına g</a:t>
                      </a:r>
                      <a:r>
                        <a:rPr kumimoji="0" lang="tr-TR" sz="700" b="0" i="0" u="none" strike="noStrike" cap="none" normalizeH="0" baseline="0" dirty="0" smtClean="0">
                          <a:ln>
                            <a:noFill/>
                          </a:ln>
                          <a:solidFill>
                            <a:schemeClr val="tx1"/>
                          </a:solidFill>
                          <a:effectLst/>
                          <a:latin typeface="Calibri"/>
                        </a:rPr>
                        <a:t>ö</a:t>
                      </a:r>
                      <a:r>
                        <a:rPr kumimoji="0" lang="tr-TR" sz="700" b="0" i="0" u="none" strike="noStrike" cap="none" normalizeH="0" baseline="0" dirty="0" smtClean="0">
                          <a:ln>
                            <a:noFill/>
                          </a:ln>
                          <a:solidFill>
                            <a:schemeClr val="tx1"/>
                          </a:solidFill>
                          <a:effectLst/>
                          <a:latin typeface="Arial Tur" charset="-94"/>
                        </a:rPr>
                        <a:t>re temel fiyatlarla</a:t>
                      </a:r>
                      <a:endParaRPr kumimoji="0" lang="tr-TR" sz="1800" b="0" i="0" u="none" strike="noStrike" cap="none" normalizeH="0" baseline="0" dirty="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624729">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D</a:t>
                      </a:r>
                      <a:r>
                        <a:rPr kumimoji="0" lang="tr-TR" sz="700" b="0" i="0" u="none" strike="noStrike" cap="none" normalizeH="0" baseline="0" smtClean="0">
                          <a:ln>
                            <a:noFill/>
                          </a:ln>
                          <a:solidFill>
                            <a:schemeClr val="tx1"/>
                          </a:solidFill>
                          <a:effectLst/>
                          <a:latin typeface="Calibri"/>
                        </a:rPr>
                        <a:t>ö</a:t>
                      </a:r>
                      <a:r>
                        <a:rPr kumimoji="0" lang="tr-TR" sz="700" b="0" i="0" u="none" strike="noStrike" cap="none" normalizeH="0" baseline="0" smtClean="0">
                          <a:ln>
                            <a:noFill/>
                          </a:ln>
                          <a:solidFill>
                            <a:schemeClr val="tx1"/>
                          </a:solidFill>
                          <a:effectLst/>
                          <a:latin typeface="Arial Tur" charset="-94"/>
                        </a:rPr>
                        <a:t>nem/İktisadi faaliyet kolları</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Tarım, avcılık ve ormancılık </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Balık</a:t>
                      </a:r>
                      <a:r>
                        <a:rPr kumimoji="0" lang="tr-TR" sz="700" b="0" i="0" u="none" strike="noStrike" cap="none" normalizeH="0" baseline="0" smtClean="0">
                          <a:ln>
                            <a:noFill/>
                          </a:ln>
                          <a:solidFill>
                            <a:schemeClr val="tx1"/>
                          </a:solidFill>
                          <a:effectLst/>
                          <a:latin typeface="Calibri"/>
                        </a:rPr>
                        <a:t>ç</a:t>
                      </a:r>
                      <a:r>
                        <a:rPr kumimoji="0" lang="tr-TR" sz="700" b="0" i="0" u="none" strike="noStrike" cap="none" normalizeH="0" baseline="0" smtClean="0">
                          <a:ln>
                            <a:noFill/>
                          </a:ln>
                          <a:solidFill>
                            <a:schemeClr val="tx1"/>
                          </a:solidFill>
                          <a:effectLst/>
                          <a:latin typeface="Arial Tur" charset="-94"/>
                        </a:rPr>
                        <a:t>ılık </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Madencilik ve Taşocak</a:t>
                      </a:r>
                      <a:r>
                        <a:rPr kumimoji="0" lang="tr-TR" sz="700" b="0" i="0" u="none" strike="noStrike" cap="none" normalizeH="0" baseline="0" smtClean="0">
                          <a:ln>
                            <a:noFill/>
                          </a:ln>
                          <a:solidFill>
                            <a:schemeClr val="tx1"/>
                          </a:solidFill>
                          <a:effectLst/>
                          <a:latin typeface="Calibri"/>
                        </a:rPr>
                        <a:t>ç</a:t>
                      </a:r>
                      <a:r>
                        <a:rPr kumimoji="0" lang="tr-TR" sz="700" b="0" i="0" u="none" strike="noStrike" cap="none" normalizeH="0" baseline="0" smtClean="0">
                          <a:ln>
                            <a:noFill/>
                          </a:ln>
                          <a:solidFill>
                            <a:schemeClr val="tx1"/>
                          </a:solidFill>
                          <a:effectLst/>
                          <a:latin typeface="Arial Tur" charset="-94"/>
                        </a:rPr>
                        <a:t>ılığı</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İmalat Sanayi</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Elektrik, gaz, buhar ve sıcak su </a:t>
                      </a:r>
                      <a:r>
                        <a:rPr kumimoji="0" lang="tr-TR" sz="700" b="0" i="0" u="none" strike="noStrike" cap="none" normalizeH="0" baseline="0" smtClean="0">
                          <a:ln>
                            <a:noFill/>
                          </a:ln>
                          <a:solidFill>
                            <a:schemeClr val="tx1"/>
                          </a:solidFill>
                          <a:effectLst/>
                          <a:latin typeface="Calibri"/>
                        </a:rPr>
                        <a:t>ü</a:t>
                      </a:r>
                      <a:r>
                        <a:rPr kumimoji="0" lang="tr-TR" sz="700" b="0" i="0" u="none" strike="noStrike" cap="none" normalizeH="0" baseline="0" smtClean="0">
                          <a:ln>
                            <a:noFill/>
                          </a:ln>
                          <a:solidFill>
                            <a:schemeClr val="tx1"/>
                          </a:solidFill>
                          <a:effectLst/>
                          <a:latin typeface="Arial Tur" charset="-94"/>
                        </a:rPr>
                        <a:t>retimi ve dağıtımı</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İnşaat</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Toptan ve perakende ticaret</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Oteller ve Lokantalar </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Ulaştırma, depolama ve haberleşme</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Mali aracı kuruluşların faaliyetleri </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Konut Sahipliği</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1998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8.520.613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236.870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729.072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16.791.078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1.310.649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4.085.861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9.836.179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1.783.827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7.735.727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5.347.364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3.499.949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1999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10.682.740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294.393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988.954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22.889.249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2.139.824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5.687.701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12.992.298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2.320.671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12.102.368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10.663.270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7.617.159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16.430.769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386.553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1.658.124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33.454.594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3.276.249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8.405.526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21.121.955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4.041.429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20.299.164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11.641.355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14.494.393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20.737.537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499.136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2.353.927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45.829.468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5.656.849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10.702.029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29.140.019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5.866.786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31.963.787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20.717.364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21.130.606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35.434.614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623.667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3.225.992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62.361.454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8.013.139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14.707.329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42.820.198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7.986.333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49.025.450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15.449.977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28.465.425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44.179.956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958.004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4.538.250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80.627.034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9.826.640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18.405.464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55.754.340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9.797.397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62.934.587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15.545.818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37.546.758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51.782.669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1.214.976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5.898.572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97.193.358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10.658.842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24.661.000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70.762.478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12.698.236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76.021.278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18.616.620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48.052.807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59.027.013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1.686.734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7.628.517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112.051.658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11.956.714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28.694.134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80.211.869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14.528.348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89.087.295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18.293.386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60.120.175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60.819.444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1.843.310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8.952.359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130.393.077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13.452.105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35.849.263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94.856.320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17.041.942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104.123.045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21.860.640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74.467.156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62.567.776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1.763.941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10.530.738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141.853.309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16.117.886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41.013.267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103.129.169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19.074.202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117.583.068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27.392.508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91.070.060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70.741.993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1.532.592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13.458.457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153.721.455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20.637.525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44.657.644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116.297.110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21.034.516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135.030.193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33.036.646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106.137.796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76.997.468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1.778.418</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14.235.361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144.992.162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22.818.051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36.577.637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103.452.320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23.714.131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127.283.537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42.687.806</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117.287.009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2010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90.721.877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2.017.144</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15.785.419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172.112.147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25.454.991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45.669.500</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120.869.437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25.589.583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144.427.539</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40.501.622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123.028.927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19840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2011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dirty="0" smtClean="0">
                          <a:ln>
                            <a:noFill/>
                          </a:ln>
                          <a:solidFill>
                            <a:schemeClr val="tx1"/>
                          </a:solidFill>
                          <a:effectLst/>
                          <a:latin typeface="Arial" pitchFamily="34" charset="0"/>
                          <a:cs typeface="Arial" pitchFamily="34" charset="0"/>
                        </a:rPr>
                        <a:t>102.570.466</a:t>
                      </a:r>
                      <a:endParaRPr kumimoji="0" lang="tr-TR" sz="1800" b="0" i="0" u="none" strike="noStrike" cap="none" normalizeH="0" baseline="0" dirty="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2.528.452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19.248.765</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211.669.773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28.848.083</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57.869.552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152.181.031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29.684.572</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172.482.831</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40.792.457</a:t>
                      </a:r>
                      <a:endParaRPr kumimoji="0" lang="tr-TR" sz="1800" b="0" i="0" u="none" strike="noStrike" cap="none" normalizeH="0" baseline="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dirty="0" smtClean="0">
                          <a:ln>
                            <a:noFill/>
                          </a:ln>
                          <a:solidFill>
                            <a:schemeClr val="tx1"/>
                          </a:solidFill>
                          <a:effectLst/>
                          <a:latin typeface="Arial" pitchFamily="34" charset="0"/>
                          <a:cs typeface="Arial" pitchFamily="34" charset="0"/>
                        </a:rPr>
                        <a:t>129.910.948</a:t>
                      </a:r>
                      <a:endParaRPr kumimoji="0" lang="tr-TR" sz="1800" b="0" i="0" u="none" strike="noStrike" cap="none" normalizeH="0" baseline="0" dirty="0" smtClean="0">
                        <a:ln>
                          <a:noFill/>
                        </a:ln>
                        <a:solidFill>
                          <a:schemeClr val="tx1"/>
                        </a:solidFill>
                        <a:effectLst/>
                        <a:latin typeface="Calibri" pitchFamily="34" charset="0"/>
                      </a:endParaRPr>
                    </a:p>
                  </a:txBody>
                  <a:tcPr marT="45712" marB="4571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22744"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AE13690-F7C3-434B-B62C-30CEF9A003AA}" type="slidenum">
              <a:rPr lang="tr-TR" altLang="tr-TR">
                <a:solidFill>
                  <a:schemeClr val="tx2"/>
                </a:solidFill>
              </a:rPr>
              <a:pPr eaLnBrk="1" hangingPunct="1"/>
              <a:t>7</a:t>
            </a:fld>
            <a:endParaRPr lang="tr-TR" altLang="tr-TR">
              <a:solidFill>
                <a:schemeClr val="tx2"/>
              </a:solidFill>
            </a:endParaRPr>
          </a:p>
        </p:txBody>
      </p:sp>
    </p:spTree>
    <p:extLst>
      <p:ext uri="{BB962C8B-B14F-4D97-AF65-F5344CB8AC3E}">
        <p14:creationId xmlns:p14="http://schemas.microsoft.com/office/powerpoint/2010/main" val="2423982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817" name="Group 2257"/>
          <p:cNvGraphicFramePr>
            <a:graphicFrameLocks noGrp="1"/>
          </p:cNvGraphicFramePr>
          <p:nvPr/>
        </p:nvGraphicFramePr>
        <p:xfrm>
          <a:off x="1992314" y="1508126"/>
          <a:ext cx="8135937" cy="3843343"/>
        </p:xfrm>
        <a:graphic>
          <a:graphicData uri="http://schemas.openxmlformats.org/drawingml/2006/table">
            <a:tbl>
              <a:tblPr/>
              <a:tblGrid>
                <a:gridCol w="600075">
                  <a:extLst>
                    <a:ext uri="{9D8B030D-6E8A-4147-A177-3AD203B41FA5}">
                      <a16:colId xmlns:a16="http://schemas.microsoft.com/office/drawing/2014/main" val="20000"/>
                    </a:ext>
                  </a:extLst>
                </a:gridCol>
                <a:gridCol w="725487">
                  <a:extLst>
                    <a:ext uri="{9D8B030D-6E8A-4147-A177-3AD203B41FA5}">
                      <a16:colId xmlns:a16="http://schemas.microsoft.com/office/drawing/2014/main" val="20001"/>
                    </a:ext>
                  </a:extLst>
                </a:gridCol>
                <a:gridCol w="725488">
                  <a:extLst>
                    <a:ext uri="{9D8B030D-6E8A-4147-A177-3AD203B41FA5}">
                      <a16:colId xmlns:a16="http://schemas.microsoft.com/office/drawing/2014/main" val="20002"/>
                    </a:ext>
                  </a:extLst>
                </a:gridCol>
                <a:gridCol w="723900">
                  <a:extLst>
                    <a:ext uri="{9D8B030D-6E8A-4147-A177-3AD203B41FA5}">
                      <a16:colId xmlns:a16="http://schemas.microsoft.com/office/drawing/2014/main" val="20003"/>
                    </a:ext>
                  </a:extLst>
                </a:gridCol>
                <a:gridCol w="725487">
                  <a:extLst>
                    <a:ext uri="{9D8B030D-6E8A-4147-A177-3AD203B41FA5}">
                      <a16:colId xmlns:a16="http://schemas.microsoft.com/office/drawing/2014/main" val="20004"/>
                    </a:ext>
                  </a:extLst>
                </a:gridCol>
                <a:gridCol w="725488">
                  <a:extLst>
                    <a:ext uri="{9D8B030D-6E8A-4147-A177-3AD203B41FA5}">
                      <a16:colId xmlns:a16="http://schemas.microsoft.com/office/drawing/2014/main" val="20005"/>
                    </a:ext>
                  </a:extLst>
                </a:gridCol>
                <a:gridCol w="668337">
                  <a:extLst>
                    <a:ext uri="{9D8B030D-6E8A-4147-A177-3AD203B41FA5}">
                      <a16:colId xmlns:a16="http://schemas.microsoft.com/office/drawing/2014/main" val="20006"/>
                    </a:ext>
                  </a:extLst>
                </a:gridCol>
                <a:gridCol w="866775">
                  <a:extLst>
                    <a:ext uri="{9D8B030D-6E8A-4147-A177-3AD203B41FA5}">
                      <a16:colId xmlns:a16="http://schemas.microsoft.com/office/drawing/2014/main" val="20007"/>
                    </a:ext>
                  </a:extLst>
                </a:gridCol>
                <a:gridCol w="725488">
                  <a:extLst>
                    <a:ext uri="{9D8B030D-6E8A-4147-A177-3AD203B41FA5}">
                      <a16:colId xmlns:a16="http://schemas.microsoft.com/office/drawing/2014/main" val="20008"/>
                    </a:ext>
                  </a:extLst>
                </a:gridCol>
                <a:gridCol w="781050">
                  <a:extLst>
                    <a:ext uri="{9D8B030D-6E8A-4147-A177-3AD203B41FA5}">
                      <a16:colId xmlns:a16="http://schemas.microsoft.com/office/drawing/2014/main" val="20009"/>
                    </a:ext>
                  </a:extLst>
                </a:gridCol>
                <a:gridCol w="868362">
                  <a:extLst>
                    <a:ext uri="{9D8B030D-6E8A-4147-A177-3AD203B41FA5}">
                      <a16:colId xmlns:a16="http://schemas.microsoft.com/office/drawing/2014/main" val="20010"/>
                    </a:ext>
                  </a:extLst>
                </a:gridCol>
              </a:tblGrid>
              <a:tr h="198438">
                <a:tc gridSpan="11">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Cari fiyatlarla gayri safi yurti</a:t>
                      </a:r>
                      <a:r>
                        <a:rPr kumimoji="0" lang="tr-TR" sz="700" b="0" i="0" u="none" strike="noStrike" cap="none" normalizeH="0" baseline="0" smtClean="0">
                          <a:ln>
                            <a:noFill/>
                          </a:ln>
                          <a:solidFill>
                            <a:schemeClr val="tx1"/>
                          </a:solidFill>
                          <a:effectLst/>
                          <a:latin typeface="Calibri" pitchFamily="34" charset="0"/>
                        </a:rPr>
                        <a:t>ç</a:t>
                      </a:r>
                      <a:r>
                        <a:rPr kumimoji="0" lang="tr-TR" sz="700" b="0" i="0" u="none" strike="noStrike" cap="none" normalizeH="0" baseline="0" smtClean="0">
                          <a:ln>
                            <a:noFill/>
                          </a:ln>
                          <a:solidFill>
                            <a:schemeClr val="tx1"/>
                          </a:solidFill>
                          <a:effectLst/>
                          <a:latin typeface="Arial Tur" charset="-94"/>
                        </a:rPr>
                        <a:t>i hasıla - İktisadi faaliyet kollarına g</a:t>
                      </a:r>
                      <a:r>
                        <a:rPr kumimoji="0" lang="tr-TR" sz="700" b="0" i="0" u="none" strike="noStrike" cap="none" normalizeH="0" baseline="0" smtClean="0">
                          <a:ln>
                            <a:noFill/>
                          </a:ln>
                          <a:solidFill>
                            <a:schemeClr val="tx1"/>
                          </a:solidFill>
                          <a:effectLst/>
                          <a:latin typeface="Calibri" pitchFamily="34" charset="0"/>
                        </a:rPr>
                        <a:t>ö</a:t>
                      </a:r>
                      <a:r>
                        <a:rPr kumimoji="0" lang="tr-TR" sz="700" b="0" i="0" u="none" strike="noStrike" cap="none" normalizeH="0" baseline="0" smtClean="0">
                          <a:ln>
                            <a:noFill/>
                          </a:ln>
                          <a:solidFill>
                            <a:schemeClr val="tx1"/>
                          </a:solidFill>
                          <a:effectLst/>
                          <a:latin typeface="Arial Tur" charset="-94"/>
                        </a:rPr>
                        <a:t>re temel fiyatlarla (Devam)</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86677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D</a:t>
                      </a:r>
                      <a:r>
                        <a:rPr kumimoji="0" lang="tr-TR" sz="700" b="0" i="0" u="none" strike="noStrike" cap="none" normalizeH="0" baseline="0" smtClean="0">
                          <a:ln>
                            <a:noFill/>
                          </a:ln>
                          <a:solidFill>
                            <a:schemeClr val="tx1"/>
                          </a:solidFill>
                          <a:effectLst/>
                          <a:latin typeface="Calibri" pitchFamily="34" charset="0"/>
                        </a:rPr>
                        <a:t>ö</a:t>
                      </a:r>
                      <a:r>
                        <a:rPr kumimoji="0" lang="tr-TR" sz="700" b="0" i="0" u="none" strike="noStrike" cap="none" normalizeH="0" baseline="0" smtClean="0">
                          <a:ln>
                            <a:noFill/>
                          </a:ln>
                          <a:solidFill>
                            <a:schemeClr val="tx1"/>
                          </a:solidFill>
                          <a:effectLst/>
                          <a:latin typeface="Arial Tur" charset="-94"/>
                        </a:rPr>
                        <a:t>nem/İktisadi faaliyet kolları</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Gayrimenkul, kiralama ve iş faaliyetleri</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Kamu y</a:t>
                      </a:r>
                      <a:r>
                        <a:rPr kumimoji="0" lang="tr-TR" sz="700" b="0" i="0" u="none" strike="noStrike" cap="none" normalizeH="0" baseline="0" smtClean="0">
                          <a:ln>
                            <a:noFill/>
                          </a:ln>
                          <a:solidFill>
                            <a:schemeClr val="tx1"/>
                          </a:solidFill>
                          <a:effectLst/>
                          <a:latin typeface="Calibri" pitchFamily="34" charset="0"/>
                        </a:rPr>
                        <a:t>ö</a:t>
                      </a:r>
                      <a:r>
                        <a:rPr kumimoji="0" lang="tr-TR" sz="700" b="0" i="0" u="none" strike="noStrike" cap="none" normalizeH="0" baseline="0" smtClean="0">
                          <a:ln>
                            <a:noFill/>
                          </a:ln>
                          <a:solidFill>
                            <a:schemeClr val="tx1"/>
                          </a:solidFill>
                          <a:effectLst/>
                          <a:latin typeface="Arial Tur" charset="-94"/>
                        </a:rPr>
                        <a:t>netimi ve savunma, zorunlı sosyal g</a:t>
                      </a:r>
                      <a:r>
                        <a:rPr kumimoji="0" lang="tr-TR" sz="700" b="0" i="0" u="none" strike="noStrike" cap="none" normalizeH="0" baseline="0" smtClean="0">
                          <a:ln>
                            <a:noFill/>
                          </a:ln>
                          <a:solidFill>
                            <a:schemeClr val="tx1"/>
                          </a:solidFill>
                          <a:effectLst/>
                          <a:latin typeface="Calibri" pitchFamily="34" charset="0"/>
                        </a:rPr>
                        <a:t>ü</a:t>
                      </a:r>
                      <a:r>
                        <a:rPr kumimoji="0" lang="tr-TR" sz="700" b="0" i="0" u="none" strike="noStrike" cap="none" normalizeH="0" baseline="0" smtClean="0">
                          <a:ln>
                            <a:noFill/>
                          </a:ln>
                          <a:solidFill>
                            <a:schemeClr val="tx1"/>
                          </a:solidFill>
                          <a:effectLst/>
                          <a:latin typeface="Arial Tur" charset="-94"/>
                        </a:rPr>
                        <a:t>venlik</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Eğitim</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Sağlık işleri ve sosyal hizmetler</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Diğer sosyal, toplumsal ve kişisel hizmet faaliyetleri</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Evi</a:t>
                      </a:r>
                      <a:r>
                        <a:rPr kumimoji="0" lang="tr-TR" sz="700" b="0" i="0" u="none" strike="noStrike" cap="none" normalizeH="0" baseline="0" smtClean="0">
                          <a:ln>
                            <a:noFill/>
                          </a:ln>
                          <a:solidFill>
                            <a:schemeClr val="tx1"/>
                          </a:solidFill>
                          <a:effectLst/>
                          <a:latin typeface="Calibri" pitchFamily="34" charset="0"/>
                        </a:rPr>
                        <a:t>ç</a:t>
                      </a:r>
                      <a:r>
                        <a:rPr kumimoji="0" lang="tr-TR" sz="700" b="0" i="0" u="none" strike="noStrike" cap="none" normalizeH="0" baseline="0" smtClean="0">
                          <a:ln>
                            <a:noFill/>
                          </a:ln>
                          <a:solidFill>
                            <a:schemeClr val="tx1"/>
                          </a:solidFill>
                          <a:effectLst/>
                          <a:latin typeface="Arial Tur" charset="-94"/>
                        </a:rPr>
                        <a:t>i personel </a:t>
                      </a:r>
                      <a:r>
                        <a:rPr kumimoji="0" lang="tr-TR" sz="700" b="0" i="0" u="none" strike="noStrike" cap="none" normalizeH="0" baseline="0" smtClean="0">
                          <a:ln>
                            <a:noFill/>
                          </a:ln>
                          <a:solidFill>
                            <a:schemeClr val="tx1"/>
                          </a:solidFill>
                          <a:effectLst/>
                          <a:latin typeface="Calibri" pitchFamily="34" charset="0"/>
                        </a:rPr>
                        <a:t>ç</a:t>
                      </a:r>
                      <a:r>
                        <a:rPr kumimoji="0" lang="tr-TR" sz="700" b="0" i="0" u="none" strike="noStrike" cap="none" normalizeH="0" baseline="0" smtClean="0">
                          <a:ln>
                            <a:noFill/>
                          </a:ln>
                          <a:solidFill>
                            <a:schemeClr val="tx1"/>
                          </a:solidFill>
                          <a:effectLst/>
                          <a:latin typeface="Arial Tur" charset="-94"/>
                        </a:rPr>
                        <a:t>alıştıran hanehalkları</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Sekt</a:t>
                      </a:r>
                      <a:r>
                        <a:rPr kumimoji="0" lang="tr-TR" sz="700" b="0" i="0" u="none" strike="noStrike" cap="none" normalizeH="0" baseline="0" smtClean="0">
                          <a:ln>
                            <a:noFill/>
                          </a:ln>
                          <a:solidFill>
                            <a:schemeClr val="tx1"/>
                          </a:solidFill>
                          <a:effectLst/>
                          <a:latin typeface="Calibri" pitchFamily="34" charset="0"/>
                        </a:rPr>
                        <a:t>ö</a:t>
                      </a:r>
                      <a:r>
                        <a:rPr kumimoji="0" lang="tr-TR" sz="700" b="0" i="0" u="none" strike="noStrike" cap="none" normalizeH="0" baseline="0" smtClean="0">
                          <a:ln>
                            <a:noFill/>
                          </a:ln>
                          <a:solidFill>
                            <a:schemeClr val="tx1"/>
                          </a:solidFill>
                          <a:effectLst/>
                          <a:latin typeface="Arial Tur" charset="-94"/>
                        </a:rPr>
                        <a:t>rler Toplamı</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Dolaylı </a:t>
                      </a:r>
                      <a:r>
                        <a:rPr kumimoji="0" lang="tr-TR" sz="700" b="0" i="0" u="none" strike="noStrike" cap="none" normalizeH="0" baseline="0" smtClean="0">
                          <a:ln>
                            <a:noFill/>
                          </a:ln>
                          <a:solidFill>
                            <a:schemeClr val="tx1"/>
                          </a:solidFill>
                          <a:effectLst/>
                          <a:latin typeface="Calibri" pitchFamily="34" charset="0"/>
                        </a:rPr>
                        <a:t>ö</a:t>
                      </a:r>
                      <a:r>
                        <a:rPr kumimoji="0" lang="tr-TR" sz="700" b="0" i="0" u="none" strike="noStrike" cap="none" normalizeH="0" baseline="0" smtClean="0">
                          <a:ln>
                            <a:noFill/>
                          </a:ln>
                          <a:solidFill>
                            <a:schemeClr val="tx1"/>
                          </a:solidFill>
                          <a:effectLst/>
                          <a:latin typeface="Arial Tur" charset="-94"/>
                        </a:rPr>
                        <a:t>l</a:t>
                      </a:r>
                      <a:r>
                        <a:rPr kumimoji="0" lang="tr-TR" sz="700" b="0" i="0" u="none" strike="noStrike" cap="none" normalizeH="0" baseline="0" smtClean="0">
                          <a:ln>
                            <a:noFill/>
                          </a:ln>
                          <a:solidFill>
                            <a:schemeClr val="tx1"/>
                          </a:solidFill>
                          <a:effectLst/>
                          <a:latin typeface="Calibri" pitchFamily="34" charset="0"/>
                        </a:rPr>
                        <a:t>çü</a:t>
                      </a:r>
                      <a:r>
                        <a:rPr kumimoji="0" lang="tr-TR" sz="700" b="0" i="0" u="none" strike="noStrike" cap="none" normalizeH="0" baseline="0" smtClean="0">
                          <a:ln>
                            <a:noFill/>
                          </a:ln>
                          <a:solidFill>
                            <a:schemeClr val="tx1"/>
                          </a:solidFill>
                          <a:effectLst/>
                          <a:latin typeface="Arial Tur" charset="-94"/>
                        </a:rPr>
                        <a:t>len mali aracılık hizmetleri</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Vergi-S</a:t>
                      </a:r>
                      <a:r>
                        <a:rPr kumimoji="0" lang="tr-TR" sz="700" b="0" i="0" u="none" strike="noStrike" cap="none" normalizeH="0" baseline="0" smtClean="0">
                          <a:ln>
                            <a:noFill/>
                          </a:ln>
                          <a:solidFill>
                            <a:schemeClr val="tx1"/>
                          </a:solidFill>
                          <a:effectLst/>
                          <a:latin typeface="Calibri" pitchFamily="34" charset="0"/>
                        </a:rPr>
                        <a:t>ü</a:t>
                      </a:r>
                      <a:r>
                        <a:rPr kumimoji="0" lang="tr-TR" sz="700" b="0" i="0" u="none" strike="noStrike" cap="none" normalizeH="0" baseline="0" smtClean="0">
                          <a:ln>
                            <a:noFill/>
                          </a:ln>
                          <a:solidFill>
                            <a:schemeClr val="tx1"/>
                          </a:solidFill>
                          <a:effectLst/>
                          <a:latin typeface="Arial Tur" charset="-94"/>
                        </a:rPr>
                        <a:t>bvansiyon</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Gayri Safi Yurti</a:t>
                      </a:r>
                      <a:r>
                        <a:rPr kumimoji="0" lang="tr-TR" sz="700" b="0" i="0" u="none" strike="noStrike" cap="none" normalizeH="0" baseline="0" smtClean="0">
                          <a:ln>
                            <a:noFill/>
                          </a:ln>
                          <a:solidFill>
                            <a:schemeClr val="tx1"/>
                          </a:solidFill>
                          <a:effectLst/>
                          <a:latin typeface="Calibri" pitchFamily="34" charset="0"/>
                        </a:rPr>
                        <a:t>ç</a:t>
                      </a:r>
                      <a:r>
                        <a:rPr kumimoji="0" lang="tr-TR" sz="700" b="0" i="0" u="none" strike="noStrike" cap="none" normalizeH="0" baseline="0" smtClean="0">
                          <a:ln>
                            <a:noFill/>
                          </a:ln>
                          <a:solidFill>
                            <a:schemeClr val="tx1"/>
                          </a:solidFill>
                          <a:effectLst/>
                          <a:latin typeface="Arial Tur" charset="-94"/>
                        </a:rPr>
                        <a:t>i Hasıla (Alıcı fiyatlarıyla)</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1998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1.742.077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2.819.513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1.543.824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842.865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1.090.449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78.665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67.994.582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3.518.398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5.726.963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70.203.147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1999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2.735.086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5.088.035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2.744.213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1.479.018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1.688.053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126.760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102.239.791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7.100.638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9.456.762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104.595.916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4.251.459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7.428.282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4.042.886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2.187.666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2.702.247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200.360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156.023.012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7.358.819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17.993.829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166.658.021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6.693.311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11.405.217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6.019.542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3.148.794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3.918.047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311.222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226.093.640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12.625.397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26.755.840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240.224.083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11.536.129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15.995.808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9.462.305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5.067.781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6.343.843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502.390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317.021.834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9.035.085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42.489.340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350.476.089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15.069.147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20.804.741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12.576.306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6.870.049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8.752.354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648.764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404.835.610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8.594.013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58.539.063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454.780.659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18.892.433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24.980.292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15.136.127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8.139.541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9.358.924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815.906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494.884.058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9.521.893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73.670.861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559.033.026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22.613.950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26.018.778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17.773.360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10.339.616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10.687.042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995.880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571.714.470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9.353.841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86.571.083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648.931.712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27.822.912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29.620.624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21.241.900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12.061.082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12.784.022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1.229.064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668.418.265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10.490.121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100.462.642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758.390.785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34.598.696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32.998.021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24.633.641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13.910.296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14.653.776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1.494.186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754.384.542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12.928.697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101.722.577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843.178.421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40.670.633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36.436.682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27.878.075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15.577.687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16.030.765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1.705.443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854.585.214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14.927.534</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110.876.571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950.534.251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2009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45.167.515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41.270.555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31.813.406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16.448.847</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16.078.191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1.847.272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864.449.686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21.708.092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109.816.985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952.558.579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2010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52.742.758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46.090.339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36.802.652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17.939.458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18.696.622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2.097.000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980.547.016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19.419.336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137.671.668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1.098.799.348</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19843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Tur" charset="-94"/>
                        </a:rPr>
                        <a:t>2011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61.212.599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52.516.115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42.916.102</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19.476.571</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21.485.446</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2.389.659</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1.147.783.425</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17.474.243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164.583.710</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0" i="0" u="none" strike="noStrike" cap="none" normalizeH="0" baseline="0" smtClean="0">
                          <a:ln>
                            <a:noFill/>
                          </a:ln>
                          <a:solidFill>
                            <a:schemeClr val="tx1"/>
                          </a:solidFill>
                          <a:effectLst/>
                          <a:latin typeface="Arial" pitchFamily="34" charset="0"/>
                          <a:cs typeface="Arial" pitchFamily="34" charset="0"/>
                        </a:rPr>
                        <a:t>1.294.892.893</a:t>
                      </a:r>
                      <a:endParaRPr kumimoji="0" lang="tr-TR" sz="1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23752"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C07EDC6-4F03-43CC-87DE-15E34813D917}" type="slidenum">
              <a:rPr lang="tr-TR" altLang="tr-TR">
                <a:solidFill>
                  <a:schemeClr val="tx2"/>
                </a:solidFill>
              </a:rPr>
              <a:pPr eaLnBrk="1" hangingPunct="1"/>
              <a:t>8</a:t>
            </a:fld>
            <a:endParaRPr lang="tr-TR" altLang="tr-TR">
              <a:solidFill>
                <a:schemeClr val="tx2"/>
              </a:solidFill>
            </a:endParaRPr>
          </a:p>
        </p:txBody>
      </p:sp>
    </p:spTree>
    <p:extLst>
      <p:ext uri="{BB962C8B-B14F-4D97-AF65-F5344CB8AC3E}">
        <p14:creationId xmlns:p14="http://schemas.microsoft.com/office/powerpoint/2010/main" val="2231172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720" name="Group 216"/>
          <p:cNvGraphicFramePr>
            <a:graphicFrameLocks noGrp="1"/>
          </p:cNvGraphicFramePr>
          <p:nvPr/>
        </p:nvGraphicFramePr>
        <p:xfrm>
          <a:off x="1774825" y="1471613"/>
          <a:ext cx="8542338" cy="4511670"/>
        </p:xfrm>
        <a:graphic>
          <a:graphicData uri="http://schemas.openxmlformats.org/drawingml/2006/table">
            <a:tbl>
              <a:tblPr/>
              <a:tblGrid>
                <a:gridCol w="841375">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681038">
                  <a:extLst>
                    <a:ext uri="{9D8B030D-6E8A-4147-A177-3AD203B41FA5}">
                      <a16:colId xmlns:a16="http://schemas.microsoft.com/office/drawing/2014/main" val="20002"/>
                    </a:ext>
                  </a:extLst>
                </a:gridCol>
                <a:gridCol w="841375">
                  <a:extLst>
                    <a:ext uri="{9D8B030D-6E8A-4147-A177-3AD203B41FA5}">
                      <a16:colId xmlns:a16="http://schemas.microsoft.com/office/drawing/2014/main" val="20003"/>
                    </a:ext>
                  </a:extLst>
                </a:gridCol>
                <a:gridCol w="606425">
                  <a:extLst>
                    <a:ext uri="{9D8B030D-6E8A-4147-A177-3AD203B41FA5}">
                      <a16:colId xmlns:a16="http://schemas.microsoft.com/office/drawing/2014/main" val="20004"/>
                    </a:ext>
                  </a:extLst>
                </a:gridCol>
                <a:gridCol w="812800">
                  <a:extLst>
                    <a:ext uri="{9D8B030D-6E8A-4147-A177-3AD203B41FA5}">
                      <a16:colId xmlns:a16="http://schemas.microsoft.com/office/drawing/2014/main" val="20005"/>
                    </a:ext>
                  </a:extLst>
                </a:gridCol>
                <a:gridCol w="527050">
                  <a:extLst>
                    <a:ext uri="{9D8B030D-6E8A-4147-A177-3AD203B41FA5}">
                      <a16:colId xmlns:a16="http://schemas.microsoft.com/office/drawing/2014/main" val="20006"/>
                    </a:ext>
                  </a:extLst>
                </a:gridCol>
                <a:gridCol w="841375">
                  <a:extLst>
                    <a:ext uri="{9D8B030D-6E8A-4147-A177-3AD203B41FA5}">
                      <a16:colId xmlns:a16="http://schemas.microsoft.com/office/drawing/2014/main" val="20007"/>
                    </a:ext>
                  </a:extLst>
                </a:gridCol>
                <a:gridCol w="777875">
                  <a:extLst>
                    <a:ext uri="{9D8B030D-6E8A-4147-A177-3AD203B41FA5}">
                      <a16:colId xmlns:a16="http://schemas.microsoft.com/office/drawing/2014/main" val="20008"/>
                    </a:ext>
                  </a:extLst>
                </a:gridCol>
                <a:gridCol w="857250">
                  <a:extLst>
                    <a:ext uri="{9D8B030D-6E8A-4147-A177-3AD203B41FA5}">
                      <a16:colId xmlns:a16="http://schemas.microsoft.com/office/drawing/2014/main" val="20009"/>
                    </a:ext>
                  </a:extLst>
                </a:gridCol>
                <a:gridCol w="765175">
                  <a:extLst>
                    <a:ext uri="{9D8B030D-6E8A-4147-A177-3AD203B41FA5}">
                      <a16:colId xmlns:a16="http://schemas.microsoft.com/office/drawing/2014/main" val="20010"/>
                    </a:ext>
                  </a:extLst>
                </a:gridCol>
              </a:tblGrid>
              <a:tr h="243874">
                <a:tc gridSpan="11">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Cari fiyatlarla sekt</a:t>
                      </a:r>
                      <a:r>
                        <a:rPr kumimoji="0" lang="tr-TR" sz="1000" b="0" i="0" u="none" strike="noStrike" cap="none" normalizeH="0" baseline="0" smtClean="0">
                          <a:ln>
                            <a:noFill/>
                          </a:ln>
                          <a:solidFill>
                            <a:schemeClr val="tx1"/>
                          </a:solidFill>
                          <a:effectLst/>
                          <a:latin typeface="Calibri" pitchFamily="34" charset="0"/>
                        </a:rPr>
                        <a:t>ö</a:t>
                      </a:r>
                      <a:r>
                        <a:rPr kumimoji="0" lang="tr-TR" sz="1000" b="0" i="0" u="none" strike="noStrike" cap="none" normalizeH="0" baseline="0" smtClean="0">
                          <a:ln>
                            <a:noFill/>
                          </a:ln>
                          <a:solidFill>
                            <a:schemeClr val="tx1"/>
                          </a:solidFill>
                          <a:effectLst/>
                          <a:latin typeface="Arial Tur" charset="-94"/>
                        </a:rPr>
                        <a:t>rlerin gayri safi yurti</a:t>
                      </a:r>
                      <a:r>
                        <a:rPr kumimoji="0" lang="tr-TR" sz="1000" b="0" i="0" u="none" strike="noStrike" cap="none" normalizeH="0" baseline="0" smtClean="0">
                          <a:ln>
                            <a:noFill/>
                          </a:ln>
                          <a:solidFill>
                            <a:schemeClr val="tx1"/>
                          </a:solidFill>
                          <a:effectLst/>
                          <a:latin typeface="Calibri" pitchFamily="34" charset="0"/>
                        </a:rPr>
                        <a:t>ç</a:t>
                      </a:r>
                      <a:r>
                        <a:rPr kumimoji="0" lang="tr-TR" sz="1000" b="0" i="0" u="none" strike="noStrike" cap="none" normalizeH="0" baseline="0" smtClean="0">
                          <a:ln>
                            <a:noFill/>
                          </a:ln>
                          <a:solidFill>
                            <a:schemeClr val="tx1"/>
                          </a:solidFill>
                          <a:effectLst/>
                          <a:latin typeface="Arial Tur" charset="-94"/>
                        </a:rPr>
                        <a:t>i hasıla i</a:t>
                      </a:r>
                      <a:r>
                        <a:rPr kumimoji="0" lang="tr-TR" sz="1000" b="0" i="0" u="none" strike="noStrike" cap="none" normalizeH="0" baseline="0" smtClean="0">
                          <a:ln>
                            <a:noFill/>
                          </a:ln>
                          <a:solidFill>
                            <a:schemeClr val="tx1"/>
                          </a:solidFill>
                          <a:effectLst/>
                          <a:latin typeface="Calibri" pitchFamily="34" charset="0"/>
                        </a:rPr>
                        <a:t>ç</a:t>
                      </a:r>
                      <a:r>
                        <a:rPr kumimoji="0" lang="tr-TR" sz="1000" b="0" i="0" u="none" strike="noStrike" cap="none" normalizeH="0" baseline="0" smtClean="0">
                          <a:ln>
                            <a:noFill/>
                          </a:ln>
                          <a:solidFill>
                            <a:schemeClr val="tx1"/>
                          </a:solidFill>
                          <a:effectLst/>
                          <a:latin typeface="Arial Tur" charset="-94"/>
                        </a:rPr>
                        <a:t>indeki payları - İktisadi faaliyet kollarına g</a:t>
                      </a:r>
                      <a:r>
                        <a:rPr kumimoji="0" lang="tr-TR" sz="1000" b="0" i="0" u="none" strike="noStrike" cap="none" normalizeH="0" baseline="0" smtClean="0">
                          <a:ln>
                            <a:noFill/>
                          </a:ln>
                          <a:solidFill>
                            <a:schemeClr val="tx1"/>
                          </a:solidFill>
                          <a:effectLst/>
                          <a:latin typeface="Calibri" pitchFamily="34" charset="0"/>
                        </a:rPr>
                        <a:t>ö</a:t>
                      </a:r>
                      <a:r>
                        <a:rPr kumimoji="0" lang="tr-TR" sz="1000" b="0" i="0" u="none" strike="noStrike" cap="none" normalizeH="0" baseline="0" smtClean="0">
                          <a:ln>
                            <a:noFill/>
                          </a:ln>
                          <a:solidFill>
                            <a:schemeClr val="tx1"/>
                          </a:solidFill>
                          <a:effectLst/>
                          <a:latin typeface="Arial Tur" charset="-94"/>
                        </a:rPr>
                        <a:t>re temel fiyatlarla</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85356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D</a:t>
                      </a:r>
                      <a:r>
                        <a:rPr kumimoji="0" lang="tr-TR" sz="1000" b="0" i="0" u="none" strike="noStrike" cap="none" normalizeH="0" baseline="0" smtClean="0">
                          <a:ln>
                            <a:noFill/>
                          </a:ln>
                          <a:solidFill>
                            <a:schemeClr val="tx1"/>
                          </a:solidFill>
                          <a:effectLst/>
                          <a:latin typeface="Calibri" pitchFamily="34" charset="0"/>
                        </a:rPr>
                        <a:t>ö</a:t>
                      </a:r>
                      <a:r>
                        <a:rPr kumimoji="0" lang="tr-TR" sz="1000" b="0" i="0" u="none" strike="noStrike" cap="none" normalizeH="0" baseline="0" smtClean="0">
                          <a:ln>
                            <a:noFill/>
                          </a:ln>
                          <a:solidFill>
                            <a:schemeClr val="tx1"/>
                          </a:solidFill>
                          <a:effectLst/>
                          <a:latin typeface="Arial Tur" charset="-94"/>
                        </a:rPr>
                        <a:t>nem/İktisadi faaliyet kolları</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Tarım, avcılık ve ormancılık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Balık</a:t>
                      </a:r>
                      <a:r>
                        <a:rPr kumimoji="0" lang="tr-TR" sz="1000" b="0" i="0" u="none" strike="noStrike" cap="none" normalizeH="0" baseline="0" smtClean="0">
                          <a:ln>
                            <a:noFill/>
                          </a:ln>
                          <a:solidFill>
                            <a:schemeClr val="tx1"/>
                          </a:solidFill>
                          <a:effectLst/>
                          <a:latin typeface="Calibri" pitchFamily="34" charset="0"/>
                        </a:rPr>
                        <a:t>ç</a:t>
                      </a:r>
                      <a:r>
                        <a:rPr kumimoji="0" lang="tr-TR" sz="1000" b="0" i="0" u="none" strike="noStrike" cap="none" normalizeH="0" baseline="0" smtClean="0">
                          <a:ln>
                            <a:noFill/>
                          </a:ln>
                          <a:solidFill>
                            <a:schemeClr val="tx1"/>
                          </a:solidFill>
                          <a:effectLst/>
                          <a:latin typeface="Arial Tur" charset="-94"/>
                        </a:rPr>
                        <a:t>ılık</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Madencilik ve Taşocak</a:t>
                      </a:r>
                      <a:r>
                        <a:rPr kumimoji="0" lang="tr-TR" sz="1000" b="0" i="0" u="none" strike="noStrike" cap="none" normalizeH="0" baseline="0" smtClean="0">
                          <a:ln>
                            <a:noFill/>
                          </a:ln>
                          <a:solidFill>
                            <a:schemeClr val="tx1"/>
                          </a:solidFill>
                          <a:effectLst/>
                          <a:latin typeface="Calibri" pitchFamily="34" charset="0"/>
                        </a:rPr>
                        <a:t>ç</a:t>
                      </a:r>
                      <a:r>
                        <a:rPr kumimoji="0" lang="tr-TR" sz="1000" b="0" i="0" u="none" strike="noStrike" cap="none" normalizeH="0" baseline="0" smtClean="0">
                          <a:ln>
                            <a:noFill/>
                          </a:ln>
                          <a:solidFill>
                            <a:schemeClr val="tx1"/>
                          </a:solidFill>
                          <a:effectLst/>
                          <a:latin typeface="Arial Tur" charset="-94"/>
                        </a:rPr>
                        <a:t>ılığı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İmalat Sanayi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Elektrik, gaz, buhar ve sıcak su </a:t>
                      </a:r>
                      <a:r>
                        <a:rPr kumimoji="0" lang="tr-TR" sz="1000" b="0" i="0" u="none" strike="noStrike" cap="none" normalizeH="0" baseline="0" smtClean="0">
                          <a:ln>
                            <a:noFill/>
                          </a:ln>
                          <a:solidFill>
                            <a:schemeClr val="tx1"/>
                          </a:solidFill>
                          <a:effectLst/>
                          <a:latin typeface="Calibri" pitchFamily="34" charset="0"/>
                        </a:rPr>
                        <a:t>ü</a:t>
                      </a:r>
                      <a:r>
                        <a:rPr kumimoji="0" lang="tr-TR" sz="1000" b="0" i="0" u="none" strike="noStrike" cap="none" normalizeH="0" baseline="0" smtClean="0">
                          <a:ln>
                            <a:noFill/>
                          </a:ln>
                          <a:solidFill>
                            <a:schemeClr val="tx1"/>
                          </a:solidFill>
                          <a:effectLst/>
                          <a:latin typeface="Arial Tur" charset="-94"/>
                        </a:rPr>
                        <a:t>retimi ve dağıtımı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İnşaat</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Toptan ve perakende ticaret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Oteller ve Lokantalar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Ulaştırma, depolama ve haberleşme </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Mali aracı kuruluşların faaliyetleri</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1998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23,9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5,8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14,0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7,6</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1999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21,9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5,4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11,6</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9,9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5,0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7,0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8,6</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19,1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13,3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8,6</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17,8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14,0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9,7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17,7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13,8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3,4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9,3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17,4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13,6</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3,3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9,1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17,3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13,7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2006</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8,0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17,2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4,7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12,5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13,7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7,4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16,8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4,9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13,9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3,2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7,4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16,2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4,7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14,2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3,5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2009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8,1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15,2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3,8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10,9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13,4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4,5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8,3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1,4</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15,7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4,2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11,0</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13,1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3,7</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438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Tur" charset="-94"/>
                        </a:rPr>
                        <a:t>2011</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7,9</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0,2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16,3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4,5</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11,8</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2,3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13,3</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pitchFamily="34" charset="0"/>
                          <a:cs typeface="Arial" pitchFamily="34" charset="0"/>
                        </a:rPr>
                        <a:t>3,2</a:t>
                      </a:r>
                      <a:endParaRPr kumimoji="0" lang="tr-TR" sz="1000" b="0" i="0" u="none" strike="noStrike" cap="none" normalizeH="0" baseline="0" smtClean="0">
                        <a:ln>
                          <a:noFill/>
                        </a:ln>
                        <a:solidFill>
                          <a:schemeClr val="tx1"/>
                        </a:solidFill>
                        <a:effectLst/>
                        <a:latin typeface="Calibri" pitchFamily="34"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24776"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5908B0F-F53B-41A6-A981-AAD5595B360D}" type="slidenum">
              <a:rPr lang="tr-TR" altLang="tr-TR">
                <a:solidFill>
                  <a:schemeClr val="tx2"/>
                </a:solidFill>
              </a:rPr>
              <a:pPr eaLnBrk="1" hangingPunct="1"/>
              <a:t>9</a:t>
            </a:fld>
            <a:endParaRPr lang="tr-TR" altLang="tr-TR">
              <a:solidFill>
                <a:schemeClr val="tx2"/>
              </a:solidFill>
            </a:endParaRPr>
          </a:p>
        </p:txBody>
      </p:sp>
    </p:spTree>
    <p:extLst>
      <p:ext uri="{BB962C8B-B14F-4D97-AF65-F5344CB8AC3E}">
        <p14:creationId xmlns:p14="http://schemas.microsoft.com/office/powerpoint/2010/main" val="770920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1184</Words>
  <Application>Microsoft Office PowerPoint</Application>
  <PresentationFormat>Geniş ekran</PresentationFormat>
  <Paragraphs>554</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Arial Tur</vt:lpstr>
      <vt:lpstr>Calibri</vt:lpstr>
      <vt:lpstr>Calibri Light</vt:lpstr>
      <vt:lpstr>Wingdings 3</vt:lpstr>
      <vt:lpstr>Office Teması</vt:lpstr>
      <vt:lpstr>6. Harcanabilir Gelir (HG)     (Disposable Income)</vt:lpstr>
      <vt:lpstr>Özetle, Bu ölçütlerden;</vt:lpstr>
      <vt:lpstr>Milli Gelir Tahmin Yöntemleri (Estimation Methods of National Income)</vt:lpstr>
      <vt:lpstr>1. Üretim Yöntemi ile Gayri Safi Yurtiçi Hasıla (GSYH) (1998 Bazlı) </vt:lpstr>
      <vt:lpstr>Cari (Nominal) ve Sabit (Reel) Fiyat Arasındaki Fark (Difference Between Current and Constant Prices)</vt:lpstr>
      <vt:lpstr>Temel fiyat, Alıcı fiyatı ve Üretici fiyatı (Basic Price, Purchasers’ Price and Producer Price</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 GELİR KAVRAMLARI</dc:title>
  <dc:creator>mas</dc:creator>
  <cp:lastModifiedBy>arif şahin</cp:lastModifiedBy>
  <cp:revision>4</cp:revision>
  <dcterms:created xsi:type="dcterms:W3CDTF">2018-01-10T11:27:16Z</dcterms:created>
  <dcterms:modified xsi:type="dcterms:W3CDTF">2019-11-20T10:14:01Z</dcterms:modified>
</cp:coreProperties>
</file>