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22"/>
  </p:notesMasterIdLst>
  <p:handoutMasterIdLst>
    <p:handoutMasterId r:id="rId23"/>
  </p:handoutMasterIdLst>
  <p:sldIdLst>
    <p:sldId id="687" r:id="rId4"/>
    <p:sldId id="670" r:id="rId5"/>
    <p:sldId id="671" r:id="rId6"/>
    <p:sldId id="672" r:id="rId7"/>
    <p:sldId id="673" r:id="rId8"/>
    <p:sldId id="674" r:id="rId9"/>
    <p:sldId id="675" r:id="rId10"/>
    <p:sldId id="676" r:id="rId11"/>
    <p:sldId id="677" r:id="rId12"/>
    <p:sldId id="678" r:id="rId13"/>
    <p:sldId id="679" r:id="rId14"/>
    <p:sldId id="680" r:id="rId15"/>
    <p:sldId id="681" r:id="rId16"/>
    <p:sldId id="682" r:id="rId17"/>
    <p:sldId id="683" r:id="rId18"/>
    <p:sldId id="684" r:id="rId19"/>
    <p:sldId id="685" r:id="rId20"/>
    <p:sldId id="686"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a:t>
            </a:fld>
            <a:endParaRPr lang="tr-TR" dirty="0"/>
          </a:p>
        </p:txBody>
      </p:sp>
    </p:spTree>
    <p:extLst>
      <p:ext uri="{BB962C8B-B14F-4D97-AF65-F5344CB8AC3E}">
        <p14:creationId xmlns:p14="http://schemas.microsoft.com/office/powerpoint/2010/main" val="256271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11</a:t>
            </a:fld>
            <a:endParaRPr lang="tr-TR" dirty="0"/>
          </a:p>
        </p:txBody>
      </p:sp>
    </p:spTree>
    <p:extLst>
      <p:ext uri="{BB962C8B-B14F-4D97-AF65-F5344CB8AC3E}">
        <p14:creationId xmlns:p14="http://schemas.microsoft.com/office/powerpoint/2010/main" val="645601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12</a:t>
            </a:fld>
            <a:endParaRPr lang="tr-TR" dirty="0"/>
          </a:p>
        </p:txBody>
      </p:sp>
    </p:spTree>
    <p:extLst>
      <p:ext uri="{BB962C8B-B14F-4D97-AF65-F5344CB8AC3E}">
        <p14:creationId xmlns:p14="http://schemas.microsoft.com/office/powerpoint/2010/main" val="2824329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13</a:t>
            </a:fld>
            <a:endParaRPr lang="tr-TR" dirty="0"/>
          </a:p>
        </p:txBody>
      </p:sp>
    </p:spTree>
    <p:extLst>
      <p:ext uri="{BB962C8B-B14F-4D97-AF65-F5344CB8AC3E}">
        <p14:creationId xmlns:p14="http://schemas.microsoft.com/office/powerpoint/2010/main" val="2488882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14</a:t>
            </a:fld>
            <a:endParaRPr lang="tr-TR" dirty="0"/>
          </a:p>
        </p:txBody>
      </p:sp>
    </p:spTree>
    <p:extLst>
      <p:ext uri="{BB962C8B-B14F-4D97-AF65-F5344CB8AC3E}">
        <p14:creationId xmlns:p14="http://schemas.microsoft.com/office/powerpoint/2010/main" val="4251859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15</a:t>
            </a:fld>
            <a:endParaRPr lang="tr-TR" dirty="0"/>
          </a:p>
        </p:txBody>
      </p:sp>
    </p:spTree>
    <p:extLst>
      <p:ext uri="{BB962C8B-B14F-4D97-AF65-F5344CB8AC3E}">
        <p14:creationId xmlns:p14="http://schemas.microsoft.com/office/powerpoint/2010/main" val="83740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16</a:t>
            </a:fld>
            <a:endParaRPr lang="tr-TR" dirty="0"/>
          </a:p>
        </p:txBody>
      </p:sp>
    </p:spTree>
    <p:extLst>
      <p:ext uri="{BB962C8B-B14F-4D97-AF65-F5344CB8AC3E}">
        <p14:creationId xmlns:p14="http://schemas.microsoft.com/office/powerpoint/2010/main" val="57846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17</a:t>
            </a:fld>
            <a:endParaRPr lang="tr-TR" dirty="0"/>
          </a:p>
        </p:txBody>
      </p:sp>
    </p:spTree>
    <p:extLst>
      <p:ext uri="{BB962C8B-B14F-4D97-AF65-F5344CB8AC3E}">
        <p14:creationId xmlns:p14="http://schemas.microsoft.com/office/powerpoint/2010/main" val="18308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18</a:t>
            </a:fld>
            <a:endParaRPr lang="tr-TR" dirty="0"/>
          </a:p>
        </p:txBody>
      </p:sp>
    </p:spTree>
    <p:extLst>
      <p:ext uri="{BB962C8B-B14F-4D97-AF65-F5344CB8AC3E}">
        <p14:creationId xmlns:p14="http://schemas.microsoft.com/office/powerpoint/2010/main" val="150709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3</a:t>
            </a:fld>
            <a:endParaRPr lang="tr-TR" dirty="0"/>
          </a:p>
        </p:txBody>
      </p:sp>
    </p:spTree>
    <p:extLst>
      <p:ext uri="{BB962C8B-B14F-4D97-AF65-F5344CB8AC3E}">
        <p14:creationId xmlns:p14="http://schemas.microsoft.com/office/powerpoint/2010/main" val="261217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4</a:t>
            </a:fld>
            <a:endParaRPr lang="tr-TR" dirty="0"/>
          </a:p>
        </p:txBody>
      </p:sp>
    </p:spTree>
    <p:extLst>
      <p:ext uri="{BB962C8B-B14F-4D97-AF65-F5344CB8AC3E}">
        <p14:creationId xmlns:p14="http://schemas.microsoft.com/office/powerpoint/2010/main" val="190727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5</a:t>
            </a:fld>
            <a:endParaRPr lang="tr-TR" dirty="0"/>
          </a:p>
        </p:txBody>
      </p:sp>
    </p:spTree>
    <p:extLst>
      <p:ext uri="{BB962C8B-B14F-4D97-AF65-F5344CB8AC3E}">
        <p14:creationId xmlns:p14="http://schemas.microsoft.com/office/powerpoint/2010/main" val="241993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6</a:t>
            </a:fld>
            <a:endParaRPr lang="tr-TR" dirty="0"/>
          </a:p>
        </p:txBody>
      </p:sp>
    </p:spTree>
    <p:extLst>
      <p:ext uri="{BB962C8B-B14F-4D97-AF65-F5344CB8AC3E}">
        <p14:creationId xmlns:p14="http://schemas.microsoft.com/office/powerpoint/2010/main" val="11253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7</a:t>
            </a:fld>
            <a:endParaRPr lang="tr-TR" dirty="0"/>
          </a:p>
        </p:txBody>
      </p:sp>
    </p:spTree>
    <p:extLst>
      <p:ext uri="{BB962C8B-B14F-4D97-AF65-F5344CB8AC3E}">
        <p14:creationId xmlns:p14="http://schemas.microsoft.com/office/powerpoint/2010/main" val="98211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8</a:t>
            </a:fld>
            <a:endParaRPr lang="tr-TR" dirty="0"/>
          </a:p>
        </p:txBody>
      </p:sp>
    </p:spTree>
    <p:extLst>
      <p:ext uri="{BB962C8B-B14F-4D97-AF65-F5344CB8AC3E}">
        <p14:creationId xmlns:p14="http://schemas.microsoft.com/office/powerpoint/2010/main" val="396247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9</a:t>
            </a:fld>
            <a:endParaRPr lang="tr-TR" dirty="0"/>
          </a:p>
        </p:txBody>
      </p:sp>
    </p:spTree>
    <p:extLst>
      <p:ext uri="{BB962C8B-B14F-4D97-AF65-F5344CB8AC3E}">
        <p14:creationId xmlns:p14="http://schemas.microsoft.com/office/powerpoint/2010/main" val="422950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10</a:t>
            </a:fld>
            <a:endParaRPr lang="tr-TR" dirty="0"/>
          </a:p>
        </p:txBody>
      </p:sp>
    </p:spTree>
    <p:extLst>
      <p:ext uri="{BB962C8B-B14F-4D97-AF65-F5344CB8AC3E}">
        <p14:creationId xmlns:p14="http://schemas.microsoft.com/office/powerpoint/2010/main" val="1334818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F5BDF135-D537-48DD-8F9F-BDBBACE754C0}" type="datetime1">
              <a:rPr lang="tr-TR" smtClean="0"/>
              <a:t>27.02.2020</a:t>
            </a:fld>
            <a:endParaRPr lang="tr-TR" dirty="0"/>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p>
            <a:endParaRPr lang="tr-TR" dirty="0"/>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4DF87793-B5E5-450F-89B7-40199BE38DBA}" type="slidenum">
              <a:rPr lang="tr-TR" smtClean="0"/>
              <a:t>‹#›</a:t>
            </a:fld>
            <a:endParaRPr lang="tr-TR" dirty="0"/>
          </a:p>
        </p:txBody>
      </p:sp>
    </p:spTree>
    <p:extLst>
      <p:ext uri="{BB962C8B-B14F-4D97-AF65-F5344CB8AC3E}">
        <p14:creationId xmlns:p14="http://schemas.microsoft.com/office/powerpoint/2010/main" val="214848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GGY489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GAYRİMENKUL FİNANSMANI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179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465999" y="100447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Piyasa Alıcıları: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Gayrimenkul piyasasının talep yönünü oluşturur.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ihtiyacı olanlar ve yatırımcıları bu grubu oluşturur.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Temel Aktörler:</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Birincil derece konut sorunu olanlar</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İkincil derece konut sorunu olanlar</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Yatırımcılar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Alıcıları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237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11</a:t>
            </a:fld>
            <a:endParaRPr lang="tr-TR" dirty="0"/>
          </a:p>
        </p:txBody>
      </p:sp>
      <p:sp>
        <p:nvSpPr>
          <p:cNvPr id="8" name="İçerik Yer Tutucusu 2"/>
          <p:cNvSpPr>
            <a:spLocks noGrp="1"/>
          </p:cNvSpPr>
          <p:nvPr>
            <p:ph idx="1"/>
          </p:nvPr>
        </p:nvSpPr>
        <p:spPr>
          <a:xfrm>
            <a:off x="611559" y="908720"/>
            <a:ext cx="8233411" cy="5447630"/>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Gayrimenkul faaliyetlerinde belirli bir süreyi kapsayan artış veya azalış eğilimleri gayrimenkul döngüsü olarak adlandırılır.</a:t>
            </a:r>
          </a:p>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Kısa vadeli döngü 3 yıldan 5 yıla; uzun vadeli döngü 10 yıldan 15 yıla kadar devam etmektedir.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Döngüsü</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17103" y="2545640"/>
            <a:ext cx="1710547" cy="7710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b="1" dirty="0" smtClean="0">
                <a:solidFill>
                  <a:schemeClr val="tx2">
                    <a:lumMod val="75000"/>
                  </a:schemeClr>
                </a:solidFill>
                <a:latin typeface="Times New Roman" panose="02020603050405020304" pitchFamily="18" charset="0"/>
                <a:cs typeface="Times New Roman" panose="02020603050405020304" pitchFamily="18" charset="0"/>
              </a:rPr>
              <a:t>Ekonomik Döngü</a:t>
            </a:r>
            <a:endParaRPr lang="tr-TR"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5247429" y="2521595"/>
            <a:ext cx="1832438" cy="7710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b="1" dirty="0" smtClean="0">
                <a:solidFill>
                  <a:schemeClr val="tx2">
                    <a:lumMod val="75000"/>
                  </a:schemeClr>
                </a:solidFill>
                <a:latin typeface="Times New Roman" panose="02020603050405020304" pitchFamily="18" charset="0"/>
                <a:cs typeface="Times New Roman" panose="02020603050405020304" pitchFamily="18" charset="0"/>
              </a:rPr>
              <a:t>Gayrimenkul Döngüsü</a:t>
            </a:r>
            <a:endParaRPr lang="tr-TR"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1" name="Yuvarlatılmış Dikdörtgen 10"/>
          <p:cNvSpPr/>
          <p:nvPr/>
        </p:nvSpPr>
        <p:spPr>
          <a:xfrm>
            <a:off x="2699792" y="3487868"/>
            <a:ext cx="1710547" cy="6583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Büyüme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699791" y="5226156"/>
            <a:ext cx="1710547" cy="63361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Kriz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4" name="Yuvarlatılmış Dikdörtgen 13"/>
          <p:cNvSpPr/>
          <p:nvPr/>
        </p:nvSpPr>
        <p:spPr>
          <a:xfrm>
            <a:off x="2699790" y="4397454"/>
            <a:ext cx="1710547" cy="67108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Durgunluk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2699792" y="5967360"/>
            <a:ext cx="1710547" cy="68663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İyileşme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3" name="Düz Bağlayıcı 2"/>
          <p:cNvCxnSpPr/>
          <p:nvPr/>
        </p:nvCxnSpPr>
        <p:spPr>
          <a:xfrm>
            <a:off x="2339752" y="3305306"/>
            <a:ext cx="0" cy="3005369"/>
          </a:xfrm>
          <a:prstGeom prst="line">
            <a:avLst/>
          </a:prstGeom>
        </p:spPr>
        <p:style>
          <a:lnRef idx="1">
            <a:schemeClr val="accent1"/>
          </a:lnRef>
          <a:fillRef idx="0">
            <a:schemeClr val="accent1"/>
          </a:fillRef>
          <a:effectRef idx="0">
            <a:schemeClr val="accent1"/>
          </a:effectRef>
          <a:fontRef idx="minor">
            <a:schemeClr val="tx1"/>
          </a:fontRef>
        </p:style>
      </p:cxnSp>
      <p:sp>
        <p:nvSpPr>
          <p:cNvPr id="16" name="Yuvarlatılmış Dikdörtgen 15"/>
          <p:cNvSpPr/>
          <p:nvPr/>
        </p:nvSpPr>
        <p:spPr>
          <a:xfrm>
            <a:off x="6224595" y="3481852"/>
            <a:ext cx="1710547" cy="6583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Genişleme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6224595" y="4356142"/>
            <a:ext cx="1710547" cy="6583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Düşüş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Yuvarlatılmış Dikdörtgen 17"/>
          <p:cNvSpPr/>
          <p:nvPr/>
        </p:nvSpPr>
        <p:spPr>
          <a:xfrm>
            <a:off x="6224594" y="5165202"/>
            <a:ext cx="1710547" cy="6583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Gerileme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9" name="Yuvarlatılmış Dikdörtgen 18"/>
          <p:cNvSpPr/>
          <p:nvPr/>
        </p:nvSpPr>
        <p:spPr>
          <a:xfrm>
            <a:off x="6254170" y="6000124"/>
            <a:ext cx="1710547" cy="6583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tr-TR" sz="2000" dirty="0" smtClean="0">
                <a:solidFill>
                  <a:schemeClr val="tx2">
                    <a:lumMod val="75000"/>
                  </a:schemeClr>
                </a:solidFill>
                <a:latin typeface="Times New Roman" panose="02020603050405020304" pitchFamily="18" charset="0"/>
                <a:cs typeface="Times New Roman" panose="02020603050405020304" pitchFamily="18" charset="0"/>
              </a:rPr>
              <a:t>Düzelme Dönemi</a:t>
            </a:r>
            <a:endParaRPr lang="tr-TR" sz="20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Düz Bağlayıcı 5"/>
          <p:cNvCxnSpPr>
            <a:endCxn id="11" idx="1"/>
          </p:cNvCxnSpPr>
          <p:nvPr/>
        </p:nvCxnSpPr>
        <p:spPr>
          <a:xfrm flipV="1">
            <a:off x="2309248" y="3817056"/>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flipV="1">
            <a:off x="2317666" y="4736042"/>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flipV="1">
            <a:off x="2310031" y="5525058"/>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flipV="1">
            <a:off x="2317666" y="6282711"/>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5868144" y="3316675"/>
            <a:ext cx="0" cy="3005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flipV="1">
            <a:off x="5851098" y="3779767"/>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flipV="1">
            <a:off x="5868524" y="5468571"/>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flipV="1">
            <a:off x="5840724" y="4688487"/>
            <a:ext cx="390544" cy="1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flipV="1">
            <a:off x="5868524" y="6271380"/>
            <a:ext cx="390544" cy="1133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133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Döngüsü</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cxnSp>
        <p:nvCxnSpPr>
          <p:cNvPr id="20" name="Düz Ok Bağlayıcısı 19"/>
          <p:cNvCxnSpPr/>
          <p:nvPr/>
        </p:nvCxnSpPr>
        <p:spPr>
          <a:xfrm flipV="1">
            <a:off x="1043608" y="3436856"/>
            <a:ext cx="7495963" cy="20204"/>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2" name="Serbest Form 31"/>
          <p:cNvSpPr/>
          <p:nvPr/>
        </p:nvSpPr>
        <p:spPr>
          <a:xfrm>
            <a:off x="1335024" y="1874074"/>
            <a:ext cx="6656187" cy="3488758"/>
          </a:xfrm>
          <a:custGeom>
            <a:avLst/>
            <a:gdLst>
              <a:gd name="connsiteX0" fmla="*/ 0 w 6656187"/>
              <a:gd name="connsiteY0" fmla="*/ 1564070 h 3488758"/>
              <a:gd name="connsiteX1" fmla="*/ 1481328 w 6656187"/>
              <a:gd name="connsiteY1" fmla="*/ 64454 h 3488758"/>
              <a:gd name="connsiteX2" fmla="*/ 4242816 w 6656187"/>
              <a:gd name="connsiteY2" fmla="*/ 3466022 h 3488758"/>
              <a:gd name="connsiteX3" fmla="*/ 6492240 w 6656187"/>
              <a:gd name="connsiteY3" fmla="*/ 1637222 h 3488758"/>
              <a:gd name="connsiteX4" fmla="*/ 6492240 w 6656187"/>
              <a:gd name="connsiteY4" fmla="*/ 1655510 h 3488758"/>
              <a:gd name="connsiteX5" fmla="*/ 6565392 w 6656187"/>
              <a:gd name="connsiteY5" fmla="*/ 1618934 h 3488758"/>
              <a:gd name="connsiteX6" fmla="*/ 6565392 w 6656187"/>
              <a:gd name="connsiteY6" fmla="*/ 1618934 h 3488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56187" h="3488758">
                <a:moveTo>
                  <a:pt x="0" y="1564070"/>
                </a:moveTo>
                <a:cubicBezTo>
                  <a:pt x="387096" y="655766"/>
                  <a:pt x="774192" y="-252538"/>
                  <a:pt x="1481328" y="64454"/>
                </a:cubicBezTo>
                <a:cubicBezTo>
                  <a:pt x="2188464" y="381446"/>
                  <a:pt x="3407664" y="3203894"/>
                  <a:pt x="4242816" y="3466022"/>
                </a:cubicBezTo>
                <a:cubicBezTo>
                  <a:pt x="5077968" y="3728150"/>
                  <a:pt x="6492240" y="1637222"/>
                  <a:pt x="6492240" y="1637222"/>
                </a:cubicBezTo>
                <a:cubicBezTo>
                  <a:pt x="6867144" y="1335470"/>
                  <a:pt x="6480048" y="1658558"/>
                  <a:pt x="6492240" y="1655510"/>
                </a:cubicBezTo>
                <a:cubicBezTo>
                  <a:pt x="6504432" y="1652462"/>
                  <a:pt x="6565392" y="1618934"/>
                  <a:pt x="6565392" y="1618934"/>
                </a:cubicBezTo>
                <a:lnTo>
                  <a:pt x="6565392" y="1618934"/>
                </a:ln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Metin kutusu 33"/>
          <p:cNvSpPr txBox="1"/>
          <p:nvPr/>
        </p:nvSpPr>
        <p:spPr>
          <a:xfrm>
            <a:off x="395536" y="1556792"/>
            <a:ext cx="1296144" cy="369332"/>
          </a:xfrm>
          <a:prstGeom prst="rect">
            <a:avLst/>
          </a:prstGeom>
          <a:noFill/>
        </p:spPr>
        <p:txBody>
          <a:bodyPr wrap="square" rtlCol="0">
            <a:spAutoFit/>
          </a:bodyPr>
          <a:lstStyle/>
          <a:p>
            <a:r>
              <a:rPr lang="tr-TR" dirty="0" smtClean="0">
                <a:solidFill>
                  <a:schemeClr val="tx2"/>
                </a:solidFill>
              </a:rPr>
              <a:t>Genişleme</a:t>
            </a:r>
            <a:endParaRPr lang="tr-TR" dirty="0">
              <a:solidFill>
                <a:schemeClr val="tx2"/>
              </a:solidFill>
            </a:endParaRPr>
          </a:p>
        </p:txBody>
      </p:sp>
      <p:sp>
        <p:nvSpPr>
          <p:cNvPr id="36" name="Metin kutusu 35"/>
          <p:cNvSpPr txBox="1"/>
          <p:nvPr/>
        </p:nvSpPr>
        <p:spPr>
          <a:xfrm>
            <a:off x="3639461" y="1715658"/>
            <a:ext cx="1296144" cy="369332"/>
          </a:xfrm>
          <a:prstGeom prst="rect">
            <a:avLst/>
          </a:prstGeom>
          <a:noFill/>
        </p:spPr>
        <p:txBody>
          <a:bodyPr wrap="square" rtlCol="0">
            <a:spAutoFit/>
          </a:bodyPr>
          <a:lstStyle/>
          <a:p>
            <a:r>
              <a:rPr lang="tr-TR" dirty="0" smtClean="0">
                <a:solidFill>
                  <a:schemeClr val="tx2"/>
                </a:solidFill>
              </a:rPr>
              <a:t>Düşüş</a:t>
            </a:r>
            <a:endParaRPr lang="tr-TR" dirty="0">
              <a:solidFill>
                <a:schemeClr val="tx2"/>
              </a:solidFill>
            </a:endParaRPr>
          </a:p>
        </p:txBody>
      </p:sp>
      <p:sp>
        <p:nvSpPr>
          <p:cNvPr id="37" name="Metin kutusu 36"/>
          <p:cNvSpPr txBox="1"/>
          <p:nvPr/>
        </p:nvSpPr>
        <p:spPr>
          <a:xfrm>
            <a:off x="3639461" y="5008743"/>
            <a:ext cx="1296144" cy="369332"/>
          </a:xfrm>
          <a:prstGeom prst="rect">
            <a:avLst/>
          </a:prstGeom>
          <a:noFill/>
        </p:spPr>
        <p:txBody>
          <a:bodyPr wrap="square" rtlCol="0">
            <a:spAutoFit/>
          </a:bodyPr>
          <a:lstStyle/>
          <a:p>
            <a:r>
              <a:rPr lang="tr-TR" dirty="0" smtClean="0">
                <a:solidFill>
                  <a:schemeClr val="tx2"/>
                </a:solidFill>
              </a:rPr>
              <a:t>Gerileme</a:t>
            </a:r>
            <a:endParaRPr lang="tr-TR" dirty="0">
              <a:solidFill>
                <a:schemeClr val="tx2"/>
              </a:solidFill>
            </a:endParaRPr>
          </a:p>
        </p:txBody>
      </p:sp>
      <p:sp>
        <p:nvSpPr>
          <p:cNvPr id="38" name="Metin kutusu 37"/>
          <p:cNvSpPr txBox="1"/>
          <p:nvPr/>
        </p:nvSpPr>
        <p:spPr>
          <a:xfrm>
            <a:off x="7240042" y="5008743"/>
            <a:ext cx="1296144" cy="369332"/>
          </a:xfrm>
          <a:prstGeom prst="rect">
            <a:avLst/>
          </a:prstGeom>
          <a:noFill/>
        </p:spPr>
        <p:txBody>
          <a:bodyPr wrap="square" rtlCol="0">
            <a:spAutoFit/>
          </a:bodyPr>
          <a:lstStyle/>
          <a:p>
            <a:r>
              <a:rPr lang="tr-TR" dirty="0" smtClean="0">
                <a:solidFill>
                  <a:schemeClr val="tx2"/>
                </a:solidFill>
              </a:rPr>
              <a:t>Düzeltme</a:t>
            </a:r>
            <a:endParaRPr lang="tr-TR" dirty="0">
              <a:solidFill>
                <a:schemeClr val="tx2"/>
              </a:solidFill>
            </a:endParaRPr>
          </a:p>
        </p:txBody>
      </p:sp>
      <p:cxnSp>
        <p:nvCxnSpPr>
          <p:cNvPr id="39" name="Düz Ok Bağlayıcısı 38"/>
          <p:cNvCxnSpPr>
            <a:stCxn id="34" idx="2"/>
          </p:cNvCxnSpPr>
          <p:nvPr/>
        </p:nvCxnSpPr>
        <p:spPr>
          <a:xfrm>
            <a:off x="1043608" y="1926124"/>
            <a:ext cx="468560" cy="365728"/>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Düz Ok Bağlayıcısı 40"/>
          <p:cNvCxnSpPr/>
          <p:nvPr/>
        </p:nvCxnSpPr>
        <p:spPr>
          <a:xfrm flipH="1">
            <a:off x="3545303" y="2125459"/>
            <a:ext cx="378625" cy="34465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Düz Ok Bağlayıcısı 43"/>
          <p:cNvCxnSpPr/>
          <p:nvPr/>
        </p:nvCxnSpPr>
        <p:spPr>
          <a:xfrm flipV="1">
            <a:off x="4053253" y="4523385"/>
            <a:ext cx="446739" cy="498417"/>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Düz Ok Bağlayıcısı 45"/>
          <p:cNvCxnSpPr/>
          <p:nvPr/>
        </p:nvCxnSpPr>
        <p:spPr>
          <a:xfrm flipH="1" flipV="1">
            <a:off x="7240042" y="4590965"/>
            <a:ext cx="516889" cy="465493"/>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683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454569" y="94732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Arz ve Talep</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Finansman İçin Arz Edilen Kaynak</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Demografik Özellikler</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Nüfus Artış Hızı (%1.3 Yıllık)</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Genç-Yaşlı Nüfus (%55 35 yaş altı)</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Şehir-Kırsal Kesim (%90’dan fazlası şehirde)</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Hane Sayısı (22 milyondan fazla)</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Hane Halkı Büyüklüğü (3,5 kişiden az)</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Sosyal Eğilimler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Vergi Düzenlemeleri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Döngüsünü Etkileyen Faktörler</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295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306160" y="980593"/>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Kurumsal Olmayan Fon Kaynakları: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Bireysel tasarruflar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Akraba ve arkadaş çevresinden sağlanan kaynaklar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İşveren ve iş yerinde çalışan meslektaşlardan sağlanan kaynaklar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Kıymetli madenler cinsiden yapılmış tasarruflar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Tefeci ve benzeri yapılardan sağlanan kaynaklar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Tasarruf ve kredi birlikleri gibi kurumsal olmayan yapıların sağladığı kaynaklar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kooperatif kaynakları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Müteahhitlerden sağlanan kaynaklar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Piyasası Fon Kaynakları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944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477429" y="1102456"/>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Kurumsal Fon Kaynakları: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Ticari Bankalar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Katılım Bankaları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Finansal Kiralama Şirketleri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Yatırım Bankaları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Tasarruf ve Kredi Birlikleri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Yapı Birlikleri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İpotek Bankaları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Finansmanı Kurumları</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Piyasası Fon Kaynakları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869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443139" y="95875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Gayrimenkul piyasaları etkin değildir çünkü:</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Alım satıma konu varlık heterojendir, standart değildir.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Alıcılar eşit satın alma gücüne ve varlığa ilişkin eşit bilgiye sahip değildir.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Herhangi bir zamanda belirli bir fiyat aralığı içinde çok az sayıda alıcı ve satıcı vardır. Bu nedenle, bir alıcı ya da satıcı arz veya talebi kontrol ederek fiyatı etkileyebilir.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Birçok özel veya resmi kısıtlamaya tabidir.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Arz talepte dengeden ziyade kaymalar vardır.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Alıcı ve satıcılar iyi bilgilendirilmiş olmayabilir.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Alıcı ve satıcılar resmen bir araya getirilemezler.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Ürünleri tüketilemeyen faydası uzun yıllara yayılan, nakil edilemeyen ve çoğu zaman likiditesi düşük mallardır.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Piyasalarının Etkinliği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826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756084" y="1107632"/>
            <a:ext cx="8574345" cy="5447630"/>
          </a:xfrm>
        </p:spPr>
        <p:txBody>
          <a:bodyPr>
            <a:noAutofit/>
          </a:bodyPr>
          <a:lstStyle/>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Bütünleşmiş bir yasal çerçeveye sahip olması</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Tapu kayıtlarının ve kadastronun etkinliği</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Hizmetlerin etkinliği</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Sağlam bir gayrimenkul piyasası gelişimi için önkoşulların belirlenmesi</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İyi yönetişim</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Sürdürülebilir finansman</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Şeffaflık ve gelişmiş finansal ürünler</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Gayrimenkulün değerlemesi</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Sosyal konut (TOKİ)</a:t>
            </a:r>
          </a:p>
          <a:p>
            <a:pPr marL="781050" algn="just">
              <a:lnSpc>
                <a:spcPct val="10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Eğitim ve kapasite geliştirme</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Etkin Bir Gayrimenkul Piyasasının Koşulları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8704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734143" y="2420888"/>
            <a:ext cx="7801363" cy="1008112"/>
          </a:xfrm>
        </p:spPr>
        <p:txBody>
          <a:bodyPr>
            <a:noAutofit/>
          </a:bodyPr>
          <a:lstStyle/>
          <a:p>
            <a:pPr marL="0" indent="0" algn="ctr" fontAlgn="auto">
              <a:lnSpc>
                <a:spcPct val="150000"/>
              </a:lnSpc>
              <a:spcAft>
                <a:spcPts val="0"/>
              </a:spcAft>
              <a:buNone/>
              <a:defRPr/>
            </a:pPr>
            <a:r>
              <a:rPr lang="tr-TR" sz="4000" dirty="0" smtClean="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TEŞEKKÜRLER</a:t>
            </a:r>
            <a:endParaRPr lang="tr-TR" sz="4000" dirty="0">
              <a:solidFill>
                <a:schemeClr val="accent1">
                  <a:lumMod val="75000"/>
                </a:schemeClr>
              </a:solidFill>
            </a:endParaRPr>
          </a:p>
          <a:p>
            <a:pPr lvl="1" algn="just">
              <a:lnSpc>
                <a:spcPct val="150000"/>
              </a:lnSpc>
              <a:buFont typeface="Wingdings" panose="05000000000000000000" pitchFamily="2" charset="2"/>
              <a:buChar char="Ø"/>
              <a:defRPr/>
            </a:pPr>
            <a:endParaRPr lang="tr-TR" sz="1600" dirty="0">
              <a:solidFill>
                <a:schemeClr val="accent1">
                  <a:lumMod val="75000"/>
                </a:schemeClr>
              </a:solidFill>
            </a:endParaRPr>
          </a:p>
        </p:txBody>
      </p:sp>
    </p:spTree>
    <p:extLst>
      <p:ext uri="{BB962C8B-B14F-4D97-AF65-F5344CB8AC3E}">
        <p14:creationId xmlns:p14="http://schemas.microsoft.com/office/powerpoint/2010/main" val="3581361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Yuvarlatılmış Dikdörtgen 2"/>
          <p:cNvSpPr/>
          <p:nvPr/>
        </p:nvSpPr>
        <p:spPr>
          <a:xfrm>
            <a:off x="2051720" y="1048036"/>
            <a:ext cx="4896544" cy="43674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2">
                    <a:lumMod val="75000"/>
                  </a:schemeClr>
                </a:solidFill>
                <a:latin typeface="Times New Roman" panose="02020603050405020304" pitchFamily="18" charset="0"/>
                <a:cs typeface="Times New Roman" panose="02020603050405020304" pitchFamily="18" charset="0"/>
              </a:rPr>
              <a:t>Gayrimenkul</a:t>
            </a:r>
            <a:endParaRPr lang="tr-TR"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928071" y="2539532"/>
            <a:ext cx="1864714" cy="5449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Konut Amaçlı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1" name="Yuvarlatılmış Dikdörtgen 10"/>
          <p:cNvSpPr/>
          <p:nvPr/>
        </p:nvSpPr>
        <p:spPr>
          <a:xfrm>
            <a:off x="3272015" y="2581166"/>
            <a:ext cx="1771073" cy="5449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Ticari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7381145" y="2554766"/>
            <a:ext cx="1584443" cy="5449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Endüstriyel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4" name="Yuvarlatılmış Dikdörtgen 13"/>
          <p:cNvSpPr/>
          <p:nvPr/>
        </p:nvSpPr>
        <p:spPr>
          <a:xfrm>
            <a:off x="5266915" y="2564855"/>
            <a:ext cx="1906888" cy="5544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Tarımsal Amaçlı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4237972" y="3412236"/>
            <a:ext cx="2013829" cy="5449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Özel Amaçlı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6" name="Yuvarlatılmış Dikdörtgen 15"/>
          <p:cNvSpPr/>
          <p:nvPr/>
        </p:nvSpPr>
        <p:spPr>
          <a:xfrm>
            <a:off x="6400801" y="3402035"/>
            <a:ext cx="1656183" cy="5449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Arazi ve Arsalar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1038110" y="4081636"/>
            <a:ext cx="1302150" cy="16902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Konutlar</a:t>
            </a:r>
            <a:endParaRPr lang="tr-TR" sz="14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8" name="Yuvarlatılmış Dikdörtgen 17"/>
          <p:cNvSpPr/>
          <p:nvPr/>
        </p:nvSpPr>
        <p:spPr>
          <a:xfrm>
            <a:off x="2831786" y="4126531"/>
            <a:ext cx="1355670" cy="164534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AVM</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Ofisler</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Mağazalar</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Otoparklar</a:t>
            </a:r>
          </a:p>
          <a:p>
            <a:pPr marL="17463" indent="-17463">
              <a:buFontTx/>
              <a:buChar char="-"/>
            </a:pPr>
            <a:endParaRPr lang="tr-TR" sz="1400" dirty="0" smtClean="0">
              <a:solidFill>
                <a:schemeClr val="tx2">
                  <a:lumMod val="75000"/>
                </a:schemeClr>
              </a:solidFill>
              <a:latin typeface="Times New Roman" panose="02020603050405020304" pitchFamily="18" charset="0"/>
              <a:cs typeface="Times New Roman" panose="02020603050405020304" pitchFamily="18" charset="0"/>
            </a:endParaRPr>
          </a:p>
        </p:txBody>
      </p:sp>
      <p:sp>
        <p:nvSpPr>
          <p:cNvPr id="19" name="Yuvarlatılmış Dikdörtgen 18"/>
          <p:cNvSpPr/>
          <p:nvPr/>
        </p:nvSpPr>
        <p:spPr>
          <a:xfrm>
            <a:off x="7752677" y="4173747"/>
            <a:ext cx="1220542" cy="159813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Fabrikalar</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Petrol </a:t>
            </a:r>
          </a:p>
          <a:p>
            <a:r>
              <a:rPr lang="tr-TR" sz="1400" dirty="0">
                <a:solidFill>
                  <a:schemeClr val="tx2">
                    <a:lumMod val="75000"/>
                  </a:schemeClr>
                </a:solidFill>
                <a:latin typeface="Times New Roman" panose="02020603050405020304" pitchFamily="18" charset="0"/>
                <a:cs typeface="Times New Roman" panose="02020603050405020304" pitchFamily="18" charset="0"/>
              </a:rPr>
              <a:t> </a:t>
            </a:r>
            <a:r>
              <a:rPr lang="tr-TR" sz="1400" dirty="0" smtClean="0">
                <a:solidFill>
                  <a:schemeClr val="tx2">
                    <a:lumMod val="75000"/>
                  </a:schemeClr>
                </a:solidFill>
                <a:latin typeface="Times New Roman" panose="02020603050405020304" pitchFamily="18" charset="0"/>
                <a:cs typeface="Times New Roman" panose="02020603050405020304" pitchFamily="18" charset="0"/>
              </a:rPr>
              <a:t>  Rafineleri</a:t>
            </a:r>
            <a:endParaRPr lang="tr-TR" sz="14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0" name="Yuvarlatılmış Dikdörtgen 19"/>
          <p:cNvSpPr/>
          <p:nvPr/>
        </p:nvSpPr>
        <p:spPr>
          <a:xfrm>
            <a:off x="5986872" y="4152481"/>
            <a:ext cx="930720" cy="161939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Bağ</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Bahçe</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Tarla</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Çiftlik</a:t>
            </a:r>
            <a:endParaRPr lang="tr-TR" sz="14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1" name="Yuvarlatılmış Dikdörtgen 20"/>
          <p:cNvSpPr/>
          <p:nvPr/>
        </p:nvSpPr>
        <p:spPr>
          <a:xfrm>
            <a:off x="4355879" y="4126531"/>
            <a:ext cx="1522624" cy="164534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Otel</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Motel</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Tatil Köyü</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Kamu Binaları</a:t>
            </a:r>
          </a:p>
          <a:p>
            <a:pPr marL="17463" indent="-17463">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 Üniversiteler</a:t>
            </a:r>
            <a:endParaRPr lang="tr-TR" sz="14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Düz Ok Bağlayıcısı 5"/>
          <p:cNvCxnSpPr>
            <a:endCxn id="17" idx="0"/>
          </p:cNvCxnSpPr>
          <p:nvPr/>
        </p:nvCxnSpPr>
        <p:spPr>
          <a:xfrm flipH="1">
            <a:off x="1689185" y="3181749"/>
            <a:ext cx="40298" cy="899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Düz Ok Bağlayıcısı 22"/>
          <p:cNvCxnSpPr/>
          <p:nvPr/>
        </p:nvCxnSpPr>
        <p:spPr>
          <a:xfrm flipH="1">
            <a:off x="1731477" y="2118456"/>
            <a:ext cx="3579" cy="410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flipH="1">
            <a:off x="3569246" y="3116105"/>
            <a:ext cx="25258" cy="1000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a:endCxn id="19" idx="0"/>
          </p:cNvCxnSpPr>
          <p:nvPr/>
        </p:nvCxnSpPr>
        <p:spPr>
          <a:xfrm>
            <a:off x="8336352" y="3126138"/>
            <a:ext cx="26596" cy="1047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a:endCxn id="21" idx="0"/>
          </p:cNvCxnSpPr>
          <p:nvPr/>
        </p:nvCxnSpPr>
        <p:spPr>
          <a:xfrm flipH="1">
            <a:off x="5117191" y="3957209"/>
            <a:ext cx="6590" cy="169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a:off x="4673972" y="2308679"/>
            <a:ext cx="0" cy="23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H="1">
            <a:off x="6247010" y="1491219"/>
            <a:ext cx="4791" cy="270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Yuvarlatılmış Dikdörtgen 28"/>
          <p:cNvSpPr/>
          <p:nvPr/>
        </p:nvSpPr>
        <p:spPr>
          <a:xfrm>
            <a:off x="846717" y="1775660"/>
            <a:ext cx="3157049" cy="5449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Oturmaya Elverişli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2" name="Yuvarlatılmış Dikdörtgen 31"/>
          <p:cNvSpPr/>
          <p:nvPr/>
        </p:nvSpPr>
        <p:spPr>
          <a:xfrm>
            <a:off x="4374697" y="1763706"/>
            <a:ext cx="4012529" cy="54497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Oturmaya Elverişli Olmayan Gayrimenkuller</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42" name="Düz Ok Bağlayıcısı 41"/>
          <p:cNvCxnSpPr/>
          <p:nvPr/>
        </p:nvCxnSpPr>
        <p:spPr>
          <a:xfrm flipH="1">
            <a:off x="5140209" y="2308679"/>
            <a:ext cx="29679" cy="1103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Düz Ok Bağlayıcısı 43"/>
          <p:cNvCxnSpPr/>
          <p:nvPr/>
        </p:nvCxnSpPr>
        <p:spPr>
          <a:xfrm>
            <a:off x="6225050" y="2291123"/>
            <a:ext cx="0" cy="23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Düz Ok Bağlayıcısı 44"/>
          <p:cNvCxnSpPr/>
          <p:nvPr/>
        </p:nvCxnSpPr>
        <p:spPr>
          <a:xfrm>
            <a:off x="7962773" y="2302004"/>
            <a:ext cx="0" cy="237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Düz Ok Bağlayıcısı 46"/>
          <p:cNvCxnSpPr/>
          <p:nvPr/>
        </p:nvCxnSpPr>
        <p:spPr>
          <a:xfrm>
            <a:off x="6306331" y="3119306"/>
            <a:ext cx="17974" cy="993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flipH="1">
            <a:off x="7254439" y="2291123"/>
            <a:ext cx="29679" cy="1103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Düz Ok Bağlayıcısı 58"/>
          <p:cNvCxnSpPr/>
          <p:nvPr/>
        </p:nvCxnSpPr>
        <p:spPr>
          <a:xfrm flipH="1">
            <a:off x="2483768" y="1477650"/>
            <a:ext cx="4791" cy="270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497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Gayrimenkul Piyasaları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Yuvarlatılmış Dikdörtgen 2"/>
          <p:cNvSpPr/>
          <p:nvPr/>
        </p:nvSpPr>
        <p:spPr>
          <a:xfrm>
            <a:off x="2051720" y="1048036"/>
            <a:ext cx="4896544" cy="43674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2">
                    <a:lumMod val="75000"/>
                  </a:schemeClr>
                </a:solidFill>
                <a:latin typeface="Times New Roman" panose="02020603050405020304" pitchFamily="18" charset="0"/>
                <a:cs typeface="Times New Roman" panose="02020603050405020304" pitchFamily="18" charset="0"/>
              </a:rPr>
              <a:t>Organize Gayrimenkul Piyasası</a:t>
            </a:r>
            <a:endParaRPr lang="tr-TR" sz="20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72008" y="1650380"/>
            <a:ext cx="2123728" cy="51588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Piyasa Düzenleyicileri</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447764" y="1670818"/>
            <a:ext cx="2052228" cy="49544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Piyasa Uzmanları</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4696023" y="1659888"/>
            <a:ext cx="1740939" cy="50637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Piyasa Alıcıları</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6" name="Yuvarlatılmış Dikdörtgen 15"/>
          <p:cNvSpPr/>
          <p:nvPr/>
        </p:nvSpPr>
        <p:spPr>
          <a:xfrm>
            <a:off x="6791908" y="1659888"/>
            <a:ext cx="2140168" cy="5177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2">
                    <a:lumMod val="75000"/>
                  </a:schemeClr>
                </a:solidFill>
                <a:latin typeface="Times New Roman" panose="02020603050405020304" pitchFamily="18" charset="0"/>
                <a:cs typeface="Times New Roman" panose="02020603050405020304" pitchFamily="18" charset="0"/>
              </a:rPr>
              <a:t>Piyasa Satıcıları</a:t>
            </a:r>
            <a:endParaRPr lang="tr-TR" sz="16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124402" y="2610322"/>
            <a:ext cx="2110595" cy="5900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Merkezi Yönetim</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Yerel Yönetim</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9" name="Yuvarlatılmış Dikdörtgen 18"/>
          <p:cNvSpPr/>
          <p:nvPr/>
        </p:nvSpPr>
        <p:spPr>
          <a:xfrm>
            <a:off x="2386095" y="2606347"/>
            <a:ext cx="2013576" cy="224987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300" dirty="0">
                <a:solidFill>
                  <a:schemeClr val="tx2">
                    <a:lumMod val="75000"/>
                  </a:schemeClr>
                </a:solidFill>
                <a:latin typeface="Times New Roman" panose="02020603050405020304" pitchFamily="18" charset="0"/>
                <a:cs typeface="Times New Roman" panose="02020603050405020304" pitchFamily="18" charset="0"/>
              </a:rPr>
              <a:t>Toprak Kullanım Planlamacıları</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Emlak Komisyoncuları</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Emlak Yöneticileri</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Gayrimenkul Finansman Şirketleri</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Gayrimenkul  Değerleme Kuruluşları</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Varlık Yönetim Şirketleri</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0" name="Yuvarlatılmış Dikdörtgen 19"/>
          <p:cNvSpPr/>
          <p:nvPr/>
        </p:nvSpPr>
        <p:spPr>
          <a:xfrm>
            <a:off x="4579902" y="2629281"/>
            <a:ext cx="1536660" cy="97446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Gayrimenkul Sahipleri</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Kiracılar</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Yatırımcılar</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1" name="Yuvarlatılmış Dikdörtgen 20"/>
          <p:cNvSpPr/>
          <p:nvPr/>
        </p:nvSpPr>
        <p:spPr>
          <a:xfrm>
            <a:off x="6230971" y="2640697"/>
            <a:ext cx="1509382" cy="7710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Proje Geliştirici Grup</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Düz Ok Bağlayıcısı 5"/>
          <p:cNvCxnSpPr/>
          <p:nvPr/>
        </p:nvCxnSpPr>
        <p:spPr>
          <a:xfrm>
            <a:off x="1115616" y="2204862"/>
            <a:ext cx="18256" cy="368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3557514" y="2204862"/>
            <a:ext cx="0" cy="405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H="1">
            <a:off x="5564687" y="1498635"/>
            <a:ext cx="1805" cy="186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Düz Ok Bağlayıcısı 32"/>
          <p:cNvCxnSpPr/>
          <p:nvPr/>
        </p:nvCxnSpPr>
        <p:spPr>
          <a:xfrm flipH="1">
            <a:off x="3557514" y="1491410"/>
            <a:ext cx="6374" cy="179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Düz Ok Bağlayıcısı 36"/>
          <p:cNvCxnSpPr/>
          <p:nvPr/>
        </p:nvCxnSpPr>
        <p:spPr>
          <a:xfrm flipH="1">
            <a:off x="1115616" y="1484783"/>
            <a:ext cx="936104" cy="127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Yuvarlatılmış Dikdörtgen 37"/>
          <p:cNvSpPr/>
          <p:nvPr/>
        </p:nvSpPr>
        <p:spPr>
          <a:xfrm>
            <a:off x="7801668" y="2640696"/>
            <a:ext cx="1342332" cy="7710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Yatırımcılar</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Müteahhit</a:t>
            </a:r>
          </a:p>
          <a:p>
            <a:pPr marL="88900" indent="-88900">
              <a:buFontTx/>
              <a:buChar char="-"/>
            </a:pPr>
            <a:r>
              <a:rPr lang="tr-TR" sz="1300" dirty="0" smtClean="0">
                <a:solidFill>
                  <a:schemeClr val="tx2">
                    <a:lumMod val="75000"/>
                  </a:schemeClr>
                </a:solidFill>
                <a:latin typeface="Times New Roman" panose="02020603050405020304" pitchFamily="18" charset="0"/>
                <a:cs typeface="Times New Roman" panose="02020603050405020304" pitchFamily="18" charset="0"/>
              </a:rPr>
              <a:t>Taşeronlar</a:t>
            </a:r>
            <a:endParaRPr lang="tr-TR" sz="13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40" name="Düz Ok Bağlayıcısı 39"/>
          <p:cNvCxnSpPr>
            <a:endCxn id="21" idx="0"/>
          </p:cNvCxnSpPr>
          <p:nvPr/>
        </p:nvCxnSpPr>
        <p:spPr>
          <a:xfrm flipH="1">
            <a:off x="6985662" y="2177681"/>
            <a:ext cx="30658" cy="463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Yuvarlatılmış Dikdörtgen 41"/>
          <p:cNvSpPr/>
          <p:nvPr/>
        </p:nvSpPr>
        <p:spPr>
          <a:xfrm>
            <a:off x="6274128" y="3768678"/>
            <a:ext cx="1599831" cy="8152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8900" indent="-88900">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Kadastrocular</a:t>
            </a:r>
          </a:p>
          <a:p>
            <a:pPr marL="88900" indent="-88900">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Mühendisler</a:t>
            </a:r>
          </a:p>
          <a:p>
            <a:pPr marL="88900" indent="-88900">
              <a:buFontTx/>
              <a:buChar char="-"/>
            </a:pPr>
            <a:r>
              <a:rPr lang="tr-TR" sz="1400" dirty="0" smtClean="0">
                <a:solidFill>
                  <a:schemeClr val="tx2">
                    <a:lumMod val="75000"/>
                  </a:schemeClr>
                </a:solidFill>
                <a:latin typeface="Times New Roman" panose="02020603050405020304" pitchFamily="18" charset="0"/>
                <a:cs typeface="Times New Roman" panose="02020603050405020304" pitchFamily="18" charset="0"/>
              </a:rPr>
              <a:t>Mimarlar</a:t>
            </a:r>
            <a:endParaRPr lang="tr-TR" sz="14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47" name="Düz Ok Bağlayıcısı 46"/>
          <p:cNvCxnSpPr/>
          <p:nvPr/>
        </p:nvCxnSpPr>
        <p:spPr>
          <a:xfrm>
            <a:off x="7016319" y="3401669"/>
            <a:ext cx="29134" cy="356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İçerik Yer Tutucusu 2"/>
          <p:cNvSpPr>
            <a:spLocks noGrp="1"/>
          </p:cNvSpPr>
          <p:nvPr>
            <p:ph idx="1"/>
          </p:nvPr>
        </p:nvSpPr>
        <p:spPr>
          <a:xfrm>
            <a:off x="978494" y="4849217"/>
            <a:ext cx="7708305" cy="1217715"/>
          </a:xfrm>
        </p:spPr>
        <p:txBody>
          <a:bodyPr>
            <a:noAutofit/>
          </a:bodyPr>
          <a:lstStyle/>
          <a:p>
            <a:pPr algn="just" fontAlgn="auto">
              <a:lnSpc>
                <a:spcPct val="150000"/>
              </a:lnSpc>
              <a:spcAft>
                <a:spcPts val="0"/>
              </a:spcAft>
              <a:buFont typeface="Wingdings" panose="05000000000000000000" pitchFamily="2" charset="2"/>
              <a:buChar char="Ø"/>
              <a:defRPr/>
            </a:pPr>
            <a:r>
              <a:rPr lang="tr-TR" sz="1600" b="1" dirty="0" smtClean="0">
                <a:latin typeface="Times New Roman" panose="02020603050405020304" pitchFamily="18" charset="0"/>
                <a:cs typeface="Times New Roman" panose="02020603050405020304" pitchFamily="18" charset="0"/>
              </a:rPr>
              <a:t>Gayrimenkul Piyasası: </a:t>
            </a:r>
            <a:r>
              <a:rPr lang="tr-TR" sz="1600" dirty="0" smtClean="0">
                <a:latin typeface="Times New Roman" panose="02020603050405020304" pitchFamily="18" charset="0"/>
                <a:cs typeface="Times New Roman" panose="02020603050405020304" pitchFamily="18" charset="0"/>
              </a:rPr>
              <a:t>Gayrimenkullerin, gayrimenkullerin sağladığı hakları temsil eden menkul kıymetlerin, para ve benzeri varlıkların değişiminin yapıldığı yerlerdir.</a:t>
            </a:r>
          </a:p>
        </p:txBody>
      </p:sp>
      <p:cxnSp>
        <p:nvCxnSpPr>
          <p:cNvPr id="48" name="Düz Ok Bağlayıcısı 47"/>
          <p:cNvCxnSpPr/>
          <p:nvPr/>
        </p:nvCxnSpPr>
        <p:spPr>
          <a:xfrm>
            <a:off x="5364088" y="2166266"/>
            <a:ext cx="3457" cy="445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a:off x="8457905" y="2166266"/>
            <a:ext cx="14567" cy="463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25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605790" y="1102456"/>
            <a:ext cx="8250611" cy="5690954"/>
          </a:xfrm>
        </p:spPr>
        <p:txBody>
          <a:bodyPr>
            <a:noAutofit/>
          </a:bodyPr>
          <a:lstStyle/>
          <a:p>
            <a:pPr marL="781050" algn="just">
              <a:lnSpc>
                <a:spcPct val="150000"/>
              </a:lnSpc>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Merkezi Yönetim/Devlet:</a:t>
            </a:r>
          </a:p>
          <a:p>
            <a:pPr marL="1181100" lvl="1" algn="just">
              <a:lnSpc>
                <a:spcPct val="1500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Kurumsal yapıya sahip gayrimenkul piyasasının düzenleyicisi devlettir.</a:t>
            </a:r>
          </a:p>
          <a:p>
            <a:pPr marL="1181100" lvl="1" algn="just">
              <a:lnSpc>
                <a:spcPct val="1500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Türkiye’de gayrimenkul piyasasının organize bir yapıya sahip olabilmesi için atılan ilk adım 06.03.2007 tarihinde </a:t>
            </a:r>
            <a:r>
              <a:rPr lang="tr-TR" sz="1300" dirty="0" err="1" smtClean="0">
                <a:latin typeface="Times New Roman" panose="02020603050405020304" pitchFamily="18" charset="0"/>
                <a:cs typeface="Times New Roman" panose="02020603050405020304" pitchFamily="18" charset="0"/>
              </a:rPr>
              <a:t>RG’de</a:t>
            </a:r>
            <a:r>
              <a:rPr lang="tr-TR" sz="1300" dirty="0" smtClean="0">
                <a:latin typeface="Times New Roman" panose="02020603050405020304" pitchFamily="18" charset="0"/>
                <a:cs typeface="Times New Roman" panose="02020603050405020304" pitchFamily="18" charset="0"/>
              </a:rPr>
              <a:t> yayımlanan 5582 sayılı Konut Finansmanı Sistemine İlişkin Kanunlarda Değişiklik Yapılması Hakkındaki Kanun’dur.</a:t>
            </a:r>
          </a:p>
          <a:p>
            <a:pPr marL="1181100" lvl="1" algn="just">
              <a:lnSpc>
                <a:spcPct val="1500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Bu düzenleme ile kurum, kural ve araçları ile gelişmiş bir piyasa yapısının oluşturulması ve bu yapı içerisinde varlık değerinin doğru oluşması sağlanarak alıcı ve satıcıların haklarının güvence altına alınması amaçlanmıştır.</a:t>
            </a:r>
          </a:p>
          <a:p>
            <a:pPr marL="1181100" lvl="1" algn="just">
              <a:lnSpc>
                <a:spcPct val="1500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Devlet, aynı zamanda bu piyasanın büyük bir oyuncusudur. </a:t>
            </a:r>
          </a:p>
          <a:p>
            <a:pPr marL="1181100" lvl="1" algn="just">
              <a:lnSpc>
                <a:spcPct val="150000"/>
              </a:lnSpc>
              <a:spcBef>
                <a:spcPts val="0"/>
              </a:spcBef>
              <a:buFont typeface="Wingdings" panose="05000000000000000000" pitchFamily="2" charset="2"/>
              <a:buChar char="Ø"/>
              <a:defRPr/>
            </a:pPr>
            <a:r>
              <a:rPr lang="tr-TR" sz="1300" dirty="0" smtClean="0">
                <a:latin typeface="Times New Roman" panose="02020603050405020304" pitchFamily="18" charset="0"/>
                <a:cs typeface="Times New Roman" panose="02020603050405020304" pitchFamily="18" charset="0"/>
              </a:rPr>
              <a:t>Devletin, kara yollarında, otoyollarda, köprülerde, parklarda, askeri alanlarda ve diğer benzer yerlerde kamu mülkiyetine sahip olması, bu alanlara ilişkin yeni düzenlemeler yapması, faiz oranı ve vergi düzenlemeleri yapması büyük oyuncu olmasını sağlamaktadır.</a:t>
            </a:r>
          </a:p>
          <a:p>
            <a:pPr marL="781050" algn="just">
              <a:lnSpc>
                <a:spcPct val="150000"/>
              </a:lnSpc>
              <a:buFont typeface="Wingdings" panose="05000000000000000000" pitchFamily="2" charset="2"/>
              <a:buChar char="Ø"/>
              <a:defRPr/>
            </a:pPr>
            <a:r>
              <a:rPr lang="tr-TR" sz="1300" dirty="0">
                <a:latin typeface="Times New Roman" panose="02020603050405020304" pitchFamily="18" charset="0"/>
                <a:cs typeface="Times New Roman" panose="02020603050405020304" pitchFamily="18" charset="0"/>
              </a:rPr>
              <a:t>Yerel Yönetim:</a:t>
            </a:r>
          </a:p>
          <a:p>
            <a:pPr marL="1181100" lvl="1" algn="just">
              <a:lnSpc>
                <a:spcPct val="150000"/>
              </a:lnSpc>
              <a:spcBef>
                <a:spcPts val="0"/>
              </a:spcBef>
              <a:buFont typeface="Wingdings" panose="05000000000000000000" pitchFamily="2" charset="2"/>
              <a:buChar char="Ø"/>
              <a:defRPr/>
            </a:pPr>
            <a:r>
              <a:rPr lang="tr-TR" sz="1300" dirty="0">
                <a:latin typeface="Times New Roman" panose="02020603050405020304" pitchFamily="18" charset="0"/>
                <a:cs typeface="Times New Roman" panose="02020603050405020304" pitchFamily="18" charset="0"/>
              </a:rPr>
              <a:t>Belirli alanların yerleşime açılmasına yönelik plan çalışmaları, altyapı yatırımları, sektöre ilişkin vergisel teşviklerinin varlığa veya yokluğu gayrimenkullerin değerini etkileyen yerel yönetimlerin yönlendirdiği faktörler olabilmektedir.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Düzenleyiciler</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62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588699" y="977300"/>
            <a:ext cx="8233411" cy="5447630"/>
          </a:xfrm>
        </p:spPr>
        <p:txBody>
          <a:bodyPr>
            <a:noAutofit/>
          </a:bodyPr>
          <a:lstStyle/>
          <a:p>
            <a:pPr marL="781050"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Gayrimenkul piyasası:</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Arsanın üretilmesi </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Arsanın projelendirilmesi</a:t>
            </a:r>
          </a:p>
          <a:p>
            <a:pPr marL="1181100" lvl="1" algn="just">
              <a:lnSpc>
                <a:spcPct val="150000"/>
              </a:lnSpc>
              <a:buFont typeface="Wingdings" panose="05000000000000000000" pitchFamily="2" charset="2"/>
              <a:buChar char="Ø"/>
              <a:defRPr/>
            </a:pPr>
            <a:r>
              <a:rPr lang="tr-TR" sz="1500" dirty="0">
                <a:latin typeface="Times New Roman" panose="02020603050405020304" pitchFamily="18" charset="0"/>
                <a:cs typeface="Times New Roman" panose="02020603050405020304" pitchFamily="18" charset="0"/>
              </a:rPr>
              <a:t>İ</a:t>
            </a:r>
            <a:r>
              <a:rPr lang="tr-TR" sz="1500" dirty="0" smtClean="0">
                <a:latin typeface="Times New Roman" panose="02020603050405020304" pitchFamily="18" charset="0"/>
                <a:cs typeface="Times New Roman" panose="02020603050405020304" pitchFamily="18" charset="0"/>
              </a:rPr>
              <a:t>nşaat faaliyetleri</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Gayrimenkullerin satış faaliyetleri</a:t>
            </a:r>
          </a:p>
          <a:p>
            <a:pPr marL="1181100" lvl="1" algn="just">
              <a:lnSpc>
                <a:spcPct val="150000"/>
              </a:lnSpc>
              <a:buFont typeface="Wingdings" panose="05000000000000000000" pitchFamily="2" charset="2"/>
              <a:buChar char="Ø"/>
              <a:defRPr/>
            </a:pPr>
            <a:r>
              <a:rPr lang="tr-TR" sz="1500" dirty="0">
                <a:latin typeface="Times New Roman" panose="02020603050405020304" pitchFamily="18" charset="0"/>
                <a:cs typeface="Times New Roman" panose="02020603050405020304" pitchFamily="18" charset="0"/>
              </a:rPr>
              <a:t>G</a:t>
            </a:r>
            <a:r>
              <a:rPr lang="tr-TR" sz="1500" dirty="0" smtClean="0">
                <a:latin typeface="Times New Roman" panose="02020603050405020304" pitchFamily="18" charset="0"/>
                <a:cs typeface="Times New Roman" panose="02020603050405020304" pitchFamily="18" charset="0"/>
              </a:rPr>
              <a:t>ayrimenkullerin yönetimi</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Gayrimenkullerin değerinin tespiti</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Gayrimenkullerin kredilendirilmesi</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İpotekli kredilerin menkul kıymete dönüştürülmesi</a:t>
            </a:r>
          </a:p>
          <a:p>
            <a:pPr marL="895350" lvl="1" indent="0" algn="just">
              <a:lnSpc>
                <a:spcPct val="150000"/>
              </a:lnSpc>
              <a:buNone/>
              <a:defRPr/>
            </a:pPr>
            <a:r>
              <a:rPr lang="tr-TR" sz="1500" dirty="0">
                <a:latin typeface="Times New Roman" panose="02020603050405020304" pitchFamily="18" charset="0"/>
                <a:cs typeface="Times New Roman" panose="02020603050405020304" pitchFamily="18" charset="0"/>
              </a:rPr>
              <a:t>s</a:t>
            </a:r>
            <a:r>
              <a:rPr lang="tr-TR" sz="1500" dirty="0" smtClean="0">
                <a:latin typeface="Times New Roman" panose="02020603050405020304" pitchFamily="18" charset="0"/>
                <a:cs typeface="Times New Roman" panose="02020603050405020304" pitchFamily="18" charset="0"/>
              </a:rPr>
              <a:t>üreçlerine ilişkin farklı bilgi birikimlerine sahip uzmanların faaliyet gösterdiği bir piyasadır.</a:t>
            </a:r>
          </a:p>
          <a:p>
            <a:pPr marL="1181100" lvl="1" algn="just">
              <a:lnSpc>
                <a:spcPct val="150000"/>
              </a:lnSpc>
              <a:buFont typeface="Wingdings" panose="05000000000000000000" pitchFamily="2" charset="2"/>
              <a:buChar char="Ø"/>
              <a:defRPr/>
            </a:pPr>
            <a:r>
              <a:rPr lang="tr-TR" sz="1500" dirty="0" smtClean="0">
                <a:latin typeface="Times New Roman" panose="02020603050405020304" pitchFamily="18" charset="0"/>
                <a:cs typeface="Times New Roman" panose="02020603050405020304" pitchFamily="18" charset="0"/>
              </a:rPr>
              <a:t>Gayrimenkul piyasaları kurumsal bir yapıya sahip ülkelerde, sektörde görev alacak her bir meslek grubu için yeterlilik şartı aranır.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Uzmanları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007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611559" y="90872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Toprak Kullanım Planlamacıları: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Gayrimenkul gelişimi ile yakında ilgili olan bu grupta, birçok planlayıcı fiziksel tasarım üzerine çalışırken, bazıları gayrimenkul geliştirmenin ekonomik ve yatırım yönüyle ilgilenir; toprak kullanım politikalarını oluşturan kamuda çalışırlar.</a:t>
            </a:r>
            <a:endParaRPr lang="tr-TR" sz="1600" dirty="0">
              <a:latin typeface="Times New Roman" panose="02020603050405020304" pitchFamily="18" charset="0"/>
              <a:cs typeface="Times New Roman" panose="02020603050405020304" pitchFamily="18" charset="0"/>
            </a:endParaRPr>
          </a:p>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Emlak Komisyoncuları: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Piyasadaki arz ve talebi bir araya getirmede önemli bir role sahiptir.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almak, satmak veya kiralamak isteyenleri bir araya getirir.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Küçük veya kurumsal yapıya sahip olabilir.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Kurumsal olanlar, sektördeki gelişmeleri takip eden, raporlar hazırlayan, eğilimleri not eden ve sektöre yatırım yapmak isteyenlere profesyonel danışmanlık hizmeti veren bir yapıda olabilir.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Kurumsal olanlar, dünya çapında örgütlenebilmektedir.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Uzmanları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398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611559" y="90872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Emlak Yöneticileri: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Site ve AVM gibi gayrimenkul yatırımlarını kiralama, kira toplama, bakım ve onarak gibi günlük işlerini yapmak için yeterli bilgi ve uzmanlığa sahip kişilerdir.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En yoğun uygulandığı alan </a:t>
            </a:r>
            <a:r>
              <a:rPr lang="tr-TR" sz="1600" dirty="0" err="1" smtClean="0">
                <a:latin typeface="Times New Roman" panose="02020603050405020304" pitchFamily="18" charset="0"/>
                <a:cs typeface="Times New Roman" panose="02020603050405020304" pitchFamily="18" charset="0"/>
              </a:rPr>
              <a:t>AVM’lerdir</a:t>
            </a:r>
            <a:r>
              <a:rPr lang="tr-TR" sz="1600" dirty="0" smtClean="0">
                <a:latin typeface="Times New Roman" panose="02020603050405020304" pitchFamily="18" charset="0"/>
                <a:cs typeface="Times New Roman" panose="02020603050405020304" pitchFamily="18" charset="0"/>
              </a:rPr>
              <a:t>.</a:t>
            </a:r>
            <a:endParaRPr lang="tr-TR" sz="1600" dirty="0">
              <a:latin typeface="Times New Roman" panose="02020603050405020304" pitchFamily="18" charset="0"/>
              <a:cs typeface="Times New Roman" panose="02020603050405020304" pitchFamily="18" charset="0"/>
            </a:endParaRPr>
          </a:p>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Konut Finansmanı Kurumları: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edinmek için yeterli tasarrufa sahip olmayan bireyleri kredilendiren finansal kurumlardır. </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Ticari bankalar, katılım bankaları, finansal kiralama şirketleri, sigorta şirketleri veya konut birlikleri örnek verilebilir.</a:t>
            </a:r>
          </a:p>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 Gayrimenkul Değerleme Uzmanları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Gerçeğe uygun gayrimenkul değeri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Kredilendirme kararının değerleme raporlarına göre verilmesi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Uzmanları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591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577269" y="1011590"/>
            <a:ext cx="8233411" cy="5447630"/>
          </a:xfrm>
        </p:spPr>
        <p:txBody>
          <a:bodyPr>
            <a:noAutofit/>
          </a:bodyPr>
          <a:lstStyle/>
          <a:p>
            <a:pPr marL="781050" algn="just">
              <a:lnSpc>
                <a:spcPct val="150000"/>
              </a:lnSpc>
              <a:buFont typeface="Wingdings" panose="05000000000000000000" pitchFamily="2" charset="2"/>
              <a:buChar char="Ø"/>
              <a:defRPr/>
            </a:pPr>
            <a:r>
              <a:rPr lang="tr-TR" sz="2000" dirty="0" smtClean="0">
                <a:latin typeface="Times New Roman" panose="02020603050405020304" pitchFamily="18" charset="0"/>
                <a:cs typeface="Times New Roman" panose="02020603050405020304" pitchFamily="18" charset="0"/>
              </a:rPr>
              <a:t>Varlık Yönetim Şirketleri: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TMSF, </a:t>
            </a:r>
            <a:r>
              <a:rPr lang="tr-TR" sz="1600" dirty="0">
                <a:latin typeface="Times New Roman" panose="02020603050405020304" pitchFamily="18" charset="0"/>
                <a:cs typeface="Times New Roman" panose="02020603050405020304" pitchFamily="18" charset="0"/>
              </a:rPr>
              <a:t>bankalar ve diğer mali kurumların alacakları ile diğer varlıklarının satın alınması, tahsili, yeniden yapılandırılması ve satılması amacına yönelik olarak faaliyet </a:t>
            </a:r>
            <a:r>
              <a:rPr lang="tr-TR" sz="1600" dirty="0" smtClean="0">
                <a:latin typeface="Times New Roman" panose="02020603050405020304" pitchFamily="18" charset="0"/>
                <a:cs typeface="Times New Roman" panose="02020603050405020304" pitchFamily="18" charset="0"/>
              </a:rPr>
              <a:t>gösterir.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Alacak tahsili için edindiği gayrimenkul ve sair mal, hak ve varlıkları işletebilir, kiralayabilir ve bunlara yatırım yapabilir.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Yeniden yapılandırma veya satışta danışmanlık ve aracılık hizmeti verir.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Uzmanları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465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271689" y="1003453"/>
            <a:ext cx="8233411" cy="4665827"/>
          </a:xfrm>
        </p:spPr>
        <p:txBody>
          <a:bodyPr>
            <a:noAutofit/>
          </a:bodyPr>
          <a:lstStyle/>
          <a:p>
            <a:pPr marL="781050"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Piyasa Satıcıları:</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Gayrimenkul piyasasının arz yönünü oluşturur.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Gayrimenkul üreticileri ve yatırımcıları bu grubu oluşturur.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Proje Geliştiricileri: Proje geliştirici, kadastrocu, mimar ve mühendis</a:t>
            </a:r>
          </a:p>
          <a:p>
            <a:pPr marL="1581150" lvl="2"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Proje </a:t>
            </a:r>
            <a:r>
              <a:rPr lang="tr-TR" sz="1400" dirty="0">
                <a:latin typeface="Times New Roman" panose="02020603050405020304" pitchFamily="18" charset="0"/>
                <a:cs typeface="Times New Roman" panose="02020603050405020304" pitchFamily="18" charset="0"/>
              </a:rPr>
              <a:t>geliştiricileri arzın oluşması için gerekli girdi faktörlerini bir araya getirir.</a:t>
            </a:r>
          </a:p>
          <a:p>
            <a:pPr marL="1581150" lvl="2"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Kadastrocular arazinin sınırlarını ve inşaata uygun olan alanları belirler.</a:t>
            </a:r>
          </a:p>
          <a:p>
            <a:pPr marL="1581150" lvl="2"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Mimarlar genel hatları belirlenmiş projenin tasarımını yapar.</a:t>
            </a:r>
          </a:p>
          <a:p>
            <a:pPr marL="1581150" lvl="2" algn="just">
              <a:lnSpc>
                <a:spcPct val="150000"/>
              </a:lnSpc>
              <a:buFont typeface="Wingdings" panose="05000000000000000000" pitchFamily="2" charset="2"/>
              <a:buChar char="Ø"/>
              <a:defRPr/>
            </a:pPr>
            <a:r>
              <a:rPr lang="tr-TR" sz="1400" dirty="0">
                <a:latin typeface="Times New Roman" panose="02020603050405020304" pitchFamily="18" charset="0"/>
                <a:cs typeface="Times New Roman" panose="02020603050405020304" pitchFamily="18" charset="0"/>
              </a:rPr>
              <a:t>Mühendisler tasarlanan projenin yapısal </a:t>
            </a:r>
            <a:r>
              <a:rPr lang="tr-TR" sz="1400" dirty="0" smtClean="0">
                <a:latin typeface="Times New Roman" panose="02020603050405020304" pitchFamily="18" charset="0"/>
                <a:cs typeface="Times New Roman" panose="02020603050405020304" pitchFamily="18" charset="0"/>
              </a:rPr>
              <a:t>sağlamlığını </a:t>
            </a:r>
            <a:r>
              <a:rPr lang="tr-TR" sz="1400" dirty="0">
                <a:latin typeface="Times New Roman" panose="02020603050405020304" pitchFamily="18" charset="0"/>
                <a:cs typeface="Times New Roman" panose="02020603050405020304" pitchFamily="18" charset="0"/>
              </a:rPr>
              <a:t>garantiler.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Bireysel veya kurumsal yatırımcılar gayrimenkul projesinin geliştirilmesine kaynak sağlar.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Müteahhitler, projeleri uygularlar. İnşaat için gerekli hafriyatın yapılması, malzemenin temin edilmesi, gerekli işgücünün sağlanması ve imalatın yapılması görevi </a:t>
            </a:r>
            <a:r>
              <a:rPr lang="tr-TR" sz="1400" dirty="0" err="1" smtClean="0">
                <a:latin typeface="Times New Roman" panose="02020603050405020304" pitchFamily="18" charset="0"/>
                <a:cs typeface="Times New Roman" panose="02020603050405020304" pitchFamily="18" charset="0"/>
              </a:rPr>
              <a:t>müteahhite</a:t>
            </a:r>
            <a:r>
              <a:rPr lang="tr-TR" sz="1400" dirty="0" smtClean="0">
                <a:latin typeface="Times New Roman" panose="02020603050405020304" pitchFamily="18" charset="0"/>
                <a:cs typeface="Times New Roman" panose="02020603050405020304" pitchFamily="18" charset="0"/>
              </a:rPr>
              <a:t> aittir.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Taşeronlar, inşaat işlerinde alt yüklenicilerdir.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Piyasa Satıcıları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299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25640</TotalTime>
  <Words>1120</Words>
  <Application>Microsoft Office PowerPoint</Application>
  <PresentationFormat>Ekran Gösterisi (4:3)</PresentationFormat>
  <Paragraphs>210</Paragraphs>
  <Slides>18</Slides>
  <Notes>17</Notes>
  <HiddenSlides>0</HiddenSlides>
  <MMClips>0</MMClips>
  <ScaleCrop>false</ScaleCrop>
  <HeadingPairs>
    <vt:vector size="4" baseType="variant">
      <vt:variant>
        <vt:lpstr>Tema</vt:lpstr>
      </vt:variant>
      <vt:variant>
        <vt:i4>3</vt:i4>
      </vt:variant>
      <vt:variant>
        <vt:lpstr>Slayt Başlıkları</vt:lpstr>
      </vt:variant>
      <vt:variant>
        <vt:i4>18</vt:i4>
      </vt:variant>
    </vt:vector>
  </HeadingPairs>
  <TitlesOfParts>
    <vt:vector size="21" baseType="lpstr">
      <vt:lpstr>ekonomi</vt:lpstr>
      <vt:lpstr>1_Rics</vt:lpstr>
      <vt:lpstr>h.t.</vt:lpstr>
      <vt:lpstr>PowerPoint Sunusu</vt:lpstr>
      <vt:lpstr>Gayrimenkul Piyasaları</vt:lpstr>
      <vt:lpstr>Gayrimenkul Piyasaları</vt:lpstr>
      <vt:lpstr>Piyasa Düzenleyiciler</vt:lpstr>
      <vt:lpstr>Piyasa Uzmanları</vt:lpstr>
      <vt:lpstr>Piyasa Uzmanları</vt:lpstr>
      <vt:lpstr>Piyasa Uzmanları</vt:lpstr>
      <vt:lpstr>Piyasa Uzmanları</vt:lpstr>
      <vt:lpstr>Piyasa Satıcıları</vt:lpstr>
      <vt:lpstr>Piyasa Alıcıları</vt:lpstr>
      <vt:lpstr>Gayrimenkul Döngüsü</vt:lpstr>
      <vt:lpstr>Gayrimenkul Döngüsü</vt:lpstr>
      <vt:lpstr>Gayrimenkul Döngüsünü Etkileyen Faktörler</vt:lpstr>
      <vt:lpstr>Gayrimenkul Piyasası Fon Kaynakları</vt:lpstr>
      <vt:lpstr>Gayrimenkul Piyasası Fon Kaynakları</vt:lpstr>
      <vt:lpstr>Gayrimenkul Piyasalarının Etkinliği</vt:lpstr>
      <vt:lpstr>Etkin Bir Gayrimenkul Piyasasının Koşulları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924</cp:revision>
  <cp:lastPrinted>2016-10-24T07:53:35Z</cp:lastPrinted>
  <dcterms:created xsi:type="dcterms:W3CDTF">2016-09-18T09:35:24Z</dcterms:created>
  <dcterms:modified xsi:type="dcterms:W3CDTF">2020-02-27T07:20:29Z</dcterms:modified>
</cp:coreProperties>
</file>