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22"/>
  </p:notesMasterIdLst>
  <p:handoutMasterIdLst>
    <p:handoutMasterId r:id="rId23"/>
  </p:handoutMasterIdLst>
  <p:sldIdLst>
    <p:sldId id="687" r:id="rId4"/>
    <p:sldId id="670" r:id="rId5"/>
    <p:sldId id="671" r:id="rId6"/>
    <p:sldId id="672" r:id="rId7"/>
    <p:sldId id="673" r:id="rId8"/>
    <p:sldId id="674" r:id="rId9"/>
    <p:sldId id="675" r:id="rId10"/>
    <p:sldId id="676" r:id="rId11"/>
    <p:sldId id="677" r:id="rId12"/>
    <p:sldId id="678" r:id="rId13"/>
    <p:sldId id="679" r:id="rId14"/>
    <p:sldId id="680" r:id="rId15"/>
    <p:sldId id="681" r:id="rId16"/>
    <p:sldId id="682" r:id="rId17"/>
    <p:sldId id="683" r:id="rId18"/>
    <p:sldId id="684" r:id="rId19"/>
    <p:sldId id="685" r:id="rId20"/>
    <p:sldId id="686" r:id="rId2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27.02.2020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2/27/2020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2</a:t>
            </a:fld>
            <a:endParaRPr lang="tr-TR" dirty="0"/>
          </a:p>
        </p:txBody>
      </p:sp>
    </p:spTree>
    <p:extLst>
      <p:ext uri="{BB962C8B-B14F-4D97-AF65-F5344CB8AC3E}">
        <p14:creationId xmlns:p14="http://schemas.microsoft.com/office/powerpoint/2010/main" val="25627124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11</a:t>
            </a:fld>
            <a:endParaRPr lang="tr-TR" dirty="0"/>
          </a:p>
        </p:txBody>
      </p:sp>
    </p:spTree>
    <p:extLst>
      <p:ext uri="{BB962C8B-B14F-4D97-AF65-F5344CB8AC3E}">
        <p14:creationId xmlns:p14="http://schemas.microsoft.com/office/powerpoint/2010/main" val="6456016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12</a:t>
            </a:fld>
            <a:endParaRPr lang="tr-TR" dirty="0"/>
          </a:p>
        </p:txBody>
      </p:sp>
    </p:spTree>
    <p:extLst>
      <p:ext uri="{BB962C8B-B14F-4D97-AF65-F5344CB8AC3E}">
        <p14:creationId xmlns:p14="http://schemas.microsoft.com/office/powerpoint/2010/main" val="28243298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13</a:t>
            </a:fld>
            <a:endParaRPr lang="tr-TR" dirty="0"/>
          </a:p>
        </p:txBody>
      </p:sp>
    </p:spTree>
    <p:extLst>
      <p:ext uri="{BB962C8B-B14F-4D97-AF65-F5344CB8AC3E}">
        <p14:creationId xmlns:p14="http://schemas.microsoft.com/office/powerpoint/2010/main" val="24888820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14</a:t>
            </a:fld>
            <a:endParaRPr lang="tr-TR" dirty="0"/>
          </a:p>
        </p:txBody>
      </p:sp>
    </p:spTree>
    <p:extLst>
      <p:ext uri="{BB962C8B-B14F-4D97-AF65-F5344CB8AC3E}">
        <p14:creationId xmlns:p14="http://schemas.microsoft.com/office/powerpoint/2010/main" val="4251859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15</a:t>
            </a:fld>
            <a:endParaRPr lang="tr-TR" dirty="0"/>
          </a:p>
        </p:txBody>
      </p:sp>
    </p:spTree>
    <p:extLst>
      <p:ext uri="{BB962C8B-B14F-4D97-AF65-F5344CB8AC3E}">
        <p14:creationId xmlns:p14="http://schemas.microsoft.com/office/powerpoint/2010/main" val="837400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16</a:t>
            </a:fld>
            <a:endParaRPr lang="tr-TR" dirty="0"/>
          </a:p>
        </p:txBody>
      </p:sp>
    </p:spTree>
    <p:extLst>
      <p:ext uri="{BB962C8B-B14F-4D97-AF65-F5344CB8AC3E}">
        <p14:creationId xmlns:p14="http://schemas.microsoft.com/office/powerpoint/2010/main" val="578468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17</a:t>
            </a:fld>
            <a:endParaRPr lang="tr-TR" dirty="0"/>
          </a:p>
        </p:txBody>
      </p:sp>
    </p:spTree>
    <p:extLst>
      <p:ext uri="{BB962C8B-B14F-4D97-AF65-F5344CB8AC3E}">
        <p14:creationId xmlns:p14="http://schemas.microsoft.com/office/powerpoint/2010/main" val="183083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18</a:t>
            </a:fld>
            <a:endParaRPr lang="tr-TR" dirty="0"/>
          </a:p>
        </p:txBody>
      </p:sp>
    </p:spTree>
    <p:extLst>
      <p:ext uri="{BB962C8B-B14F-4D97-AF65-F5344CB8AC3E}">
        <p14:creationId xmlns:p14="http://schemas.microsoft.com/office/powerpoint/2010/main" val="1507097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3</a:t>
            </a:fld>
            <a:endParaRPr lang="tr-TR" dirty="0"/>
          </a:p>
        </p:txBody>
      </p:sp>
    </p:spTree>
    <p:extLst>
      <p:ext uri="{BB962C8B-B14F-4D97-AF65-F5344CB8AC3E}">
        <p14:creationId xmlns:p14="http://schemas.microsoft.com/office/powerpoint/2010/main" val="2612171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4</a:t>
            </a:fld>
            <a:endParaRPr lang="tr-TR" dirty="0"/>
          </a:p>
        </p:txBody>
      </p:sp>
    </p:spTree>
    <p:extLst>
      <p:ext uri="{BB962C8B-B14F-4D97-AF65-F5344CB8AC3E}">
        <p14:creationId xmlns:p14="http://schemas.microsoft.com/office/powerpoint/2010/main" val="1907271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5</a:t>
            </a:fld>
            <a:endParaRPr lang="tr-TR" dirty="0"/>
          </a:p>
        </p:txBody>
      </p:sp>
    </p:spTree>
    <p:extLst>
      <p:ext uri="{BB962C8B-B14F-4D97-AF65-F5344CB8AC3E}">
        <p14:creationId xmlns:p14="http://schemas.microsoft.com/office/powerpoint/2010/main" val="2419931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6</a:t>
            </a:fld>
            <a:endParaRPr lang="tr-TR" dirty="0"/>
          </a:p>
        </p:txBody>
      </p:sp>
    </p:spTree>
    <p:extLst>
      <p:ext uri="{BB962C8B-B14F-4D97-AF65-F5344CB8AC3E}">
        <p14:creationId xmlns:p14="http://schemas.microsoft.com/office/powerpoint/2010/main" val="112537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7</a:t>
            </a:fld>
            <a:endParaRPr lang="tr-TR" dirty="0"/>
          </a:p>
        </p:txBody>
      </p:sp>
    </p:spTree>
    <p:extLst>
      <p:ext uri="{BB962C8B-B14F-4D97-AF65-F5344CB8AC3E}">
        <p14:creationId xmlns:p14="http://schemas.microsoft.com/office/powerpoint/2010/main" val="9821172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8</a:t>
            </a:fld>
            <a:endParaRPr lang="tr-TR" dirty="0"/>
          </a:p>
        </p:txBody>
      </p:sp>
    </p:spTree>
    <p:extLst>
      <p:ext uri="{BB962C8B-B14F-4D97-AF65-F5344CB8AC3E}">
        <p14:creationId xmlns:p14="http://schemas.microsoft.com/office/powerpoint/2010/main" val="3962478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9</a:t>
            </a:fld>
            <a:endParaRPr lang="tr-TR" dirty="0"/>
          </a:p>
        </p:txBody>
      </p:sp>
    </p:spTree>
    <p:extLst>
      <p:ext uri="{BB962C8B-B14F-4D97-AF65-F5344CB8AC3E}">
        <p14:creationId xmlns:p14="http://schemas.microsoft.com/office/powerpoint/2010/main" val="42295086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10</a:t>
            </a:fld>
            <a:endParaRPr lang="tr-TR" dirty="0"/>
          </a:p>
        </p:txBody>
      </p:sp>
    </p:spTree>
    <p:extLst>
      <p:ext uri="{BB962C8B-B14F-4D97-AF65-F5344CB8AC3E}">
        <p14:creationId xmlns:p14="http://schemas.microsoft.com/office/powerpoint/2010/main" val="1334818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2/27/2020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2/27/2020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2/27/2020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2/27/2020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2/27/2020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2/27/2020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2/27/2020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2/27/2020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2/27/2020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2/27/2020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2/27/2020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a:prstGeom prst="rect">
            <a:avLst/>
          </a:prstGeom>
        </p:spPr>
        <p:txBody>
          <a:bodyPr/>
          <a:lstStyle/>
          <a:p>
            <a:r>
              <a:rPr lang="tr-TR" smtClean="0"/>
              <a:t>Asıl başlık stili için tıklatın</a:t>
            </a:r>
            <a:endParaRPr lang="tr-TR"/>
          </a:p>
        </p:txBody>
      </p:sp>
      <p:sp>
        <p:nvSpPr>
          <p:cNvPr id="3" name="İçerik Yer Tutucusu 2"/>
          <p:cNvSpPr>
            <a:spLocks noGrp="1"/>
          </p:cNvSpPr>
          <p:nvPr>
            <p:ph idx="1"/>
          </p:nvPr>
        </p:nvSpPr>
        <p:spPr>
          <a:xfrm>
            <a:off x="457200" y="1600200"/>
            <a:ext cx="8229600" cy="4525963"/>
          </a:xfrm>
          <a:prstGeom prst="rect">
            <a:avLst/>
          </a:prstGeo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a:xfrm>
            <a:off x="457200" y="6356350"/>
            <a:ext cx="2133600" cy="365125"/>
          </a:xfrm>
          <a:prstGeom prst="rect">
            <a:avLst/>
          </a:prstGeom>
        </p:spPr>
        <p:txBody>
          <a:bodyPr/>
          <a:lstStyle/>
          <a:p>
            <a:fld id="{F5BDF135-D537-48DD-8F9F-BDBBACE754C0}" type="datetime1">
              <a:rPr lang="tr-TR" smtClean="0"/>
              <a:t>27.02.2020</a:t>
            </a:fld>
            <a:endParaRPr lang="tr-TR" dirty="0"/>
          </a:p>
        </p:txBody>
      </p:sp>
      <p:sp>
        <p:nvSpPr>
          <p:cNvPr id="5" name="Altbilgi Yer Tutucusu 4"/>
          <p:cNvSpPr>
            <a:spLocks noGrp="1"/>
          </p:cNvSpPr>
          <p:nvPr>
            <p:ph type="ftr" sz="quarter" idx="11"/>
          </p:nvPr>
        </p:nvSpPr>
        <p:spPr>
          <a:xfrm>
            <a:off x="3124200" y="6356350"/>
            <a:ext cx="2895600" cy="365125"/>
          </a:xfrm>
          <a:prstGeom prst="rect">
            <a:avLst/>
          </a:prstGeom>
        </p:spPr>
        <p:txBody>
          <a:bodyPr/>
          <a:lstStyle/>
          <a:p>
            <a:endParaRPr lang="tr-TR" dirty="0"/>
          </a:p>
        </p:txBody>
      </p:sp>
      <p:sp>
        <p:nvSpPr>
          <p:cNvPr id="6" name="Slayt Numarası Yer Tutucusu 5"/>
          <p:cNvSpPr>
            <a:spLocks noGrp="1"/>
          </p:cNvSpPr>
          <p:nvPr>
            <p:ph type="sldNum" sz="quarter" idx="12"/>
          </p:nvPr>
        </p:nvSpPr>
        <p:spPr>
          <a:xfrm>
            <a:off x="6553200" y="6356350"/>
            <a:ext cx="2133600" cy="365125"/>
          </a:xfrm>
          <a:prstGeom prst="rect">
            <a:avLst/>
          </a:prstGeom>
        </p:spPr>
        <p:txBody>
          <a:bodyPr/>
          <a:lstStyle/>
          <a:p>
            <a:fld id="{4DF87793-B5E5-450F-89B7-40199BE38DBA}" type="slidenum">
              <a:rPr lang="tr-TR" smtClean="0"/>
              <a:t>‹#›</a:t>
            </a:fld>
            <a:endParaRPr lang="tr-TR" dirty="0"/>
          </a:p>
        </p:txBody>
      </p:sp>
    </p:spTree>
    <p:extLst>
      <p:ext uri="{BB962C8B-B14F-4D97-AF65-F5344CB8AC3E}">
        <p14:creationId xmlns:p14="http://schemas.microsoft.com/office/powerpoint/2010/main" val="2148486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2/27/2020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2/27/2020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2/27/2020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2/27/2020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2/27/2020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2/27/2020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2/27/2020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2/27/2020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3" r:id="rId3"/>
    <p:sldLayoutId id="2147483694"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GGY489</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GAYRİMENKUL FİNANSMANI</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Dr. Hüseyin YURDAKUL</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1796582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2"/>
          <p:cNvSpPr>
            <a:spLocks noGrp="1"/>
          </p:cNvSpPr>
          <p:nvPr>
            <p:ph idx="1"/>
          </p:nvPr>
        </p:nvSpPr>
        <p:spPr>
          <a:xfrm>
            <a:off x="465999" y="1004470"/>
            <a:ext cx="8233411" cy="5447630"/>
          </a:xfrm>
        </p:spPr>
        <p:txBody>
          <a:bodyPr>
            <a:noAutofit/>
          </a:bodyPr>
          <a:lstStyle/>
          <a:p>
            <a:pPr marL="781050" algn="just">
              <a:lnSpc>
                <a:spcPct val="150000"/>
              </a:lnSpc>
              <a:buFont typeface="Wingdings" panose="05000000000000000000" pitchFamily="2" charset="2"/>
              <a:buChar char="Ø"/>
              <a:defRPr/>
            </a:pPr>
            <a:r>
              <a:rPr lang="tr-TR" sz="2000" dirty="0" smtClean="0">
                <a:latin typeface="Times New Roman" panose="02020603050405020304" pitchFamily="18" charset="0"/>
                <a:cs typeface="Times New Roman" panose="02020603050405020304" pitchFamily="18" charset="0"/>
              </a:rPr>
              <a:t>Piyasa Alıcıları:</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Gayrimenkul piyasasının talep yönünü oluşturur.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Konut ihtiyacı olanlar ve yatırımcıları bu grubu oluşturur.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Temel Aktörler:</a:t>
            </a:r>
          </a:p>
          <a:p>
            <a:pPr marL="1581150" lvl="2"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Birincil derece konut sorunu olanlar</a:t>
            </a:r>
          </a:p>
          <a:p>
            <a:pPr marL="1581150" lvl="2"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İkincil derece konut sorunu olanlar</a:t>
            </a:r>
          </a:p>
          <a:p>
            <a:pPr marL="1581150" lvl="2"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Yatırımcılar</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Piyasa Alıcıları</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02374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DF87793-B5E5-450F-89B7-40199BE38DBA}" type="slidenum">
              <a:rPr lang="tr-TR" smtClean="0"/>
              <a:t>11</a:t>
            </a:fld>
            <a:endParaRPr lang="tr-TR" dirty="0"/>
          </a:p>
        </p:txBody>
      </p:sp>
      <p:sp>
        <p:nvSpPr>
          <p:cNvPr id="8" name="İçerik Yer Tutucusu 2"/>
          <p:cNvSpPr>
            <a:spLocks noGrp="1"/>
          </p:cNvSpPr>
          <p:nvPr>
            <p:ph idx="1"/>
          </p:nvPr>
        </p:nvSpPr>
        <p:spPr>
          <a:xfrm>
            <a:off x="611559" y="908720"/>
            <a:ext cx="8233411" cy="5447630"/>
          </a:xfrm>
        </p:spPr>
        <p:txBody>
          <a:bodyPr>
            <a:noAutofit/>
          </a:bodyPr>
          <a:lstStyle/>
          <a:p>
            <a:pPr marL="781050"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Gayrimenkul faaliyetlerinde belirli bir süreyi kapsayan artış veya azalış eğilimleri gayrimenkul döngüsü olarak adlandırılır.</a:t>
            </a:r>
          </a:p>
          <a:p>
            <a:pPr marL="781050"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Kısa vadeli döngü 3 yıldan 5 yıla; uzun vadeli döngü 10 yıldan 15 yıla kadar devam etmektedir.</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Gayrimenkul Döngüsü</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7" name="Yuvarlatılmış Dikdörtgen 6"/>
          <p:cNvSpPr/>
          <p:nvPr/>
        </p:nvSpPr>
        <p:spPr>
          <a:xfrm>
            <a:off x="1617103" y="2545640"/>
            <a:ext cx="1710547" cy="77103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tr-TR" sz="2000" b="1" dirty="0" smtClean="0">
                <a:solidFill>
                  <a:schemeClr val="tx2">
                    <a:lumMod val="75000"/>
                  </a:schemeClr>
                </a:solidFill>
                <a:latin typeface="Times New Roman" panose="02020603050405020304" pitchFamily="18" charset="0"/>
                <a:cs typeface="Times New Roman" panose="02020603050405020304" pitchFamily="18" charset="0"/>
              </a:rPr>
              <a:t>Ekonomik Döngü</a:t>
            </a:r>
            <a:endParaRPr lang="tr-TR" sz="2000" b="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0" name="Yuvarlatılmış Dikdörtgen 9"/>
          <p:cNvSpPr/>
          <p:nvPr/>
        </p:nvSpPr>
        <p:spPr>
          <a:xfrm>
            <a:off x="5247429" y="2521595"/>
            <a:ext cx="1832438" cy="77103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tr-TR" sz="2000" b="1" dirty="0" smtClean="0">
                <a:solidFill>
                  <a:schemeClr val="tx2">
                    <a:lumMod val="75000"/>
                  </a:schemeClr>
                </a:solidFill>
                <a:latin typeface="Times New Roman" panose="02020603050405020304" pitchFamily="18" charset="0"/>
                <a:cs typeface="Times New Roman" panose="02020603050405020304" pitchFamily="18" charset="0"/>
              </a:rPr>
              <a:t>Gayrimenkul Döngüsü</a:t>
            </a:r>
            <a:endParaRPr lang="tr-TR" sz="2000" b="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1" name="Yuvarlatılmış Dikdörtgen 10"/>
          <p:cNvSpPr/>
          <p:nvPr/>
        </p:nvSpPr>
        <p:spPr>
          <a:xfrm>
            <a:off x="2699792" y="3487868"/>
            <a:ext cx="1710547" cy="65837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tr-TR" sz="2000" dirty="0" smtClean="0">
                <a:solidFill>
                  <a:schemeClr val="tx2">
                    <a:lumMod val="75000"/>
                  </a:schemeClr>
                </a:solidFill>
                <a:latin typeface="Times New Roman" panose="02020603050405020304" pitchFamily="18" charset="0"/>
                <a:cs typeface="Times New Roman" panose="02020603050405020304" pitchFamily="18" charset="0"/>
              </a:rPr>
              <a:t>Büyüme Dönemi</a:t>
            </a:r>
            <a:endParaRPr lang="tr-TR" sz="20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3" name="Yuvarlatılmış Dikdörtgen 12"/>
          <p:cNvSpPr/>
          <p:nvPr/>
        </p:nvSpPr>
        <p:spPr>
          <a:xfrm>
            <a:off x="2699791" y="5226156"/>
            <a:ext cx="1710547" cy="63361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tr-TR" sz="2000" dirty="0" smtClean="0">
                <a:solidFill>
                  <a:schemeClr val="tx2">
                    <a:lumMod val="75000"/>
                  </a:schemeClr>
                </a:solidFill>
                <a:latin typeface="Times New Roman" panose="02020603050405020304" pitchFamily="18" charset="0"/>
                <a:cs typeface="Times New Roman" panose="02020603050405020304" pitchFamily="18" charset="0"/>
              </a:rPr>
              <a:t>Kriz Dönemi</a:t>
            </a:r>
            <a:endParaRPr lang="tr-TR" sz="20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4" name="Yuvarlatılmış Dikdörtgen 13"/>
          <p:cNvSpPr/>
          <p:nvPr/>
        </p:nvSpPr>
        <p:spPr>
          <a:xfrm>
            <a:off x="2699790" y="4397454"/>
            <a:ext cx="1710547" cy="67108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tr-TR" sz="2000" dirty="0" smtClean="0">
                <a:solidFill>
                  <a:schemeClr val="tx2">
                    <a:lumMod val="75000"/>
                  </a:schemeClr>
                </a:solidFill>
                <a:latin typeface="Times New Roman" panose="02020603050405020304" pitchFamily="18" charset="0"/>
                <a:cs typeface="Times New Roman" panose="02020603050405020304" pitchFamily="18" charset="0"/>
              </a:rPr>
              <a:t>Durgunluk Dönemi</a:t>
            </a:r>
            <a:endParaRPr lang="tr-TR" sz="20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5" name="Yuvarlatılmış Dikdörtgen 14"/>
          <p:cNvSpPr/>
          <p:nvPr/>
        </p:nvSpPr>
        <p:spPr>
          <a:xfrm>
            <a:off x="2699792" y="5967360"/>
            <a:ext cx="1710547" cy="68663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tr-TR" sz="2000" dirty="0" smtClean="0">
                <a:solidFill>
                  <a:schemeClr val="tx2">
                    <a:lumMod val="75000"/>
                  </a:schemeClr>
                </a:solidFill>
                <a:latin typeface="Times New Roman" panose="02020603050405020304" pitchFamily="18" charset="0"/>
                <a:cs typeface="Times New Roman" panose="02020603050405020304" pitchFamily="18" charset="0"/>
              </a:rPr>
              <a:t>İyileşme Dönemi</a:t>
            </a:r>
            <a:endParaRPr lang="tr-TR" sz="2000" dirty="0">
              <a:solidFill>
                <a:schemeClr val="tx2">
                  <a:lumMod val="75000"/>
                </a:schemeClr>
              </a:solidFill>
              <a:latin typeface="Times New Roman" panose="02020603050405020304" pitchFamily="18" charset="0"/>
              <a:cs typeface="Times New Roman" panose="02020603050405020304" pitchFamily="18" charset="0"/>
            </a:endParaRPr>
          </a:p>
        </p:txBody>
      </p:sp>
      <p:cxnSp>
        <p:nvCxnSpPr>
          <p:cNvPr id="3" name="Düz Bağlayıcı 2"/>
          <p:cNvCxnSpPr/>
          <p:nvPr/>
        </p:nvCxnSpPr>
        <p:spPr>
          <a:xfrm>
            <a:off x="2339752" y="3305306"/>
            <a:ext cx="0" cy="3005369"/>
          </a:xfrm>
          <a:prstGeom prst="line">
            <a:avLst/>
          </a:prstGeom>
        </p:spPr>
        <p:style>
          <a:lnRef idx="1">
            <a:schemeClr val="accent1"/>
          </a:lnRef>
          <a:fillRef idx="0">
            <a:schemeClr val="accent1"/>
          </a:fillRef>
          <a:effectRef idx="0">
            <a:schemeClr val="accent1"/>
          </a:effectRef>
          <a:fontRef idx="minor">
            <a:schemeClr val="tx1"/>
          </a:fontRef>
        </p:style>
      </p:cxnSp>
      <p:sp>
        <p:nvSpPr>
          <p:cNvPr id="16" name="Yuvarlatılmış Dikdörtgen 15"/>
          <p:cNvSpPr/>
          <p:nvPr/>
        </p:nvSpPr>
        <p:spPr>
          <a:xfrm>
            <a:off x="6224595" y="3481852"/>
            <a:ext cx="1710547" cy="65837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tr-TR" sz="2000" dirty="0" smtClean="0">
                <a:solidFill>
                  <a:schemeClr val="tx2">
                    <a:lumMod val="75000"/>
                  </a:schemeClr>
                </a:solidFill>
                <a:latin typeface="Times New Roman" panose="02020603050405020304" pitchFamily="18" charset="0"/>
                <a:cs typeface="Times New Roman" panose="02020603050405020304" pitchFamily="18" charset="0"/>
              </a:rPr>
              <a:t>Genişleme Dönemi</a:t>
            </a:r>
            <a:endParaRPr lang="tr-TR" sz="20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7" name="Yuvarlatılmış Dikdörtgen 16"/>
          <p:cNvSpPr/>
          <p:nvPr/>
        </p:nvSpPr>
        <p:spPr>
          <a:xfrm>
            <a:off x="6224595" y="4356142"/>
            <a:ext cx="1710547" cy="65837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tr-TR" sz="2000" dirty="0" smtClean="0">
                <a:solidFill>
                  <a:schemeClr val="tx2">
                    <a:lumMod val="75000"/>
                  </a:schemeClr>
                </a:solidFill>
                <a:latin typeface="Times New Roman" panose="02020603050405020304" pitchFamily="18" charset="0"/>
                <a:cs typeface="Times New Roman" panose="02020603050405020304" pitchFamily="18" charset="0"/>
              </a:rPr>
              <a:t>Düşüş Dönemi</a:t>
            </a:r>
            <a:endParaRPr lang="tr-TR" sz="20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8" name="Yuvarlatılmış Dikdörtgen 17"/>
          <p:cNvSpPr/>
          <p:nvPr/>
        </p:nvSpPr>
        <p:spPr>
          <a:xfrm>
            <a:off x="6224594" y="5165202"/>
            <a:ext cx="1710547" cy="65837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tr-TR" sz="2000" dirty="0" smtClean="0">
                <a:solidFill>
                  <a:schemeClr val="tx2">
                    <a:lumMod val="75000"/>
                  </a:schemeClr>
                </a:solidFill>
                <a:latin typeface="Times New Roman" panose="02020603050405020304" pitchFamily="18" charset="0"/>
                <a:cs typeface="Times New Roman" panose="02020603050405020304" pitchFamily="18" charset="0"/>
              </a:rPr>
              <a:t>Gerileme Dönemi</a:t>
            </a:r>
            <a:endParaRPr lang="tr-TR" sz="20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9" name="Yuvarlatılmış Dikdörtgen 18"/>
          <p:cNvSpPr/>
          <p:nvPr/>
        </p:nvSpPr>
        <p:spPr>
          <a:xfrm>
            <a:off x="6254170" y="6000124"/>
            <a:ext cx="1710547" cy="65837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tr-TR" sz="2000" dirty="0" smtClean="0">
                <a:solidFill>
                  <a:schemeClr val="tx2">
                    <a:lumMod val="75000"/>
                  </a:schemeClr>
                </a:solidFill>
                <a:latin typeface="Times New Roman" panose="02020603050405020304" pitchFamily="18" charset="0"/>
                <a:cs typeface="Times New Roman" panose="02020603050405020304" pitchFamily="18" charset="0"/>
              </a:rPr>
              <a:t>Düzelme Dönemi</a:t>
            </a:r>
            <a:endParaRPr lang="tr-TR" sz="2000" dirty="0">
              <a:solidFill>
                <a:schemeClr val="tx2">
                  <a:lumMod val="75000"/>
                </a:schemeClr>
              </a:solidFill>
              <a:latin typeface="Times New Roman" panose="02020603050405020304" pitchFamily="18" charset="0"/>
              <a:cs typeface="Times New Roman" panose="02020603050405020304" pitchFamily="18" charset="0"/>
            </a:endParaRPr>
          </a:p>
        </p:txBody>
      </p:sp>
      <p:cxnSp>
        <p:nvCxnSpPr>
          <p:cNvPr id="6" name="Düz Bağlayıcı 5"/>
          <p:cNvCxnSpPr>
            <a:endCxn id="11" idx="1"/>
          </p:cNvCxnSpPr>
          <p:nvPr/>
        </p:nvCxnSpPr>
        <p:spPr>
          <a:xfrm flipV="1">
            <a:off x="2309248" y="3817056"/>
            <a:ext cx="390544" cy="11331"/>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Düz Bağlayıcı 21"/>
          <p:cNvCxnSpPr/>
          <p:nvPr/>
        </p:nvCxnSpPr>
        <p:spPr>
          <a:xfrm flipV="1">
            <a:off x="2317666" y="4736042"/>
            <a:ext cx="390544" cy="11331"/>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Düz Bağlayıcı 22"/>
          <p:cNvCxnSpPr/>
          <p:nvPr/>
        </p:nvCxnSpPr>
        <p:spPr>
          <a:xfrm flipV="1">
            <a:off x="2310031" y="5525058"/>
            <a:ext cx="390544" cy="1133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Düz Bağlayıcı 23"/>
          <p:cNvCxnSpPr/>
          <p:nvPr/>
        </p:nvCxnSpPr>
        <p:spPr>
          <a:xfrm flipV="1">
            <a:off x="2317666" y="6282711"/>
            <a:ext cx="390544" cy="11331"/>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Düz Bağlayıcı 24"/>
          <p:cNvCxnSpPr/>
          <p:nvPr/>
        </p:nvCxnSpPr>
        <p:spPr>
          <a:xfrm>
            <a:off x="5868144" y="3316675"/>
            <a:ext cx="0" cy="300536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Düz Bağlayıcı 25"/>
          <p:cNvCxnSpPr/>
          <p:nvPr/>
        </p:nvCxnSpPr>
        <p:spPr>
          <a:xfrm flipV="1">
            <a:off x="5851098" y="3779767"/>
            <a:ext cx="390544" cy="11331"/>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Düz Bağlayıcı 26"/>
          <p:cNvCxnSpPr/>
          <p:nvPr/>
        </p:nvCxnSpPr>
        <p:spPr>
          <a:xfrm flipV="1">
            <a:off x="5868524" y="5468571"/>
            <a:ext cx="390544" cy="11331"/>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Düz Bağlayıcı 27"/>
          <p:cNvCxnSpPr/>
          <p:nvPr/>
        </p:nvCxnSpPr>
        <p:spPr>
          <a:xfrm flipV="1">
            <a:off x="5840724" y="4688487"/>
            <a:ext cx="390544" cy="11331"/>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Düz Bağlayıcı 29"/>
          <p:cNvCxnSpPr/>
          <p:nvPr/>
        </p:nvCxnSpPr>
        <p:spPr>
          <a:xfrm flipV="1">
            <a:off x="5868524" y="6271380"/>
            <a:ext cx="390544" cy="11331"/>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21334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Gayrimenkul Döngüsü</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cxnSp>
        <p:nvCxnSpPr>
          <p:cNvPr id="20" name="Düz Ok Bağlayıcısı 19"/>
          <p:cNvCxnSpPr/>
          <p:nvPr/>
        </p:nvCxnSpPr>
        <p:spPr>
          <a:xfrm flipV="1">
            <a:off x="1043608" y="3436856"/>
            <a:ext cx="7495963" cy="20204"/>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sp>
        <p:nvSpPr>
          <p:cNvPr id="32" name="Serbest Form 31"/>
          <p:cNvSpPr/>
          <p:nvPr/>
        </p:nvSpPr>
        <p:spPr>
          <a:xfrm>
            <a:off x="1335024" y="1874074"/>
            <a:ext cx="6656187" cy="3488758"/>
          </a:xfrm>
          <a:custGeom>
            <a:avLst/>
            <a:gdLst>
              <a:gd name="connsiteX0" fmla="*/ 0 w 6656187"/>
              <a:gd name="connsiteY0" fmla="*/ 1564070 h 3488758"/>
              <a:gd name="connsiteX1" fmla="*/ 1481328 w 6656187"/>
              <a:gd name="connsiteY1" fmla="*/ 64454 h 3488758"/>
              <a:gd name="connsiteX2" fmla="*/ 4242816 w 6656187"/>
              <a:gd name="connsiteY2" fmla="*/ 3466022 h 3488758"/>
              <a:gd name="connsiteX3" fmla="*/ 6492240 w 6656187"/>
              <a:gd name="connsiteY3" fmla="*/ 1637222 h 3488758"/>
              <a:gd name="connsiteX4" fmla="*/ 6492240 w 6656187"/>
              <a:gd name="connsiteY4" fmla="*/ 1655510 h 3488758"/>
              <a:gd name="connsiteX5" fmla="*/ 6565392 w 6656187"/>
              <a:gd name="connsiteY5" fmla="*/ 1618934 h 3488758"/>
              <a:gd name="connsiteX6" fmla="*/ 6565392 w 6656187"/>
              <a:gd name="connsiteY6" fmla="*/ 1618934 h 3488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56187" h="3488758">
                <a:moveTo>
                  <a:pt x="0" y="1564070"/>
                </a:moveTo>
                <a:cubicBezTo>
                  <a:pt x="387096" y="655766"/>
                  <a:pt x="774192" y="-252538"/>
                  <a:pt x="1481328" y="64454"/>
                </a:cubicBezTo>
                <a:cubicBezTo>
                  <a:pt x="2188464" y="381446"/>
                  <a:pt x="3407664" y="3203894"/>
                  <a:pt x="4242816" y="3466022"/>
                </a:cubicBezTo>
                <a:cubicBezTo>
                  <a:pt x="5077968" y="3728150"/>
                  <a:pt x="6492240" y="1637222"/>
                  <a:pt x="6492240" y="1637222"/>
                </a:cubicBezTo>
                <a:cubicBezTo>
                  <a:pt x="6867144" y="1335470"/>
                  <a:pt x="6480048" y="1658558"/>
                  <a:pt x="6492240" y="1655510"/>
                </a:cubicBezTo>
                <a:cubicBezTo>
                  <a:pt x="6504432" y="1652462"/>
                  <a:pt x="6565392" y="1618934"/>
                  <a:pt x="6565392" y="1618934"/>
                </a:cubicBezTo>
                <a:lnTo>
                  <a:pt x="6565392" y="1618934"/>
                </a:lnTo>
              </a:path>
            </a:pathLst>
          </a:cu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4" name="Metin kutusu 33"/>
          <p:cNvSpPr txBox="1"/>
          <p:nvPr/>
        </p:nvSpPr>
        <p:spPr>
          <a:xfrm>
            <a:off x="395536" y="1556792"/>
            <a:ext cx="1296144" cy="369332"/>
          </a:xfrm>
          <a:prstGeom prst="rect">
            <a:avLst/>
          </a:prstGeom>
          <a:noFill/>
        </p:spPr>
        <p:txBody>
          <a:bodyPr wrap="square" rtlCol="0">
            <a:spAutoFit/>
          </a:bodyPr>
          <a:lstStyle/>
          <a:p>
            <a:r>
              <a:rPr lang="tr-TR" dirty="0" smtClean="0">
                <a:solidFill>
                  <a:schemeClr val="tx2"/>
                </a:solidFill>
              </a:rPr>
              <a:t>Genişleme</a:t>
            </a:r>
            <a:endParaRPr lang="tr-TR" dirty="0">
              <a:solidFill>
                <a:schemeClr val="tx2"/>
              </a:solidFill>
            </a:endParaRPr>
          </a:p>
        </p:txBody>
      </p:sp>
      <p:sp>
        <p:nvSpPr>
          <p:cNvPr id="36" name="Metin kutusu 35"/>
          <p:cNvSpPr txBox="1"/>
          <p:nvPr/>
        </p:nvSpPr>
        <p:spPr>
          <a:xfrm>
            <a:off x="3639461" y="1715658"/>
            <a:ext cx="1296144" cy="369332"/>
          </a:xfrm>
          <a:prstGeom prst="rect">
            <a:avLst/>
          </a:prstGeom>
          <a:noFill/>
        </p:spPr>
        <p:txBody>
          <a:bodyPr wrap="square" rtlCol="0">
            <a:spAutoFit/>
          </a:bodyPr>
          <a:lstStyle/>
          <a:p>
            <a:r>
              <a:rPr lang="tr-TR" dirty="0" smtClean="0">
                <a:solidFill>
                  <a:schemeClr val="tx2"/>
                </a:solidFill>
              </a:rPr>
              <a:t>Düşüş</a:t>
            </a:r>
            <a:endParaRPr lang="tr-TR" dirty="0">
              <a:solidFill>
                <a:schemeClr val="tx2"/>
              </a:solidFill>
            </a:endParaRPr>
          </a:p>
        </p:txBody>
      </p:sp>
      <p:sp>
        <p:nvSpPr>
          <p:cNvPr id="37" name="Metin kutusu 36"/>
          <p:cNvSpPr txBox="1"/>
          <p:nvPr/>
        </p:nvSpPr>
        <p:spPr>
          <a:xfrm>
            <a:off x="3639461" y="5008743"/>
            <a:ext cx="1296144" cy="369332"/>
          </a:xfrm>
          <a:prstGeom prst="rect">
            <a:avLst/>
          </a:prstGeom>
          <a:noFill/>
        </p:spPr>
        <p:txBody>
          <a:bodyPr wrap="square" rtlCol="0">
            <a:spAutoFit/>
          </a:bodyPr>
          <a:lstStyle/>
          <a:p>
            <a:r>
              <a:rPr lang="tr-TR" dirty="0" smtClean="0">
                <a:solidFill>
                  <a:schemeClr val="tx2"/>
                </a:solidFill>
              </a:rPr>
              <a:t>Gerileme</a:t>
            </a:r>
            <a:endParaRPr lang="tr-TR" dirty="0">
              <a:solidFill>
                <a:schemeClr val="tx2"/>
              </a:solidFill>
            </a:endParaRPr>
          </a:p>
        </p:txBody>
      </p:sp>
      <p:sp>
        <p:nvSpPr>
          <p:cNvPr id="38" name="Metin kutusu 37"/>
          <p:cNvSpPr txBox="1"/>
          <p:nvPr/>
        </p:nvSpPr>
        <p:spPr>
          <a:xfrm>
            <a:off x="7240042" y="5008743"/>
            <a:ext cx="1296144" cy="369332"/>
          </a:xfrm>
          <a:prstGeom prst="rect">
            <a:avLst/>
          </a:prstGeom>
          <a:noFill/>
        </p:spPr>
        <p:txBody>
          <a:bodyPr wrap="square" rtlCol="0">
            <a:spAutoFit/>
          </a:bodyPr>
          <a:lstStyle/>
          <a:p>
            <a:r>
              <a:rPr lang="tr-TR" dirty="0" smtClean="0">
                <a:solidFill>
                  <a:schemeClr val="tx2"/>
                </a:solidFill>
              </a:rPr>
              <a:t>Düzeltme</a:t>
            </a:r>
            <a:endParaRPr lang="tr-TR" dirty="0">
              <a:solidFill>
                <a:schemeClr val="tx2"/>
              </a:solidFill>
            </a:endParaRPr>
          </a:p>
        </p:txBody>
      </p:sp>
      <p:cxnSp>
        <p:nvCxnSpPr>
          <p:cNvPr id="39" name="Düz Ok Bağlayıcısı 38"/>
          <p:cNvCxnSpPr>
            <a:stCxn id="34" idx="2"/>
          </p:cNvCxnSpPr>
          <p:nvPr/>
        </p:nvCxnSpPr>
        <p:spPr>
          <a:xfrm>
            <a:off x="1043608" y="1926124"/>
            <a:ext cx="468560" cy="365728"/>
          </a:xfrm>
          <a:prstGeom prst="straightConnector1">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41" name="Düz Ok Bağlayıcısı 40"/>
          <p:cNvCxnSpPr/>
          <p:nvPr/>
        </p:nvCxnSpPr>
        <p:spPr>
          <a:xfrm flipH="1">
            <a:off x="3545303" y="2125459"/>
            <a:ext cx="378625" cy="344653"/>
          </a:xfrm>
          <a:prstGeom prst="straightConnector1">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44" name="Düz Ok Bağlayıcısı 43"/>
          <p:cNvCxnSpPr/>
          <p:nvPr/>
        </p:nvCxnSpPr>
        <p:spPr>
          <a:xfrm flipV="1">
            <a:off x="4053253" y="4523385"/>
            <a:ext cx="446739" cy="498417"/>
          </a:xfrm>
          <a:prstGeom prst="straightConnector1">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46" name="Düz Ok Bağlayıcısı 45"/>
          <p:cNvCxnSpPr/>
          <p:nvPr/>
        </p:nvCxnSpPr>
        <p:spPr>
          <a:xfrm flipH="1" flipV="1">
            <a:off x="7240042" y="4590965"/>
            <a:ext cx="516889" cy="465493"/>
          </a:xfrm>
          <a:prstGeom prst="straightConnector1">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86832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2"/>
          <p:cNvSpPr>
            <a:spLocks noGrp="1"/>
          </p:cNvSpPr>
          <p:nvPr>
            <p:ph idx="1"/>
          </p:nvPr>
        </p:nvSpPr>
        <p:spPr>
          <a:xfrm>
            <a:off x="454569" y="947320"/>
            <a:ext cx="8233411" cy="5447630"/>
          </a:xfrm>
        </p:spPr>
        <p:txBody>
          <a:bodyPr>
            <a:noAutofit/>
          </a:bodyPr>
          <a:lstStyle/>
          <a:p>
            <a:pPr marL="781050" algn="just">
              <a:lnSpc>
                <a:spcPct val="150000"/>
              </a:lnSpc>
              <a:buFont typeface="Wingdings" panose="05000000000000000000" pitchFamily="2" charset="2"/>
              <a:buChar char="Ø"/>
              <a:defRPr/>
            </a:pPr>
            <a:r>
              <a:rPr lang="tr-TR" sz="2000" dirty="0" smtClean="0">
                <a:latin typeface="Times New Roman" panose="02020603050405020304" pitchFamily="18" charset="0"/>
                <a:cs typeface="Times New Roman" panose="02020603050405020304" pitchFamily="18" charset="0"/>
              </a:rPr>
              <a:t>Arz ve Talep</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Finansman İçin Arz Edilen Kaynak</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Demografik Özellikler</a:t>
            </a:r>
          </a:p>
          <a:p>
            <a:pPr marL="1581150" lvl="2"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Nüfus Artış Hızı (%1.3 Yıllık)</a:t>
            </a:r>
          </a:p>
          <a:p>
            <a:pPr marL="1581150" lvl="2"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Genç-Yaşlı Nüfus (%55 35 yaş altı)</a:t>
            </a:r>
          </a:p>
          <a:p>
            <a:pPr marL="1581150" lvl="2"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Şehir-Kırsal Kesim (%90’dan fazlası şehirde)</a:t>
            </a:r>
          </a:p>
          <a:p>
            <a:pPr marL="1581150" lvl="2"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Hane Sayısı (22 milyondan fazla)</a:t>
            </a:r>
          </a:p>
          <a:p>
            <a:pPr marL="1581150" lvl="2"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Hane Halkı Büyüklüğü (3,5 kişiden az)</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Sosyal Eğilimler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Vergi Düzenlemeleri</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Gayrimenkul Döngüsünü Etkileyen Faktörler</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92953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2"/>
          <p:cNvSpPr>
            <a:spLocks noGrp="1"/>
          </p:cNvSpPr>
          <p:nvPr>
            <p:ph idx="1"/>
          </p:nvPr>
        </p:nvSpPr>
        <p:spPr>
          <a:xfrm>
            <a:off x="306160" y="980593"/>
            <a:ext cx="8233411" cy="5447630"/>
          </a:xfrm>
        </p:spPr>
        <p:txBody>
          <a:bodyPr>
            <a:noAutofit/>
          </a:bodyPr>
          <a:lstStyle/>
          <a:p>
            <a:pPr marL="781050" algn="just">
              <a:lnSpc>
                <a:spcPct val="150000"/>
              </a:lnSpc>
              <a:buFont typeface="Wingdings" panose="05000000000000000000" pitchFamily="2" charset="2"/>
              <a:buChar char="Ø"/>
              <a:defRPr/>
            </a:pPr>
            <a:r>
              <a:rPr lang="tr-TR" sz="2000" dirty="0" smtClean="0">
                <a:latin typeface="Times New Roman" panose="02020603050405020304" pitchFamily="18" charset="0"/>
                <a:cs typeface="Times New Roman" panose="02020603050405020304" pitchFamily="18" charset="0"/>
              </a:rPr>
              <a:t>Kurumsal Olmayan Fon Kaynakları:</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Bireysel tasarruflar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Akraba ve arkadaş çevresinden sağlanan kaynaklar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İşveren ve iş yerinde çalışan meslektaşlardan sağlanan kaynaklar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Kıymetli madenler cinsiden yapılmış tasarruflar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Tefeci ve benzeri yapılardan sağlanan kaynaklar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Tasarruf ve kredi birlikleri gibi kurumsal olmayan yapıların sağladığı kaynaklar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Konut kooperatif kaynakları</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Müteahhitlerden sağlanan kaynaklar</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Gayrimenkul Piyasası Fon Kaynakları</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99448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2"/>
          <p:cNvSpPr>
            <a:spLocks noGrp="1"/>
          </p:cNvSpPr>
          <p:nvPr>
            <p:ph idx="1"/>
          </p:nvPr>
        </p:nvSpPr>
        <p:spPr>
          <a:xfrm>
            <a:off x="477429" y="1102456"/>
            <a:ext cx="8233411" cy="5447630"/>
          </a:xfrm>
        </p:spPr>
        <p:txBody>
          <a:bodyPr>
            <a:noAutofit/>
          </a:bodyPr>
          <a:lstStyle/>
          <a:p>
            <a:pPr marL="781050" algn="just">
              <a:lnSpc>
                <a:spcPct val="150000"/>
              </a:lnSpc>
              <a:buFont typeface="Wingdings" panose="05000000000000000000" pitchFamily="2" charset="2"/>
              <a:buChar char="Ø"/>
              <a:defRPr/>
            </a:pPr>
            <a:r>
              <a:rPr lang="tr-TR" sz="2000" dirty="0" smtClean="0">
                <a:latin typeface="Times New Roman" panose="02020603050405020304" pitchFamily="18" charset="0"/>
                <a:cs typeface="Times New Roman" panose="02020603050405020304" pitchFamily="18" charset="0"/>
              </a:rPr>
              <a:t>Kurumsal Fon Kaynakları:</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Ticari Bankalar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Katılım Bankaları</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Finansal Kiralama Şirketleri</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Yatırım Bankaları</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Tasarruf ve Kredi Birlikleri</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Yapı Birlikleri</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İpotek Bankaları</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Konut Finansmanı Kurumları</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Gayrimenkul Piyasası Fon Kaynakları</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98691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2"/>
          <p:cNvSpPr>
            <a:spLocks noGrp="1"/>
          </p:cNvSpPr>
          <p:nvPr>
            <p:ph idx="1"/>
          </p:nvPr>
        </p:nvSpPr>
        <p:spPr>
          <a:xfrm>
            <a:off x="443139" y="958750"/>
            <a:ext cx="8233411" cy="5447630"/>
          </a:xfrm>
        </p:spPr>
        <p:txBody>
          <a:bodyPr>
            <a:noAutofit/>
          </a:bodyPr>
          <a:lstStyle/>
          <a:p>
            <a:pPr marL="781050" algn="just">
              <a:lnSpc>
                <a:spcPct val="150000"/>
              </a:lnSpc>
              <a:buFont typeface="Wingdings" panose="05000000000000000000" pitchFamily="2" charset="2"/>
              <a:buChar char="Ø"/>
              <a:defRPr/>
            </a:pPr>
            <a:r>
              <a:rPr lang="tr-TR" sz="2000" dirty="0" smtClean="0">
                <a:latin typeface="Times New Roman" panose="02020603050405020304" pitchFamily="18" charset="0"/>
                <a:cs typeface="Times New Roman" panose="02020603050405020304" pitchFamily="18" charset="0"/>
              </a:rPr>
              <a:t>Gayrimenkul piyasaları etkin değildir çünkü:</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Alım satıma konu varlık heterojendir, standart değildir.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Alıcılar eşit satın alma gücüne ve varlığa ilişkin eşit bilgiye sahip değildir.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Herhangi bir zamanda belirli bir fiyat aralığı içinde çok az sayıda alıcı ve satıcı vardır. Bu nedenle, bir alıcı ya da satıcı arz veya talebi kontrol ederek fiyatı etkileyebilir.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Birçok özel veya resmi kısıtlamaya tabidir.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Arz talepte dengeden ziyade kaymalar vardır.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Alıcı ve satıcılar iyi bilgilendirilmiş olmayabilir.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Alıcı ve satıcılar resmen bir araya getirilemezler.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Ürünleri tüketilemeyen faydası uzun yıllara yayılan, nakil edilemeyen ve çoğu zaman likiditesi düşük mallardır.</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Gayrimenkul Piyasalarının Etkinliği</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18267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2"/>
          <p:cNvSpPr>
            <a:spLocks noGrp="1"/>
          </p:cNvSpPr>
          <p:nvPr>
            <p:ph idx="1"/>
          </p:nvPr>
        </p:nvSpPr>
        <p:spPr>
          <a:xfrm>
            <a:off x="756084" y="1107632"/>
            <a:ext cx="8574345" cy="5447630"/>
          </a:xfrm>
        </p:spPr>
        <p:txBody>
          <a:bodyPr>
            <a:noAutofit/>
          </a:bodyPr>
          <a:lstStyle/>
          <a:p>
            <a:pPr marL="781050" algn="just">
              <a:lnSpc>
                <a:spcPct val="100000"/>
              </a:lnSpc>
              <a:buFont typeface="Wingdings" panose="05000000000000000000" pitchFamily="2" charset="2"/>
              <a:buChar char="Ø"/>
              <a:defRPr/>
            </a:pPr>
            <a:r>
              <a:rPr lang="tr-TR" sz="2000" dirty="0" smtClean="0">
                <a:latin typeface="Times New Roman" panose="02020603050405020304" pitchFamily="18" charset="0"/>
                <a:cs typeface="Times New Roman" panose="02020603050405020304" pitchFamily="18" charset="0"/>
              </a:rPr>
              <a:t>Bütünleşmiş bir yasal çerçeveye sahip olması</a:t>
            </a:r>
          </a:p>
          <a:p>
            <a:pPr marL="781050" algn="just">
              <a:lnSpc>
                <a:spcPct val="100000"/>
              </a:lnSpc>
              <a:buFont typeface="Wingdings" panose="05000000000000000000" pitchFamily="2" charset="2"/>
              <a:buChar char="Ø"/>
              <a:defRPr/>
            </a:pPr>
            <a:r>
              <a:rPr lang="tr-TR" sz="2000" dirty="0" smtClean="0">
                <a:latin typeface="Times New Roman" panose="02020603050405020304" pitchFamily="18" charset="0"/>
                <a:cs typeface="Times New Roman" panose="02020603050405020304" pitchFamily="18" charset="0"/>
              </a:rPr>
              <a:t>Tapu kayıtlarının ve kadastronun etkinliği</a:t>
            </a:r>
          </a:p>
          <a:p>
            <a:pPr marL="781050" algn="just">
              <a:lnSpc>
                <a:spcPct val="100000"/>
              </a:lnSpc>
              <a:buFont typeface="Wingdings" panose="05000000000000000000" pitchFamily="2" charset="2"/>
              <a:buChar char="Ø"/>
              <a:defRPr/>
            </a:pPr>
            <a:r>
              <a:rPr lang="tr-TR" sz="2000" dirty="0" smtClean="0">
                <a:latin typeface="Times New Roman" panose="02020603050405020304" pitchFamily="18" charset="0"/>
                <a:cs typeface="Times New Roman" panose="02020603050405020304" pitchFamily="18" charset="0"/>
              </a:rPr>
              <a:t>Hizmetlerin etkinliği</a:t>
            </a:r>
          </a:p>
          <a:p>
            <a:pPr marL="781050" algn="just">
              <a:lnSpc>
                <a:spcPct val="100000"/>
              </a:lnSpc>
              <a:buFont typeface="Wingdings" panose="05000000000000000000" pitchFamily="2" charset="2"/>
              <a:buChar char="Ø"/>
              <a:defRPr/>
            </a:pPr>
            <a:r>
              <a:rPr lang="tr-TR" sz="2000" dirty="0" smtClean="0">
                <a:latin typeface="Times New Roman" panose="02020603050405020304" pitchFamily="18" charset="0"/>
                <a:cs typeface="Times New Roman" panose="02020603050405020304" pitchFamily="18" charset="0"/>
              </a:rPr>
              <a:t>Sağlam bir gayrimenkul piyasası gelişimi için önkoşulların belirlenmesi</a:t>
            </a:r>
          </a:p>
          <a:p>
            <a:pPr marL="781050" algn="just">
              <a:lnSpc>
                <a:spcPct val="100000"/>
              </a:lnSpc>
              <a:buFont typeface="Wingdings" panose="05000000000000000000" pitchFamily="2" charset="2"/>
              <a:buChar char="Ø"/>
              <a:defRPr/>
            </a:pPr>
            <a:r>
              <a:rPr lang="tr-TR" sz="2000" dirty="0" smtClean="0">
                <a:latin typeface="Times New Roman" panose="02020603050405020304" pitchFamily="18" charset="0"/>
                <a:cs typeface="Times New Roman" panose="02020603050405020304" pitchFamily="18" charset="0"/>
              </a:rPr>
              <a:t>İyi yönetişim</a:t>
            </a:r>
          </a:p>
          <a:p>
            <a:pPr marL="781050" algn="just">
              <a:lnSpc>
                <a:spcPct val="100000"/>
              </a:lnSpc>
              <a:buFont typeface="Wingdings" panose="05000000000000000000" pitchFamily="2" charset="2"/>
              <a:buChar char="Ø"/>
              <a:defRPr/>
            </a:pPr>
            <a:r>
              <a:rPr lang="tr-TR" sz="2000" dirty="0" smtClean="0">
                <a:latin typeface="Times New Roman" panose="02020603050405020304" pitchFamily="18" charset="0"/>
                <a:cs typeface="Times New Roman" panose="02020603050405020304" pitchFamily="18" charset="0"/>
              </a:rPr>
              <a:t>Sürdürülebilir finansman</a:t>
            </a:r>
          </a:p>
          <a:p>
            <a:pPr marL="781050" algn="just">
              <a:lnSpc>
                <a:spcPct val="100000"/>
              </a:lnSpc>
              <a:buFont typeface="Wingdings" panose="05000000000000000000" pitchFamily="2" charset="2"/>
              <a:buChar char="Ø"/>
              <a:defRPr/>
            </a:pPr>
            <a:r>
              <a:rPr lang="tr-TR" sz="2000" dirty="0" smtClean="0">
                <a:latin typeface="Times New Roman" panose="02020603050405020304" pitchFamily="18" charset="0"/>
                <a:cs typeface="Times New Roman" panose="02020603050405020304" pitchFamily="18" charset="0"/>
              </a:rPr>
              <a:t>Şeffaflık ve gelişmiş finansal ürünler</a:t>
            </a:r>
          </a:p>
          <a:p>
            <a:pPr marL="781050" algn="just">
              <a:lnSpc>
                <a:spcPct val="100000"/>
              </a:lnSpc>
              <a:buFont typeface="Wingdings" panose="05000000000000000000" pitchFamily="2" charset="2"/>
              <a:buChar char="Ø"/>
              <a:defRPr/>
            </a:pPr>
            <a:r>
              <a:rPr lang="tr-TR" sz="2000" dirty="0" smtClean="0">
                <a:latin typeface="Times New Roman" panose="02020603050405020304" pitchFamily="18" charset="0"/>
                <a:cs typeface="Times New Roman" panose="02020603050405020304" pitchFamily="18" charset="0"/>
              </a:rPr>
              <a:t>Gayrimenkulün değerlemesi</a:t>
            </a:r>
          </a:p>
          <a:p>
            <a:pPr marL="781050" algn="just">
              <a:lnSpc>
                <a:spcPct val="100000"/>
              </a:lnSpc>
              <a:buFont typeface="Wingdings" panose="05000000000000000000" pitchFamily="2" charset="2"/>
              <a:buChar char="Ø"/>
              <a:defRPr/>
            </a:pPr>
            <a:r>
              <a:rPr lang="tr-TR" sz="2000" dirty="0" smtClean="0">
                <a:latin typeface="Times New Roman" panose="02020603050405020304" pitchFamily="18" charset="0"/>
                <a:cs typeface="Times New Roman" panose="02020603050405020304" pitchFamily="18" charset="0"/>
              </a:rPr>
              <a:t>Sosyal konut (TOKİ)</a:t>
            </a:r>
          </a:p>
          <a:p>
            <a:pPr marL="781050" algn="just">
              <a:lnSpc>
                <a:spcPct val="100000"/>
              </a:lnSpc>
              <a:buFont typeface="Wingdings" panose="05000000000000000000" pitchFamily="2" charset="2"/>
              <a:buChar char="Ø"/>
              <a:defRPr/>
            </a:pPr>
            <a:r>
              <a:rPr lang="tr-TR" sz="2000" dirty="0" smtClean="0">
                <a:latin typeface="Times New Roman" panose="02020603050405020304" pitchFamily="18" charset="0"/>
                <a:cs typeface="Times New Roman" panose="02020603050405020304" pitchFamily="18" charset="0"/>
              </a:rPr>
              <a:t>Eğitim ve kapasite geliştirme</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Etkin Bir Gayrimenkul Piyasasının Koşulları</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87044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2"/>
          <p:cNvSpPr>
            <a:spLocks noGrp="1"/>
          </p:cNvSpPr>
          <p:nvPr>
            <p:ph idx="1"/>
          </p:nvPr>
        </p:nvSpPr>
        <p:spPr>
          <a:xfrm>
            <a:off x="734143" y="2420888"/>
            <a:ext cx="7801363" cy="1008112"/>
          </a:xfrm>
        </p:spPr>
        <p:txBody>
          <a:bodyPr>
            <a:noAutofit/>
          </a:bodyPr>
          <a:lstStyle/>
          <a:p>
            <a:pPr marL="0" indent="0" algn="ctr" fontAlgn="auto">
              <a:lnSpc>
                <a:spcPct val="150000"/>
              </a:lnSpc>
              <a:spcAft>
                <a:spcPts val="0"/>
              </a:spcAft>
              <a:buNone/>
              <a:defRPr/>
            </a:pPr>
            <a:r>
              <a:rPr lang="tr-TR" sz="4000" dirty="0" smtClean="0">
                <a:solidFill>
                  <a:schemeClr val="accent1">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TEŞEKKÜRLER</a:t>
            </a:r>
            <a:endParaRPr lang="tr-TR" sz="4000" dirty="0">
              <a:solidFill>
                <a:schemeClr val="accent1">
                  <a:lumMod val="75000"/>
                </a:schemeClr>
              </a:solidFill>
            </a:endParaRPr>
          </a:p>
          <a:p>
            <a:pPr lvl="1" algn="just">
              <a:lnSpc>
                <a:spcPct val="150000"/>
              </a:lnSpc>
              <a:buFont typeface="Wingdings" panose="05000000000000000000" pitchFamily="2" charset="2"/>
              <a:buChar char="Ø"/>
              <a:defRPr/>
            </a:pPr>
            <a:endParaRPr lang="tr-TR" sz="1600" dirty="0">
              <a:solidFill>
                <a:schemeClr val="accent1">
                  <a:lumMod val="75000"/>
                </a:schemeClr>
              </a:solidFill>
            </a:endParaRPr>
          </a:p>
        </p:txBody>
      </p:sp>
    </p:spTree>
    <p:extLst>
      <p:ext uri="{BB962C8B-B14F-4D97-AF65-F5344CB8AC3E}">
        <p14:creationId xmlns:p14="http://schemas.microsoft.com/office/powerpoint/2010/main" val="35813612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Gayrimenkul Piyasaları</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3" name="Yuvarlatılmış Dikdörtgen 2"/>
          <p:cNvSpPr/>
          <p:nvPr/>
        </p:nvSpPr>
        <p:spPr>
          <a:xfrm>
            <a:off x="2051720" y="1048036"/>
            <a:ext cx="4896544" cy="43674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tx2">
                    <a:lumMod val="75000"/>
                  </a:schemeClr>
                </a:solidFill>
                <a:latin typeface="Times New Roman" panose="02020603050405020304" pitchFamily="18" charset="0"/>
                <a:cs typeface="Times New Roman" panose="02020603050405020304" pitchFamily="18" charset="0"/>
              </a:rPr>
              <a:t>Gayrimenkul</a:t>
            </a:r>
            <a:endParaRPr lang="tr-TR" sz="2000" b="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0" name="Yuvarlatılmış Dikdörtgen 9"/>
          <p:cNvSpPr/>
          <p:nvPr/>
        </p:nvSpPr>
        <p:spPr>
          <a:xfrm>
            <a:off x="928071" y="2539532"/>
            <a:ext cx="1864714" cy="54497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solidFill>
                  <a:schemeClr val="tx2">
                    <a:lumMod val="75000"/>
                  </a:schemeClr>
                </a:solidFill>
                <a:latin typeface="Times New Roman" panose="02020603050405020304" pitchFamily="18" charset="0"/>
                <a:cs typeface="Times New Roman" panose="02020603050405020304" pitchFamily="18" charset="0"/>
              </a:rPr>
              <a:t>Konut Amaçlı Gayrimenkuller</a:t>
            </a:r>
            <a:endParaRPr lang="tr-TR" sz="16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1" name="Yuvarlatılmış Dikdörtgen 10"/>
          <p:cNvSpPr/>
          <p:nvPr/>
        </p:nvSpPr>
        <p:spPr>
          <a:xfrm>
            <a:off x="3272015" y="2581166"/>
            <a:ext cx="1771073" cy="5449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solidFill>
                  <a:schemeClr val="tx2">
                    <a:lumMod val="75000"/>
                  </a:schemeClr>
                </a:solidFill>
                <a:latin typeface="Times New Roman" panose="02020603050405020304" pitchFamily="18" charset="0"/>
                <a:cs typeface="Times New Roman" panose="02020603050405020304" pitchFamily="18" charset="0"/>
              </a:rPr>
              <a:t>Ticari Gayrimenkuller</a:t>
            </a:r>
            <a:endParaRPr lang="tr-TR" sz="16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3" name="Yuvarlatılmış Dikdörtgen 12"/>
          <p:cNvSpPr/>
          <p:nvPr/>
        </p:nvSpPr>
        <p:spPr>
          <a:xfrm>
            <a:off x="7381145" y="2554766"/>
            <a:ext cx="1584443" cy="5449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solidFill>
                  <a:schemeClr val="tx2">
                    <a:lumMod val="75000"/>
                  </a:schemeClr>
                </a:solidFill>
                <a:latin typeface="Times New Roman" panose="02020603050405020304" pitchFamily="18" charset="0"/>
                <a:cs typeface="Times New Roman" panose="02020603050405020304" pitchFamily="18" charset="0"/>
              </a:rPr>
              <a:t>Endüstriyel Gayrimenkuller</a:t>
            </a:r>
            <a:endParaRPr lang="tr-TR" sz="16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4" name="Yuvarlatılmış Dikdörtgen 13"/>
          <p:cNvSpPr/>
          <p:nvPr/>
        </p:nvSpPr>
        <p:spPr>
          <a:xfrm>
            <a:off x="5266915" y="2564855"/>
            <a:ext cx="1906888" cy="55445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solidFill>
                  <a:schemeClr val="tx2">
                    <a:lumMod val="75000"/>
                  </a:schemeClr>
                </a:solidFill>
                <a:latin typeface="Times New Roman" panose="02020603050405020304" pitchFamily="18" charset="0"/>
                <a:cs typeface="Times New Roman" panose="02020603050405020304" pitchFamily="18" charset="0"/>
              </a:rPr>
              <a:t>Tarımsal Amaçlı Gayrimenkuller</a:t>
            </a:r>
            <a:endParaRPr lang="tr-TR" sz="16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5" name="Yuvarlatılmış Dikdörtgen 14"/>
          <p:cNvSpPr/>
          <p:nvPr/>
        </p:nvSpPr>
        <p:spPr>
          <a:xfrm>
            <a:off x="4237972" y="3412236"/>
            <a:ext cx="2013829" cy="54497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solidFill>
                  <a:schemeClr val="tx2">
                    <a:lumMod val="75000"/>
                  </a:schemeClr>
                </a:solidFill>
                <a:latin typeface="Times New Roman" panose="02020603050405020304" pitchFamily="18" charset="0"/>
                <a:cs typeface="Times New Roman" panose="02020603050405020304" pitchFamily="18" charset="0"/>
              </a:rPr>
              <a:t>Özel Amaçlı Gayrimenkuller</a:t>
            </a:r>
            <a:endParaRPr lang="tr-TR" sz="16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6" name="Yuvarlatılmış Dikdörtgen 15"/>
          <p:cNvSpPr/>
          <p:nvPr/>
        </p:nvSpPr>
        <p:spPr>
          <a:xfrm>
            <a:off x="6400801" y="3402035"/>
            <a:ext cx="1656183" cy="54497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solidFill>
                  <a:schemeClr val="tx2">
                    <a:lumMod val="75000"/>
                  </a:schemeClr>
                </a:solidFill>
                <a:latin typeface="Times New Roman" panose="02020603050405020304" pitchFamily="18" charset="0"/>
                <a:cs typeface="Times New Roman" panose="02020603050405020304" pitchFamily="18" charset="0"/>
              </a:rPr>
              <a:t>Arazi ve Arsalar</a:t>
            </a:r>
            <a:endParaRPr lang="tr-TR" sz="16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7" name="Yuvarlatılmış Dikdörtgen 16"/>
          <p:cNvSpPr/>
          <p:nvPr/>
        </p:nvSpPr>
        <p:spPr>
          <a:xfrm>
            <a:off x="1038110" y="4081636"/>
            <a:ext cx="1302150" cy="169024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463" indent="-17463">
              <a:buFontTx/>
              <a:buChar char="-"/>
            </a:pPr>
            <a:r>
              <a:rPr lang="tr-TR" sz="1400" dirty="0" smtClean="0">
                <a:solidFill>
                  <a:schemeClr val="tx2">
                    <a:lumMod val="75000"/>
                  </a:schemeClr>
                </a:solidFill>
                <a:latin typeface="Times New Roman" panose="02020603050405020304" pitchFamily="18" charset="0"/>
                <a:cs typeface="Times New Roman" panose="02020603050405020304" pitchFamily="18" charset="0"/>
              </a:rPr>
              <a:t> Konutlar</a:t>
            </a:r>
            <a:endParaRPr lang="tr-TR" sz="14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8" name="Yuvarlatılmış Dikdörtgen 17"/>
          <p:cNvSpPr/>
          <p:nvPr/>
        </p:nvSpPr>
        <p:spPr>
          <a:xfrm>
            <a:off x="2831786" y="4126531"/>
            <a:ext cx="1355670" cy="164534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463" indent="-17463">
              <a:buFontTx/>
              <a:buChar char="-"/>
            </a:pPr>
            <a:r>
              <a:rPr lang="tr-TR" sz="1400" dirty="0" smtClean="0">
                <a:solidFill>
                  <a:schemeClr val="tx2">
                    <a:lumMod val="75000"/>
                  </a:schemeClr>
                </a:solidFill>
                <a:latin typeface="Times New Roman" panose="02020603050405020304" pitchFamily="18" charset="0"/>
                <a:cs typeface="Times New Roman" panose="02020603050405020304" pitchFamily="18" charset="0"/>
              </a:rPr>
              <a:t> AVM</a:t>
            </a:r>
          </a:p>
          <a:p>
            <a:pPr marL="17463" indent="-17463">
              <a:buFontTx/>
              <a:buChar char="-"/>
            </a:pPr>
            <a:r>
              <a:rPr lang="tr-TR" sz="1400" dirty="0" smtClean="0">
                <a:solidFill>
                  <a:schemeClr val="tx2">
                    <a:lumMod val="75000"/>
                  </a:schemeClr>
                </a:solidFill>
                <a:latin typeface="Times New Roman" panose="02020603050405020304" pitchFamily="18" charset="0"/>
                <a:cs typeface="Times New Roman" panose="02020603050405020304" pitchFamily="18" charset="0"/>
              </a:rPr>
              <a:t> Ofisler</a:t>
            </a:r>
          </a:p>
          <a:p>
            <a:pPr marL="17463" indent="-17463">
              <a:buFontTx/>
              <a:buChar char="-"/>
            </a:pPr>
            <a:r>
              <a:rPr lang="tr-TR" sz="1400" dirty="0" smtClean="0">
                <a:solidFill>
                  <a:schemeClr val="tx2">
                    <a:lumMod val="75000"/>
                  </a:schemeClr>
                </a:solidFill>
                <a:latin typeface="Times New Roman" panose="02020603050405020304" pitchFamily="18" charset="0"/>
                <a:cs typeface="Times New Roman" panose="02020603050405020304" pitchFamily="18" charset="0"/>
              </a:rPr>
              <a:t> Mağazalar</a:t>
            </a:r>
          </a:p>
          <a:p>
            <a:pPr marL="17463" indent="-17463">
              <a:buFontTx/>
              <a:buChar char="-"/>
            </a:pPr>
            <a:r>
              <a:rPr lang="tr-TR" sz="1400" dirty="0" smtClean="0">
                <a:solidFill>
                  <a:schemeClr val="tx2">
                    <a:lumMod val="75000"/>
                  </a:schemeClr>
                </a:solidFill>
                <a:latin typeface="Times New Roman" panose="02020603050405020304" pitchFamily="18" charset="0"/>
                <a:cs typeface="Times New Roman" panose="02020603050405020304" pitchFamily="18" charset="0"/>
              </a:rPr>
              <a:t> Otoparklar</a:t>
            </a:r>
          </a:p>
          <a:p>
            <a:pPr marL="17463" indent="-17463">
              <a:buFontTx/>
              <a:buChar char="-"/>
            </a:pPr>
            <a:endParaRPr lang="tr-TR" sz="1400" dirty="0" smtClean="0">
              <a:solidFill>
                <a:schemeClr val="tx2">
                  <a:lumMod val="75000"/>
                </a:schemeClr>
              </a:solidFill>
              <a:latin typeface="Times New Roman" panose="02020603050405020304" pitchFamily="18" charset="0"/>
              <a:cs typeface="Times New Roman" panose="02020603050405020304" pitchFamily="18" charset="0"/>
            </a:endParaRPr>
          </a:p>
        </p:txBody>
      </p:sp>
      <p:sp>
        <p:nvSpPr>
          <p:cNvPr id="19" name="Yuvarlatılmış Dikdörtgen 18"/>
          <p:cNvSpPr/>
          <p:nvPr/>
        </p:nvSpPr>
        <p:spPr>
          <a:xfrm>
            <a:off x="7752677" y="4173747"/>
            <a:ext cx="1220542" cy="159813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463" indent="-17463">
              <a:buFontTx/>
              <a:buChar char="-"/>
            </a:pPr>
            <a:r>
              <a:rPr lang="tr-TR" sz="1400" dirty="0" smtClean="0">
                <a:solidFill>
                  <a:schemeClr val="tx2">
                    <a:lumMod val="75000"/>
                  </a:schemeClr>
                </a:solidFill>
                <a:latin typeface="Times New Roman" panose="02020603050405020304" pitchFamily="18" charset="0"/>
                <a:cs typeface="Times New Roman" panose="02020603050405020304" pitchFamily="18" charset="0"/>
              </a:rPr>
              <a:t> Fabrikalar</a:t>
            </a:r>
          </a:p>
          <a:p>
            <a:pPr marL="17463" indent="-17463">
              <a:buFontTx/>
              <a:buChar char="-"/>
            </a:pPr>
            <a:r>
              <a:rPr lang="tr-TR" sz="1400" dirty="0" smtClean="0">
                <a:solidFill>
                  <a:schemeClr val="tx2">
                    <a:lumMod val="75000"/>
                  </a:schemeClr>
                </a:solidFill>
                <a:latin typeface="Times New Roman" panose="02020603050405020304" pitchFamily="18" charset="0"/>
                <a:cs typeface="Times New Roman" panose="02020603050405020304" pitchFamily="18" charset="0"/>
              </a:rPr>
              <a:t> Petrol </a:t>
            </a:r>
          </a:p>
          <a:p>
            <a:r>
              <a:rPr lang="tr-TR" sz="1400" dirty="0">
                <a:solidFill>
                  <a:schemeClr val="tx2">
                    <a:lumMod val="75000"/>
                  </a:schemeClr>
                </a:solidFill>
                <a:latin typeface="Times New Roman" panose="02020603050405020304" pitchFamily="18" charset="0"/>
                <a:cs typeface="Times New Roman" panose="02020603050405020304" pitchFamily="18" charset="0"/>
              </a:rPr>
              <a:t> </a:t>
            </a:r>
            <a:r>
              <a:rPr lang="tr-TR" sz="1400" dirty="0" smtClean="0">
                <a:solidFill>
                  <a:schemeClr val="tx2">
                    <a:lumMod val="75000"/>
                  </a:schemeClr>
                </a:solidFill>
                <a:latin typeface="Times New Roman" panose="02020603050405020304" pitchFamily="18" charset="0"/>
                <a:cs typeface="Times New Roman" panose="02020603050405020304" pitchFamily="18" charset="0"/>
              </a:rPr>
              <a:t>  Rafineleri</a:t>
            </a:r>
            <a:endParaRPr lang="tr-TR" sz="14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20" name="Yuvarlatılmış Dikdörtgen 19"/>
          <p:cNvSpPr/>
          <p:nvPr/>
        </p:nvSpPr>
        <p:spPr>
          <a:xfrm>
            <a:off x="5986872" y="4152481"/>
            <a:ext cx="930720" cy="161939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463" indent="-17463">
              <a:buFontTx/>
              <a:buChar char="-"/>
            </a:pPr>
            <a:r>
              <a:rPr lang="tr-TR" sz="1400" dirty="0" smtClean="0">
                <a:solidFill>
                  <a:schemeClr val="tx2">
                    <a:lumMod val="75000"/>
                  </a:schemeClr>
                </a:solidFill>
                <a:latin typeface="Times New Roman" panose="02020603050405020304" pitchFamily="18" charset="0"/>
                <a:cs typeface="Times New Roman" panose="02020603050405020304" pitchFamily="18" charset="0"/>
              </a:rPr>
              <a:t> Bağ</a:t>
            </a:r>
          </a:p>
          <a:p>
            <a:pPr marL="17463" indent="-17463">
              <a:buFontTx/>
              <a:buChar char="-"/>
            </a:pPr>
            <a:r>
              <a:rPr lang="tr-TR" sz="1400" dirty="0" smtClean="0">
                <a:solidFill>
                  <a:schemeClr val="tx2">
                    <a:lumMod val="75000"/>
                  </a:schemeClr>
                </a:solidFill>
                <a:latin typeface="Times New Roman" panose="02020603050405020304" pitchFamily="18" charset="0"/>
                <a:cs typeface="Times New Roman" panose="02020603050405020304" pitchFamily="18" charset="0"/>
              </a:rPr>
              <a:t> Bahçe</a:t>
            </a:r>
          </a:p>
          <a:p>
            <a:pPr marL="17463" indent="-17463">
              <a:buFontTx/>
              <a:buChar char="-"/>
            </a:pPr>
            <a:r>
              <a:rPr lang="tr-TR" sz="1400" dirty="0" smtClean="0">
                <a:solidFill>
                  <a:schemeClr val="tx2">
                    <a:lumMod val="75000"/>
                  </a:schemeClr>
                </a:solidFill>
                <a:latin typeface="Times New Roman" panose="02020603050405020304" pitchFamily="18" charset="0"/>
                <a:cs typeface="Times New Roman" panose="02020603050405020304" pitchFamily="18" charset="0"/>
              </a:rPr>
              <a:t> Tarla</a:t>
            </a:r>
          </a:p>
          <a:p>
            <a:pPr marL="17463" indent="-17463">
              <a:buFontTx/>
              <a:buChar char="-"/>
            </a:pPr>
            <a:r>
              <a:rPr lang="tr-TR" sz="1400" dirty="0" smtClean="0">
                <a:solidFill>
                  <a:schemeClr val="tx2">
                    <a:lumMod val="75000"/>
                  </a:schemeClr>
                </a:solidFill>
                <a:latin typeface="Times New Roman" panose="02020603050405020304" pitchFamily="18" charset="0"/>
                <a:cs typeface="Times New Roman" panose="02020603050405020304" pitchFamily="18" charset="0"/>
              </a:rPr>
              <a:t> Çiftlik</a:t>
            </a:r>
            <a:endParaRPr lang="tr-TR" sz="14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21" name="Yuvarlatılmış Dikdörtgen 20"/>
          <p:cNvSpPr/>
          <p:nvPr/>
        </p:nvSpPr>
        <p:spPr>
          <a:xfrm>
            <a:off x="4355879" y="4126531"/>
            <a:ext cx="1522624" cy="164534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463" indent="-17463">
              <a:buFontTx/>
              <a:buChar char="-"/>
            </a:pPr>
            <a:r>
              <a:rPr lang="tr-TR" sz="1400" dirty="0" smtClean="0">
                <a:solidFill>
                  <a:schemeClr val="tx2">
                    <a:lumMod val="75000"/>
                  </a:schemeClr>
                </a:solidFill>
                <a:latin typeface="Times New Roman" panose="02020603050405020304" pitchFamily="18" charset="0"/>
                <a:cs typeface="Times New Roman" panose="02020603050405020304" pitchFamily="18" charset="0"/>
              </a:rPr>
              <a:t> Otel</a:t>
            </a:r>
          </a:p>
          <a:p>
            <a:pPr marL="17463" indent="-17463">
              <a:buFontTx/>
              <a:buChar char="-"/>
            </a:pPr>
            <a:r>
              <a:rPr lang="tr-TR" sz="1400" dirty="0" smtClean="0">
                <a:solidFill>
                  <a:schemeClr val="tx2">
                    <a:lumMod val="75000"/>
                  </a:schemeClr>
                </a:solidFill>
                <a:latin typeface="Times New Roman" panose="02020603050405020304" pitchFamily="18" charset="0"/>
                <a:cs typeface="Times New Roman" panose="02020603050405020304" pitchFamily="18" charset="0"/>
              </a:rPr>
              <a:t> Motel</a:t>
            </a:r>
          </a:p>
          <a:p>
            <a:pPr marL="17463" indent="-17463">
              <a:buFontTx/>
              <a:buChar char="-"/>
            </a:pPr>
            <a:r>
              <a:rPr lang="tr-TR" sz="1400" dirty="0" smtClean="0">
                <a:solidFill>
                  <a:schemeClr val="tx2">
                    <a:lumMod val="75000"/>
                  </a:schemeClr>
                </a:solidFill>
                <a:latin typeface="Times New Roman" panose="02020603050405020304" pitchFamily="18" charset="0"/>
                <a:cs typeface="Times New Roman" panose="02020603050405020304" pitchFamily="18" charset="0"/>
              </a:rPr>
              <a:t> Tatil Köyü</a:t>
            </a:r>
          </a:p>
          <a:p>
            <a:pPr marL="17463" indent="-17463">
              <a:buFontTx/>
              <a:buChar char="-"/>
            </a:pPr>
            <a:r>
              <a:rPr lang="tr-TR" sz="1400" dirty="0" smtClean="0">
                <a:solidFill>
                  <a:schemeClr val="tx2">
                    <a:lumMod val="75000"/>
                  </a:schemeClr>
                </a:solidFill>
                <a:latin typeface="Times New Roman" panose="02020603050405020304" pitchFamily="18" charset="0"/>
                <a:cs typeface="Times New Roman" panose="02020603050405020304" pitchFamily="18" charset="0"/>
              </a:rPr>
              <a:t> Kamu Binaları</a:t>
            </a:r>
          </a:p>
          <a:p>
            <a:pPr marL="17463" indent="-17463">
              <a:buFontTx/>
              <a:buChar char="-"/>
            </a:pPr>
            <a:r>
              <a:rPr lang="tr-TR" sz="1400" dirty="0" smtClean="0">
                <a:solidFill>
                  <a:schemeClr val="tx2">
                    <a:lumMod val="75000"/>
                  </a:schemeClr>
                </a:solidFill>
                <a:latin typeface="Times New Roman" panose="02020603050405020304" pitchFamily="18" charset="0"/>
                <a:cs typeface="Times New Roman" panose="02020603050405020304" pitchFamily="18" charset="0"/>
              </a:rPr>
              <a:t> Üniversiteler</a:t>
            </a:r>
            <a:endParaRPr lang="tr-TR" sz="1400" dirty="0">
              <a:solidFill>
                <a:schemeClr val="tx2">
                  <a:lumMod val="75000"/>
                </a:schemeClr>
              </a:solidFill>
              <a:latin typeface="Times New Roman" panose="02020603050405020304" pitchFamily="18" charset="0"/>
              <a:cs typeface="Times New Roman" panose="02020603050405020304" pitchFamily="18" charset="0"/>
            </a:endParaRPr>
          </a:p>
        </p:txBody>
      </p:sp>
      <p:cxnSp>
        <p:nvCxnSpPr>
          <p:cNvPr id="6" name="Düz Ok Bağlayıcısı 5"/>
          <p:cNvCxnSpPr>
            <a:endCxn id="17" idx="0"/>
          </p:cNvCxnSpPr>
          <p:nvPr/>
        </p:nvCxnSpPr>
        <p:spPr>
          <a:xfrm flipH="1">
            <a:off x="1689185" y="3181749"/>
            <a:ext cx="40298" cy="8998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Düz Ok Bağlayıcısı 22"/>
          <p:cNvCxnSpPr/>
          <p:nvPr/>
        </p:nvCxnSpPr>
        <p:spPr>
          <a:xfrm flipH="1">
            <a:off x="1731477" y="2118456"/>
            <a:ext cx="3579" cy="4101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Düz Ok Bağlayıcısı 24"/>
          <p:cNvCxnSpPr/>
          <p:nvPr/>
        </p:nvCxnSpPr>
        <p:spPr>
          <a:xfrm flipH="1">
            <a:off x="3569246" y="3116105"/>
            <a:ext cx="25258" cy="10003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Düz Ok Bağlayıcısı 25"/>
          <p:cNvCxnSpPr>
            <a:endCxn id="19" idx="0"/>
          </p:cNvCxnSpPr>
          <p:nvPr/>
        </p:nvCxnSpPr>
        <p:spPr>
          <a:xfrm>
            <a:off x="8336352" y="3126138"/>
            <a:ext cx="26596" cy="10476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Düz Ok Bağlayıcısı 26"/>
          <p:cNvCxnSpPr>
            <a:endCxn id="21" idx="0"/>
          </p:cNvCxnSpPr>
          <p:nvPr/>
        </p:nvCxnSpPr>
        <p:spPr>
          <a:xfrm flipH="1">
            <a:off x="5117191" y="3957209"/>
            <a:ext cx="6590" cy="1693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Düz Ok Bağlayıcısı 27"/>
          <p:cNvCxnSpPr/>
          <p:nvPr/>
        </p:nvCxnSpPr>
        <p:spPr>
          <a:xfrm>
            <a:off x="4673972" y="2308679"/>
            <a:ext cx="0" cy="2375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Düz Ok Bağlayıcısı 30"/>
          <p:cNvCxnSpPr/>
          <p:nvPr/>
        </p:nvCxnSpPr>
        <p:spPr>
          <a:xfrm flipH="1">
            <a:off x="6247010" y="1491219"/>
            <a:ext cx="4791" cy="2703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Yuvarlatılmış Dikdörtgen 28"/>
          <p:cNvSpPr/>
          <p:nvPr/>
        </p:nvSpPr>
        <p:spPr>
          <a:xfrm>
            <a:off x="846717" y="1775660"/>
            <a:ext cx="3157049" cy="54497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solidFill>
                  <a:schemeClr val="tx2">
                    <a:lumMod val="75000"/>
                  </a:schemeClr>
                </a:solidFill>
                <a:latin typeface="Times New Roman" panose="02020603050405020304" pitchFamily="18" charset="0"/>
                <a:cs typeface="Times New Roman" panose="02020603050405020304" pitchFamily="18" charset="0"/>
              </a:rPr>
              <a:t>Oturmaya Elverişli Gayrimenkuller</a:t>
            </a:r>
            <a:endParaRPr lang="tr-TR" sz="16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32" name="Yuvarlatılmış Dikdörtgen 31"/>
          <p:cNvSpPr/>
          <p:nvPr/>
        </p:nvSpPr>
        <p:spPr>
          <a:xfrm>
            <a:off x="4374697" y="1763706"/>
            <a:ext cx="4012529" cy="54497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solidFill>
                  <a:schemeClr val="tx2">
                    <a:lumMod val="75000"/>
                  </a:schemeClr>
                </a:solidFill>
                <a:latin typeface="Times New Roman" panose="02020603050405020304" pitchFamily="18" charset="0"/>
                <a:cs typeface="Times New Roman" panose="02020603050405020304" pitchFamily="18" charset="0"/>
              </a:rPr>
              <a:t>Oturmaya Elverişli Olmayan Gayrimenkuller</a:t>
            </a:r>
            <a:endParaRPr lang="tr-TR" sz="1600" dirty="0">
              <a:solidFill>
                <a:schemeClr val="tx2">
                  <a:lumMod val="75000"/>
                </a:schemeClr>
              </a:solidFill>
              <a:latin typeface="Times New Roman" panose="02020603050405020304" pitchFamily="18" charset="0"/>
              <a:cs typeface="Times New Roman" panose="02020603050405020304" pitchFamily="18" charset="0"/>
            </a:endParaRPr>
          </a:p>
        </p:txBody>
      </p:sp>
      <p:cxnSp>
        <p:nvCxnSpPr>
          <p:cNvPr id="42" name="Düz Ok Bağlayıcısı 41"/>
          <p:cNvCxnSpPr/>
          <p:nvPr/>
        </p:nvCxnSpPr>
        <p:spPr>
          <a:xfrm flipH="1">
            <a:off x="5140209" y="2308679"/>
            <a:ext cx="29679" cy="11035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Düz Ok Bağlayıcısı 43"/>
          <p:cNvCxnSpPr/>
          <p:nvPr/>
        </p:nvCxnSpPr>
        <p:spPr>
          <a:xfrm>
            <a:off x="6225050" y="2291123"/>
            <a:ext cx="0" cy="2375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Düz Ok Bağlayıcısı 44"/>
          <p:cNvCxnSpPr/>
          <p:nvPr/>
        </p:nvCxnSpPr>
        <p:spPr>
          <a:xfrm>
            <a:off x="7962773" y="2302004"/>
            <a:ext cx="0" cy="2375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Düz Ok Bağlayıcısı 46"/>
          <p:cNvCxnSpPr/>
          <p:nvPr/>
        </p:nvCxnSpPr>
        <p:spPr>
          <a:xfrm>
            <a:off x="6306331" y="3119306"/>
            <a:ext cx="17974" cy="9939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Düz Ok Bağlayıcısı 48"/>
          <p:cNvCxnSpPr/>
          <p:nvPr/>
        </p:nvCxnSpPr>
        <p:spPr>
          <a:xfrm flipH="1">
            <a:off x="7254439" y="2291123"/>
            <a:ext cx="29679" cy="11035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Düz Ok Bağlayıcısı 58"/>
          <p:cNvCxnSpPr/>
          <p:nvPr/>
        </p:nvCxnSpPr>
        <p:spPr>
          <a:xfrm flipH="1">
            <a:off x="2483768" y="1477650"/>
            <a:ext cx="4791" cy="2703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84972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Gayrimenkul Piyasaları</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3" name="Yuvarlatılmış Dikdörtgen 2"/>
          <p:cNvSpPr/>
          <p:nvPr/>
        </p:nvSpPr>
        <p:spPr>
          <a:xfrm>
            <a:off x="2051720" y="1048036"/>
            <a:ext cx="4896544" cy="43674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tx2">
                    <a:lumMod val="75000"/>
                  </a:schemeClr>
                </a:solidFill>
                <a:latin typeface="Times New Roman" panose="02020603050405020304" pitchFamily="18" charset="0"/>
                <a:cs typeface="Times New Roman" panose="02020603050405020304" pitchFamily="18" charset="0"/>
              </a:rPr>
              <a:t>Organize Gayrimenkul Piyasası</a:t>
            </a:r>
            <a:endParaRPr lang="tr-TR" sz="2000" b="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0" name="Yuvarlatılmış Dikdörtgen 9"/>
          <p:cNvSpPr/>
          <p:nvPr/>
        </p:nvSpPr>
        <p:spPr>
          <a:xfrm>
            <a:off x="72008" y="1650380"/>
            <a:ext cx="2123728" cy="51588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solidFill>
                  <a:schemeClr val="tx2">
                    <a:lumMod val="75000"/>
                  </a:schemeClr>
                </a:solidFill>
                <a:latin typeface="Times New Roman" panose="02020603050405020304" pitchFamily="18" charset="0"/>
                <a:cs typeface="Times New Roman" panose="02020603050405020304" pitchFamily="18" charset="0"/>
              </a:rPr>
              <a:t>Piyasa Düzenleyicileri</a:t>
            </a:r>
            <a:endParaRPr lang="tr-TR" sz="16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3" name="Yuvarlatılmış Dikdörtgen 12"/>
          <p:cNvSpPr/>
          <p:nvPr/>
        </p:nvSpPr>
        <p:spPr>
          <a:xfrm>
            <a:off x="2447764" y="1670818"/>
            <a:ext cx="2052228" cy="49544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solidFill>
                  <a:schemeClr val="tx2">
                    <a:lumMod val="75000"/>
                  </a:schemeClr>
                </a:solidFill>
                <a:latin typeface="Times New Roman" panose="02020603050405020304" pitchFamily="18" charset="0"/>
                <a:cs typeface="Times New Roman" panose="02020603050405020304" pitchFamily="18" charset="0"/>
              </a:rPr>
              <a:t>Piyasa Uzmanları</a:t>
            </a:r>
            <a:endParaRPr lang="tr-TR" sz="16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5" name="Yuvarlatılmış Dikdörtgen 14"/>
          <p:cNvSpPr/>
          <p:nvPr/>
        </p:nvSpPr>
        <p:spPr>
          <a:xfrm>
            <a:off x="4696023" y="1659888"/>
            <a:ext cx="1740939" cy="50637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solidFill>
                  <a:schemeClr val="tx2">
                    <a:lumMod val="75000"/>
                  </a:schemeClr>
                </a:solidFill>
                <a:latin typeface="Times New Roman" panose="02020603050405020304" pitchFamily="18" charset="0"/>
                <a:cs typeface="Times New Roman" panose="02020603050405020304" pitchFamily="18" charset="0"/>
              </a:rPr>
              <a:t>Piyasa Alıcıları</a:t>
            </a:r>
            <a:endParaRPr lang="tr-TR" sz="16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6" name="Yuvarlatılmış Dikdörtgen 15"/>
          <p:cNvSpPr/>
          <p:nvPr/>
        </p:nvSpPr>
        <p:spPr>
          <a:xfrm>
            <a:off x="6791908" y="1659888"/>
            <a:ext cx="2140168" cy="51779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solidFill>
                  <a:schemeClr val="tx2">
                    <a:lumMod val="75000"/>
                  </a:schemeClr>
                </a:solidFill>
                <a:latin typeface="Times New Roman" panose="02020603050405020304" pitchFamily="18" charset="0"/>
                <a:cs typeface="Times New Roman" panose="02020603050405020304" pitchFamily="18" charset="0"/>
              </a:rPr>
              <a:t>Piyasa Satıcıları</a:t>
            </a:r>
            <a:endParaRPr lang="tr-TR" sz="16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7" name="Yuvarlatılmış Dikdörtgen 16"/>
          <p:cNvSpPr/>
          <p:nvPr/>
        </p:nvSpPr>
        <p:spPr>
          <a:xfrm>
            <a:off x="124402" y="2610322"/>
            <a:ext cx="2110595" cy="59005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88900" indent="-88900">
              <a:buFontTx/>
              <a:buChar char="-"/>
            </a:pPr>
            <a:r>
              <a:rPr lang="tr-TR" sz="1300" dirty="0" smtClean="0">
                <a:solidFill>
                  <a:schemeClr val="tx2">
                    <a:lumMod val="75000"/>
                  </a:schemeClr>
                </a:solidFill>
                <a:latin typeface="Times New Roman" panose="02020603050405020304" pitchFamily="18" charset="0"/>
                <a:cs typeface="Times New Roman" panose="02020603050405020304" pitchFamily="18" charset="0"/>
              </a:rPr>
              <a:t>Merkezi Yönetim</a:t>
            </a:r>
          </a:p>
          <a:p>
            <a:pPr marL="88900" indent="-88900">
              <a:buFontTx/>
              <a:buChar char="-"/>
            </a:pPr>
            <a:r>
              <a:rPr lang="tr-TR" sz="1300" dirty="0" smtClean="0">
                <a:solidFill>
                  <a:schemeClr val="tx2">
                    <a:lumMod val="75000"/>
                  </a:schemeClr>
                </a:solidFill>
                <a:latin typeface="Times New Roman" panose="02020603050405020304" pitchFamily="18" charset="0"/>
                <a:cs typeface="Times New Roman" panose="02020603050405020304" pitchFamily="18" charset="0"/>
              </a:rPr>
              <a:t>Yerel Yönetim</a:t>
            </a:r>
            <a:endParaRPr lang="tr-TR" sz="13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19" name="Yuvarlatılmış Dikdörtgen 18"/>
          <p:cNvSpPr/>
          <p:nvPr/>
        </p:nvSpPr>
        <p:spPr>
          <a:xfrm>
            <a:off x="2386095" y="2606347"/>
            <a:ext cx="2013576" cy="224987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88900" indent="-88900">
              <a:buFontTx/>
              <a:buChar char="-"/>
            </a:pPr>
            <a:r>
              <a:rPr lang="tr-TR" sz="1300" dirty="0">
                <a:solidFill>
                  <a:schemeClr val="tx2">
                    <a:lumMod val="75000"/>
                  </a:schemeClr>
                </a:solidFill>
                <a:latin typeface="Times New Roman" panose="02020603050405020304" pitchFamily="18" charset="0"/>
                <a:cs typeface="Times New Roman" panose="02020603050405020304" pitchFamily="18" charset="0"/>
              </a:rPr>
              <a:t>Toprak Kullanım Planlamacıları</a:t>
            </a:r>
          </a:p>
          <a:p>
            <a:pPr marL="88900" indent="-88900">
              <a:buFontTx/>
              <a:buChar char="-"/>
            </a:pPr>
            <a:r>
              <a:rPr lang="tr-TR" sz="1300" dirty="0" smtClean="0">
                <a:solidFill>
                  <a:schemeClr val="tx2">
                    <a:lumMod val="75000"/>
                  </a:schemeClr>
                </a:solidFill>
                <a:latin typeface="Times New Roman" panose="02020603050405020304" pitchFamily="18" charset="0"/>
                <a:cs typeface="Times New Roman" panose="02020603050405020304" pitchFamily="18" charset="0"/>
              </a:rPr>
              <a:t>Emlak Komisyoncuları</a:t>
            </a:r>
          </a:p>
          <a:p>
            <a:pPr marL="88900" indent="-88900">
              <a:buFontTx/>
              <a:buChar char="-"/>
            </a:pPr>
            <a:r>
              <a:rPr lang="tr-TR" sz="1300" dirty="0" smtClean="0">
                <a:solidFill>
                  <a:schemeClr val="tx2">
                    <a:lumMod val="75000"/>
                  </a:schemeClr>
                </a:solidFill>
                <a:latin typeface="Times New Roman" panose="02020603050405020304" pitchFamily="18" charset="0"/>
                <a:cs typeface="Times New Roman" panose="02020603050405020304" pitchFamily="18" charset="0"/>
              </a:rPr>
              <a:t>Emlak Yöneticileri</a:t>
            </a:r>
          </a:p>
          <a:p>
            <a:pPr marL="88900" indent="-88900">
              <a:buFontTx/>
              <a:buChar char="-"/>
            </a:pPr>
            <a:r>
              <a:rPr lang="tr-TR" sz="1300" dirty="0" smtClean="0">
                <a:solidFill>
                  <a:schemeClr val="tx2">
                    <a:lumMod val="75000"/>
                  </a:schemeClr>
                </a:solidFill>
                <a:latin typeface="Times New Roman" panose="02020603050405020304" pitchFamily="18" charset="0"/>
                <a:cs typeface="Times New Roman" panose="02020603050405020304" pitchFamily="18" charset="0"/>
              </a:rPr>
              <a:t>Gayrimenkul Finansman Şirketleri</a:t>
            </a:r>
          </a:p>
          <a:p>
            <a:pPr marL="88900" indent="-88900">
              <a:buFontTx/>
              <a:buChar char="-"/>
            </a:pPr>
            <a:r>
              <a:rPr lang="tr-TR" sz="1300" dirty="0" smtClean="0">
                <a:solidFill>
                  <a:schemeClr val="tx2">
                    <a:lumMod val="75000"/>
                  </a:schemeClr>
                </a:solidFill>
                <a:latin typeface="Times New Roman" panose="02020603050405020304" pitchFamily="18" charset="0"/>
                <a:cs typeface="Times New Roman" panose="02020603050405020304" pitchFamily="18" charset="0"/>
              </a:rPr>
              <a:t>Gayrimenkul  Değerleme Kuruluşları</a:t>
            </a:r>
            <a:endParaRPr lang="tr-TR" sz="1300" dirty="0">
              <a:solidFill>
                <a:schemeClr val="tx2">
                  <a:lumMod val="75000"/>
                </a:schemeClr>
              </a:solidFill>
              <a:latin typeface="Times New Roman" panose="02020603050405020304" pitchFamily="18" charset="0"/>
              <a:cs typeface="Times New Roman" panose="02020603050405020304" pitchFamily="18" charset="0"/>
            </a:endParaRPr>
          </a:p>
          <a:p>
            <a:pPr marL="88900" indent="-88900">
              <a:buFontTx/>
              <a:buChar char="-"/>
            </a:pPr>
            <a:r>
              <a:rPr lang="tr-TR" sz="1300" dirty="0" smtClean="0">
                <a:solidFill>
                  <a:schemeClr val="tx2">
                    <a:lumMod val="75000"/>
                  </a:schemeClr>
                </a:solidFill>
                <a:latin typeface="Times New Roman" panose="02020603050405020304" pitchFamily="18" charset="0"/>
                <a:cs typeface="Times New Roman" panose="02020603050405020304" pitchFamily="18" charset="0"/>
              </a:rPr>
              <a:t>Varlık Yönetim Şirketleri</a:t>
            </a:r>
            <a:endParaRPr lang="tr-TR" sz="13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20" name="Yuvarlatılmış Dikdörtgen 19"/>
          <p:cNvSpPr/>
          <p:nvPr/>
        </p:nvSpPr>
        <p:spPr>
          <a:xfrm>
            <a:off x="4579902" y="2629281"/>
            <a:ext cx="1536660" cy="97446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88900" indent="-88900">
              <a:buFontTx/>
              <a:buChar char="-"/>
            </a:pPr>
            <a:r>
              <a:rPr lang="tr-TR" sz="1300" dirty="0" smtClean="0">
                <a:solidFill>
                  <a:schemeClr val="tx2">
                    <a:lumMod val="75000"/>
                  </a:schemeClr>
                </a:solidFill>
                <a:latin typeface="Times New Roman" panose="02020603050405020304" pitchFamily="18" charset="0"/>
                <a:cs typeface="Times New Roman" panose="02020603050405020304" pitchFamily="18" charset="0"/>
              </a:rPr>
              <a:t>Gayrimenkul Sahipleri</a:t>
            </a:r>
          </a:p>
          <a:p>
            <a:pPr marL="88900" indent="-88900">
              <a:buFontTx/>
              <a:buChar char="-"/>
            </a:pPr>
            <a:r>
              <a:rPr lang="tr-TR" sz="1300" dirty="0" smtClean="0">
                <a:solidFill>
                  <a:schemeClr val="tx2">
                    <a:lumMod val="75000"/>
                  </a:schemeClr>
                </a:solidFill>
                <a:latin typeface="Times New Roman" panose="02020603050405020304" pitchFamily="18" charset="0"/>
                <a:cs typeface="Times New Roman" panose="02020603050405020304" pitchFamily="18" charset="0"/>
              </a:rPr>
              <a:t>Kiracılar</a:t>
            </a:r>
          </a:p>
          <a:p>
            <a:pPr marL="88900" indent="-88900">
              <a:buFontTx/>
              <a:buChar char="-"/>
            </a:pPr>
            <a:r>
              <a:rPr lang="tr-TR" sz="1300" dirty="0" smtClean="0">
                <a:solidFill>
                  <a:schemeClr val="tx2">
                    <a:lumMod val="75000"/>
                  </a:schemeClr>
                </a:solidFill>
                <a:latin typeface="Times New Roman" panose="02020603050405020304" pitchFamily="18" charset="0"/>
                <a:cs typeface="Times New Roman" panose="02020603050405020304" pitchFamily="18" charset="0"/>
              </a:rPr>
              <a:t>Yatırımcılar</a:t>
            </a:r>
            <a:endParaRPr lang="tr-TR" sz="13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21" name="Yuvarlatılmış Dikdörtgen 20"/>
          <p:cNvSpPr/>
          <p:nvPr/>
        </p:nvSpPr>
        <p:spPr>
          <a:xfrm>
            <a:off x="6230971" y="2640697"/>
            <a:ext cx="1509382" cy="77103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88900" indent="-88900">
              <a:buFontTx/>
              <a:buChar char="-"/>
            </a:pPr>
            <a:r>
              <a:rPr lang="tr-TR" sz="1300" dirty="0" smtClean="0">
                <a:solidFill>
                  <a:schemeClr val="tx2">
                    <a:lumMod val="75000"/>
                  </a:schemeClr>
                </a:solidFill>
                <a:latin typeface="Times New Roman" panose="02020603050405020304" pitchFamily="18" charset="0"/>
                <a:cs typeface="Times New Roman" panose="02020603050405020304" pitchFamily="18" charset="0"/>
              </a:rPr>
              <a:t>Proje Geliştirici Grup</a:t>
            </a:r>
            <a:endParaRPr lang="tr-TR" sz="1300" dirty="0">
              <a:solidFill>
                <a:schemeClr val="tx2">
                  <a:lumMod val="75000"/>
                </a:schemeClr>
              </a:solidFill>
              <a:latin typeface="Times New Roman" panose="02020603050405020304" pitchFamily="18" charset="0"/>
              <a:cs typeface="Times New Roman" panose="02020603050405020304" pitchFamily="18" charset="0"/>
            </a:endParaRPr>
          </a:p>
        </p:txBody>
      </p:sp>
      <p:cxnSp>
        <p:nvCxnSpPr>
          <p:cNvPr id="6" name="Düz Ok Bağlayıcısı 5"/>
          <p:cNvCxnSpPr/>
          <p:nvPr/>
        </p:nvCxnSpPr>
        <p:spPr>
          <a:xfrm>
            <a:off x="1115616" y="2204862"/>
            <a:ext cx="18256" cy="3680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Düz Ok Bağlayıcısı 24"/>
          <p:cNvCxnSpPr/>
          <p:nvPr/>
        </p:nvCxnSpPr>
        <p:spPr>
          <a:xfrm>
            <a:off x="3557514" y="2204862"/>
            <a:ext cx="0" cy="4054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Düz Ok Bağlayıcısı 30"/>
          <p:cNvCxnSpPr/>
          <p:nvPr/>
        </p:nvCxnSpPr>
        <p:spPr>
          <a:xfrm flipH="1">
            <a:off x="5564687" y="1498635"/>
            <a:ext cx="1805" cy="1869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Düz Ok Bağlayıcısı 32"/>
          <p:cNvCxnSpPr/>
          <p:nvPr/>
        </p:nvCxnSpPr>
        <p:spPr>
          <a:xfrm flipH="1">
            <a:off x="3557514" y="1491410"/>
            <a:ext cx="6374" cy="1794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Düz Ok Bağlayıcısı 36"/>
          <p:cNvCxnSpPr/>
          <p:nvPr/>
        </p:nvCxnSpPr>
        <p:spPr>
          <a:xfrm flipH="1">
            <a:off x="1115616" y="1484783"/>
            <a:ext cx="936104" cy="1270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Yuvarlatılmış Dikdörtgen 37"/>
          <p:cNvSpPr/>
          <p:nvPr/>
        </p:nvSpPr>
        <p:spPr>
          <a:xfrm>
            <a:off x="7801668" y="2640696"/>
            <a:ext cx="1342332" cy="77103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88900" indent="-88900">
              <a:buFontTx/>
              <a:buChar char="-"/>
            </a:pPr>
            <a:r>
              <a:rPr lang="tr-TR" sz="1300" dirty="0" smtClean="0">
                <a:solidFill>
                  <a:schemeClr val="tx2">
                    <a:lumMod val="75000"/>
                  </a:schemeClr>
                </a:solidFill>
                <a:latin typeface="Times New Roman" panose="02020603050405020304" pitchFamily="18" charset="0"/>
                <a:cs typeface="Times New Roman" panose="02020603050405020304" pitchFamily="18" charset="0"/>
              </a:rPr>
              <a:t>Yatırımcılar</a:t>
            </a:r>
          </a:p>
          <a:p>
            <a:pPr marL="88900" indent="-88900">
              <a:buFontTx/>
              <a:buChar char="-"/>
            </a:pPr>
            <a:r>
              <a:rPr lang="tr-TR" sz="1300" dirty="0" smtClean="0">
                <a:solidFill>
                  <a:schemeClr val="tx2">
                    <a:lumMod val="75000"/>
                  </a:schemeClr>
                </a:solidFill>
                <a:latin typeface="Times New Roman" panose="02020603050405020304" pitchFamily="18" charset="0"/>
                <a:cs typeface="Times New Roman" panose="02020603050405020304" pitchFamily="18" charset="0"/>
              </a:rPr>
              <a:t>Müteahhit</a:t>
            </a:r>
          </a:p>
          <a:p>
            <a:pPr marL="88900" indent="-88900">
              <a:buFontTx/>
              <a:buChar char="-"/>
            </a:pPr>
            <a:r>
              <a:rPr lang="tr-TR" sz="1300" dirty="0" smtClean="0">
                <a:solidFill>
                  <a:schemeClr val="tx2">
                    <a:lumMod val="75000"/>
                  </a:schemeClr>
                </a:solidFill>
                <a:latin typeface="Times New Roman" panose="02020603050405020304" pitchFamily="18" charset="0"/>
                <a:cs typeface="Times New Roman" panose="02020603050405020304" pitchFamily="18" charset="0"/>
              </a:rPr>
              <a:t>Taşeronlar</a:t>
            </a:r>
            <a:endParaRPr lang="tr-TR" sz="1300" dirty="0">
              <a:solidFill>
                <a:schemeClr val="tx2">
                  <a:lumMod val="75000"/>
                </a:schemeClr>
              </a:solidFill>
              <a:latin typeface="Times New Roman" panose="02020603050405020304" pitchFamily="18" charset="0"/>
              <a:cs typeface="Times New Roman" panose="02020603050405020304" pitchFamily="18" charset="0"/>
            </a:endParaRPr>
          </a:p>
        </p:txBody>
      </p:sp>
      <p:cxnSp>
        <p:nvCxnSpPr>
          <p:cNvPr id="40" name="Düz Ok Bağlayıcısı 39"/>
          <p:cNvCxnSpPr>
            <a:endCxn id="21" idx="0"/>
          </p:cNvCxnSpPr>
          <p:nvPr/>
        </p:nvCxnSpPr>
        <p:spPr>
          <a:xfrm flipH="1">
            <a:off x="6985662" y="2177681"/>
            <a:ext cx="30658" cy="4630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Yuvarlatılmış Dikdörtgen 41"/>
          <p:cNvSpPr/>
          <p:nvPr/>
        </p:nvSpPr>
        <p:spPr>
          <a:xfrm>
            <a:off x="6274128" y="3768678"/>
            <a:ext cx="1599831" cy="81525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88900" indent="-88900">
              <a:buFontTx/>
              <a:buChar char="-"/>
            </a:pPr>
            <a:r>
              <a:rPr lang="tr-TR" sz="1400" dirty="0" smtClean="0">
                <a:solidFill>
                  <a:schemeClr val="tx2">
                    <a:lumMod val="75000"/>
                  </a:schemeClr>
                </a:solidFill>
                <a:latin typeface="Times New Roman" panose="02020603050405020304" pitchFamily="18" charset="0"/>
                <a:cs typeface="Times New Roman" panose="02020603050405020304" pitchFamily="18" charset="0"/>
              </a:rPr>
              <a:t>Kadastrocular</a:t>
            </a:r>
          </a:p>
          <a:p>
            <a:pPr marL="88900" indent="-88900">
              <a:buFontTx/>
              <a:buChar char="-"/>
            </a:pPr>
            <a:r>
              <a:rPr lang="tr-TR" sz="1400" dirty="0" smtClean="0">
                <a:solidFill>
                  <a:schemeClr val="tx2">
                    <a:lumMod val="75000"/>
                  </a:schemeClr>
                </a:solidFill>
                <a:latin typeface="Times New Roman" panose="02020603050405020304" pitchFamily="18" charset="0"/>
                <a:cs typeface="Times New Roman" panose="02020603050405020304" pitchFamily="18" charset="0"/>
              </a:rPr>
              <a:t>Mühendisler</a:t>
            </a:r>
          </a:p>
          <a:p>
            <a:pPr marL="88900" indent="-88900">
              <a:buFontTx/>
              <a:buChar char="-"/>
            </a:pPr>
            <a:r>
              <a:rPr lang="tr-TR" sz="1400" dirty="0" smtClean="0">
                <a:solidFill>
                  <a:schemeClr val="tx2">
                    <a:lumMod val="75000"/>
                  </a:schemeClr>
                </a:solidFill>
                <a:latin typeface="Times New Roman" panose="02020603050405020304" pitchFamily="18" charset="0"/>
                <a:cs typeface="Times New Roman" panose="02020603050405020304" pitchFamily="18" charset="0"/>
              </a:rPr>
              <a:t>Mimarlar</a:t>
            </a:r>
            <a:endParaRPr lang="tr-TR" sz="1400" dirty="0">
              <a:solidFill>
                <a:schemeClr val="tx2">
                  <a:lumMod val="75000"/>
                </a:schemeClr>
              </a:solidFill>
              <a:latin typeface="Times New Roman" panose="02020603050405020304" pitchFamily="18" charset="0"/>
              <a:cs typeface="Times New Roman" panose="02020603050405020304" pitchFamily="18" charset="0"/>
            </a:endParaRPr>
          </a:p>
        </p:txBody>
      </p:sp>
      <p:cxnSp>
        <p:nvCxnSpPr>
          <p:cNvPr id="47" name="Düz Ok Bağlayıcısı 46"/>
          <p:cNvCxnSpPr/>
          <p:nvPr/>
        </p:nvCxnSpPr>
        <p:spPr>
          <a:xfrm>
            <a:off x="7016319" y="3401669"/>
            <a:ext cx="29134" cy="3567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İçerik Yer Tutucusu 2"/>
          <p:cNvSpPr>
            <a:spLocks noGrp="1"/>
          </p:cNvSpPr>
          <p:nvPr>
            <p:ph idx="1"/>
          </p:nvPr>
        </p:nvSpPr>
        <p:spPr>
          <a:xfrm>
            <a:off x="978494" y="4849217"/>
            <a:ext cx="7708305" cy="1217715"/>
          </a:xfrm>
        </p:spPr>
        <p:txBody>
          <a:bodyPr>
            <a:noAutofit/>
          </a:bodyPr>
          <a:lstStyle/>
          <a:p>
            <a:pPr algn="just" fontAlgn="auto">
              <a:lnSpc>
                <a:spcPct val="150000"/>
              </a:lnSpc>
              <a:spcAft>
                <a:spcPts val="0"/>
              </a:spcAft>
              <a:buFont typeface="Wingdings" panose="05000000000000000000" pitchFamily="2" charset="2"/>
              <a:buChar char="Ø"/>
              <a:defRPr/>
            </a:pPr>
            <a:r>
              <a:rPr lang="tr-TR" sz="1600" b="1" dirty="0" smtClean="0">
                <a:latin typeface="Times New Roman" panose="02020603050405020304" pitchFamily="18" charset="0"/>
                <a:cs typeface="Times New Roman" panose="02020603050405020304" pitchFamily="18" charset="0"/>
              </a:rPr>
              <a:t>Gayrimenkul Piyasası: </a:t>
            </a:r>
            <a:r>
              <a:rPr lang="tr-TR" sz="1600" dirty="0" smtClean="0">
                <a:latin typeface="Times New Roman" panose="02020603050405020304" pitchFamily="18" charset="0"/>
                <a:cs typeface="Times New Roman" panose="02020603050405020304" pitchFamily="18" charset="0"/>
              </a:rPr>
              <a:t>Gayrimenkullerin, gayrimenkullerin sağladığı hakları temsil eden menkul kıymetlerin, para ve benzeri varlıkların değişiminin yapıldığı yerlerdir.</a:t>
            </a:r>
          </a:p>
        </p:txBody>
      </p:sp>
      <p:cxnSp>
        <p:nvCxnSpPr>
          <p:cNvPr id="48" name="Düz Ok Bağlayıcısı 47"/>
          <p:cNvCxnSpPr/>
          <p:nvPr/>
        </p:nvCxnSpPr>
        <p:spPr>
          <a:xfrm>
            <a:off x="5364088" y="2166266"/>
            <a:ext cx="3457" cy="4458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Düz Ok Bağlayıcısı 48"/>
          <p:cNvCxnSpPr/>
          <p:nvPr/>
        </p:nvCxnSpPr>
        <p:spPr>
          <a:xfrm>
            <a:off x="8457905" y="2166266"/>
            <a:ext cx="14567" cy="4630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92575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2"/>
          <p:cNvSpPr>
            <a:spLocks noGrp="1"/>
          </p:cNvSpPr>
          <p:nvPr>
            <p:ph idx="1"/>
          </p:nvPr>
        </p:nvSpPr>
        <p:spPr>
          <a:xfrm>
            <a:off x="605790" y="1102456"/>
            <a:ext cx="8250611" cy="5690954"/>
          </a:xfrm>
        </p:spPr>
        <p:txBody>
          <a:bodyPr>
            <a:noAutofit/>
          </a:bodyPr>
          <a:lstStyle/>
          <a:p>
            <a:pPr marL="781050" algn="just">
              <a:lnSpc>
                <a:spcPct val="150000"/>
              </a:lnSpc>
              <a:buFont typeface="Wingdings" panose="05000000000000000000" pitchFamily="2" charset="2"/>
              <a:buChar char="Ø"/>
              <a:defRPr/>
            </a:pPr>
            <a:r>
              <a:rPr lang="tr-TR" sz="1300" dirty="0" smtClean="0">
                <a:latin typeface="Times New Roman" panose="02020603050405020304" pitchFamily="18" charset="0"/>
                <a:cs typeface="Times New Roman" panose="02020603050405020304" pitchFamily="18" charset="0"/>
              </a:rPr>
              <a:t>Merkezi Yönetim/Devlet:</a:t>
            </a:r>
          </a:p>
          <a:p>
            <a:pPr marL="1181100" lvl="1" algn="just">
              <a:lnSpc>
                <a:spcPct val="150000"/>
              </a:lnSpc>
              <a:spcBef>
                <a:spcPts val="0"/>
              </a:spcBef>
              <a:buFont typeface="Wingdings" panose="05000000000000000000" pitchFamily="2" charset="2"/>
              <a:buChar char="Ø"/>
              <a:defRPr/>
            </a:pPr>
            <a:r>
              <a:rPr lang="tr-TR" sz="1300" dirty="0" smtClean="0">
                <a:latin typeface="Times New Roman" panose="02020603050405020304" pitchFamily="18" charset="0"/>
                <a:cs typeface="Times New Roman" panose="02020603050405020304" pitchFamily="18" charset="0"/>
              </a:rPr>
              <a:t>Kurumsal yapıya sahip gayrimenkul piyasasının düzenleyicisi devlettir.</a:t>
            </a:r>
          </a:p>
          <a:p>
            <a:pPr marL="1181100" lvl="1" algn="just">
              <a:lnSpc>
                <a:spcPct val="150000"/>
              </a:lnSpc>
              <a:spcBef>
                <a:spcPts val="0"/>
              </a:spcBef>
              <a:buFont typeface="Wingdings" panose="05000000000000000000" pitchFamily="2" charset="2"/>
              <a:buChar char="Ø"/>
              <a:defRPr/>
            </a:pPr>
            <a:r>
              <a:rPr lang="tr-TR" sz="1300" dirty="0" smtClean="0">
                <a:latin typeface="Times New Roman" panose="02020603050405020304" pitchFamily="18" charset="0"/>
                <a:cs typeface="Times New Roman" panose="02020603050405020304" pitchFamily="18" charset="0"/>
              </a:rPr>
              <a:t>Türkiye’de gayrimenkul piyasasının organize bir yapıya sahip olabilmesi için atılan ilk adım 06.03.2007 tarihinde </a:t>
            </a:r>
            <a:r>
              <a:rPr lang="tr-TR" sz="1300" dirty="0" err="1" smtClean="0">
                <a:latin typeface="Times New Roman" panose="02020603050405020304" pitchFamily="18" charset="0"/>
                <a:cs typeface="Times New Roman" panose="02020603050405020304" pitchFamily="18" charset="0"/>
              </a:rPr>
              <a:t>RG’de</a:t>
            </a:r>
            <a:r>
              <a:rPr lang="tr-TR" sz="1300" dirty="0" smtClean="0">
                <a:latin typeface="Times New Roman" panose="02020603050405020304" pitchFamily="18" charset="0"/>
                <a:cs typeface="Times New Roman" panose="02020603050405020304" pitchFamily="18" charset="0"/>
              </a:rPr>
              <a:t> yayımlanan 5582 sayılı Konut Finansmanı Sistemine İlişkin Kanunlarda Değişiklik Yapılması Hakkındaki Kanun’dur.</a:t>
            </a:r>
          </a:p>
          <a:p>
            <a:pPr marL="1181100" lvl="1" algn="just">
              <a:lnSpc>
                <a:spcPct val="150000"/>
              </a:lnSpc>
              <a:spcBef>
                <a:spcPts val="0"/>
              </a:spcBef>
              <a:buFont typeface="Wingdings" panose="05000000000000000000" pitchFamily="2" charset="2"/>
              <a:buChar char="Ø"/>
              <a:defRPr/>
            </a:pPr>
            <a:r>
              <a:rPr lang="tr-TR" sz="1300" dirty="0" smtClean="0">
                <a:latin typeface="Times New Roman" panose="02020603050405020304" pitchFamily="18" charset="0"/>
                <a:cs typeface="Times New Roman" panose="02020603050405020304" pitchFamily="18" charset="0"/>
              </a:rPr>
              <a:t>Bu düzenleme ile kurum, kural ve araçları ile gelişmiş bir piyasa yapısının oluşturulması ve bu yapı içerisinde varlık değerinin doğru oluşması sağlanarak alıcı ve satıcıların haklarının güvence altına alınması amaçlanmıştır.</a:t>
            </a:r>
          </a:p>
          <a:p>
            <a:pPr marL="1181100" lvl="1" algn="just">
              <a:lnSpc>
                <a:spcPct val="150000"/>
              </a:lnSpc>
              <a:spcBef>
                <a:spcPts val="0"/>
              </a:spcBef>
              <a:buFont typeface="Wingdings" panose="05000000000000000000" pitchFamily="2" charset="2"/>
              <a:buChar char="Ø"/>
              <a:defRPr/>
            </a:pPr>
            <a:r>
              <a:rPr lang="tr-TR" sz="1300" dirty="0" smtClean="0">
                <a:latin typeface="Times New Roman" panose="02020603050405020304" pitchFamily="18" charset="0"/>
                <a:cs typeface="Times New Roman" panose="02020603050405020304" pitchFamily="18" charset="0"/>
              </a:rPr>
              <a:t>Devlet, aynı zamanda bu piyasanın büyük bir oyuncusudur. </a:t>
            </a:r>
          </a:p>
          <a:p>
            <a:pPr marL="1181100" lvl="1" algn="just">
              <a:lnSpc>
                <a:spcPct val="150000"/>
              </a:lnSpc>
              <a:spcBef>
                <a:spcPts val="0"/>
              </a:spcBef>
              <a:buFont typeface="Wingdings" panose="05000000000000000000" pitchFamily="2" charset="2"/>
              <a:buChar char="Ø"/>
              <a:defRPr/>
            </a:pPr>
            <a:r>
              <a:rPr lang="tr-TR" sz="1300" dirty="0" smtClean="0">
                <a:latin typeface="Times New Roman" panose="02020603050405020304" pitchFamily="18" charset="0"/>
                <a:cs typeface="Times New Roman" panose="02020603050405020304" pitchFamily="18" charset="0"/>
              </a:rPr>
              <a:t>Devletin, kara yollarında, otoyollarda, köprülerde, parklarda, askeri alanlarda ve diğer benzer yerlerde kamu mülkiyetine sahip olması, bu alanlara ilişkin yeni düzenlemeler yapması, faiz oranı ve vergi düzenlemeleri yapması büyük oyuncu olmasını sağlamaktadır.</a:t>
            </a:r>
          </a:p>
          <a:p>
            <a:pPr marL="781050" algn="just">
              <a:lnSpc>
                <a:spcPct val="150000"/>
              </a:lnSpc>
              <a:buFont typeface="Wingdings" panose="05000000000000000000" pitchFamily="2" charset="2"/>
              <a:buChar char="Ø"/>
              <a:defRPr/>
            </a:pPr>
            <a:r>
              <a:rPr lang="tr-TR" sz="1300" dirty="0">
                <a:latin typeface="Times New Roman" panose="02020603050405020304" pitchFamily="18" charset="0"/>
                <a:cs typeface="Times New Roman" panose="02020603050405020304" pitchFamily="18" charset="0"/>
              </a:rPr>
              <a:t>Yerel Yönetim:</a:t>
            </a:r>
          </a:p>
          <a:p>
            <a:pPr marL="1181100" lvl="1" algn="just">
              <a:lnSpc>
                <a:spcPct val="150000"/>
              </a:lnSpc>
              <a:spcBef>
                <a:spcPts val="0"/>
              </a:spcBef>
              <a:buFont typeface="Wingdings" panose="05000000000000000000" pitchFamily="2" charset="2"/>
              <a:buChar char="Ø"/>
              <a:defRPr/>
            </a:pPr>
            <a:r>
              <a:rPr lang="tr-TR" sz="1300" dirty="0">
                <a:latin typeface="Times New Roman" panose="02020603050405020304" pitchFamily="18" charset="0"/>
                <a:cs typeface="Times New Roman" panose="02020603050405020304" pitchFamily="18" charset="0"/>
              </a:rPr>
              <a:t>Belirli alanların yerleşime açılmasına yönelik plan çalışmaları, altyapı yatırımları, sektöre ilişkin vergisel teşviklerinin varlığa veya yokluğu gayrimenkullerin değerini etkileyen yerel yönetimlerin yönlendirdiği faktörler olabilmektedir.</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Piyasa Düzenleyiciler</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66274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2"/>
          <p:cNvSpPr>
            <a:spLocks noGrp="1"/>
          </p:cNvSpPr>
          <p:nvPr>
            <p:ph idx="1"/>
          </p:nvPr>
        </p:nvSpPr>
        <p:spPr>
          <a:xfrm>
            <a:off x="588699" y="977300"/>
            <a:ext cx="8233411" cy="5447630"/>
          </a:xfrm>
        </p:spPr>
        <p:txBody>
          <a:bodyPr>
            <a:noAutofit/>
          </a:bodyPr>
          <a:lstStyle/>
          <a:p>
            <a:pPr marL="781050" algn="just">
              <a:lnSpc>
                <a:spcPct val="150000"/>
              </a:lnSpc>
              <a:buFont typeface="Wingdings" panose="05000000000000000000" pitchFamily="2" charset="2"/>
              <a:buChar char="Ø"/>
              <a:defRPr/>
            </a:pPr>
            <a:r>
              <a:rPr lang="tr-TR" sz="1500" dirty="0" smtClean="0">
                <a:latin typeface="Times New Roman" panose="02020603050405020304" pitchFamily="18" charset="0"/>
                <a:cs typeface="Times New Roman" panose="02020603050405020304" pitchFamily="18" charset="0"/>
              </a:rPr>
              <a:t>Gayrimenkul piyasası:</a:t>
            </a:r>
          </a:p>
          <a:p>
            <a:pPr marL="1181100" lvl="1" algn="just">
              <a:lnSpc>
                <a:spcPct val="150000"/>
              </a:lnSpc>
              <a:buFont typeface="Wingdings" panose="05000000000000000000" pitchFamily="2" charset="2"/>
              <a:buChar char="Ø"/>
              <a:defRPr/>
            </a:pPr>
            <a:r>
              <a:rPr lang="tr-TR" sz="1500" dirty="0" smtClean="0">
                <a:latin typeface="Times New Roman" panose="02020603050405020304" pitchFamily="18" charset="0"/>
                <a:cs typeface="Times New Roman" panose="02020603050405020304" pitchFamily="18" charset="0"/>
              </a:rPr>
              <a:t>Arsanın üretilmesi </a:t>
            </a:r>
          </a:p>
          <a:p>
            <a:pPr marL="1181100" lvl="1" algn="just">
              <a:lnSpc>
                <a:spcPct val="150000"/>
              </a:lnSpc>
              <a:buFont typeface="Wingdings" panose="05000000000000000000" pitchFamily="2" charset="2"/>
              <a:buChar char="Ø"/>
              <a:defRPr/>
            </a:pPr>
            <a:r>
              <a:rPr lang="tr-TR" sz="1500" dirty="0" smtClean="0">
                <a:latin typeface="Times New Roman" panose="02020603050405020304" pitchFamily="18" charset="0"/>
                <a:cs typeface="Times New Roman" panose="02020603050405020304" pitchFamily="18" charset="0"/>
              </a:rPr>
              <a:t>Arsanın projelendirilmesi</a:t>
            </a:r>
          </a:p>
          <a:p>
            <a:pPr marL="1181100" lvl="1" algn="just">
              <a:lnSpc>
                <a:spcPct val="150000"/>
              </a:lnSpc>
              <a:buFont typeface="Wingdings" panose="05000000000000000000" pitchFamily="2" charset="2"/>
              <a:buChar char="Ø"/>
              <a:defRPr/>
            </a:pPr>
            <a:r>
              <a:rPr lang="tr-TR" sz="1500" dirty="0">
                <a:latin typeface="Times New Roman" panose="02020603050405020304" pitchFamily="18" charset="0"/>
                <a:cs typeface="Times New Roman" panose="02020603050405020304" pitchFamily="18" charset="0"/>
              </a:rPr>
              <a:t>İ</a:t>
            </a:r>
            <a:r>
              <a:rPr lang="tr-TR" sz="1500" dirty="0" smtClean="0">
                <a:latin typeface="Times New Roman" panose="02020603050405020304" pitchFamily="18" charset="0"/>
                <a:cs typeface="Times New Roman" panose="02020603050405020304" pitchFamily="18" charset="0"/>
              </a:rPr>
              <a:t>nşaat faaliyetleri</a:t>
            </a:r>
          </a:p>
          <a:p>
            <a:pPr marL="1181100" lvl="1" algn="just">
              <a:lnSpc>
                <a:spcPct val="150000"/>
              </a:lnSpc>
              <a:buFont typeface="Wingdings" panose="05000000000000000000" pitchFamily="2" charset="2"/>
              <a:buChar char="Ø"/>
              <a:defRPr/>
            </a:pPr>
            <a:r>
              <a:rPr lang="tr-TR" sz="1500" dirty="0" smtClean="0">
                <a:latin typeface="Times New Roman" panose="02020603050405020304" pitchFamily="18" charset="0"/>
                <a:cs typeface="Times New Roman" panose="02020603050405020304" pitchFamily="18" charset="0"/>
              </a:rPr>
              <a:t>Gayrimenkullerin satış faaliyetleri</a:t>
            </a:r>
          </a:p>
          <a:p>
            <a:pPr marL="1181100" lvl="1" algn="just">
              <a:lnSpc>
                <a:spcPct val="150000"/>
              </a:lnSpc>
              <a:buFont typeface="Wingdings" panose="05000000000000000000" pitchFamily="2" charset="2"/>
              <a:buChar char="Ø"/>
              <a:defRPr/>
            </a:pPr>
            <a:r>
              <a:rPr lang="tr-TR" sz="1500" dirty="0">
                <a:latin typeface="Times New Roman" panose="02020603050405020304" pitchFamily="18" charset="0"/>
                <a:cs typeface="Times New Roman" panose="02020603050405020304" pitchFamily="18" charset="0"/>
              </a:rPr>
              <a:t>G</a:t>
            </a:r>
            <a:r>
              <a:rPr lang="tr-TR" sz="1500" dirty="0" smtClean="0">
                <a:latin typeface="Times New Roman" panose="02020603050405020304" pitchFamily="18" charset="0"/>
                <a:cs typeface="Times New Roman" panose="02020603050405020304" pitchFamily="18" charset="0"/>
              </a:rPr>
              <a:t>ayrimenkullerin yönetimi</a:t>
            </a:r>
          </a:p>
          <a:p>
            <a:pPr marL="1181100" lvl="1" algn="just">
              <a:lnSpc>
                <a:spcPct val="150000"/>
              </a:lnSpc>
              <a:buFont typeface="Wingdings" panose="05000000000000000000" pitchFamily="2" charset="2"/>
              <a:buChar char="Ø"/>
              <a:defRPr/>
            </a:pPr>
            <a:r>
              <a:rPr lang="tr-TR" sz="1500" dirty="0" smtClean="0">
                <a:latin typeface="Times New Roman" panose="02020603050405020304" pitchFamily="18" charset="0"/>
                <a:cs typeface="Times New Roman" panose="02020603050405020304" pitchFamily="18" charset="0"/>
              </a:rPr>
              <a:t>Gayrimenkullerin değerinin tespiti</a:t>
            </a:r>
          </a:p>
          <a:p>
            <a:pPr marL="1181100" lvl="1" algn="just">
              <a:lnSpc>
                <a:spcPct val="150000"/>
              </a:lnSpc>
              <a:buFont typeface="Wingdings" panose="05000000000000000000" pitchFamily="2" charset="2"/>
              <a:buChar char="Ø"/>
              <a:defRPr/>
            </a:pPr>
            <a:r>
              <a:rPr lang="tr-TR" sz="1500" dirty="0" smtClean="0">
                <a:latin typeface="Times New Roman" panose="02020603050405020304" pitchFamily="18" charset="0"/>
                <a:cs typeface="Times New Roman" panose="02020603050405020304" pitchFamily="18" charset="0"/>
              </a:rPr>
              <a:t>Gayrimenkullerin kredilendirilmesi</a:t>
            </a:r>
          </a:p>
          <a:p>
            <a:pPr marL="1181100" lvl="1" algn="just">
              <a:lnSpc>
                <a:spcPct val="150000"/>
              </a:lnSpc>
              <a:buFont typeface="Wingdings" panose="05000000000000000000" pitchFamily="2" charset="2"/>
              <a:buChar char="Ø"/>
              <a:defRPr/>
            </a:pPr>
            <a:r>
              <a:rPr lang="tr-TR" sz="1500" dirty="0" smtClean="0">
                <a:latin typeface="Times New Roman" panose="02020603050405020304" pitchFamily="18" charset="0"/>
                <a:cs typeface="Times New Roman" panose="02020603050405020304" pitchFamily="18" charset="0"/>
              </a:rPr>
              <a:t>İpotekli kredilerin menkul kıymete dönüştürülmesi</a:t>
            </a:r>
          </a:p>
          <a:p>
            <a:pPr marL="895350" lvl="1" indent="0" algn="just">
              <a:lnSpc>
                <a:spcPct val="150000"/>
              </a:lnSpc>
              <a:buNone/>
              <a:defRPr/>
            </a:pPr>
            <a:r>
              <a:rPr lang="tr-TR" sz="1500" dirty="0">
                <a:latin typeface="Times New Roman" panose="02020603050405020304" pitchFamily="18" charset="0"/>
                <a:cs typeface="Times New Roman" panose="02020603050405020304" pitchFamily="18" charset="0"/>
              </a:rPr>
              <a:t>s</a:t>
            </a:r>
            <a:r>
              <a:rPr lang="tr-TR" sz="1500" dirty="0" smtClean="0">
                <a:latin typeface="Times New Roman" panose="02020603050405020304" pitchFamily="18" charset="0"/>
                <a:cs typeface="Times New Roman" panose="02020603050405020304" pitchFamily="18" charset="0"/>
              </a:rPr>
              <a:t>üreçlerine ilişkin farklı bilgi birikimlerine sahip uzmanların faaliyet gösterdiği bir piyasadır.</a:t>
            </a:r>
          </a:p>
          <a:p>
            <a:pPr marL="1181100" lvl="1" algn="just">
              <a:lnSpc>
                <a:spcPct val="150000"/>
              </a:lnSpc>
              <a:buFont typeface="Wingdings" panose="05000000000000000000" pitchFamily="2" charset="2"/>
              <a:buChar char="Ø"/>
              <a:defRPr/>
            </a:pPr>
            <a:r>
              <a:rPr lang="tr-TR" sz="1500" dirty="0" smtClean="0">
                <a:latin typeface="Times New Roman" panose="02020603050405020304" pitchFamily="18" charset="0"/>
                <a:cs typeface="Times New Roman" panose="02020603050405020304" pitchFamily="18" charset="0"/>
              </a:rPr>
              <a:t>Gayrimenkul piyasaları kurumsal bir yapıya sahip ülkelerde, sektörde görev alacak her bir meslek grubu için yeterlilik şartı aranır.</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Piyasa Uzmanları</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40073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2"/>
          <p:cNvSpPr>
            <a:spLocks noGrp="1"/>
          </p:cNvSpPr>
          <p:nvPr>
            <p:ph idx="1"/>
          </p:nvPr>
        </p:nvSpPr>
        <p:spPr>
          <a:xfrm>
            <a:off x="611559" y="908720"/>
            <a:ext cx="8233411" cy="5447630"/>
          </a:xfrm>
        </p:spPr>
        <p:txBody>
          <a:bodyPr>
            <a:noAutofit/>
          </a:bodyPr>
          <a:lstStyle/>
          <a:p>
            <a:pPr marL="781050" algn="just">
              <a:lnSpc>
                <a:spcPct val="150000"/>
              </a:lnSpc>
              <a:buFont typeface="Wingdings" panose="05000000000000000000" pitchFamily="2" charset="2"/>
              <a:buChar char="Ø"/>
              <a:defRPr/>
            </a:pPr>
            <a:r>
              <a:rPr lang="tr-TR" sz="2000" dirty="0" smtClean="0">
                <a:latin typeface="Times New Roman" panose="02020603050405020304" pitchFamily="18" charset="0"/>
                <a:cs typeface="Times New Roman" panose="02020603050405020304" pitchFamily="18" charset="0"/>
              </a:rPr>
              <a:t>Toprak Kullanım Planlamacıları:</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Gayrimenkul gelişimi ile yakında ilgili olan bu grupta, birçok planlayıcı fiziksel tasarım üzerine çalışırken, bazıları gayrimenkul geliştirmenin ekonomik ve yatırım yönüyle ilgilenir; toprak kullanım politikalarını oluşturan kamuda çalışırlar.</a:t>
            </a:r>
            <a:endParaRPr lang="tr-TR" sz="1600" dirty="0">
              <a:latin typeface="Times New Roman" panose="02020603050405020304" pitchFamily="18" charset="0"/>
              <a:cs typeface="Times New Roman" panose="02020603050405020304" pitchFamily="18" charset="0"/>
            </a:endParaRPr>
          </a:p>
          <a:p>
            <a:pPr marL="781050" algn="just">
              <a:lnSpc>
                <a:spcPct val="150000"/>
              </a:lnSpc>
              <a:buFont typeface="Wingdings" panose="05000000000000000000" pitchFamily="2" charset="2"/>
              <a:buChar char="Ø"/>
              <a:defRPr/>
            </a:pPr>
            <a:r>
              <a:rPr lang="tr-TR" sz="2000" dirty="0" smtClean="0">
                <a:latin typeface="Times New Roman" panose="02020603050405020304" pitchFamily="18" charset="0"/>
                <a:cs typeface="Times New Roman" panose="02020603050405020304" pitchFamily="18" charset="0"/>
              </a:rPr>
              <a:t>Emlak Komisyoncuları:</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Piyasadaki arz ve talebi bir araya getirmede önemli bir role sahiptir.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Konut almak, satmak veya kiralamak isteyenleri bir araya getirir.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Küçük veya kurumsal yapıya sahip olabilir.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Kurumsal olanlar, sektördeki gelişmeleri takip eden, raporlar hazırlayan, eğilimleri not eden ve sektöre yatırım yapmak isteyenlere profesyonel danışmanlık hizmeti veren bir yapıda olabilir.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Kurumsal olanlar, dünya çapında örgütlenebilmektedir.</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Piyasa Uzmanları</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03981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2"/>
          <p:cNvSpPr>
            <a:spLocks noGrp="1"/>
          </p:cNvSpPr>
          <p:nvPr>
            <p:ph idx="1"/>
          </p:nvPr>
        </p:nvSpPr>
        <p:spPr>
          <a:xfrm>
            <a:off x="611559" y="908720"/>
            <a:ext cx="8233411" cy="5447630"/>
          </a:xfrm>
        </p:spPr>
        <p:txBody>
          <a:bodyPr>
            <a:noAutofit/>
          </a:bodyPr>
          <a:lstStyle/>
          <a:p>
            <a:pPr marL="781050" algn="just">
              <a:lnSpc>
                <a:spcPct val="150000"/>
              </a:lnSpc>
              <a:buFont typeface="Wingdings" panose="05000000000000000000" pitchFamily="2" charset="2"/>
              <a:buChar char="Ø"/>
              <a:defRPr/>
            </a:pPr>
            <a:r>
              <a:rPr lang="tr-TR" sz="2000" dirty="0" smtClean="0">
                <a:latin typeface="Times New Roman" panose="02020603050405020304" pitchFamily="18" charset="0"/>
                <a:cs typeface="Times New Roman" panose="02020603050405020304" pitchFamily="18" charset="0"/>
              </a:rPr>
              <a:t>Emlak Yöneticileri:</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Site ve AVM gibi gayrimenkul yatırımlarını kiralama, kira toplama, bakım ve onarak gibi günlük işlerini yapmak için yeterli bilgi ve uzmanlığa sahip kişilerdir.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En yoğun uygulandığı alan </a:t>
            </a:r>
            <a:r>
              <a:rPr lang="tr-TR" sz="1600" dirty="0" err="1" smtClean="0">
                <a:latin typeface="Times New Roman" panose="02020603050405020304" pitchFamily="18" charset="0"/>
                <a:cs typeface="Times New Roman" panose="02020603050405020304" pitchFamily="18" charset="0"/>
              </a:rPr>
              <a:t>AVM’lerdir</a:t>
            </a:r>
            <a:r>
              <a:rPr lang="tr-TR" sz="1600" dirty="0" smtClean="0">
                <a:latin typeface="Times New Roman" panose="02020603050405020304" pitchFamily="18" charset="0"/>
                <a:cs typeface="Times New Roman" panose="02020603050405020304" pitchFamily="18" charset="0"/>
              </a:rPr>
              <a:t>.</a:t>
            </a:r>
            <a:endParaRPr lang="tr-TR" sz="1600" dirty="0">
              <a:latin typeface="Times New Roman" panose="02020603050405020304" pitchFamily="18" charset="0"/>
              <a:cs typeface="Times New Roman" panose="02020603050405020304" pitchFamily="18" charset="0"/>
            </a:endParaRPr>
          </a:p>
          <a:p>
            <a:pPr marL="781050" algn="just">
              <a:lnSpc>
                <a:spcPct val="150000"/>
              </a:lnSpc>
              <a:buFont typeface="Wingdings" panose="05000000000000000000" pitchFamily="2" charset="2"/>
              <a:buChar char="Ø"/>
              <a:defRPr/>
            </a:pPr>
            <a:r>
              <a:rPr lang="tr-TR" sz="2000" dirty="0" smtClean="0">
                <a:latin typeface="Times New Roman" panose="02020603050405020304" pitchFamily="18" charset="0"/>
                <a:cs typeface="Times New Roman" panose="02020603050405020304" pitchFamily="18" charset="0"/>
              </a:rPr>
              <a:t>Konut Finansmanı Kurumları:</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Konut edinmek için yeterli tasarrufa sahip olmayan bireyleri kredilendiren finansal kurumlardır. </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Ticari bankalar, katılım bankaları, finansal kiralama şirketleri, sigorta şirketleri veya konut birlikleri örnek verilebilir.</a:t>
            </a:r>
          </a:p>
          <a:p>
            <a:pPr marL="781050" algn="just">
              <a:lnSpc>
                <a:spcPct val="150000"/>
              </a:lnSpc>
              <a:buFont typeface="Wingdings" panose="05000000000000000000" pitchFamily="2" charset="2"/>
              <a:buChar char="Ø"/>
              <a:defRPr/>
            </a:pPr>
            <a:r>
              <a:rPr lang="tr-TR" sz="2000" dirty="0" smtClean="0">
                <a:latin typeface="Times New Roman" panose="02020603050405020304" pitchFamily="18" charset="0"/>
                <a:cs typeface="Times New Roman" panose="02020603050405020304" pitchFamily="18" charset="0"/>
              </a:rPr>
              <a:t> Gayrimenkul Değerleme Uzmanları</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Gerçeğe uygun gayrimenkul değeri</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Kredilendirme kararının değerleme raporlarına göre verilmesi</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Piyasa Uzmanları</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15910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2"/>
          <p:cNvSpPr>
            <a:spLocks noGrp="1"/>
          </p:cNvSpPr>
          <p:nvPr>
            <p:ph idx="1"/>
          </p:nvPr>
        </p:nvSpPr>
        <p:spPr>
          <a:xfrm>
            <a:off x="577269" y="1011590"/>
            <a:ext cx="8233411" cy="5447630"/>
          </a:xfrm>
        </p:spPr>
        <p:txBody>
          <a:bodyPr>
            <a:noAutofit/>
          </a:bodyPr>
          <a:lstStyle/>
          <a:p>
            <a:pPr marL="781050" algn="just">
              <a:lnSpc>
                <a:spcPct val="150000"/>
              </a:lnSpc>
              <a:buFont typeface="Wingdings" panose="05000000000000000000" pitchFamily="2" charset="2"/>
              <a:buChar char="Ø"/>
              <a:defRPr/>
            </a:pPr>
            <a:r>
              <a:rPr lang="tr-TR" sz="2000" dirty="0" smtClean="0">
                <a:latin typeface="Times New Roman" panose="02020603050405020304" pitchFamily="18" charset="0"/>
                <a:cs typeface="Times New Roman" panose="02020603050405020304" pitchFamily="18" charset="0"/>
              </a:rPr>
              <a:t>Varlık Yönetim Şirketleri:</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TMSF, </a:t>
            </a:r>
            <a:r>
              <a:rPr lang="tr-TR" sz="1600" dirty="0">
                <a:latin typeface="Times New Roman" panose="02020603050405020304" pitchFamily="18" charset="0"/>
                <a:cs typeface="Times New Roman" panose="02020603050405020304" pitchFamily="18" charset="0"/>
              </a:rPr>
              <a:t>bankalar ve diğer mali kurumların alacakları ile diğer varlıklarının satın alınması, tahsili, yeniden yapılandırılması ve satılması amacına yönelik olarak faaliyet </a:t>
            </a:r>
            <a:r>
              <a:rPr lang="tr-TR" sz="1600" dirty="0" smtClean="0">
                <a:latin typeface="Times New Roman" panose="02020603050405020304" pitchFamily="18" charset="0"/>
                <a:cs typeface="Times New Roman" panose="02020603050405020304" pitchFamily="18" charset="0"/>
              </a:rPr>
              <a:t>gösterir.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Alacak tahsili için edindiği gayrimenkul ve sair mal, hak ve varlıkları işletebilir, kiralayabilir ve bunlara yatırım yapabilir.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Yeniden yapılandırma veya satışta danışmanlık ve aracılık hizmeti verir.</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Piyasa Uzmanları</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04653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2"/>
          <p:cNvSpPr>
            <a:spLocks noGrp="1"/>
          </p:cNvSpPr>
          <p:nvPr>
            <p:ph idx="1"/>
          </p:nvPr>
        </p:nvSpPr>
        <p:spPr>
          <a:xfrm>
            <a:off x="271689" y="1003453"/>
            <a:ext cx="8233411" cy="4665827"/>
          </a:xfrm>
        </p:spPr>
        <p:txBody>
          <a:bodyPr>
            <a:noAutofit/>
          </a:bodyPr>
          <a:lstStyle/>
          <a:p>
            <a:pPr marL="781050"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Piyasa Satıcıları:</a:t>
            </a:r>
          </a:p>
          <a:p>
            <a:pPr marL="1181100" lvl="1"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Gayrimenkul piyasasının arz yönünü oluşturur.</a:t>
            </a:r>
          </a:p>
          <a:p>
            <a:pPr marL="1181100" lvl="1"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Gayrimenkul üreticileri ve yatırımcıları bu grubu oluşturur.</a:t>
            </a:r>
          </a:p>
          <a:p>
            <a:pPr marL="1181100" lvl="1"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Proje Geliştiricileri: Proje geliştirici, kadastrocu, mimar ve mühendis</a:t>
            </a:r>
          </a:p>
          <a:p>
            <a:pPr marL="1581150" lvl="2"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Proje </a:t>
            </a:r>
            <a:r>
              <a:rPr lang="tr-TR" sz="1400" dirty="0">
                <a:latin typeface="Times New Roman" panose="02020603050405020304" pitchFamily="18" charset="0"/>
                <a:cs typeface="Times New Roman" panose="02020603050405020304" pitchFamily="18" charset="0"/>
              </a:rPr>
              <a:t>geliştiricileri arzın oluşması için gerekli girdi faktörlerini bir araya getirir.</a:t>
            </a:r>
          </a:p>
          <a:p>
            <a:pPr marL="1581150" lvl="2" algn="just">
              <a:lnSpc>
                <a:spcPct val="150000"/>
              </a:lnSpc>
              <a:buFont typeface="Wingdings" panose="05000000000000000000" pitchFamily="2" charset="2"/>
              <a:buChar char="Ø"/>
              <a:defRPr/>
            </a:pPr>
            <a:r>
              <a:rPr lang="tr-TR" sz="1400" dirty="0">
                <a:latin typeface="Times New Roman" panose="02020603050405020304" pitchFamily="18" charset="0"/>
                <a:cs typeface="Times New Roman" panose="02020603050405020304" pitchFamily="18" charset="0"/>
              </a:rPr>
              <a:t>Kadastrocular arazinin sınırlarını ve inşaata uygun olan alanları belirler.</a:t>
            </a:r>
          </a:p>
          <a:p>
            <a:pPr marL="1581150" lvl="2" algn="just">
              <a:lnSpc>
                <a:spcPct val="150000"/>
              </a:lnSpc>
              <a:buFont typeface="Wingdings" panose="05000000000000000000" pitchFamily="2" charset="2"/>
              <a:buChar char="Ø"/>
              <a:defRPr/>
            </a:pPr>
            <a:r>
              <a:rPr lang="tr-TR" sz="1400" dirty="0">
                <a:latin typeface="Times New Roman" panose="02020603050405020304" pitchFamily="18" charset="0"/>
                <a:cs typeface="Times New Roman" panose="02020603050405020304" pitchFamily="18" charset="0"/>
              </a:rPr>
              <a:t>Mimarlar genel hatları belirlenmiş projenin tasarımını yapar.</a:t>
            </a:r>
          </a:p>
          <a:p>
            <a:pPr marL="1581150" lvl="2" algn="just">
              <a:lnSpc>
                <a:spcPct val="150000"/>
              </a:lnSpc>
              <a:buFont typeface="Wingdings" panose="05000000000000000000" pitchFamily="2" charset="2"/>
              <a:buChar char="Ø"/>
              <a:defRPr/>
            </a:pPr>
            <a:r>
              <a:rPr lang="tr-TR" sz="1400" dirty="0">
                <a:latin typeface="Times New Roman" panose="02020603050405020304" pitchFamily="18" charset="0"/>
                <a:cs typeface="Times New Roman" panose="02020603050405020304" pitchFamily="18" charset="0"/>
              </a:rPr>
              <a:t>Mühendisler tasarlanan projenin yapısal </a:t>
            </a:r>
            <a:r>
              <a:rPr lang="tr-TR" sz="1400" dirty="0" smtClean="0">
                <a:latin typeface="Times New Roman" panose="02020603050405020304" pitchFamily="18" charset="0"/>
                <a:cs typeface="Times New Roman" panose="02020603050405020304" pitchFamily="18" charset="0"/>
              </a:rPr>
              <a:t>sağlamlığını </a:t>
            </a:r>
            <a:r>
              <a:rPr lang="tr-TR" sz="1400" dirty="0">
                <a:latin typeface="Times New Roman" panose="02020603050405020304" pitchFamily="18" charset="0"/>
                <a:cs typeface="Times New Roman" panose="02020603050405020304" pitchFamily="18" charset="0"/>
              </a:rPr>
              <a:t>garantiler.</a:t>
            </a:r>
          </a:p>
          <a:p>
            <a:pPr marL="1181100" lvl="1"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Bireysel veya kurumsal yatırımcılar gayrimenkul projesinin geliştirilmesine kaynak sağlar.</a:t>
            </a:r>
          </a:p>
          <a:p>
            <a:pPr marL="1181100" lvl="1"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Müteahhitler, projeleri uygularlar. İnşaat için gerekli hafriyatın yapılması, malzemenin temin edilmesi, gerekli işgücünün sağlanması ve imalatın yapılması görevi </a:t>
            </a:r>
            <a:r>
              <a:rPr lang="tr-TR" sz="1400" dirty="0" err="1" smtClean="0">
                <a:latin typeface="Times New Roman" panose="02020603050405020304" pitchFamily="18" charset="0"/>
                <a:cs typeface="Times New Roman" panose="02020603050405020304" pitchFamily="18" charset="0"/>
              </a:rPr>
              <a:t>müteahhite</a:t>
            </a:r>
            <a:r>
              <a:rPr lang="tr-TR" sz="1400" dirty="0" smtClean="0">
                <a:latin typeface="Times New Roman" panose="02020603050405020304" pitchFamily="18" charset="0"/>
                <a:cs typeface="Times New Roman" panose="02020603050405020304" pitchFamily="18" charset="0"/>
              </a:rPr>
              <a:t> aittir.</a:t>
            </a:r>
          </a:p>
          <a:p>
            <a:pPr marL="1181100" lvl="1"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Taşeronlar, inşaat işlerinde alt yüklenicilerdir.</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Piyasa Satıcıları</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12993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25640</TotalTime>
  <Words>1120</Words>
  <Application>Microsoft Office PowerPoint</Application>
  <PresentationFormat>Ekran Gösterisi (4:3)</PresentationFormat>
  <Paragraphs>210</Paragraphs>
  <Slides>18</Slides>
  <Notes>17</Notes>
  <HiddenSlides>0</HiddenSlides>
  <MMClips>0</MMClips>
  <ScaleCrop>false</ScaleCrop>
  <HeadingPairs>
    <vt:vector size="4" baseType="variant">
      <vt:variant>
        <vt:lpstr>Tema</vt:lpstr>
      </vt:variant>
      <vt:variant>
        <vt:i4>3</vt:i4>
      </vt:variant>
      <vt:variant>
        <vt:lpstr>Slayt Başlıkları</vt:lpstr>
      </vt:variant>
      <vt:variant>
        <vt:i4>18</vt:i4>
      </vt:variant>
    </vt:vector>
  </HeadingPairs>
  <TitlesOfParts>
    <vt:vector size="21" baseType="lpstr">
      <vt:lpstr>ekonomi</vt:lpstr>
      <vt:lpstr>1_Rics</vt:lpstr>
      <vt:lpstr>h.t.</vt:lpstr>
      <vt:lpstr>PowerPoint Sunusu</vt:lpstr>
      <vt:lpstr>Gayrimenkul Piyasaları</vt:lpstr>
      <vt:lpstr>Gayrimenkul Piyasaları</vt:lpstr>
      <vt:lpstr>Piyasa Düzenleyiciler</vt:lpstr>
      <vt:lpstr>Piyasa Uzmanları</vt:lpstr>
      <vt:lpstr>Piyasa Uzmanları</vt:lpstr>
      <vt:lpstr>Piyasa Uzmanları</vt:lpstr>
      <vt:lpstr>Piyasa Uzmanları</vt:lpstr>
      <vt:lpstr>Piyasa Satıcıları</vt:lpstr>
      <vt:lpstr>Piyasa Alıcıları</vt:lpstr>
      <vt:lpstr>Gayrimenkul Döngüsü</vt:lpstr>
      <vt:lpstr>Gayrimenkul Döngüsü</vt:lpstr>
      <vt:lpstr>Gayrimenkul Döngüsünü Etkileyen Faktörler</vt:lpstr>
      <vt:lpstr>Gayrimenkul Piyasası Fon Kaynakları</vt:lpstr>
      <vt:lpstr>Gayrimenkul Piyasası Fon Kaynakları</vt:lpstr>
      <vt:lpstr>Gayrimenkul Piyasalarının Etkinliği</vt:lpstr>
      <vt:lpstr>Etkin Bir Gayrimenkul Piyasasının Koşulları</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924</cp:revision>
  <cp:lastPrinted>2016-10-24T07:53:35Z</cp:lastPrinted>
  <dcterms:created xsi:type="dcterms:W3CDTF">2016-09-18T09:35:24Z</dcterms:created>
  <dcterms:modified xsi:type="dcterms:W3CDTF">2020-02-27T07:20:29Z</dcterms:modified>
</cp:coreProperties>
</file>