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2" r:id="rId3"/>
    <p:sldId id="273" r:id="rId4"/>
    <p:sldId id="283" r:id="rId5"/>
    <p:sldId id="284" r:id="rId6"/>
    <p:sldId id="28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</a:t>
            </a:r>
            <a:r>
              <a:rPr lang="en-US" dirty="0"/>
              <a:t>I</a:t>
            </a:r>
            <a:r>
              <a:rPr lang="tr-TR" dirty="0"/>
              <a:t>p Öğrencİsİ ve Yaşam boyu Öğrenme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Dr</a:t>
            </a:r>
            <a:r>
              <a:rPr lang="tr-TR" dirty="0"/>
              <a:t>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54720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Metabiliş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003232" cy="4704184"/>
          </a:xfrm>
        </p:spPr>
        <p:txBody>
          <a:bodyPr/>
          <a:lstStyle/>
          <a:p>
            <a:r>
              <a:rPr lang="tr-TR" dirty="0"/>
              <a:t>Metabiliş</a:t>
            </a:r>
            <a:r>
              <a:rPr lang="en-US" dirty="0"/>
              <a:t>, </a:t>
            </a:r>
            <a:r>
              <a:rPr lang="tr-TR" dirty="0"/>
              <a:t>kişinin</a:t>
            </a:r>
            <a:r>
              <a:rPr lang="en-US" dirty="0"/>
              <a:t> </a:t>
            </a:r>
            <a:r>
              <a:rPr lang="tr-TR" dirty="0"/>
              <a:t>kendi</a:t>
            </a:r>
            <a:r>
              <a:rPr lang="en-US" dirty="0"/>
              <a:t> </a:t>
            </a:r>
            <a:r>
              <a:rPr lang="tr-TR" dirty="0"/>
              <a:t>öğrenme </a:t>
            </a:r>
            <a:r>
              <a:rPr lang="en-US" dirty="0"/>
              <a:t>s</a:t>
            </a:r>
            <a:r>
              <a:rPr lang="tr-TR" dirty="0"/>
              <a:t>ürecinin</a:t>
            </a:r>
            <a:r>
              <a:rPr lang="en-US" dirty="0"/>
              <a:t> </a:t>
            </a:r>
            <a:r>
              <a:rPr lang="tr-TR" dirty="0"/>
              <a:t>veya</a:t>
            </a:r>
            <a:r>
              <a:rPr lang="en-US" dirty="0"/>
              <a:t> </a:t>
            </a:r>
            <a:r>
              <a:rPr lang="tr-TR" dirty="0"/>
              <a:t>bilgisinin</a:t>
            </a:r>
            <a:r>
              <a:rPr lang="en-US" dirty="0"/>
              <a:t> </a:t>
            </a:r>
            <a:r>
              <a:rPr lang="tr-TR" dirty="0"/>
              <a:t>farkında olması ve bunları kontrol etmesi ve kendisinin ya da başkalarının düşünce, duygu ve değerleri hakkında düşünmesidir.</a:t>
            </a:r>
          </a:p>
          <a:p>
            <a:endParaRPr lang="tr-TR" dirty="0"/>
          </a:p>
          <a:p>
            <a:r>
              <a:rPr lang="tr-TR" dirty="0"/>
              <a:t>Metabiliş, kişinin kendi düşüncelerinin farkında olması ve yönetmesi veya “düşünme hakkında düşünme” dir</a:t>
            </a:r>
            <a:r>
              <a:rPr lang="en-US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3039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Öğrenme ve Metabiliş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844824"/>
            <a:ext cx="8075240" cy="4632176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Öğrenme</a:t>
            </a:r>
            <a:r>
              <a:rPr lang="en-US" dirty="0"/>
              <a:t>;</a:t>
            </a:r>
            <a:r>
              <a:rPr lang="tr-TR" dirty="0"/>
              <a:t> </a:t>
            </a:r>
            <a:endParaRPr lang="en-US" dirty="0"/>
          </a:p>
          <a:p>
            <a:r>
              <a:rPr lang="tr-TR" dirty="0"/>
              <a:t>planlama, </a:t>
            </a:r>
            <a:endParaRPr lang="en-US" dirty="0"/>
          </a:p>
          <a:p>
            <a:r>
              <a:rPr lang="tr-TR" dirty="0"/>
              <a:t>bilgiyi harekete geçirme, </a:t>
            </a:r>
            <a:endParaRPr lang="en-US" dirty="0"/>
          </a:p>
          <a:p>
            <a:r>
              <a:rPr lang="tr-TR" dirty="0"/>
              <a:t>metabilişsel izleme-denetleme ve düzenleme, </a:t>
            </a:r>
            <a:endParaRPr lang="en-US" dirty="0"/>
          </a:p>
          <a:p>
            <a:r>
              <a:rPr lang="tr-TR" dirty="0"/>
              <a:t>yansıtma 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gibi çok sayıdaki kendi kendini düzenleme işlevinin kullanımı olarak tanımlanmaktadır.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                                                          </a:t>
            </a:r>
            <a:r>
              <a:rPr lang="tr-TR" sz="1800" dirty="0"/>
              <a:t>Azevedo </a:t>
            </a:r>
            <a:r>
              <a:rPr lang="en-US" sz="1800" dirty="0"/>
              <a:t>2009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7968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Tıp Eğitimi ve Metabiliş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266928" cy="4876800"/>
          </a:xfrm>
        </p:spPr>
        <p:txBody>
          <a:bodyPr/>
          <a:lstStyle/>
          <a:p>
            <a:r>
              <a:rPr lang="tr-TR" dirty="0"/>
              <a:t>Yaşamboyu öğrenme paradigmasının gerçekleşmesi ve mesleğini uygulamada yetkin bir tıp doktoru olmak için  metabiliş önemli ve gerekli bir bilişsel süreçtir.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Metabiliş, tıp doktorlarının deneyimlerinden öğrenebilmelerini ve sonuçta sezgilerine dayanarak hareket etmelerini sağlayan düşünce işlevidir</a:t>
            </a:r>
            <a:r>
              <a:rPr lang="en-US" dirty="0"/>
              <a:t>. </a:t>
            </a:r>
            <a:endParaRPr lang="tr-TR" dirty="0"/>
          </a:p>
          <a:p>
            <a:pPr marL="0" indent="0" algn="r">
              <a:buNone/>
            </a:pPr>
            <a:r>
              <a:rPr lang="tr-TR" sz="1800" dirty="0"/>
              <a:t>Quirk, 2006</a:t>
            </a:r>
            <a:endParaRPr lang="en-US" sz="1800" dirty="0"/>
          </a:p>
          <a:p>
            <a:endParaRPr lang="tr-T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996952"/>
            <a:ext cx="2883223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1147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864096"/>
          </a:xfrm>
        </p:spPr>
        <p:txBody>
          <a:bodyPr/>
          <a:lstStyle/>
          <a:p>
            <a:r>
              <a:rPr lang="tr-TR" dirty="0"/>
              <a:t>Tıp Eğitimi ve Metabiliş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50405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600" dirty="0"/>
              <a:t>T</a:t>
            </a:r>
            <a:r>
              <a:rPr lang="tr-TR" sz="2600" dirty="0"/>
              <a:t>ıp öğrencileri;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     </a:t>
            </a:r>
            <a:r>
              <a:rPr lang="tr-TR" sz="2600" dirty="0"/>
              <a:t>(a) hedeflerini belirleme ve önceliklerine göre sıralama, 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     </a:t>
            </a:r>
            <a:r>
              <a:rPr lang="tr-TR" sz="2600" dirty="0"/>
              <a:t>(b) hedeflerle ilgili olan gereksinimlerini belirleme ve değerlendirme, 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     </a:t>
            </a:r>
            <a:r>
              <a:rPr lang="tr-TR" sz="2600" dirty="0"/>
              <a:t>(c) deneyimlerini ihtiyacını karşılayacak şekilde düzenleme, 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     </a:t>
            </a:r>
            <a:r>
              <a:rPr lang="tr-TR" sz="2600" dirty="0"/>
              <a:t>(d) kendi bakış açısını belirleme ve başkalarının bakış açılarındaki farkları görme ve </a:t>
            </a:r>
          </a:p>
          <a:p>
            <a:pPr marL="0" indent="0">
              <a:buNone/>
            </a:pPr>
            <a:r>
              <a:rPr lang="tr-TR" sz="2600" dirty="0"/>
              <a:t>     (e) devamlı olarak bilgilerini, problem çözme becerilerini ve başkalarıyla olan etkileşimlerini izleme-denetleme becerilerini </a:t>
            </a:r>
          </a:p>
          <a:p>
            <a:pPr marL="0" indent="0">
              <a:buNone/>
            </a:pPr>
            <a:r>
              <a:rPr lang="tr-TR" sz="2600" dirty="0"/>
              <a:t>geliştirmelidirler</a:t>
            </a:r>
            <a:r>
              <a:rPr lang="en-US" sz="2600" dirty="0"/>
              <a:t>.</a:t>
            </a:r>
            <a:r>
              <a:rPr lang="tr-TR" sz="2600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1922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5283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algn="ctr"/>
            <a:r>
              <a:rPr lang="tr-TR" sz="3900" dirty="0">
                <a:solidFill>
                  <a:schemeClr val="tx1"/>
                </a:solidFill>
              </a:rPr>
              <a:t> NEDEN BİR HEKİM İÇİN YAŞAMBOYU ÖĞRENME GEREKLİDİR?</a:t>
            </a:r>
          </a:p>
          <a:p>
            <a:pPr algn="ctr"/>
            <a:endParaRPr lang="tr-TR" sz="3900" dirty="0">
              <a:solidFill>
                <a:schemeClr val="tx1"/>
              </a:solidFill>
            </a:endParaRPr>
          </a:p>
          <a:p>
            <a:pPr algn="ctr"/>
            <a:r>
              <a:rPr lang="tr-TR" sz="3900" dirty="0">
                <a:solidFill>
                  <a:schemeClr val="tx1"/>
                </a:solidFill>
              </a:rPr>
              <a:t> TIP ÖĞRENCİSİ OLARAK, BU BECERİNİN GELİŞTİRİLMESİ İÇİN NELER   YAPMAK GEREKİR</a:t>
            </a:r>
            <a:r>
              <a:rPr lang="tr-TR" sz="3600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367650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318</TotalTime>
  <Words>230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Clarity</vt:lpstr>
      <vt:lpstr>TIp Öğrencİsİ ve Yaşam boyu Öğrenme</vt:lpstr>
      <vt:lpstr>Metabiliş</vt:lpstr>
      <vt:lpstr>Öğrenme ve Metabiliş</vt:lpstr>
      <vt:lpstr>Tıp Eğitimi ve Metabiliş</vt:lpstr>
      <vt:lpstr>Tıp Eğitimi ve Metabiliş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Tıp Öğrencisi ve Yaşam boyu Öğrenme</dc:title>
  <dc:creator>Gonullu</dc:creator>
  <cp:lastModifiedBy>Gonullu</cp:lastModifiedBy>
  <cp:revision>40</cp:revision>
  <dcterms:created xsi:type="dcterms:W3CDTF">2006-08-16T00:00:00Z</dcterms:created>
  <dcterms:modified xsi:type="dcterms:W3CDTF">2018-05-06T12:20:07Z</dcterms:modified>
</cp:coreProperties>
</file>