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3" r:id="rId36"/>
    <p:sldId id="294" r:id="rId37"/>
    <p:sldId id="305" r:id="rId38"/>
    <p:sldId id="307" r:id="rId39"/>
    <p:sldId id="306" r:id="rId40"/>
    <p:sldId id="308" r:id="rId41"/>
    <p:sldId id="297" r:id="rId42"/>
    <p:sldId id="298" r:id="rId43"/>
    <p:sldId id="299" r:id="rId44"/>
    <p:sldId id="300" r:id="rId45"/>
    <p:sldId id="301" r:id="rId46"/>
    <p:sldId id="302" r:id="rId47"/>
    <p:sldId id="295" r:id="rId48"/>
    <p:sldId id="296" r:id="rId49"/>
    <p:sldId id="303" r:id="rId50"/>
    <p:sldId id="304" r:id="rId51"/>
    <p:sldId id="309" r:id="rId52"/>
    <p:sldId id="290" r:id="rId53"/>
    <p:sldId id="291" r:id="rId54"/>
    <p:sldId id="292" r:id="rId55"/>
    <p:sldId id="310" r:id="rId56"/>
    <p:sldId id="311" r:id="rId57"/>
    <p:sldId id="312" r:id="rId58"/>
    <p:sldId id="313" r:id="rId59"/>
    <p:sldId id="314" r:id="rId6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2" autoAdjust="0"/>
  </p:normalViewPr>
  <p:slideViewPr>
    <p:cSldViewPr>
      <p:cViewPr>
        <p:scale>
          <a:sx n="73" d="100"/>
          <a:sy n="73" d="100"/>
        </p:scale>
        <p:origin x="1320"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smtClean="0"/>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A23720DD-5B6D-40BF-8493-A6B52D484E6B}" type="datetimeFigureOut">
              <a:rPr lang="tr-TR" smtClean="0"/>
              <a:t>20.03.2019</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302176B-0E47-46AC-8F43-DAB4B8A37D06}" type="slidenum">
              <a:rPr lang="tr-TR" smtClean="0"/>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20.03.2019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20.03.2019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20.03.2019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20.03.2019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20.03.2019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20.03.2019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20.03.2019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20.03.2019</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smtClean="0"/>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20.03.2019</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A23720DD-5B6D-40BF-8493-A6B52D484E6B}" type="datetimeFigureOut">
              <a:rPr lang="tr-TR" smtClean="0"/>
              <a:t>20.03.2019</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7504" y="2348880"/>
            <a:ext cx="5688632" cy="1702160"/>
          </a:xfrm>
        </p:spPr>
        <p:txBody>
          <a:bodyPr>
            <a:normAutofit fontScale="90000"/>
          </a:bodyPr>
          <a:lstStyle/>
          <a:p>
            <a:r>
              <a:rPr lang="tr-TR" dirty="0" smtClean="0">
                <a:solidFill>
                  <a:schemeClr val="tx1">
                    <a:lumMod val="75000"/>
                    <a:lumOff val="25000"/>
                  </a:schemeClr>
                </a:solidFill>
              </a:rPr>
              <a:t>DEĞERLENDİRME VE BİREYSELLEŞTİRİLMİŞ EĞİTİM PROGRAMI</a:t>
            </a:r>
            <a:endParaRPr lang="tr-TR" dirty="0">
              <a:solidFill>
                <a:schemeClr val="tx1">
                  <a:lumMod val="75000"/>
                  <a:lumOff val="25000"/>
                </a:schemeClr>
              </a:solidFill>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5104885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11560" y="2323652"/>
            <a:ext cx="7992888" cy="3508977"/>
          </a:xfrm>
        </p:spPr>
        <p:txBody>
          <a:bodyPr/>
          <a:lstStyle/>
          <a:p>
            <a:pPr lvl="1"/>
            <a:r>
              <a:rPr lang="tr-TR" b="1" dirty="0" smtClean="0">
                <a:solidFill>
                  <a:srgbClr val="FF0000"/>
                </a:solidFill>
              </a:rPr>
              <a:t>Hata Analizi:</a:t>
            </a:r>
          </a:p>
          <a:p>
            <a:pPr lvl="2"/>
            <a:r>
              <a:rPr lang="tr-TR" dirty="0" smtClean="0">
                <a:solidFill>
                  <a:schemeClr val="tx1"/>
                </a:solidFill>
              </a:rPr>
              <a:t>Öğrencilerin çalışmalarındaki hatalar değerlendirilip, bu hatalardan anlamlı bir örüntü oluşturulmaya çalışılır</a:t>
            </a:r>
          </a:p>
          <a:p>
            <a:pPr lvl="2"/>
            <a:r>
              <a:rPr lang="tr-TR" dirty="0" smtClean="0">
                <a:solidFill>
                  <a:schemeClr val="tx1"/>
                </a:solidFill>
              </a:rPr>
              <a:t>Sesli okuma, okuduğunu anlama, yazma ve matematik becerilerinin değerlendirilmesinde kullanılan bir tekniktir.</a:t>
            </a:r>
          </a:p>
          <a:p>
            <a:pPr lvl="2"/>
            <a:r>
              <a:rPr lang="tr-TR" dirty="0" smtClean="0">
                <a:solidFill>
                  <a:schemeClr val="tx1"/>
                </a:solidFill>
              </a:rPr>
              <a:t>Hatalardan örüntü elde etmek için deneme sayılarının yeterli çoklukta olmasına dikkat edilmeli</a:t>
            </a:r>
          </a:p>
          <a:p>
            <a:pPr lvl="2"/>
            <a:r>
              <a:rPr lang="tr-TR" dirty="0" smtClean="0">
                <a:solidFill>
                  <a:schemeClr val="tx1"/>
                </a:solidFill>
              </a:rPr>
              <a:t>Dikkatsizlik ya da yanlış veya yetersiz yönerge sonucu oluşan hatalar analize dahil edilmez.</a:t>
            </a:r>
            <a:endParaRPr lang="tr-TR" dirty="0">
              <a:solidFill>
                <a:schemeClr val="tx1"/>
              </a:solidFill>
            </a:endParaRPr>
          </a:p>
        </p:txBody>
      </p:sp>
    </p:spTree>
    <p:extLst>
      <p:ext uri="{BB962C8B-B14F-4D97-AF65-F5344CB8AC3E}">
        <p14:creationId xmlns:p14="http://schemas.microsoft.com/office/powerpoint/2010/main" val="28130903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332656"/>
            <a:ext cx="4104456" cy="839498"/>
          </a:xfrm>
        </p:spPr>
        <p:txBody>
          <a:bodyPr>
            <a:normAutofit/>
          </a:bodyPr>
          <a:lstStyle/>
          <a:p>
            <a:r>
              <a:rPr lang="tr-TR" sz="2000" dirty="0" smtClean="0"/>
              <a:t>Hata Örüntüleri ve Örnekleri</a:t>
            </a:r>
            <a:endParaRPr lang="tr-TR" sz="2000" dirty="0"/>
          </a:p>
        </p:txBody>
      </p:sp>
      <p:sp>
        <p:nvSpPr>
          <p:cNvPr id="3" name="İçerik Yer Tutucusu 2"/>
          <p:cNvSpPr>
            <a:spLocks noGrp="1"/>
          </p:cNvSpPr>
          <p:nvPr>
            <p:ph idx="1"/>
          </p:nvPr>
        </p:nvSpPr>
        <p:spPr>
          <a:xfrm>
            <a:off x="1043608" y="1412776"/>
            <a:ext cx="7128792" cy="4608512"/>
          </a:xfrm>
        </p:spPr>
        <p:txBody>
          <a:bodyPr>
            <a:normAutofit fontScale="92500" lnSpcReduction="20000"/>
          </a:bodyPr>
          <a:lstStyle/>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Örnek</a:t>
            </a: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Harf ekleme                                               </a:t>
            </a:r>
            <a:r>
              <a:rPr lang="tr-TR" altLang="tr-TR" sz="1600" dirty="0" err="1">
                <a:solidFill>
                  <a:prstClr val="black"/>
                </a:solidFill>
                <a:latin typeface="Futura Condensed Medium"/>
                <a:ea typeface="Futura Condensed Medium"/>
                <a:cs typeface="Futura Condensed Medium"/>
              </a:rPr>
              <a:t>sineama</a:t>
            </a:r>
            <a:endParaRPr lang="tr-TR" altLang="tr-TR" sz="1600" dirty="0">
              <a:solidFill>
                <a:prstClr val="black"/>
              </a:solidFill>
              <a:latin typeface="Futura Condensed Medium"/>
              <a:ea typeface="Futura Condensed Medium"/>
              <a:cs typeface="Futura Condensed Medium"/>
            </a:endParaRP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Harf atlama                                                </a:t>
            </a:r>
            <a:r>
              <a:rPr lang="tr-TR" altLang="tr-TR" sz="1600" dirty="0" err="1">
                <a:solidFill>
                  <a:prstClr val="black"/>
                </a:solidFill>
                <a:latin typeface="Futura Condensed Medium"/>
                <a:ea typeface="Futura Condensed Medium"/>
                <a:cs typeface="Futura Condensed Medium"/>
              </a:rPr>
              <a:t>sinma</a:t>
            </a:r>
            <a:r>
              <a:rPr lang="tr-TR" altLang="tr-TR" sz="1600" dirty="0">
                <a:solidFill>
                  <a:prstClr val="black"/>
                </a:solidFill>
                <a:latin typeface="Futura Condensed Medium"/>
                <a:ea typeface="Futura Condensed Medium"/>
                <a:cs typeface="Futura Condensed Medium"/>
              </a:rPr>
              <a:t>                                                                           </a:t>
            </a: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Hece atlama                                               sima</a:t>
            </a: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Sözcük atlama                                            Dün (sinemaya) gittik.                                                                                                           </a:t>
            </a: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Yerine harf koyma                                     sineme                                  </a:t>
            </a: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Harflerin ters çevrilmesi                            dayı-bayı, bak-pak</a:t>
            </a: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Harflerin pozisyon değiştirmesi                  far-</a:t>
            </a:r>
            <a:r>
              <a:rPr lang="tr-TR" altLang="tr-TR" sz="1600" dirty="0" err="1">
                <a:solidFill>
                  <a:prstClr val="black"/>
                </a:solidFill>
                <a:latin typeface="Futura Condensed Medium"/>
                <a:ea typeface="Futura Condensed Medium"/>
                <a:cs typeface="Futura Condensed Medium"/>
              </a:rPr>
              <a:t>fra</a:t>
            </a:r>
            <a:r>
              <a:rPr lang="tr-TR" altLang="tr-TR" sz="1600" dirty="0">
                <a:solidFill>
                  <a:prstClr val="black"/>
                </a:solidFill>
                <a:latin typeface="Futura Condensed Medium"/>
                <a:ea typeface="Futura Condensed Medium"/>
                <a:cs typeface="Futura Condensed Medium"/>
              </a:rPr>
              <a:t>, tabak-</a:t>
            </a:r>
            <a:r>
              <a:rPr lang="tr-TR" altLang="tr-TR" sz="1600" dirty="0" err="1">
                <a:solidFill>
                  <a:prstClr val="black"/>
                </a:solidFill>
                <a:latin typeface="Futura Condensed Medium"/>
                <a:ea typeface="Futura Condensed Medium"/>
                <a:cs typeface="Futura Condensed Medium"/>
              </a:rPr>
              <a:t>tabka</a:t>
            </a:r>
            <a:endParaRPr lang="tr-TR" altLang="tr-TR" sz="1600" dirty="0">
              <a:solidFill>
                <a:prstClr val="black"/>
              </a:solidFill>
              <a:latin typeface="Futura Condensed Medium"/>
              <a:ea typeface="Futura Condensed Medium"/>
              <a:cs typeface="Futura Condensed Medium"/>
            </a:endParaRP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Sözcüğün pozisyon değiştirmesi                tak-kat, top-pot</a:t>
            </a: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Sözcük ekleme                                         Çiçekler (çok) güzel kokuyordu.  </a:t>
            </a: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Sözcüğü yanlış yazma                                demet-</a:t>
            </a:r>
            <a:r>
              <a:rPr lang="tr-TR" altLang="tr-TR" sz="1600" dirty="0" err="1">
                <a:solidFill>
                  <a:prstClr val="black"/>
                </a:solidFill>
                <a:latin typeface="Futura Condensed Medium"/>
                <a:ea typeface="Futura Condensed Medium"/>
                <a:cs typeface="Futura Condensed Medium"/>
              </a:rPr>
              <a:t>dantet</a:t>
            </a:r>
            <a:r>
              <a:rPr lang="tr-TR" altLang="tr-TR" sz="1600" dirty="0">
                <a:solidFill>
                  <a:prstClr val="black"/>
                </a:solidFill>
                <a:latin typeface="Futura Condensed Medium"/>
                <a:ea typeface="Futura Condensed Medium"/>
                <a:cs typeface="Futura Condensed Medium"/>
              </a:rPr>
              <a:t>          </a:t>
            </a:r>
          </a:p>
          <a:p>
            <a:pPr marL="365125" lvl="0" indent="-282575" fontAlgn="base">
              <a:lnSpc>
                <a:spcPct val="120000"/>
              </a:lnSpc>
              <a:spcBef>
                <a:spcPts val="1000"/>
              </a:spcBef>
              <a:spcAft>
                <a:spcPct val="0"/>
              </a:spcAft>
              <a:buClrTx/>
              <a:buSzTx/>
              <a:buFont typeface="Wingdings 2" pitchFamily="18" charset="2"/>
              <a:buChar char=""/>
            </a:pPr>
            <a:r>
              <a:rPr lang="tr-TR" altLang="tr-TR" sz="1600" dirty="0">
                <a:solidFill>
                  <a:prstClr val="black"/>
                </a:solidFill>
                <a:latin typeface="Futura Condensed Medium"/>
                <a:ea typeface="Futura Condensed Medium"/>
                <a:cs typeface="Futura Condensed Medium"/>
              </a:rPr>
              <a:t>İmla hataları                                             büyük harf, nokta, virgül, ünlem, soru </a:t>
            </a:r>
            <a:r>
              <a:rPr lang="tr-TR" altLang="tr-TR" sz="1600" dirty="0" smtClean="0">
                <a:solidFill>
                  <a:prstClr val="black"/>
                </a:solidFill>
                <a:latin typeface="Futura Condensed Medium"/>
                <a:ea typeface="Futura Condensed Medium"/>
                <a:cs typeface="Futura Condensed Medium"/>
              </a:rPr>
              <a:t>							işareti </a:t>
            </a:r>
            <a:endParaRPr lang="tr-TR" altLang="tr-TR" sz="1600" dirty="0">
              <a:solidFill>
                <a:prstClr val="black"/>
              </a:solidFill>
              <a:latin typeface="Futura Condensed Medium"/>
              <a:ea typeface="Futura Condensed Medium"/>
              <a:cs typeface="Futura Condensed Medium"/>
            </a:endParaRPr>
          </a:p>
          <a:p>
            <a:endParaRPr lang="tr-TR" dirty="0"/>
          </a:p>
        </p:txBody>
      </p:sp>
    </p:spTree>
    <p:extLst>
      <p:ext uri="{BB962C8B-B14F-4D97-AF65-F5344CB8AC3E}">
        <p14:creationId xmlns:p14="http://schemas.microsoft.com/office/powerpoint/2010/main" val="40596909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548680"/>
            <a:ext cx="3456502" cy="1143000"/>
          </a:xfrm>
        </p:spPr>
        <p:txBody>
          <a:bodyPr>
            <a:normAutofit/>
          </a:bodyPr>
          <a:lstStyle/>
          <a:p>
            <a:r>
              <a:rPr lang="tr-TR" sz="2400" dirty="0" smtClean="0"/>
              <a:t>Hataları Yorumlama</a:t>
            </a:r>
            <a:endParaRPr lang="tr-TR" sz="2400" dirty="0"/>
          </a:p>
        </p:txBody>
      </p:sp>
      <p:sp>
        <p:nvSpPr>
          <p:cNvPr id="3" name="İçerik Yer Tutucusu 2"/>
          <p:cNvSpPr>
            <a:spLocks noGrp="1"/>
          </p:cNvSpPr>
          <p:nvPr>
            <p:ph idx="1"/>
          </p:nvPr>
        </p:nvSpPr>
        <p:spPr/>
        <p:txBody>
          <a:bodyPr>
            <a:normAutofit fontScale="77500" lnSpcReduction="20000"/>
          </a:bodyPr>
          <a:lstStyle/>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Atlama</a:t>
            </a:r>
          </a:p>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Tanımı: Sözcüğün atlanması ya da sözcük için “bilmiyorum” cevabının verilmesidir.  </a:t>
            </a:r>
          </a:p>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4 </a:t>
            </a:r>
            <a:r>
              <a:rPr lang="tr-TR" altLang="tr-TR" dirty="0" err="1">
                <a:latin typeface="Futura Condensed Medium"/>
                <a:ea typeface="Futura Condensed Medium"/>
                <a:cs typeface="Futura Condensed Medium"/>
              </a:rPr>
              <a:t>sn</a:t>
            </a:r>
            <a:r>
              <a:rPr lang="tr-TR" altLang="tr-TR" dirty="0">
                <a:latin typeface="Futura Condensed Medium"/>
                <a:ea typeface="Futura Condensed Medium"/>
                <a:cs typeface="Futura Condensed Medium"/>
              </a:rPr>
              <a:t> ya da daha uzun bir bekleme süresi atlama olarak kabul edilir. Sıklığı ve sayısına göre öğretmen ciddiyetine karar vermelidir. 100 sözcüklü bir pasajda bir ya da iki sözcüğün atlanması önemli bir problem değildir. </a:t>
            </a:r>
          </a:p>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Nedeni: Sözcük tanıma ya da sözcük analizi başarısızlığı, dikkatsizlik</a:t>
            </a:r>
          </a:p>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Örnek: “Büyük, sarı ev.” yerine “Sarı ev</a:t>
            </a:r>
            <a:r>
              <a:rPr lang="tr-TR" altLang="tr-TR" dirty="0" smtClean="0">
                <a:latin typeface="Futura Condensed Medium"/>
                <a:ea typeface="Futura Condensed Medium"/>
                <a:cs typeface="Futura Condensed Medium"/>
              </a:rPr>
              <a:t>.”</a:t>
            </a:r>
            <a:endParaRPr lang="tr-TR" altLang="tr-TR" dirty="0">
              <a:latin typeface="Futura Condensed Medium"/>
              <a:ea typeface="Futura Condensed Medium"/>
              <a:cs typeface="Futura Condensed Medium"/>
            </a:endParaRPr>
          </a:p>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İşaretleme: Atlanan sözcük daire içine alınır. </a:t>
            </a:r>
          </a:p>
          <a:p>
            <a:endParaRPr lang="tr-TR" dirty="0"/>
          </a:p>
        </p:txBody>
      </p:sp>
    </p:spTree>
    <p:extLst>
      <p:ext uri="{BB962C8B-B14F-4D97-AF65-F5344CB8AC3E}">
        <p14:creationId xmlns:p14="http://schemas.microsoft.com/office/powerpoint/2010/main" val="25718909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365125" indent="-282575">
              <a:buFont typeface="Wingdings 2" pitchFamily="18" charset="2"/>
              <a:buChar char=""/>
            </a:pPr>
            <a:r>
              <a:rPr lang="tr-TR" altLang="tr-TR" dirty="0">
                <a:solidFill>
                  <a:srgbClr val="FF0000"/>
                </a:solidFill>
                <a:latin typeface="Futura Condensed Medium"/>
                <a:ea typeface="Futura Condensed Medium"/>
                <a:cs typeface="Futura Condensed Medium"/>
              </a:rPr>
              <a:t>Yerine koyma/değiştirme</a:t>
            </a:r>
          </a:p>
          <a:p>
            <a:pPr marL="365125" indent="-282575">
              <a:buFont typeface="Wingdings 2" pitchFamily="18" charset="2"/>
              <a:buChar char=""/>
            </a:pPr>
            <a:r>
              <a:rPr lang="tr-TR" altLang="tr-TR" dirty="0">
                <a:latin typeface="Futura Condensed Medium"/>
                <a:ea typeface="Futura Condensed Medium"/>
                <a:cs typeface="Futura Condensed Medium"/>
              </a:rPr>
              <a:t>Tanımı: Verilen bir sözcüğün yerine bir başka sözcük ya da hece dizilerinin konulmasıdır. Bağlama uygun yerine koymalar önemli bir sorun oluşturmaz. Ör: “Çiçekler çok güzeldi.” yerine “Çiçekler çok hoştu.” Problemin ciddiyetine sıklığı ve sayısına göre öğretmen karar vermelidir. </a:t>
            </a:r>
          </a:p>
          <a:p>
            <a:pPr marL="365125" indent="-282575">
              <a:buFont typeface="Wingdings 2" pitchFamily="18" charset="2"/>
              <a:buChar char=""/>
            </a:pPr>
            <a:r>
              <a:rPr lang="tr-TR" altLang="tr-TR" dirty="0">
                <a:latin typeface="Futura Condensed Medium"/>
                <a:ea typeface="Futura Condensed Medium"/>
                <a:cs typeface="Futura Condensed Medium"/>
              </a:rPr>
              <a:t>Nedeni: Sözcük tanıma ya da sözcük analizi başarısızlığı, dikkatsizlik, </a:t>
            </a:r>
            <a:r>
              <a:rPr lang="tr-TR" altLang="tr-TR" dirty="0" err="1">
                <a:latin typeface="Futura Condensed Medium"/>
                <a:ea typeface="Futura Condensed Medium"/>
                <a:cs typeface="Futura Condensed Medium"/>
              </a:rPr>
              <a:t>dialekt</a:t>
            </a:r>
            <a:r>
              <a:rPr lang="tr-TR" altLang="tr-TR" dirty="0">
                <a:latin typeface="Futura Condensed Medium"/>
                <a:ea typeface="Futura Condensed Medium"/>
                <a:cs typeface="Futura Condensed Medium"/>
              </a:rPr>
              <a:t> farklılıkları</a:t>
            </a:r>
          </a:p>
          <a:p>
            <a:pPr marL="365125" indent="-282575">
              <a:buFont typeface="Wingdings 2" pitchFamily="18" charset="2"/>
              <a:buChar char=""/>
            </a:pPr>
            <a:r>
              <a:rPr lang="tr-TR" altLang="tr-TR" dirty="0">
                <a:latin typeface="Futura Condensed Medium"/>
                <a:ea typeface="Futura Condensed Medium"/>
                <a:cs typeface="Futura Condensed Medium"/>
              </a:rPr>
              <a:t>Örnek: “Emel git.” yerine “Emel gel.”</a:t>
            </a:r>
          </a:p>
          <a:p>
            <a:pPr marL="365125" indent="-282575">
              <a:buFont typeface="Wingdings 2" pitchFamily="18" charset="2"/>
              <a:buChar char=""/>
            </a:pPr>
            <a:r>
              <a:rPr lang="tr-TR" altLang="tr-TR" dirty="0">
                <a:latin typeface="Futura Condensed Medium"/>
                <a:ea typeface="Futura Condensed Medium"/>
                <a:cs typeface="Futura Condensed Medium"/>
              </a:rPr>
              <a:t>İşaretleme: Değiştirilen sözcüğün üzerini çizerek yerine konulan sözcüğü yazın. </a:t>
            </a:r>
          </a:p>
          <a:p>
            <a:endParaRPr lang="tr-TR" dirty="0"/>
          </a:p>
        </p:txBody>
      </p:sp>
    </p:spTree>
    <p:extLst>
      <p:ext uri="{BB962C8B-B14F-4D97-AF65-F5344CB8AC3E}">
        <p14:creationId xmlns:p14="http://schemas.microsoft.com/office/powerpoint/2010/main" val="2255086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marL="365125" indent="-282575">
              <a:buFont typeface="Wingdings 2" pitchFamily="18" charset="2"/>
              <a:buChar char=""/>
            </a:pPr>
            <a:r>
              <a:rPr lang="tr-TR" altLang="tr-TR" dirty="0">
                <a:solidFill>
                  <a:srgbClr val="FF0000"/>
                </a:solidFill>
                <a:latin typeface="Futura Condensed Medium"/>
                <a:ea typeface="Futura Condensed Medium"/>
                <a:cs typeface="Futura Condensed Medium"/>
              </a:rPr>
              <a:t>Yanlış telaffuz</a:t>
            </a:r>
          </a:p>
          <a:p>
            <a:pPr marL="365125" indent="-282575">
              <a:buFont typeface="Wingdings 2" pitchFamily="18" charset="2"/>
              <a:buChar char=""/>
            </a:pPr>
            <a:r>
              <a:rPr lang="tr-TR" altLang="tr-TR" dirty="0">
                <a:latin typeface="Futura Condensed Medium"/>
                <a:ea typeface="Futura Condensed Medium"/>
                <a:cs typeface="Futura Condensed Medium"/>
              </a:rPr>
              <a:t>Tanımı: Hatalı telaffuz</a:t>
            </a:r>
          </a:p>
          <a:p>
            <a:pPr marL="365125" indent="-282575">
              <a:buFont typeface="Wingdings 2" pitchFamily="18" charset="2"/>
              <a:buChar char=""/>
            </a:pPr>
            <a:r>
              <a:rPr lang="tr-TR" altLang="tr-TR" dirty="0">
                <a:latin typeface="Futura Condensed Medium"/>
                <a:ea typeface="Futura Condensed Medium"/>
                <a:cs typeface="Futura Condensed Medium"/>
              </a:rPr>
              <a:t>Nedeni: Sözcük tanıma ya da sözcük analizi başarısızlığı, artikülasyon problemleri</a:t>
            </a:r>
          </a:p>
          <a:p>
            <a:pPr marL="365125" indent="-282575">
              <a:buFont typeface="Wingdings 2" pitchFamily="18" charset="2"/>
              <a:buChar char=""/>
            </a:pPr>
            <a:r>
              <a:rPr lang="tr-TR" altLang="tr-TR" dirty="0">
                <a:latin typeface="Futura Condensed Medium"/>
                <a:ea typeface="Futura Condensed Medium"/>
                <a:cs typeface="Futura Condensed Medium"/>
              </a:rPr>
              <a:t>Çocuk harflerin seslerini öğrenmiş olsa bile, sesleri birleştirerek sözcük oluşturmada ya da genelleştirmede yardıma gereksinim duyabilir.  Seslere dikkat çekmek yanlış telaffuz problemlerini sona erdirebilir. </a:t>
            </a:r>
          </a:p>
          <a:p>
            <a:pPr marL="365125" indent="-282575">
              <a:buFont typeface="Wingdings 2" pitchFamily="18" charset="2"/>
              <a:buChar char=""/>
            </a:pPr>
            <a:r>
              <a:rPr lang="tr-TR" altLang="tr-TR" dirty="0">
                <a:latin typeface="Futura Condensed Medium"/>
                <a:ea typeface="Futura Condensed Medium"/>
                <a:cs typeface="Futura Condensed Medium"/>
              </a:rPr>
              <a:t>Örnek: “al” yerine “at”, “kedi” yerine “</a:t>
            </a:r>
            <a:r>
              <a:rPr lang="tr-TR" altLang="tr-TR" dirty="0" err="1">
                <a:latin typeface="Futura Condensed Medium"/>
                <a:ea typeface="Futura Condensed Medium"/>
                <a:cs typeface="Futura Condensed Medium"/>
              </a:rPr>
              <a:t>tedi</a:t>
            </a:r>
            <a:r>
              <a:rPr lang="tr-TR" altLang="tr-TR" dirty="0">
                <a:latin typeface="Futura Condensed Medium"/>
                <a:ea typeface="Futura Condensed Medium"/>
                <a:cs typeface="Futura Condensed Medium"/>
              </a:rPr>
              <a:t>”</a:t>
            </a:r>
          </a:p>
          <a:p>
            <a:pPr marL="365125" indent="-282575">
              <a:buFont typeface="Wingdings 2" pitchFamily="18" charset="2"/>
              <a:buChar char=""/>
            </a:pPr>
            <a:r>
              <a:rPr lang="tr-TR" altLang="tr-TR" dirty="0">
                <a:latin typeface="Futura Condensed Medium"/>
                <a:ea typeface="Futura Condensed Medium"/>
                <a:cs typeface="Futura Condensed Medium"/>
              </a:rPr>
              <a:t>İşaretleme: Sözcüğün üzerine bir çizgi çizerek yanlış telaffuzunu yazın. </a:t>
            </a:r>
          </a:p>
          <a:p>
            <a:endParaRPr lang="tr-TR" dirty="0"/>
          </a:p>
        </p:txBody>
      </p:sp>
    </p:spTree>
    <p:extLst>
      <p:ext uri="{BB962C8B-B14F-4D97-AF65-F5344CB8AC3E}">
        <p14:creationId xmlns:p14="http://schemas.microsoft.com/office/powerpoint/2010/main" val="33105062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365125" indent="-282575">
              <a:buFont typeface="Wingdings 2" pitchFamily="18" charset="2"/>
              <a:buChar char=""/>
            </a:pPr>
            <a:r>
              <a:rPr lang="tr-TR" altLang="tr-TR" dirty="0">
                <a:solidFill>
                  <a:srgbClr val="FF0000"/>
                </a:solidFill>
                <a:latin typeface="Futura Condensed Medium"/>
                <a:ea typeface="Futura Condensed Medium"/>
                <a:cs typeface="Futura Condensed Medium"/>
              </a:rPr>
              <a:t>Ekleme</a:t>
            </a:r>
          </a:p>
          <a:p>
            <a:pPr marL="365125" indent="-282575">
              <a:buFont typeface="Wingdings 2" pitchFamily="18" charset="2"/>
              <a:buChar char=""/>
            </a:pPr>
            <a:r>
              <a:rPr lang="tr-TR" altLang="tr-TR" dirty="0">
                <a:latin typeface="Futura Condensed Medium"/>
                <a:ea typeface="Futura Condensed Medium"/>
                <a:cs typeface="Futura Condensed Medium"/>
              </a:rPr>
              <a:t>Tanımı: Metne bir sözcük ya da sözcükler eklenmesidir. </a:t>
            </a:r>
          </a:p>
          <a:p>
            <a:pPr marL="365125" indent="-282575">
              <a:buFont typeface="Wingdings 2" pitchFamily="18" charset="2"/>
              <a:buChar char=""/>
            </a:pPr>
            <a:r>
              <a:rPr lang="tr-TR" altLang="tr-TR" dirty="0">
                <a:latin typeface="Futura Condensed Medium"/>
                <a:ea typeface="Futura Condensed Medium"/>
                <a:cs typeface="Futura Condensed Medium"/>
              </a:rPr>
              <a:t>Nedeni: Anlama başarısızlığı, dikkatsizlik, sözel dilin okuma becerisinden ileride olması. Genelde ekleme problemi çok ciddi değildir. Çocuk bu hatayı yapıyorsa, en azından aktif olarak okumaya katıldığını söyleyebiliriz. Ancak bu durum okuduğunu anlamada sorunları ortaya çıkarabilir. </a:t>
            </a:r>
          </a:p>
          <a:p>
            <a:endParaRPr lang="tr-TR" dirty="0"/>
          </a:p>
        </p:txBody>
      </p:sp>
    </p:spTree>
    <p:extLst>
      <p:ext uri="{BB962C8B-B14F-4D97-AF65-F5344CB8AC3E}">
        <p14:creationId xmlns:p14="http://schemas.microsoft.com/office/powerpoint/2010/main" val="20453651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365125" indent="-282575">
              <a:buFont typeface="Wingdings 2" pitchFamily="18" charset="2"/>
              <a:buChar char=""/>
            </a:pPr>
            <a:r>
              <a:rPr lang="tr-TR" altLang="tr-TR" dirty="0">
                <a:latin typeface="Futura Condensed Medium"/>
                <a:ea typeface="Futura Condensed Medium"/>
                <a:cs typeface="Futura Condensed Medium"/>
              </a:rPr>
              <a:t>Örnek: Sezin sık sık ekleme hatası yapmakta “Adam köpeğini çağırdı.” cümlesini “Şişman adam küçük beyaz köpeğini çağırdı.” olarak okumaktadır. Yanlış telaffuz hatasında olduğu gibi Sezin’in problemi hatalarına dikkat çekilerek kolayca ortadan kaldırılabilir. </a:t>
            </a:r>
          </a:p>
          <a:p>
            <a:pPr marL="365125" indent="-282575">
              <a:buFont typeface="Wingdings 2" pitchFamily="18" charset="2"/>
              <a:buChar char=""/>
            </a:pPr>
            <a:r>
              <a:rPr lang="tr-TR" altLang="tr-TR" dirty="0">
                <a:latin typeface="Futura Condensed Medium"/>
                <a:ea typeface="Futura Condensed Medium"/>
                <a:cs typeface="Futura Condensed Medium"/>
              </a:rPr>
              <a:t>İşaretleme: Sözcüğün eklendiği yere “</a:t>
            </a:r>
            <a:r>
              <a:rPr lang="tr-TR" altLang="tr-TR" dirty="0">
                <a:latin typeface="Futura Condensed Medium"/>
                <a:ea typeface="Futura Condensed Medium"/>
                <a:cs typeface="Futura Condensed Medium"/>
                <a:sym typeface="Symbol" pitchFamily="18" charset="2"/>
              </a:rPr>
              <a:t></a:t>
            </a:r>
            <a:r>
              <a:rPr lang="tr-TR" altLang="tr-TR" dirty="0">
                <a:latin typeface="Futura Condensed Medium"/>
                <a:ea typeface="Futura Condensed Medium"/>
                <a:cs typeface="Futura Condensed Medium"/>
              </a:rPr>
              <a:t>” (çıkıntı) işareti konularak üzerine eklenen sözcük yazılır. </a:t>
            </a:r>
          </a:p>
          <a:p>
            <a:endParaRPr lang="tr-TR" dirty="0"/>
          </a:p>
        </p:txBody>
      </p:sp>
    </p:spTree>
    <p:extLst>
      <p:ext uri="{BB962C8B-B14F-4D97-AF65-F5344CB8AC3E}">
        <p14:creationId xmlns:p14="http://schemas.microsoft.com/office/powerpoint/2010/main" val="46122741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365125" indent="-282575">
              <a:buFont typeface="Wingdings 2" pitchFamily="18" charset="2"/>
              <a:buChar char=""/>
            </a:pPr>
            <a:r>
              <a:rPr lang="tr-TR" altLang="tr-TR" dirty="0">
                <a:solidFill>
                  <a:srgbClr val="FF0000"/>
                </a:solidFill>
                <a:latin typeface="Futura Condensed Medium"/>
                <a:ea typeface="Futura Condensed Medium"/>
                <a:cs typeface="Futura Condensed Medium"/>
              </a:rPr>
              <a:t>Ters çevirme/pozisyon değiştirme</a:t>
            </a:r>
          </a:p>
          <a:p>
            <a:pPr marL="365125" indent="-282575">
              <a:buFont typeface="Wingdings 2" pitchFamily="18" charset="2"/>
              <a:buChar char=""/>
            </a:pPr>
            <a:r>
              <a:rPr lang="tr-TR" altLang="tr-TR" dirty="0">
                <a:latin typeface="Futura Condensed Medium"/>
                <a:ea typeface="Futura Condensed Medium"/>
                <a:cs typeface="Futura Condensed Medium"/>
              </a:rPr>
              <a:t>Tanımı: Sözcükteki harflerin sırasının karıştırılmasıdır. </a:t>
            </a:r>
          </a:p>
          <a:p>
            <a:pPr marL="365125" indent="-282575">
              <a:buFont typeface="Wingdings 2" pitchFamily="18" charset="2"/>
              <a:buChar char=""/>
            </a:pPr>
            <a:r>
              <a:rPr lang="tr-TR" altLang="tr-TR" dirty="0">
                <a:latin typeface="Futura Condensed Medium"/>
                <a:ea typeface="Futura Condensed Medium"/>
                <a:cs typeface="Futura Condensed Medium"/>
              </a:rPr>
              <a:t>Nedeni: Görsel işlem problemleri (görsel ayırt etme problemi)</a:t>
            </a:r>
          </a:p>
          <a:p>
            <a:pPr marL="365125" indent="-282575">
              <a:buFont typeface="Wingdings 2" pitchFamily="18" charset="2"/>
              <a:buChar char=""/>
            </a:pPr>
            <a:r>
              <a:rPr lang="tr-TR" altLang="tr-TR" dirty="0">
                <a:latin typeface="Futura Condensed Medium"/>
                <a:ea typeface="Futura Condensed Medium"/>
                <a:cs typeface="Futura Condensed Medium"/>
              </a:rPr>
              <a:t>Örnek: “bak” yerine “pak” ya da “bak” yerine “</a:t>
            </a:r>
            <a:r>
              <a:rPr lang="tr-TR" altLang="tr-TR" dirty="0" err="1">
                <a:latin typeface="Futura Condensed Medium"/>
                <a:ea typeface="Futura Condensed Medium"/>
                <a:cs typeface="Futura Condensed Medium"/>
              </a:rPr>
              <a:t>dak</a:t>
            </a:r>
            <a:r>
              <a:rPr lang="tr-TR" altLang="tr-TR" dirty="0">
                <a:latin typeface="Futura Condensed Medium"/>
                <a:ea typeface="Futura Condensed Medium"/>
                <a:cs typeface="Futura Condensed Medium"/>
              </a:rPr>
              <a:t>” (ters çevirme)  “raf” yerine “far” (pozisyon değiştirme)</a:t>
            </a:r>
          </a:p>
          <a:p>
            <a:pPr marL="365125" indent="-282575">
              <a:buFont typeface="Wingdings 2" pitchFamily="18" charset="2"/>
              <a:buChar char=""/>
            </a:pPr>
            <a:r>
              <a:rPr lang="tr-TR" altLang="tr-TR" dirty="0">
                <a:latin typeface="Futura Condensed Medium"/>
                <a:ea typeface="Futura Condensed Medium"/>
                <a:cs typeface="Futura Condensed Medium"/>
              </a:rPr>
              <a:t>İşaretleme: Sözcüğün üzerine çizgi çizerek ters çevrilmiş ya da pozisyon değiştirilmiş hali yazılır. </a:t>
            </a:r>
          </a:p>
          <a:p>
            <a:pPr marL="365125" indent="-282575">
              <a:buFont typeface="Wingdings 2" pitchFamily="18" charset="2"/>
              <a:buChar char=""/>
            </a:pPr>
            <a:endParaRPr lang="tr-TR" altLang="tr-TR" dirty="0">
              <a:latin typeface="Futura Condensed Medium"/>
              <a:ea typeface="Futura Condensed Medium"/>
              <a:cs typeface="Futura Condensed Medium"/>
            </a:endParaRPr>
          </a:p>
          <a:p>
            <a:endParaRPr lang="tr-TR" dirty="0"/>
          </a:p>
        </p:txBody>
      </p:sp>
    </p:spTree>
    <p:extLst>
      <p:ext uri="{BB962C8B-B14F-4D97-AF65-F5344CB8AC3E}">
        <p14:creationId xmlns:p14="http://schemas.microsoft.com/office/powerpoint/2010/main" val="16272053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marL="365125" indent="-282575">
              <a:lnSpc>
                <a:spcPct val="110000"/>
              </a:lnSpc>
              <a:buFont typeface="Wingdings 2" pitchFamily="18" charset="2"/>
              <a:buChar char=""/>
            </a:pPr>
            <a:r>
              <a:rPr lang="tr-TR" altLang="tr-TR" dirty="0">
                <a:solidFill>
                  <a:srgbClr val="FF0000"/>
                </a:solidFill>
                <a:latin typeface="Futura Condensed Medium"/>
                <a:ea typeface="Futura Condensed Medium"/>
                <a:cs typeface="Futura Condensed Medium"/>
              </a:rPr>
              <a:t>Noktalama işaretlerine dikkat etmeme</a:t>
            </a:r>
          </a:p>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Tanımı: Virgülde mola vermeme, noktada duraksamama, soru ve ünlemler işaretlerinde sesi değiştirmeme. </a:t>
            </a:r>
          </a:p>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Nedeni: Noktalama işaretlerinin anlamını bilmemek ya da okumada zorlanıldığı için dikkat edilmemesi.</a:t>
            </a:r>
          </a:p>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Örnek: “O bir köpek. O çok güzel bir köpek.” yerine “O bir köpek O çok güzel bir köpek.”</a:t>
            </a:r>
          </a:p>
          <a:p>
            <a:pPr marL="365125" indent="-282575">
              <a:lnSpc>
                <a:spcPct val="110000"/>
              </a:lnSpc>
              <a:buFont typeface="Wingdings 2" pitchFamily="18" charset="2"/>
              <a:buChar char=""/>
            </a:pPr>
            <a:r>
              <a:rPr lang="tr-TR" altLang="tr-TR" dirty="0">
                <a:latin typeface="Futura Condensed Medium"/>
                <a:ea typeface="Futura Condensed Medium"/>
                <a:cs typeface="Futura Condensed Medium"/>
              </a:rPr>
              <a:t>İşaretleme: Noktalama işaretini daire içine alın. </a:t>
            </a:r>
          </a:p>
          <a:p>
            <a:pPr marL="365125" indent="-282575">
              <a:lnSpc>
                <a:spcPct val="110000"/>
              </a:lnSpc>
              <a:buFont typeface="Arial" pitchFamily="34" charset="0"/>
              <a:buNone/>
            </a:pPr>
            <a:r>
              <a:rPr lang="tr-TR" altLang="tr-TR" dirty="0">
                <a:latin typeface="Futura Condensed Medium"/>
                <a:ea typeface="Futura Condensed Medium"/>
                <a:cs typeface="Futura Condensed Medium"/>
              </a:rPr>
              <a:t> </a:t>
            </a:r>
          </a:p>
          <a:p>
            <a:endParaRPr lang="tr-TR" dirty="0"/>
          </a:p>
        </p:txBody>
      </p:sp>
    </p:spTree>
    <p:extLst>
      <p:ext uri="{BB962C8B-B14F-4D97-AF65-F5344CB8AC3E}">
        <p14:creationId xmlns:p14="http://schemas.microsoft.com/office/powerpoint/2010/main" val="22429338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755576" y="2323652"/>
            <a:ext cx="7704856" cy="3508977"/>
          </a:xfrm>
        </p:spPr>
        <p:txBody>
          <a:bodyPr/>
          <a:lstStyle/>
          <a:p>
            <a:pPr lvl="1"/>
            <a:r>
              <a:rPr lang="tr-TR" b="1" dirty="0" smtClean="0">
                <a:solidFill>
                  <a:srgbClr val="FF0000"/>
                </a:solidFill>
              </a:rPr>
              <a:t>Gözlem:</a:t>
            </a:r>
          </a:p>
          <a:p>
            <a:pPr lvl="2"/>
            <a:r>
              <a:rPr lang="tr-TR" dirty="0" smtClean="0">
                <a:solidFill>
                  <a:schemeClr val="tx1"/>
                </a:solidFill>
              </a:rPr>
              <a:t>Öğrencilerin performanslarını belirlemek amacıyla öğretmenler tarafından sıklıkla uygulanır.</a:t>
            </a:r>
          </a:p>
          <a:p>
            <a:pPr lvl="2"/>
            <a:r>
              <a:rPr lang="tr-TR" dirty="0" smtClean="0">
                <a:solidFill>
                  <a:schemeClr val="tx1"/>
                </a:solidFill>
              </a:rPr>
              <a:t>Sistematik bir şekilde yapıldığında etkilidir.</a:t>
            </a:r>
          </a:p>
          <a:p>
            <a:pPr lvl="2"/>
            <a:r>
              <a:rPr lang="tr-TR" dirty="0" smtClean="0">
                <a:solidFill>
                  <a:schemeClr val="tx1"/>
                </a:solidFill>
              </a:rPr>
              <a:t>Desteğe ihtiyacı olan öğrencilerin belirlenmesinde, öğretim programının takip edilmesinde, süreç sonunda çıktıları değerlendirmede etkilidir.</a:t>
            </a:r>
            <a:endParaRPr lang="tr-TR" dirty="0">
              <a:solidFill>
                <a:schemeClr val="tx1"/>
              </a:solidFill>
            </a:endParaRPr>
          </a:p>
        </p:txBody>
      </p:sp>
    </p:spTree>
    <p:extLst>
      <p:ext uri="{BB962C8B-B14F-4D97-AF65-F5344CB8AC3E}">
        <p14:creationId xmlns:p14="http://schemas.microsoft.com/office/powerpoint/2010/main" val="564780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6"/>
          <p:cNvSpPr>
            <a:spLocks noGrp="1"/>
          </p:cNvSpPr>
          <p:nvPr>
            <p:ph type="title"/>
          </p:nvPr>
        </p:nvSpPr>
        <p:spPr>
          <a:xfrm>
            <a:off x="611560" y="0"/>
            <a:ext cx="7024744" cy="1143000"/>
          </a:xfrm>
        </p:spPr>
        <p:txBody>
          <a:bodyPr>
            <a:normAutofit/>
          </a:bodyPr>
          <a:lstStyle/>
          <a:p>
            <a:r>
              <a:rPr lang="tr-TR" sz="2800" dirty="0" smtClean="0"/>
              <a:t>Eğitsel Değerlendirme Basamakları</a:t>
            </a:r>
            <a:endParaRPr lang="tr-TR" sz="2800" dirty="0"/>
          </a:p>
        </p:txBody>
      </p:sp>
      <p:graphicFrame>
        <p:nvGraphicFramePr>
          <p:cNvPr id="6" name="İçerik Yer Tutucusu 5"/>
          <p:cNvGraphicFramePr>
            <a:graphicFrameLocks noGrp="1"/>
          </p:cNvGraphicFramePr>
          <p:nvPr>
            <p:ph idx="4294967295"/>
            <p:extLst>
              <p:ext uri="{D42A27DB-BD31-4B8C-83A1-F6EECF244321}">
                <p14:modId xmlns:p14="http://schemas.microsoft.com/office/powerpoint/2010/main" val="1178049236"/>
              </p:ext>
            </p:extLst>
          </p:nvPr>
        </p:nvGraphicFramePr>
        <p:xfrm>
          <a:off x="1331640" y="1196752"/>
          <a:ext cx="6777037" cy="5083627"/>
        </p:xfrm>
        <a:graphic>
          <a:graphicData uri="http://schemas.openxmlformats.org/drawingml/2006/table">
            <a:tbl>
              <a:tblPr firstRow="1" bandRow="1">
                <a:tableStyleId>{7DF18680-E054-41AD-8BC1-D1AEF772440D}</a:tableStyleId>
              </a:tblPr>
              <a:tblGrid>
                <a:gridCol w="6777037">
                  <a:extLst>
                    <a:ext uri="{9D8B030D-6E8A-4147-A177-3AD203B41FA5}">
                      <a16:colId xmlns:a16="http://schemas.microsoft.com/office/drawing/2014/main" val="20000"/>
                    </a:ext>
                  </a:extLst>
                </a:gridCol>
              </a:tblGrid>
              <a:tr h="603067">
                <a:tc>
                  <a:txBody>
                    <a:bodyPr/>
                    <a:lstStyle/>
                    <a:p>
                      <a:pPr algn="ctr"/>
                      <a:r>
                        <a:rPr lang="tr-TR" dirty="0" smtClean="0"/>
                        <a:t>Öğrencilerin</a:t>
                      </a:r>
                      <a:r>
                        <a:rPr lang="tr-TR" baseline="0" dirty="0" smtClean="0"/>
                        <a:t> Değerlendirilmesi</a:t>
                      </a:r>
                      <a:endParaRPr lang="tr-TR" dirty="0"/>
                    </a:p>
                  </a:txBody>
                  <a:tcPr/>
                </a:tc>
                <a:extLst>
                  <a:ext uri="{0D108BD9-81ED-4DB2-BD59-A6C34878D82A}">
                    <a16:rowId xmlns:a16="http://schemas.microsoft.com/office/drawing/2014/main" val="10000"/>
                  </a:ext>
                </a:extLst>
              </a:tr>
              <a:tr h="603067">
                <a:tc>
                  <a:txBody>
                    <a:bodyPr/>
                    <a:lstStyle/>
                    <a:p>
                      <a:pPr marL="0" indent="0" algn="ctr">
                        <a:buNone/>
                      </a:pPr>
                      <a:r>
                        <a:rPr lang="tr-TR" b="1" dirty="0" smtClean="0"/>
                        <a:t>1. Basamak:             </a:t>
                      </a:r>
                    </a:p>
                    <a:p>
                      <a:pPr marL="0" indent="0" algn="ctr">
                        <a:buNone/>
                      </a:pPr>
                      <a:r>
                        <a:rPr lang="tr-TR" dirty="0" smtClean="0"/>
                        <a:t>İlk</a:t>
                      </a:r>
                      <a:r>
                        <a:rPr lang="tr-TR" baseline="0" dirty="0" smtClean="0"/>
                        <a:t> Belirleme</a:t>
                      </a:r>
                      <a:endParaRPr lang="tr-TR" dirty="0"/>
                    </a:p>
                  </a:txBody>
                  <a:tcPr/>
                </a:tc>
                <a:extLst>
                  <a:ext uri="{0D108BD9-81ED-4DB2-BD59-A6C34878D82A}">
                    <a16:rowId xmlns:a16="http://schemas.microsoft.com/office/drawing/2014/main" val="10001"/>
                  </a:ext>
                </a:extLst>
              </a:tr>
              <a:tr h="603067">
                <a:tc>
                  <a:txBody>
                    <a:bodyPr/>
                    <a:lstStyle/>
                    <a:p>
                      <a:pPr algn="ctr"/>
                      <a:r>
                        <a:rPr lang="tr-TR" b="1" dirty="0" smtClean="0"/>
                        <a:t>2. Basamak:          </a:t>
                      </a:r>
                    </a:p>
                    <a:p>
                      <a:pPr algn="ctr"/>
                      <a:r>
                        <a:rPr lang="tr-TR" dirty="0" smtClean="0"/>
                        <a:t>  Gönderme Öncesi Süreç</a:t>
                      </a:r>
                      <a:endParaRPr lang="tr-TR" dirty="0"/>
                    </a:p>
                  </a:txBody>
                  <a:tcPr/>
                </a:tc>
                <a:extLst>
                  <a:ext uri="{0D108BD9-81ED-4DB2-BD59-A6C34878D82A}">
                    <a16:rowId xmlns:a16="http://schemas.microsoft.com/office/drawing/2014/main" val="10002"/>
                  </a:ext>
                </a:extLst>
              </a:tr>
              <a:tr h="603067">
                <a:tc>
                  <a:txBody>
                    <a:bodyPr/>
                    <a:lstStyle/>
                    <a:p>
                      <a:pPr algn="ctr"/>
                      <a:r>
                        <a:rPr lang="tr-TR" b="1" dirty="0" smtClean="0"/>
                        <a:t>3. Basamak:            </a:t>
                      </a:r>
                    </a:p>
                    <a:p>
                      <a:pPr algn="ctr"/>
                      <a:r>
                        <a:rPr lang="tr-TR" dirty="0" smtClean="0"/>
                        <a:t> Gönderme</a:t>
                      </a:r>
                      <a:endParaRPr lang="tr-TR" dirty="0"/>
                    </a:p>
                  </a:txBody>
                  <a:tcPr/>
                </a:tc>
                <a:extLst>
                  <a:ext uri="{0D108BD9-81ED-4DB2-BD59-A6C34878D82A}">
                    <a16:rowId xmlns:a16="http://schemas.microsoft.com/office/drawing/2014/main" val="10003"/>
                  </a:ext>
                </a:extLst>
              </a:tr>
              <a:tr h="603067">
                <a:tc>
                  <a:txBody>
                    <a:bodyPr/>
                    <a:lstStyle/>
                    <a:p>
                      <a:pPr algn="ctr"/>
                      <a:r>
                        <a:rPr lang="tr-TR" b="1" dirty="0" smtClean="0"/>
                        <a:t>4. Basamak:            </a:t>
                      </a:r>
                    </a:p>
                    <a:p>
                      <a:pPr algn="ctr"/>
                      <a:r>
                        <a:rPr lang="tr-TR" dirty="0" smtClean="0"/>
                        <a:t>  Ayrıntılı Değerlendirme</a:t>
                      </a:r>
                    </a:p>
                  </a:txBody>
                  <a:tcPr/>
                </a:tc>
                <a:extLst>
                  <a:ext uri="{0D108BD9-81ED-4DB2-BD59-A6C34878D82A}">
                    <a16:rowId xmlns:a16="http://schemas.microsoft.com/office/drawing/2014/main" val="10004"/>
                  </a:ext>
                </a:extLst>
              </a:tr>
              <a:tr h="603067">
                <a:tc>
                  <a:txBody>
                    <a:bodyPr/>
                    <a:lstStyle/>
                    <a:p>
                      <a:pPr algn="ctr"/>
                      <a:r>
                        <a:rPr lang="tr-TR" b="1" dirty="0" smtClean="0"/>
                        <a:t>5. Basamak:             </a:t>
                      </a:r>
                    </a:p>
                    <a:p>
                      <a:pPr algn="ctr"/>
                      <a:r>
                        <a:rPr lang="tr-TR" dirty="0" smtClean="0"/>
                        <a:t>Özel</a:t>
                      </a:r>
                      <a:r>
                        <a:rPr lang="tr-TR" baseline="0" dirty="0" smtClean="0"/>
                        <a:t> Eğitim Hizmetleri İçin Uygunluğuna Karar Verme</a:t>
                      </a:r>
                      <a:endParaRPr lang="tr-TR" dirty="0"/>
                    </a:p>
                  </a:txBody>
                  <a:tcPr/>
                </a:tc>
                <a:extLst>
                  <a:ext uri="{0D108BD9-81ED-4DB2-BD59-A6C34878D82A}">
                    <a16:rowId xmlns:a16="http://schemas.microsoft.com/office/drawing/2014/main" val="10005"/>
                  </a:ext>
                </a:extLst>
              </a:tr>
              <a:tr h="603067">
                <a:tc>
                  <a:txBody>
                    <a:bodyPr/>
                    <a:lstStyle/>
                    <a:p>
                      <a:pPr algn="ctr"/>
                      <a:r>
                        <a:rPr lang="tr-TR" b="1" dirty="0" smtClean="0"/>
                        <a:t>6. Basamak</a:t>
                      </a:r>
                    </a:p>
                    <a:p>
                      <a:pPr algn="ctr"/>
                      <a:r>
                        <a:rPr lang="tr-TR" dirty="0" smtClean="0"/>
                        <a:t>Bireyselleştirilmiş</a:t>
                      </a:r>
                      <a:r>
                        <a:rPr lang="tr-TR" baseline="0" dirty="0" smtClean="0"/>
                        <a:t> Eğitim Programı Hazırlama</a:t>
                      </a:r>
                    </a:p>
                  </a:txBody>
                  <a:tcPr/>
                </a:tc>
                <a:extLst>
                  <a:ext uri="{0D108BD9-81ED-4DB2-BD59-A6C34878D82A}">
                    <a16:rowId xmlns:a16="http://schemas.microsoft.com/office/drawing/2014/main" val="10006"/>
                  </a:ext>
                </a:extLst>
              </a:tr>
              <a:tr h="603067">
                <a:tc>
                  <a:txBody>
                    <a:bodyPr/>
                    <a:lstStyle/>
                    <a:p>
                      <a:pPr algn="ctr"/>
                      <a:r>
                        <a:rPr lang="tr-TR" b="1" dirty="0" smtClean="0"/>
                        <a:t>7. Basamak:</a:t>
                      </a:r>
                    </a:p>
                    <a:p>
                      <a:pPr algn="ctr"/>
                      <a:r>
                        <a:rPr lang="tr-TR" dirty="0" smtClean="0"/>
                        <a:t>Değerlendirme</a:t>
                      </a:r>
                      <a:endParaRPr lang="tr-TR"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7891527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solidFill>
                  <a:srgbClr val="FF0000"/>
                </a:solidFill>
              </a:rPr>
              <a:t>Başka Hangi Bilgiler Toplanmalı?</a:t>
            </a:r>
          </a:p>
          <a:p>
            <a:pPr lvl="1"/>
            <a:r>
              <a:rPr lang="tr-TR" dirty="0" smtClean="0">
                <a:solidFill>
                  <a:schemeClr val="tx1"/>
                </a:solidFill>
              </a:rPr>
              <a:t>Öğrencinin sağlık durumuna ilişkin raporu</a:t>
            </a:r>
          </a:p>
          <a:p>
            <a:pPr lvl="1"/>
            <a:r>
              <a:rPr lang="tr-TR" dirty="0" smtClean="0">
                <a:solidFill>
                  <a:schemeClr val="tx1"/>
                </a:solidFill>
              </a:rPr>
              <a:t>Öğrencinin ailesi </a:t>
            </a:r>
            <a:r>
              <a:rPr lang="tr-TR" smtClean="0">
                <a:solidFill>
                  <a:schemeClr val="tx1"/>
                </a:solidFill>
              </a:rPr>
              <a:t>hakkında bilgi</a:t>
            </a:r>
            <a:endParaRPr lang="tr-TR" dirty="0">
              <a:solidFill>
                <a:schemeClr val="tx1"/>
              </a:solidFill>
            </a:endParaRPr>
          </a:p>
        </p:txBody>
      </p:sp>
    </p:spTree>
    <p:extLst>
      <p:ext uri="{BB962C8B-B14F-4D97-AF65-F5344CB8AC3E}">
        <p14:creationId xmlns:p14="http://schemas.microsoft.com/office/powerpoint/2010/main" val="34130204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dirty="0">
                <a:effectLst>
                  <a:outerShdw blurRad="38100" dist="38100" dir="2700000" algn="tl">
                    <a:srgbClr val="C0C0C0"/>
                  </a:outerShdw>
                </a:effectLst>
                <a:latin typeface="Futura Medium"/>
                <a:ea typeface="Futura Medium"/>
                <a:cs typeface="Futura Medium"/>
              </a:rPr>
              <a:t>Gönderme Öncesi Süreç</a:t>
            </a:r>
            <a:endParaRPr lang="tr-TR" dirty="0"/>
          </a:p>
        </p:txBody>
      </p:sp>
      <p:sp>
        <p:nvSpPr>
          <p:cNvPr id="3" name="İçerik Yer Tutucusu 2"/>
          <p:cNvSpPr>
            <a:spLocks noGrp="1"/>
          </p:cNvSpPr>
          <p:nvPr>
            <p:ph idx="1"/>
          </p:nvPr>
        </p:nvSpPr>
        <p:spPr>
          <a:xfrm>
            <a:off x="683568" y="2323652"/>
            <a:ext cx="7776864" cy="3508977"/>
          </a:xfrm>
        </p:spPr>
        <p:txBody>
          <a:bodyPr>
            <a:normAutofit fontScale="92500" lnSpcReduction="10000"/>
          </a:bodyPr>
          <a:lstStyle/>
          <a:p>
            <a:pPr algn="just"/>
            <a:r>
              <a:rPr lang="tr-TR" altLang="tr-TR" dirty="0">
                <a:effectLst>
                  <a:outerShdw blurRad="38100" dist="38100" dir="2700000" algn="tl">
                    <a:srgbClr val="C0C0C0"/>
                  </a:outerShdw>
                </a:effectLst>
                <a:latin typeface="Futura Condensed Medium"/>
                <a:ea typeface="Futura Condensed Medium"/>
                <a:cs typeface="Futura Condensed Medium"/>
              </a:rPr>
              <a:t>Gönderme öncesi süreç, akademik, duygusal ve davranışsal özellikleri yönünden akranları tarafından izlenen programı izlemekte güçlük çeken öğrencilerin değerlendirme için yönlendirilmelerinden önce çeşitli uyarlamalarla genel eğitim sınıflarında eğitilmelerini amaçlayan bir süreçtir. </a:t>
            </a:r>
          </a:p>
          <a:p>
            <a:pPr algn="just">
              <a:defRPr/>
            </a:pPr>
            <a:r>
              <a:rPr lang="tr-TR" altLang="tr-TR" dirty="0">
                <a:effectLst>
                  <a:outerShdw blurRad="38100" dist="38100" dir="2700000" algn="tl">
                    <a:srgbClr val="C0C0C0"/>
                  </a:outerShdw>
                </a:effectLst>
                <a:latin typeface="Futura Condensed Medium" charset="0"/>
                <a:ea typeface="Futura Condensed Medium" charset="0"/>
                <a:cs typeface="Futura Condensed Medium" charset="0"/>
              </a:rPr>
              <a:t>Bu süreç sınıf öğretmeni, aile, okul yöneticisi ve rehber öğretmenin katılımı ile gerçekleşir</a:t>
            </a:r>
            <a:r>
              <a:rPr lang="tr-TR" altLang="tr-TR" dirty="0" smtClean="0">
                <a:effectLst>
                  <a:outerShdw blurRad="38100" dist="38100" dir="2700000" algn="tl">
                    <a:srgbClr val="C0C0C0"/>
                  </a:outerShdw>
                </a:effectLst>
                <a:latin typeface="Futura Condensed Medium" charset="0"/>
                <a:ea typeface="Futura Condensed Medium" charset="0"/>
                <a:cs typeface="Futura Condensed Medium" charset="0"/>
              </a:rPr>
              <a:t>.</a:t>
            </a:r>
          </a:p>
          <a:p>
            <a:pPr algn="just">
              <a:defRPr/>
            </a:pPr>
            <a:endParaRPr lang="tr-TR" altLang="tr-TR" dirty="0">
              <a:effectLst>
                <a:outerShdw blurRad="38100" dist="38100" dir="2700000" algn="tl">
                  <a:srgbClr val="C0C0C0"/>
                </a:outerShdw>
              </a:effectLst>
              <a:latin typeface="Futura Condensed Medium" charset="0"/>
              <a:ea typeface="Futura Condensed Medium" charset="0"/>
              <a:cs typeface="Futura Condensed Medium" charset="0"/>
            </a:endParaRPr>
          </a:p>
          <a:p>
            <a:pPr algn="just">
              <a:buNone/>
              <a:defRPr/>
            </a:pPr>
            <a:r>
              <a:rPr lang="tr-TR" altLang="tr-TR" dirty="0">
                <a:effectLst>
                  <a:outerShdw blurRad="38100" dist="38100" dir="2700000" algn="tl">
                    <a:srgbClr val="C0C0C0"/>
                  </a:outerShdw>
                </a:effectLst>
                <a:latin typeface="Futura Condensed Medium" charset="0"/>
                <a:ea typeface="Futura Condensed Medium" charset="0"/>
                <a:cs typeface="Futura Condensed Medium" charset="0"/>
              </a:rPr>
              <a:t>	Gereksiz yere RAM değerlendirmesinin önüne geçer.</a:t>
            </a:r>
          </a:p>
          <a:p>
            <a:pPr algn="just"/>
            <a:endParaRPr lang="tr-TR" dirty="0" smtClean="0"/>
          </a:p>
        </p:txBody>
      </p:sp>
    </p:spTree>
    <p:extLst>
      <p:ext uri="{BB962C8B-B14F-4D97-AF65-F5344CB8AC3E}">
        <p14:creationId xmlns:p14="http://schemas.microsoft.com/office/powerpoint/2010/main" val="21515463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755576" y="2323652"/>
            <a:ext cx="7776864" cy="3508977"/>
          </a:xfrm>
        </p:spPr>
        <p:txBody>
          <a:bodyPr/>
          <a:lstStyle/>
          <a:p>
            <a:r>
              <a:rPr lang="tr-TR" altLang="tr-TR" u="sng" dirty="0">
                <a:effectLst>
                  <a:outerShdw blurRad="38100" dist="38100" dir="2700000" algn="tl">
                    <a:srgbClr val="C0C0C0"/>
                  </a:outerShdw>
                </a:effectLst>
                <a:latin typeface="Futura Medium" charset="0"/>
                <a:ea typeface="Futura Medium" charset="0"/>
                <a:cs typeface="Futura Medium" charset="0"/>
              </a:rPr>
              <a:t>Gönderme Öncesi Süreçte Neler Yapılmalıdır?</a:t>
            </a:r>
            <a:r>
              <a:rPr lang="tr-TR" altLang="tr-TR" dirty="0">
                <a:effectLst>
                  <a:outerShdw blurRad="38100" dist="38100" dir="2700000" algn="tl">
                    <a:srgbClr val="C0C0C0"/>
                  </a:outerShdw>
                </a:effectLst>
                <a:latin typeface="Futura Medium" charset="0"/>
                <a:ea typeface="Futura Medium" charset="0"/>
                <a:cs typeface="Futura Medium" charset="0"/>
              </a:rPr>
              <a:t>: </a:t>
            </a:r>
            <a:endParaRPr lang="tr-TR" altLang="tr-TR" dirty="0" smtClean="0">
              <a:effectLst>
                <a:outerShdw blurRad="38100" dist="38100" dir="2700000" algn="tl">
                  <a:srgbClr val="C0C0C0"/>
                </a:outerShdw>
              </a:effectLst>
              <a:latin typeface="Futura Medium" charset="0"/>
              <a:ea typeface="Futura Medium" charset="0"/>
              <a:cs typeface="Futura Medium" charset="0"/>
            </a:endParaRPr>
          </a:p>
          <a:p>
            <a:pPr lvl="1" algn="just"/>
            <a:r>
              <a:rPr lang="tr-TR" altLang="tr-TR" sz="2400" dirty="0">
                <a:effectLst>
                  <a:outerShdw blurRad="38100" dist="38100" dir="2700000" algn="tl">
                    <a:srgbClr val="C0C0C0"/>
                  </a:outerShdw>
                </a:effectLst>
                <a:latin typeface="Futura Condensed Medium"/>
                <a:ea typeface="Futura Condensed Medium"/>
                <a:cs typeface="Futura Condensed Medium"/>
              </a:rPr>
              <a:t>Gönderme öncesi sürecin ilk basamağı, öğretmenlerin ilk belirlemede elde ettikleri bilgilere göre özel </a:t>
            </a:r>
            <a:r>
              <a:rPr lang="tr-TR" altLang="tr-TR" sz="2400" dirty="0" err="1">
                <a:effectLst>
                  <a:outerShdw blurRad="38100" dist="38100" dir="2700000" algn="tl">
                    <a:srgbClr val="C0C0C0"/>
                  </a:outerShdw>
                </a:effectLst>
                <a:latin typeface="Futura Condensed Medium"/>
                <a:ea typeface="Futura Condensed Medium"/>
                <a:cs typeface="Futura Condensed Medium"/>
              </a:rPr>
              <a:t>gereksinimli</a:t>
            </a:r>
            <a:r>
              <a:rPr lang="tr-TR" altLang="tr-TR" sz="2400" dirty="0">
                <a:effectLst>
                  <a:outerShdw blurRad="38100" dist="38100" dir="2700000" algn="tl">
                    <a:srgbClr val="C0C0C0"/>
                  </a:outerShdw>
                </a:effectLst>
                <a:latin typeface="Futura Condensed Medium"/>
                <a:ea typeface="Futura Condensed Medium"/>
                <a:cs typeface="Futura Condensed Medium"/>
              </a:rPr>
              <a:t> olarak düşündükleri öğrencilere hangi davranışları kazandıracaklarına karar </a:t>
            </a:r>
            <a:r>
              <a:rPr lang="tr-TR" altLang="tr-TR" sz="2400" dirty="0" smtClean="0">
                <a:effectLst>
                  <a:outerShdw blurRad="38100" dist="38100" dir="2700000" algn="tl">
                    <a:srgbClr val="C0C0C0"/>
                  </a:outerShdw>
                </a:effectLst>
                <a:latin typeface="Futura Condensed Medium"/>
                <a:ea typeface="Futura Condensed Medium"/>
                <a:cs typeface="Futura Condensed Medium"/>
              </a:rPr>
              <a:t>vermeleridir</a:t>
            </a:r>
          </a:p>
          <a:p>
            <a:pPr lvl="1" algn="just"/>
            <a:endParaRPr lang="tr-TR" dirty="0"/>
          </a:p>
        </p:txBody>
      </p:sp>
    </p:spTree>
    <p:extLst>
      <p:ext uri="{BB962C8B-B14F-4D97-AF65-F5344CB8AC3E}">
        <p14:creationId xmlns:p14="http://schemas.microsoft.com/office/powerpoint/2010/main" val="3445039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11560" y="2323652"/>
            <a:ext cx="7848872" cy="3841652"/>
          </a:xfrm>
        </p:spPr>
        <p:txBody>
          <a:bodyPr>
            <a:normAutofit lnSpcReduction="10000"/>
          </a:bodyPr>
          <a:lstStyle/>
          <a:p>
            <a:pPr lvl="1"/>
            <a:r>
              <a:rPr lang="tr-TR" altLang="tr-TR" sz="2400" dirty="0">
                <a:effectLst>
                  <a:outerShdw blurRad="38100" dist="38100" dir="2700000" algn="tl">
                    <a:srgbClr val="C0C0C0"/>
                  </a:outerShdw>
                </a:effectLst>
                <a:latin typeface="Futura Condensed Medium"/>
                <a:ea typeface="Futura Condensed Medium"/>
                <a:cs typeface="Futura Condensed Medium"/>
              </a:rPr>
              <a:t>Gönderme öncesi süreçte ikinci basamak, öğrenciye kazandırılması planlanan davranışlara ilişkin müdahalenin/uyarlamaların ne kadar süreyle uygulanacağına karar </a:t>
            </a:r>
            <a:r>
              <a:rPr lang="tr-TR" altLang="tr-TR" sz="2400" dirty="0" smtClean="0">
                <a:effectLst>
                  <a:outerShdw blurRad="38100" dist="38100" dir="2700000" algn="tl">
                    <a:srgbClr val="C0C0C0"/>
                  </a:outerShdw>
                </a:effectLst>
                <a:latin typeface="Futura Condensed Medium"/>
                <a:ea typeface="Futura Condensed Medium"/>
                <a:cs typeface="Futura Condensed Medium"/>
              </a:rPr>
              <a:t>vermektir. </a:t>
            </a:r>
            <a:r>
              <a:rPr lang="tr-TR" altLang="tr-TR" sz="2400" dirty="0">
                <a:effectLst>
                  <a:outerShdw blurRad="38100" dist="38100" dir="2700000" algn="tl">
                    <a:srgbClr val="C0C0C0"/>
                  </a:outerShdw>
                </a:effectLst>
                <a:latin typeface="Futura Condensed Medium"/>
                <a:ea typeface="Futura Condensed Medium"/>
                <a:cs typeface="Futura Condensed Medium"/>
              </a:rPr>
              <a:t>Öğretmen kazandırmayı amaçladığı davranışlara ilişkin süreyi, </a:t>
            </a:r>
          </a:p>
          <a:p>
            <a:pPr lvl="2"/>
            <a:r>
              <a:rPr lang="tr-TR" altLang="tr-TR" dirty="0">
                <a:effectLst>
                  <a:outerShdw blurRad="38100" dist="38100" dir="2700000" algn="tl">
                    <a:srgbClr val="C0C0C0"/>
                  </a:outerShdw>
                </a:effectLst>
                <a:latin typeface="Futura Condensed Medium"/>
                <a:ea typeface="Futura Condensed Medium"/>
                <a:cs typeface="Futura Condensed Medium"/>
              </a:rPr>
              <a:t>söz konusu davranışların ortalama bir öğrenci tarafından ne kadar sürede kazanıldığına, </a:t>
            </a:r>
          </a:p>
          <a:p>
            <a:pPr lvl="2"/>
            <a:r>
              <a:rPr lang="tr-TR" altLang="tr-TR" dirty="0">
                <a:effectLst>
                  <a:outerShdw blurRad="38100" dist="38100" dir="2700000" algn="tl">
                    <a:srgbClr val="C0C0C0"/>
                  </a:outerShdw>
                </a:effectLst>
                <a:latin typeface="Futura Condensed Medium"/>
                <a:ea typeface="Futura Condensed Medium"/>
                <a:cs typeface="Futura Condensed Medium"/>
              </a:rPr>
              <a:t>bu davranışların kazanılması için öğrenciye ayıracağı zamana, </a:t>
            </a:r>
          </a:p>
          <a:p>
            <a:pPr lvl="2"/>
            <a:r>
              <a:rPr lang="tr-TR" altLang="tr-TR" dirty="0">
                <a:effectLst>
                  <a:outerShdw blurRad="38100" dist="38100" dir="2700000" algn="tl">
                    <a:srgbClr val="C0C0C0"/>
                  </a:outerShdw>
                </a:effectLst>
                <a:latin typeface="Futura Condensed Medium"/>
                <a:ea typeface="Futura Condensed Medium"/>
                <a:cs typeface="Futura Condensed Medium"/>
              </a:rPr>
              <a:t>ailenin desteğini ne kadar sağlayacağına ve </a:t>
            </a:r>
          </a:p>
          <a:p>
            <a:pPr lvl="2"/>
            <a:r>
              <a:rPr lang="tr-TR" altLang="tr-TR" dirty="0">
                <a:effectLst>
                  <a:outerShdw blurRad="38100" dist="38100" dir="2700000" algn="tl">
                    <a:srgbClr val="C0C0C0"/>
                  </a:outerShdw>
                </a:effectLst>
                <a:latin typeface="Futura Condensed Medium"/>
                <a:ea typeface="Futura Condensed Medium"/>
                <a:cs typeface="Futura Condensed Medium"/>
              </a:rPr>
              <a:t>sınıfta bulunan öğrenci sayısına göre belirlemelidir</a:t>
            </a:r>
            <a:endParaRPr lang="tr-TR" dirty="0"/>
          </a:p>
        </p:txBody>
      </p:sp>
    </p:spTree>
    <p:extLst>
      <p:ext uri="{BB962C8B-B14F-4D97-AF65-F5344CB8AC3E}">
        <p14:creationId xmlns:p14="http://schemas.microsoft.com/office/powerpoint/2010/main" val="21949914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27584" y="2323652"/>
            <a:ext cx="7560840" cy="3508977"/>
          </a:xfrm>
        </p:spPr>
        <p:txBody>
          <a:bodyPr/>
          <a:lstStyle/>
          <a:p>
            <a:pPr lvl="1" algn="just"/>
            <a:r>
              <a:rPr lang="tr-TR" altLang="tr-TR" sz="2400" dirty="0">
                <a:effectLst>
                  <a:outerShdw blurRad="38100" dist="38100" dir="2700000" algn="tl">
                    <a:srgbClr val="C0C0C0"/>
                  </a:outerShdw>
                </a:effectLst>
                <a:latin typeface="Futura Condensed Medium"/>
                <a:ea typeface="Futura Condensed Medium"/>
                <a:cs typeface="Futura Condensed Medium"/>
              </a:rPr>
              <a:t>Bu süreçle, öğrencinin ayrıntılı değerlendirme için gereksiz yere Rehberlik Araştırma Merkezlerine gönderilmesi önlenmeye çalışılmakta ve daha sonra yaşanabilecek problemlerin çözümlenmesi hedeflenmektedir. </a:t>
            </a:r>
          </a:p>
          <a:p>
            <a:pPr lvl="1"/>
            <a:endParaRPr lang="tr-TR" dirty="0" smtClean="0"/>
          </a:p>
          <a:p>
            <a:pPr lvl="1"/>
            <a:endParaRPr lang="tr-TR" dirty="0"/>
          </a:p>
        </p:txBody>
      </p:sp>
    </p:spTree>
    <p:extLst>
      <p:ext uri="{BB962C8B-B14F-4D97-AF65-F5344CB8AC3E}">
        <p14:creationId xmlns:p14="http://schemas.microsoft.com/office/powerpoint/2010/main" val="45554876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827584" y="2323652"/>
            <a:ext cx="7704856" cy="3841652"/>
          </a:xfrm>
        </p:spPr>
        <p:txBody>
          <a:bodyPr>
            <a:normAutofit fontScale="85000" lnSpcReduction="20000"/>
          </a:bodyPr>
          <a:lstStyle/>
          <a:p>
            <a:r>
              <a:rPr lang="tr-TR" altLang="tr-TR" dirty="0">
                <a:effectLst>
                  <a:outerShdw blurRad="38100" dist="38100" dir="2700000" algn="tl">
                    <a:srgbClr val="C0C0C0"/>
                  </a:outerShdw>
                </a:effectLst>
                <a:latin typeface="Futura Condensed Medium"/>
                <a:ea typeface="Futura Condensed Medium"/>
                <a:cs typeface="Futura Condensed Medium"/>
              </a:rPr>
              <a:t>Müdahale programının belirlenen süreyle uygulanmasının sonucunda öğrenci sınıftaki diğer öğrencilerin ulaştığı program amaçlarına ulaşırsa, izlemeye devam edilir ve müdahale programı sonlandırılır. </a:t>
            </a:r>
          </a:p>
          <a:p>
            <a:r>
              <a:rPr lang="tr-TR" altLang="tr-TR" dirty="0">
                <a:effectLst>
                  <a:outerShdw blurRad="38100" dist="38100" dir="2700000" algn="tl">
                    <a:srgbClr val="C0C0C0"/>
                  </a:outerShdw>
                </a:effectLst>
                <a:latin typeface="Futura Condensed Medium"/>
                <a:ea typeface="Futura Condensed Medium"/>
                <a:cs typeface="Futura Condensed Medium"/>
              </a:rPr>
              <a:t>Ancak müdahale sonucunda ortaya çıkan gelişme beklenenin altında ise;</a:t>
            </a:r>
          </a:p>
          <a:p>
            <a:r>
              <a:rPr lang="tr-TR" altLang="tr-TR" dirty="0">
                <a:effectLst>
                  <a:outerShdw blurRad="38100" dist="38100" dir="2700000" algn="tl">
                    <a:srgbClr val="C0C0C0"/>
                  </a:outerShdw>
                </a:effectLst>
                <a:latin typeface="Futura Condensed Medium"/>
                <a:ea typeface="Futura Condensed Medium"/>
                <a:cs typeface="Futura Condensed Medium"/>
              </a:rPr>
              <a:t>müdahale programı yeniden düzenlenir ve yeniden zaman belirlenir </a:t>
            </a:r>
          </a:p>
          <a:p>
            <a:r>
              <a:rPr lang="tr-TR" altLang="tr-TR" dirty="0">
                <a:effectLst>
                  <a:outerShdw blurRad="38100" dist="38100" dir="2700000" algn="tl">
                    <a:srgbClr val="C0C0C0"/>
                  </a:outerShdw>
                </a:effectLst>
                <a:latin typeface="Futura Condensed Medium"/>
                <a:ea typeface="Futura Condensed Medium"/>
                <a:cs typeface="Futura Condensed Medium"/>
              </a:rPr>
              <a:t>ya da</a:t>
            </a:r>
          </a:p>
          <a:p>
            <a:r>
              <a:rPr lang="tr-TR" altLang="tr-TR" dirty="0">
                <a:effectLst>
                  <a:outerShdw blurRad="38100" dist="38100" dir="2700000" algn="tl">
                    <a:srgbClr val="C0C0C0"/>
                  </a:outerShdw>
                </a:effectLst>
                <a:latin typeface="Futura Condensed Medium"/>
                <a:ea typeface="Futura Condensed Medium"/>
                <a:cs typeface="Futura Condensed Medium"/>
              </a:rPr>
              <a:t> öğrenci ayrıntılı değerlendirme için bağlı bulunulan Rehberlik Araştırma Merkezine gönderilir. </a:t>
            </a:r>
          </a:p>
          <a:p>
            <a:r>
              <a:rPr lang="tr-TR" altLang="tr-TR" dirty="0">
                <a:effectLst>
                  <a:outerShdw blurRad="38100" dist="38100" dir="2700000" algn="tl">
                    <a:srgbClr val="C0C0C0"/>
                  </a:outerShdw>
                </a:effectLst>
                <a:latin typeface="Futura Condensed Medium"/>
                <a:ea typeface="Futura Condensed Medium"/>
                <a:cs typeface="Futura Condensed Medium"/>
              </a:rPr>
              <a:t>Tüm bu kararlarda aileye bilgi verilir, desteği istenir ya da onların istekleri karşılanmaya çalışılır </a:t>
            </a:r>
          </a:p>
          <a:p>
            <a:pPr lvl="1"/>
            <a:endParaRPr lang="tr-TR" dirty="0"/>
          </a:p>
        </p:txBody>
      </p:sp>
    </p:spTree>
    <p:extLst>
      <p:ext uri="{BB962C8B-B14F-4D97-AF65-F5344CB8AC3E}">
        <p14:creationId xmlns:p14="http://schemas.microsoft.com/office/powerpoint/2010/main" val="279467590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609600" indent="-609600"/>
            <a:r>
              <a:rPr lang="tr-TR" altLang="tr-TR" dirty="0">
                <a:effectLst>
                  <a:outerShdw blurRad="38100" dist="38100" dir="2700000" algn="tl">
                    <a:srgbClr val="C0C0C0"/>
                  </a:outerShdw>
                </a:effectLst>
                <a:latin typeface="Futura Condensed Medium"/>
                <a:ea typeface="Futura Condensed Medium"/>
                <a:cs typeface="Futura Condensed Medium"/>
              </a:rPr>
              <a:t>Gönderme öncesi </a:t>
            </a:r>
            <a:r>
              <a:rPr lang="tr-TR" altLang="tr-TR" dirty="0" smtClean="0">
                <a:effectLst>
                  <a:outerShdw blurRad="38100" dist="38100" dir="2700000" algn="tl">
                    <a:srgbClr val="C0C0C0"/>
                  </a:outerShdw>
                </a:effectLst>
                <a:latin typeface="Futura Condensed Medium"/>
                <a:ea typeface="Futura Condensed Medium"/>
                <a:cs typeface="Futura Condensed Medium"/>
              </a:rPr>
              <a:t>süreç müdahalesinde; </a:t>
            </a:r>
            <a:endParaRPr lang="tr-TR" altLang="tr-TR" dirty="0">
              <a:effectLst>
                <a:outerShdw blurRad="38100" dist="38100" dir="2700000" algn="tl">
                  <a:srgbClr val="C0C0C0"/>
                </a:outerShdw>
              </a:effectLst>
              <a:latin typeface="Futura Condensed Medium"/>
              <a:ea typeface="Futura Condensed Medium"/>
              <a:cs typeface="Futura Condensed Medium"/>
            </a:endParaRPr>
          </a:p>
          <a:p>
            <a:pPr marL="906780" lvl="1" indent="-609600"/>
            <a:r>
              <a:rPr lang="tr-TR" altLang="tr-TR" dirty="0">
                <a:effectLst>
                  <a:outerShdw blurRad="38100" dist="38100" dir="2700000" algn="tl">
                    <a:srgbClr val="C0C0C0"/>
                  </a:outerShdw>
                </a:effectLst>
                <a:latin typeface="Futura Condensed Medium"/>
                <a:ea typeface="Futura Condensed Medium"/>
                <a:cs typeface="Futura Condensed Medium"/>
              </a:rPr>
              <a:t>programda,</a:t>
            </a:r>
          </a:p>
          <a:p>
            <a:pPr marL="906780" lvl="1" indent="-609600"/>
            <a:r>
              <a:rPr lang="tr-TR" altLang="tr-TR" dirty="0" err="1">
                <a:effectLst>
                  <a:outerShdw blurRad="38100" dist="38100" dir="2700000" algn="tl">
                    <a:srgbClr val="C0C0C0"/>
                  </a:outerShdw>
                </a:effectLst>
                <a:latin typeface="Futura Condensed Medium"/>
                <a:ea typeface="Futura Condensed Medium"/>
                <a:cs typeface="Futura Condensed Medium"/>
              </a:rPr>
              <a:t>öğretimsel</a:t>
            </a:r>
            <a:r>
              <a:rPr lang="tr-TR" altLang="tr-TR" dirty="0">
                <a:effectLst>
                  <a:outerShdw blurRad="38100" dist="38100" dir="2700000" algn="tl">
                    <a:srgbClr val="C0C0C0"/>
                  </a:outerShdw>
                </a:effectLst>
                <a:latin typeface="Futura Condensed Medium"/>
                <a:ea typeface="Futura Condensed Medium"/>
                <a:cs typeface="Futura Condensed Medium"/>
              </a:rPr>
              <a:t> süreçlerde, </a:t>
            </a:r>
          </a:p>
          <a:p>
            <a:pPr marL="906780" lvl="1" indent="-609600"/>
            <a:r>
              <a:rPr lang="tr-TR" altLang="tr-TR" dirty="0">
                <a:effectLst>
                  <a:outerShdw blurRad="38100" dist="38100" dir="2700000" algn="tl">
                    <a:srgbClr val="C0C0C0"/>
                  </a:outerShdw>
                </a:effectLst>
                <a:latin typeface="Futura Condensed Medium"/>
                <a:ea typeface="Futura Condensed Medium"/>
                <a:cs typeface="Futura Condensed Medium"/>
              </a:rPr>
              <a:t>sınıf yönetiminde ve </a:t>
            </a:r>
          </a:p>
          <a:p>
            <a:pPr marL="906780" lvl="1" indent="-609600"/>
            <a:r>
              <a:rPr lang="tr-TR" altLang="tr-TR" dirty="0">
                <a:effectLst>
                  <a:outerShdw blurRad="38100" dist="38100" dir="2700000" algn="tl">
                    <a:srgbClr val="C0C0C0"/>
                  </a:outerShdw>
                </a:effectLst>
                <a:latin typeface="Futura Condensed Medium"/>
                <a:ea typeface="Futura Condensed Medium"/>
                <a:cs typeface="Futura Condensed Medium"/>
              </a:rPr>
              <a:t>sınıf çevresinin düzenlenmesinde uyarlamalar yapabilir</a:t>
            </a:r>
            <a:endParaRPr lang="tr-TR" dirty="0"/>
          </a:p>
        </p:txBody>
      </p:sp>
    </p:spTree>
    <p:extLst>
      <p:ext uri="{BB962C8B-B14F-4D97-AF65-F5344CB8AC3E}">
        <p14:creationId xmlns:p14="http://schemas.microsoft.com/office/powerpoint/2010/main" val="15902638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11560" y="2323652"/>
            <a:ext cx="7920880" cy="3697636"/>
          </a:xfrm>
        </p:spPr>
        <p:txBody>
          <a:bodyPr/>
          <a:lstStyle/>
          <a:p>
            <a:r>
              <a:rPr lang="tr-TR" altLang="tr-TR" dirty="0">
                <a:effectLst>
                  <a:outerShdw blurRad="38100" dist="38100" dir="2700000" algn="tl">
                    <a:srgbClr val="C0C0C0"/>
                  </a:outerShdw>
                </a:effectLst>
                <a:latin typeface="Futura Condensed Medium" charset="0"/>
                <a:ea typeface="Futura Condensed Medium" charset="0"/>
                <a:cs typeface="Futura Condensed Medium" charset="0"/>
              </a:rPr>
              <a:t>Gönderme öncesi sürecin son basamağı değerlendirmedir</a:t>
            </a:r>
            <a:r>
              <a:rPr lang="tr-TR" altLang="tr-TR" dirty="0" smtClean="0">
                <a:effectLst>
                  <a:outerShdw blurRad="38100" dist="38100" dir="2700000" algn="tl">
                    <a:srgbClr val="C0C0C0"/>
                  </a:outerShdw>
                </a:effectLst>
                <a:latin typeface="Futura Condensed Medium" charset="0"/>
                <a:ea typeface="Futura Condensed Medium" charset="0"/>
                <a:cs typeface="Futura Condensed Medium" charset="0"/>
              </a:rPr>
              <a:t>.</a:t>
            </a:r>
          </a:p>
          <a:p>
            <a:pPr lvl="1"/>
            <a:r>
              <a:rPr lang="tr-TR" altLang="tr-TR" dirty="0" smtClean="0">
                <a:effectLst>
                  <a:outerShdw blurRad="38100" dist="38100" dir="2700000" algn="tl">
                    <a:srgbClr val="C0C0C0"/>
                  </a:outerShdw>
                </a:effectLst>
                <a:latin typeface="Futura Condensed Medium" charset="0"/>
                <a:ea typeface="Futura Condensed Medium" charset="0"/>
                <a:cs typeface="Futura Condensed Medium" charset="0"/>
              </a:rPr>
              <a:t> </a:t>
            </a:r>
            <a:r>
              <a:rPr lang="tr-TR" altLang="tr-TR" dirty="0">
                <a:effectLst>
                  <a:outerShdw blurRad="38100" dist="38100" dir="2700000" algn="tl">
                    <a:srgbClr val="C0C0C0"/>
                  </a:outerShdw>
                </a:effectLst>
                <a:latin typeface="Futura Condensed Medium" charset="0"/>
                <a:ea typeface="Futura Condensed Medium" charset="0"/>
                <a:cs typeface="Futura Condensed Medium" charset="0"/>
              </a:rPr>
              <a:t>Değerlendirme basamağında, sınıf öğretmeni programda, öğretim süreçlerinde, sınıf yönetiminde ve çevrede yaptığı uyarlamalarla hazırladığı müdahale programının, öğrencide istendik gelişme meydana getirip getirmediğini değerlendirir</a:t>
            </a:r>
            <a:endParaRPr lang="tr-TR" dirty="0"/>
          </a:p>
        </p:txBody>
      </p:sp>
    </p:spTree>
    <p:extLst>
      <p:ext uri="{BB962C8B-B14F-4D97-AF65-F5344CB8AC3E}">
        <p14:creationId xmlns:p14="http://schemas.microsoft.com/office/powerpoint/2010/main" val="25517484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539553" y="1700808"/>
            <a:ext cx="7560840" cy="4608512"/>
          </a:xfrm>
          <a:noFill/>
        </p:spPr>
      </p:pic>
    </p:spTree>
    <p:extLst>
      <p:ext uri="{BB962C8B-B14F-4D97-AF65-F5344CB8AC3E}">
        <p14:creationId xmlns:p14="http://schemas.microsoft.com/office/powerpoint/2010/main" val="15196158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dirty="0">
                <a:effectLst>
                  <a:outerShdw blurRad="38100" dist="38100" dir="2700000" algn="tl">
                    <a:srgbClr val="C0C0C0"/>
                  </a:outerShdw>
                </a:effectLst>
                <a:latin typeface="Futura Medium" charset="0"/>
                <a:ea typeface="Futura Medium" charset="0"/>
                <a:cs typeface="Futura Medium" charset="0"/>
              </a:rPr>
              <a:t>Gönderme Süreci</a:t>
            </a:r>
            <a:endParaRPr lang="tr-TR" dirty="0"/>
          </a:p>
        </p:txBody>
      </p:sp>
      <p:sp>
        <p:nvSpPr>
          <p:cNvPr id="3" name="İçerik Yer Tutucusu 2"/>
          <p:cNvSpPr>
            <a:spLocks noGrp="1"/>
          </p:cNvSpPr>
          <p:nvPr>
            <p:ph idx="1"/>
          </p:nvPr>
        </p:nvSpPr>
        <p:spPr>
          <a:xfrm>
            <a:off x="827584" y="2323652"/>
            <a:ext cx="7488832" cy="3508977"/>
          </a:xfrm>
        </p:spPr>
        <p:txBody>
          <a:bodyPr/>
          <a:lstStyle/>
          <a:p>
            <a:r>
              <a:rPr lang="tr-TR" altLang="tr-TR" dirty="0">
                <a:effectLst>
                  <a:outerShdw blurRad="38100" dist="38100" dir="2700000" algn="tl">
                    <a:srgbClr val="C0C0C0"/>
                  </a:outerShdw>
                </a:effectLst>
                <a:latin typeface="Futura Condensed Medium" charset="0"/>
                <a:ea typeface="Futura Condensed Medium" charset="0"/>
                <a:cs typeface="Futura Condensed Medium" charset="0"/>
              </a:rPr>
              <a:t>Gönderme süreci, gönderme öncesi süreçte özel </a:t>
            </a:r>
            <a:r>
              <a:rPr lang="tr-TR" altLang="tr-TR" dirty="0" err="1">
                <a:effectLst>
                  <a:outerShdw blurRad="38100" dist="38100" dir="2700000" algn="tl">
                    <a:srgbClr val="C0C0C0"/>
                  </a:outerShdw>
                </a:effectLst>
                <a:latin typeface="Futura Condensed Medium" charset="0"/>
                <a:ea typeface="Futura Condensed Medium" charset="0"/>
                <a:cs typeface="Futura Condensed Medium" charset="0"/>
              </a:rPr>
              <a:t>gereksinimli</a:t>
            </a:r>
            <a:r>
              <a:rPr lang="tr-TR" altLang="tr-TR" dirty="0">
                <a:effectLst>
                  <a:outerShdw blurRad="38100" dist="38100" dir="2700000" algn="tl">
                    <a:srgbClr val="C0C0C0"/>
                  </a:outerShdw>
                </a:effectLst>
                <a:latin typeface="Futura Condensed Medium" charset="0"/>
                <a:ea typeface="Futura Condensed Medium" charset="0"/>
                <a:cs typeface="Futura Condensed Medium" charset="0"/>
              </a:rPr>
              <a:t> olarak belirlenen bireylere yönelik uygulanan müdahale programının etkili olmadığı durumlarda başlatılan bir süreçtir. </a:t>
            </a:r>
          </a:p>
          <a:p>
            <a:endParaRPr lang="tr-TR" dirty="0"/>
          </a:p>
        </p:txBody>
      </p:sp>
    </p:spTree>
    <p:extLst>
      <p:ext uri="{BB962C8B-B14F-4D97-AF65-F5344CB8AC3E}">
        <p14:creationId xmlns:p14="http://schemas.microsoft.com/office/powerpoint/2010/main" val="3073409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İlk Belirleme</a:t>
            </a:r>
            <a:endParaRPr lang="tr-TR" dirty="0"/>
          </a:p>
        </p:txBody>
      </p:sp>
      <p:sp>
        <p:nvSpPr>
          <p:cNvPr id="4" name="İçerik Yer Tutucusu 3"/>
          <p:cNvSpPr>
            <a:spLocks noGrp="1"/>
          </p:cNvSpPr>
          <p:nvPr>
            <p:ph idx="1"/>
          </p:nvPr>
        </p:nvSpPr>
        <p:spPr>
          <a:xfrm>
            <a:off x="467544" y="2323652"/>
            <a:ext cx="8208912" cy="4129684"/>
          </a:xfrm>
        </p:spPr>
        <p:txBody>
          <a:bodyPr>
            <a:normAutofit lnSpcReduction="10000"/>
          </a:bodyPr>
          <a:lstStyle/>
          <a:p>
            <a:r>
              <a:rPr lang="tr-TR" dirty="0" smtClean="0"/>
              <a:t>Sınıfında akademik ve sosyal yönden akranlarından farklı gereksinimleri olan, çeşitli uyarlamalara ve desteğe gereksinim duyan öğrenciler belirlenmelidir.</a:t>
            </a:r>
          </a:p>
          <a:p>
            <a:r>
              <a:rPr lang="tr-TR" b="1" dirty="0" smtClean="0"/>
              <a:t>Bilgi nasıl toplanacak?</a:t>
            </a:r>
          </a:p>
          <a:p>
            <a:pPr lvl="1"/>
            <a:r>
              <a:rPr lang="tr-TR" b="1" dirty="0" err="1" smtClean="0"/>
              <a:t>İnformal</a:t>
            </a:r>
            <a:r>
              <a:rPr lang="tr-TR" b="1" dirty="0" smtClean="0"/>
              <a:t> Değerlendirme Araçları</a:t>
            </a:r>
          </a:p>
          <a:p>
            <a:pPr lvl="2"/>
            <a:r>
              <a:rPr lang="tr-TR" b="1" dirty="0" smtClean="0">
                <a:solidFill>
                  <a:srgbClr val="FF0000"/>
                </a:solidFill>
              </a:rPr>
              <a:t>Programa dayalı değerlendirme</a:t>
            </a:r>
          </a:p>
          <a:p>
            <a:pPr lvl="2"/>
            <a:r>
              <a:rPr lang="tr-TR" b="1" dirty="0" smtClean="0">
                <a:solidFill>
                  <a:srgbClr val="FF0000"/>
                </a:solidFill>
              </a:rPr>
              <a:t>Kontrol listeleri</a:t>
            </a:r>
          </a:p>
          <a:p>
            <a:pPr lvl="2"/>
            <a:r>
              <a:rPr lang="tr-TR" b="1" dirty="0" smtClean="0">
                <a:solidFill>
                  <a:srgbClr val="FF0000"/>
                </a:solidFill>
              </a:rPr>
              <a:t>Çalışma örneği analizi</a:t>
            </a:r>
          </a:p>
          <a:p>
            <a:pPr lvl="3"/>
            <a:r>
              <a:rPr lang="tr-TR" b="1" dirty="0" smtClean="0">
                <a:solidFill>
                  <a:srgbClr val="FF0000"/>
                </a:solidFill>
              </a:rPr>
              <a:t>Tepki analizi</a:t>
            </a:r>
          </a:p>
          <a:p>
            <a:pPr lvl="3"/>
            <a:r>
              <a:rPr lang="tr-TR" b="1" dirty="0" smtClean="0">
                <a:solidFill>
                  <a:srgbClr val="FF0000"/>
                </a:solidFill>
              </a:rPr>
              <a:t>Hata analizi</a:t>
            </a:r>
          </a:p>
          <a:p>
            <a:pPr lvl="2"/>
            <a:r>
              <a:rPr lang="tr-TR" b="1" dirty="0" smtClean="0">
                <a:solidFill>
                  <a:srgbClr val="FF0000"/>
                </a:solidFill>
              </a:rPr>
              <a:t>Gözlem </a:t>
            </a:r>
            <a:endParaRPr lang="tr-TR" b="1" dirty="0">
              <a:solidFill>
                <a:srgbClr val="FF0000"/>
              </a:solidFill>
            </a:endParaRPr>
          </a:p>
        </p:txBody>
      </p:sp>
    </p:spTree>
    <p:extLst>
      <p:ext uri="{BB962C8B-B14F-4D97-AF65-F5344CB8AC3E}">
        <p14:creationId xmlns:p14="http://schemas.microsoft.com/office/powerpoint/2010/main" val="13449174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539552" y="2348880"/>
            <a:ext cx="8136904" cy="3744416"/>
          </a:xfrm>
        </p:spPr>
        <p:txBody>
          <a:bodyPr>
            <a:normAutofit lnSpcReduction="10000"/>
          </a:bodyPr>
          <a:lstStyle/>
          <a:p>
            <a:r>
              <a:rPr lang="tr-TR" altLang="tr-TR" dirty="0">
                <a:effectLst>
                  <a:outerShdw blurRad="38100" dist="38100" dir="2700000" algn="tl">
                    <a:srgbClr val="C0C0C0"/>
                  </a:outerShdw>
                </a:effectLst>
                <a:latin typeface="Futura Medium"/>
                <a:ea typeface="Futura Medium"/>
                <a:cs typeface="Futura Medium"/>
              </a:rPr>
              <a:t>Gönderme Sürecinin </a:t>
            </a:r>
            <a:r>
              <a:rPr lang="tr-TR" altLang="tr-TR" dirty="0" smtClean="0">
                <a:effectLst>
                  <a:outerShdw blurRad="38100" dist="38100" dir="2700000" algn="tl">
                    <a:srgbClr val="C0C0C0"/>
                  </a:outerShdw>
                </a:effectLst>
                <a:latin typeface="Futura Medium"/>
                <a:ea typeface="Futura Medium"/>
                <a:cs typeface="Futura Medium"/>
              </a:rPr>
              <a:t>Amacı:</a:t>
            </a:r>
          </a:p>
          <a:p>
            <a:pPr lvl="1" algn="just"/>
            <a:r>
              <a:rPr lang="tr-TR" altLang="tr-TR" dirty="0">
                <a:effectLst>
                  <a:outerShdw blurRad="38100" dist="38100" dir="2700000" algn="tl">
                    <a:srgbClr val="C0C0C0"/>
                  </a:outerShdw>
                </a:effectLst>
                <a:latin typeface="Futura Condensed Medium"/>
                <a:ea typeface="Futura Condensed Medium"/>
                <a:cs typeface="Futura Condensed Medium"/>
              </a:rPr>
              <a:t>Gönderme sürecinin temel amacı, öğrencinin özel eğitim hizmetleri için uygun olup olmadığına karar vermektir.</a:t>
            </a:r>
          </a:p>
          <a:p>
            <a:pPr lvl="1" algn="just"/>
            <a:endParaRPr lang="tr-TR" altLang="tr-TR" dirty="0">
              <a:effectLst>
                <a:outerShdw blurRad="38100" dist="38100" dir="2700000" algn="tl">
                  <a:srgbClr val="C0C0C0"/>
                </a:outerShdw>
              </a:effectLst>
              <a:latin typeface="Futura Condensed Medium"/>
              <a:ea typeface="Futura Condensed Medium"/>
              <a:cs typeface="Futura Condensed Medium"/>
            </a:endParaRPr>
          </a:p>
          <a:p>
            <a:pPr lvl="1" algn="just"/>
            <a:r>
              <a:rPr lang="tr-TR" altLang="tr-TR" dirty="0">
                <a:effectLst>
                  <a:outerShdw blurRad="38100" dist="38100" dir="2700000" algn="tl">
                    <a:srgbClr val="C0C0C0"/>
                  </a:outerShdw>
                </a:effectLst>
                <a:latin typeface="Futura Condensed Medium"/>
                <a:ea typeface="Futura Condensed Medium"/>
                <a:cs typeface="Futura Condensed Medium"/>
              </a:rPr>
              <a:t>Bu süreçte, gönderme öncesinde öğrenci hakkında toplanan bilgiler, yapılan müdahaleler </a:t>
            </a:r>
            <a:r>
              <a:rPr lang="tr-TR" altLang="tr-TR" dirty="0" err="1">
                <a:effectLst>
                  <a:outerShdw blurRad="38100" dist="38100" dir="2700000" algn="tl">
                    <a:srgbClr val="C0C0C0"/>
                  </a:outerShdw>
                </a:effectLst>
                <a:latin typeface="Futura Condensed Medium"/>
                <a:ea typeface="Futura Condensed Medium"/>
                <a:cs typeface="Futura Condensed Medium"/>
              </a:rPr>
              <a:t>raporlaştırılır</a:t>
            </a:r>
            <a:r>
              <a:rPr lang="tr-TR" altLang="tr-TR" dirty="0">
                <a:effectLst>
                  <a:outerShdw blurRad="38100" dist="38100" dir="2700000" algn="tl">
                    <a:srgbClr val="C0C0C0"/>
                  </a:outerShdw>
                </a:effectLst>
                <a:latin typeface="Futura Condensed Medium"/>
                <a:ea typeface="Futura Condensed Medium"/>
                <a:cs typeface="Futura Condensed Medium"/>
              </a:rPr>
              <a:t>.</a:t>
            </a:r>
          </a:p>
          <a:p>
            <a:pPr lvl="1" algn="just"/>
            <a:endParaRPr lang="tr-TR" altLang="tr-TR" dirty="0">
              <a:effectLst>
                <a:outerShdw blurRad="38100" dist="38100" dir="2700000" algn="tl">
                  <a:srgbClr val="C0C0C0"/>
                </a:outerShdw>
              </a:effectLst>
              <a:latin typeface="Futura Condensed Medium"/>
              <a:ea typeface="Futura Condensed Medium"/>
              <a:cs typeface="Futura Condensed Medium"/>
            </a:endParaRPr>
          </a:p>
          <a:p>
            <a:pPr lvl="1" algn="just"/>
            <a:r>
              <a:rPr lang="tr-TR" altLang="tr-TR" dirty="0">
                <a:effectLst>
                  <a:outerShdw blurRad="38100" dist="38100" dir="2700000" algn="tl">
                    <a:srgbClr val="C0C0C0"/>
                  </a:outerShdw>
                </a:effectLst>
                <a:latin typeface="Futura Condensed Medium"/>
                <a:ea typeface="Futura Condensed Medium"/>
                <a:cs typeface="Futura Condensed Medium"/>
              </a:rPr>
              <a:t>Gönderme sürecinde </a:t>
            </a:r>
            <a:r>
              <a:rPr lang="tr-TR" altLang="tr-TR" dirty="0" err="1">
                <a:effectLst>
                  <a:outerShdw blurRad="38100" dist="38100" dir="2700000" algn="tl">
                    <a:srgbClr val="C0C0C0"/>
                  </a:outerShdw>
                </a:effectLst>
                <a:latin typeface="Futura Condensed Medium"/>
                <a:ea typeface="Futura Condensed Medium"/>
                <a:cs typeface="Futura Condensed Medium"/>
              </a:rPr>
              <a:t>raporlaştırma</a:t>
            </a:r>
            <a:r>
              <a:rPr lang="tr-TR" altLang="tr-TR" dirty="0">
                <a:effectLst>
                  <a:outerShdw blurRad="38100" dist="38100" dir="2700000" algn="tl">
                    <a:srgbClr val="C0C0C0"/>
                  </a:outerShdw>
                </a:effectLst>
                <a:latin typeface="Futura Condensed Medium"/>
                <a:ea typeface="Futura Condensed Medium"/>
                <a:cs typeface="Futura Condensed Medium"/>
              </a:rPr>
              <a:t>, öğrencinin kapsamlı değerlendirmesinde göz önünde bulundurulması gereken konulara ilişkin veri sağlamak amacını taşır. </a:t>
            </a:r>
          </a:p>
          <a:p>
            <a:pPr lvl="2"/>
            <a:endParaRPr lang="tr-TR" dirty="0"/>
          </a:p>
        </p:txBody>
      </p:sp>
    </p:spTree>
    <p:extLst>
      <p:ext uri="{BB962C8B-B14F-4D97-AF65-F5344CB8AC3E}">
        <p14:creationId xmlns:p14="http://schemas.microsoft.com/office/powerpoint/2010/main" val="4643557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83568" y="2323652"/>
            <a:ext cx="7776864" cy="3508977"/>
          </a:xfrm>
        </p:spPr>
        <p:txBody>
          <a:bodyPr>
            <a:normAutofit/>
          </a:bodyPr>
          <a:lstStyle/>
          <a:p>
            <a:r>
              <a:rPr lang="tr-TR" altLang="tr-TR" dirty="0">
                <a:effectLst>
                  <a:outerShdw blurRad="38100" dist="38100" dir="2700000" algn="tl">
                    <a:srgbClr val="C0C0C0"/>
                  </a:outerShdw>
                </a:effectLst>
                <a:latin typeface="Futura Medium" charset="0"/>
                <a:ea typeface="Futura Medium" charset="0"/>
                <a:cs typeface="Futura Medium" charset="0"/>
              </a:rPr>
              <a:t>Gönderme raporunda bulunması gereken bilgiler: </a:t>
            </a:r>
          </a:p>
          <a:p>
            <a:pPr lvl="1" algn="just"/>
            <a:r>
              <a:rPr lang="tr-TR" altLang="tr-TR" dirty="0">
                <a:effectLst>
                  <a:outerShdw blurRad="38100" dist="38100" dir="2700000" algn="tl">
                    <a:srgbClr val="C0C0C0"/>
                  </a:outerShdw>
                </a:effectLst>
                <a:latin typeface="Futura Condensed Medium"/>
                <a:ea typeface="Futura Condensed Medium"/>
                <a:cs typeface="Futura Condensed Medium"/>
              </a:rPr>
              <a:t>Öğrenci hakkında sahip olunan endişelerin betimlenmesi</a:t>
            </a:r>
            <a:r>
              <a:rPr lang="tr-TR" altLang="tr-TR" dirty="0" smtClean="0">
                <a:effectLst>
                  <a:outerShdw blurRad="38100" dist="38100" dir="2700000" algn="tl">
                    <a:srgbClr val="C0C0C0"/>
                  </a:outerShdw>
                </a:effectLst>
                <a:latin typeface="Futura Condensed Medium"/>
                <a:ea typeface="Futura Condensed Medium"/>
                <a:cs typeface="Futura Condensed Medium"/>
              </a:rPr>
              <a:t>,</a:t>
            </a:r>
            <a:endParaRPr lang="tr-TR" altLang="tr-TR" dirty="0">
              <a:effectLst>
                <a:outerShdw blurRad="38100" dist="38100" dir="2700000" algn="tl">
                  <a:srgbClr val="C0C0C0"/>
                </a:outerShdw>
              </a:effectLst>
              <a:latin typeface="Futura Condensed Medium"/>
              <a:ea typeface="Futura Condensed Medium"/>
              <a:cs typeface="Futura Condensed Medium"/>
            </a:endParaRPr>
          </a:p>
          <a:p>
            <a:pPr lvl="1" algn="just"/>
            <a:r>
              <a:rPr lang="tr-TR" altLang="tr-TR" dirty="0">
                <a:effectLst>
                  <a:outerShdw blurRad="38100" dist="38100" dir="2700000" algn="tl">
                    <a:srgbClr val="C0C0C0"/>
                  </a:outerShdw>
                </a:effectLst>
                <a:latin typeface="Futura Condensed Medium"/>
                <a:ea typeface="Futura Condensed Medium"/>
                <a:cs typeface="Futura Condensed Medium"/>
              </a:rPr>
              <a:t>Problemin ne zaman (gün ve zaman), nerede (</a:t>
            </a:r>
            <a:r>
              <a:rPr lang="tr-TR" altLang="tr-TR" dirty="0" err="1">
                <a:effectLst>
                  <a:outerShdw blurRad="38100" dist="38100" dir="2700000" algn="tl">
                    <a:srgbClr val="C0C0C0"/>
                  </a:outerShdw>
                </a:effectLst>
                <a:latin typeface="Futura Condensed Medium"/>
                <a:ea typeface="Futura Condensed Medium"/>
                <a:cs typeface="Futura Condensed Medium"/>
              </a:rPr>
              <a:t>örn</a:t>
            </a:r>
            <a:r>
              <a:rPr lang="tr-TR" altLang="tr-TR" dirty="0">
                <a:effectLst>
                  <a:outerShdw blurRad="38100" dist="38100" dir="2700000" algn="tl">
                    <a:srgbClr val="C0C0C0"/>
                  </a:outerShdw>
                </a:effectLst>
                <a:latin typeface="Futura Condensed Medium"/>
                <a:ea typeface="Futura Condensed Medium"/>
                <a:cs typeface="Futura Condensed Medium"/>
              </a:rPr>
              <a:t>. bahçede ya da sınıfta) ve hangi etkinlik sırasında (</a:t>
            </a:r>
            <a:r>
              <a:rPr lang="tr-TR" altLang="tr-TR" dirty="0" err="1">
                <a:effectLst>
                  <a:outerShdw blurRad="38100" dist="38100" dir="2700000" algn="tl">
                    <a:srgbClr val="C0C0C0"/>
                  </a:outerShdw>
                </a:effectLst>
                <a:latin typeface="Futura Condensed Medium"/>
                <a:ea typeface="Futura Condensed Medium"/>
                <a:cs typeface="Futura Condensed Medium"/>
              </a:rPr>
              <a:t>örn</a:t>
            </a:r>
            <a:r>
              <a:rPr lang="tr-TR" altLang="tr-TR" dirty="0">
                <a:effectLst>
                  <a:outerShdw blurRad="38100" dist="38100" dir="2700000" algn="tl">
                    <a:srgbClr val="C0C0C0"/>
                  </a:outerShdw>
                </a:effectLst>
                <a:latin typeface="Futura Condensed Medium"/>
                <a:ea typeface="Futura Condensed Medium"/>
                <a:cs typeface="Futura Condensed Medium"/>
              </a:rPr>
              <a:t>. küçük grup çalışmasında ya da işbirliği etkinliklerinde) ortaya çıktığının yazılı açıklaması,</a:t>
            </a:r>
          </a:p>
          <a:p>
            <a:pPr lvl="1"/>
            <a:endParaRPr lang="tr-TR" dirty="0"/>
          </a:p>
        </p:txBody>
      </p:sp>
    </p:spTree>
    <p:extLst>
      <p:ext uri="{BB962C8B-B14F-4D97-AF65-F5344CB8AC3E}">
        <p14:creationId xmlns:p14="http://schemas.microsoft.com/office/powerpoint/2010/main" val="332659351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83568" y="2323652"/>
            <a:ext cx="7848872" cy="3508977"/>
          </a:xfrm>
        </p:spPr>
        <p:txBody>
          <a:bodyPr>
            <a:normAutofit/>
          </a:bodyPr>
          <a:lstStyle/>
          <a:p>
            <a:pPr lvl="2" algn="just"/>
            <a:r>
              <a:rPr lang="tr-TR" altLang="tr-TR" dirty="0">
                <a:effectLst>
                  <a:outerShdw blurRad="38100" dist="38100" dir="2700000" algn="tl">
                    <a:srgbClr val="C0C0C0"/>
                  </a:outerShdw>
                </a:effectLst>
                <a:latin typeface="Futura Condensed Medium"/>
                <a:ea typeface="Futura Condensed Medium"/>
                <a:cs typeface="Futura Condensed Medium"/>
              </a:rPr>
              <a:t>Yapılan uyarlamaların, kullanılan stratejilerin ve problemi çözmek için uygulanan müdahalelerin yazılı kaydı,</a:t>
            </a:r>
          </a:p>
          <a:p>
            <a:pPr lvl="2" algn="just"/>
            <a:endParaRPr lang="tr-TR" altLang="tr-TR" dirty="0">
              <a:effectLst>
                <a:outerShdw blurRad="38100" dist="38100" dir="2700000" algn="tl">
                  <a:srgbClr val="C0C0C0"/>
                </a:outerShdw>
              </a:effectLst>
              <a:latin typeface="Futura Condensed Medium"/>
              <a:ea typeface="Futura Condensed Medium"/>
              <a:cs typeface="Futura Condensed Medium"/>
            </a:endParaRPr>
          </a:p>
          <a:p>
            <a:pPr lvl="2" algn="just"/>
            <a:r>
              <a:rPr lang="tr-TR" altLang="tr-TR" dirty="0">
                <a:effectLst>
                  <a:outerShdw blurRad="38100" dist="38100" dir="2700000" algn="tl">
                    <a:srgbClr val="C0C0C0"/>
                  </a:outerShdw>
                </a:effectLst>
                <a:latin typeface="Futura Condensed Medium"/>
                <a:ea typeface="Futura Condensed Medium"/>
                <a:cs typeface="Futura Condensed Medium"/>
              </a:rPr>
              <a:t>Müdahale programının oluşturulmasına yardım eden, uygulayan ve/veya müdahale planını izleyen bireylerin (</a:t>
            </a:r>
            <a:r>
              <a:rPr lang="tr-TR" altLang="tr-TR" dirty="0" err="1">
                <a:effectLst>
                  <a:outerShdw blurRad="38100" dist="38100" dir="2700000" algn="tl">
                    <a:srgbClr val="C0C0C0"/>
                  </a:outerShdw>
                </a:effectLst>
                <a:latin typeface="Futura Condensed Medium"/>
                <a:ea typeface="Futura Condensed Medium"/>
                <a:cs typeface="Futura Condensed Medium"/>
              </a:rPr>
              <a:t>örn</a:t>
            </a:r>
            <a:r>
              <a:rPr lang="tr-TR" altLang="tr-TR" dirty="0">
                <a:effectLst>
                  <a:outerShdw blurRad="38100" dist="38100" dir="2700000" algn="tl">
                    <a:srgbClr val="C0C0C0"/>
                  </a:outerShdw>
                </a:effectLst>
                <a:latin typeface="Futura Condensed Medium"/>
                <a:ea typeface="Futura Condensed Medium"/>
                <a:cs typeface="Futura Condensed Medium"/>
              </a:rPr>
              <a:t>. okuldaki uzman personel, yardımcı öğretmen, aile ve akran ) isimleri,</a:t>
            </a:r>
          </a:p>
          <a:p>
            <a:pPr lvl="2" algn="just"/>
            <a:endParaRPr lang="tr-TR" altLang="tr-TR" dirty="0">
              <a:effectLst>
                <a:outerShdw blurRad="38100" dist="38100" dir="2700000" algn="tl">
                  <a:srgbClr val="C0C0C0"/>
                </a:outerShdw>
              </a:effectLst>
              <a:latin typeface="Futura Condensed Medium"/>
              <a:ea typeface="Futura Condensed Medium"/>
              <a:cs typeface="Futura Condensed Medium"/>
            </a:endParaRPr>
          </a:p>
          <a:p>
            <a:pPr lvl="2" algn="just"/>
            <a:r>
              <a:rPr lang="tr-TR" altLang="tr-TR" dirty="0">
                <a:effectLst>
                  <a:outerShdw blurRad="38100" dist="38100" dir="2700000" algn="tl">
                    <a:srgbClr val="C0C0C0"/>
                  </a:outerShdw>
                </a:effectLst>
                <a:latin typeface="Futura Condensed Medium"/>
                <a:ea typeface="Futura Condensed Medium"/>
                <a:cs typeface="Futura Condensed Medium"/>
              </a:rPr>
              <a:t>Başarıyla uygulanan ve başarısız olan müdahalelerin neler olduğunun yazılı açıklaması. </a:t>
            </a:r>
          </a:p>
          <a:p>
            <a:pPr lvl="2"/>
            <a:endParaRPr lang="tr-TR" dirty="0"/>
          </a:p>
        </p:txBody>
      </p:sp>
    </p:spTree>
    <p:extLst>
      <p:ext uri="{BB962C8B-B14F-4D97-AF65-F5344CB8AC3E}">
        <p14:creationId xmlns:p14="http://schemas.microsoft.com/office/powerpoint/2010/main" val="339239946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ltLang="tr-TR" dirty="0">
                <a:effectLst>
                  <a:outerShdw blurRad="38100" dist="38100" dir="2700000" algn="tl">
                    <a:srgbClr val="C0C0C0"/>
                  </a:outerShdw>
                </a:effectLst>
                <a:latin typeface="Futura Medium" charset="0"/>
                <a:ea typeface="Futura Medium" charset="0"/>
                <a:cs typeface="Futura Medium" charset="0"/>
              </a:rPr>
              <a:t>Ayrıntılı Değerlendirme Süreci</a:t>
            </a:r>
            <a:endParaRPr lang="tr-TR" dirty="0"/>
          </a:p>
        </p:txBody>
      </p:sp>
      <p:sp>
        <p:nvSpPr>
          <p:cNvPr id="3" name="İçerik Yer Tutucusu 2"/>
          <p:cNvSpPr>
            <a:spLocks noGrp="1"/>
          </p:cNvSpPr>
          <p:nvPr>
            <p:ph idx="1"/>
          </p:nvPr>
        </p:nvSpPr>
        <p:spPr>
          <a:xfrm>
            <a:off x="755576" y="2323652"/>
            <a:ext cx="7776864" cy="3508977"/>
          </a:xfrm>
        </p:spPr>
        <p:txBody>
          <a:bodyPr>
            <a:normAutofit fontScale="92500" lnSpcReduction="10000"/>
          </a:bodyPr>
          <a:lstStyle/>
          <a:p>
            <a:r>
              <a:rPr lang="tr-TR" dirty="0"/>
              <a:t>Rehberlik Araştırma Merkezleri tarafından gerçekleştirilen ayrıntılı değerlendirme süreci, gönderme öncesinde uygulanan müdahale programında gelişme göstermeyen ya da beklenilenin altında gelişme gösteren öğrencinin çok yönlü değerlendirilmesi sürecidir.</a:t>
            </a:r>
          </a:p>
          <a:p>
            <a:r>
              <a:rPr lang="tr-TR" dirty="0"/>
              <a:t> Ayrıntılı değerlendirme süreci bir ekip tarafından gerçekleştirilir. </a:t>
            </a:r>
          </a:p>
          <a:p>
            <a:r>
              <a:rPr lang="tr-TR" dirty="0"/>
              <a:t>Ailenin de içinde bulunduğu ekip üyeleri, öğrenciyi kendi uzmanlık alanlarına göre değerlendirirler. </a:t>
            </a:r>
          </a:p>
          <a:p>
            <a:endParaRPr lang="tr-TR" dirty="0"/>
          </a:p>
        </p:txBody>
      </p:sp>
    </p:spTree>
    <p:extLst>
      <p:ext uri="{BB962C8B-B14F-4D97-AF65-F5344CB8AC3E}">
        <p14:creationId xmlns:p14="http://schemas.microsoft.com/office/powerpoint/2010/main" val="32071147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11560" y="2323652"/>
            <a:ext cx="7776864" cy="3697636"/>
          </a:xfrm>
        </p:spPr>
        <p:txBody>
          <a:bodyPr/>
          <a:lstStyle/>
          <a:p>
            <a:pPr lvl="1"/>
            <a:r>
              <a:rPr lang="tr-TR" altLang="tr-TR" dirty="0">
                <a:latin typeface="Century Gothic" panose="020B0502020202020204" pitchFamily="34" charset="0"/>
                <a:ea typeface="Futura Condensed Medium"/>
                <a:cs typeface="Futura Condensed Medium"/>
              </a:rPr>
              <a:t>Ayrıntılı değerlendirme sürecinde, öğrenci hakkında çok yönlü bilgi toplanmaya çalışılır. </a:t>
            </a:r>
          </a:p>
          <a:p>
            <a:pPr lvl="1"/>
            <a:r>
              <a:rPr lang="tr-TR" altLang="tr-TR" dirty="0" err="1">
                <a:latin typeface="Century Gothic" panose="020B0502020202020204" pitchFamily="34" charset="0"/>
                <a:ea typeface="Futura Condensed Medium"/>
                <a:cs typeface="Futura Condensed Medium"/>
              </a:rPr>
              <a:t>Formal</a:t>
            </a:r>
            <a:r>
              <a:rPr lang="tr-TR" altLang="tr-TR" dirty="0">
                <a:latin typeface="Century Gothic" panose="020B0502020202020204" pitchFamily="34" charset="0"/>
                <a:ea typeface="Futura Condensed Medium"/>
                <a:cs typeface="Futura Condensed Medium"/>
              </a:rPr>
              <a:t> değerlendirme araçları kullanılır. </a:t>
            </a:r>
          </a:p>
          <a:p>
            <a:pPr lvl="1"/>
            <a:r>
              <a:rPr lang="tr-TR" altLang="tr-TR" dirty="0">
                <a:latin typeface="Century Gothic" panose="020B0502020202020204" pitchFamily="34" charset="0"/>
                <a:ea typeface="Futura Condensed Medium"/>
                <a:cs typeface="Futura Condensed Medium"/>
              </a:rPr>
              <a:t>Daha önce ilk belirleme aşamasında kullanılan </a:t>
            </a:r>
            <a:r>
              <a:rPr lang="tr-TR" altLang="tr-TR" dirty="0" err="1">
                <a:latin typeface="Century Gothic" panose="020B0502020202020204" pitchFamily="34" charset="0"/>
                <a:ea typeface="Futura Condensed Medium"/>
                <a:cs typeface="Futura Condensed Medium"/>
              </a:rPr>
              <a:t>informal</a:t>
            </a:r>
            <a:r>
              <a:rPr lang="tr-TR" altLang="tr-TR" dirty="0">
                <a:latin typeface="Century Gothic" panose="020B0502020202020204" pitchFamily="34" charset="0"/>
                <a:ea typeface="Futura Condensed Medium"/>
                <a:cs typeface="Futura Condensed Medium"/>
              </a:rPr>
              <a:t> değerlendirme araçları (programa dayalı değerlendirme aracı, çalışma örneği analizi, hata analizi ve gözlem) ile birlikte  </a:t>
            </a:r>
            <a:r>
              <a:rPr lang="tr-TR" altLang="tr-TR" dirty="0" err="1">
                <a:latin typeface="Century Gothic" panose="020B0502020202020204" pitchFamily="34" charset="0"/>
                <a:ea typeface="Futura Condensed Medium"/>
                <a:cs typeface="Futura Condensed Medium"/>
              </a:rPr>
              <a:t>formal</a:t>
            </a:r>
            <a:r>
              <a:rPr lang="tr-TR" altLang="tr-TR" dirty="0">
                <a:latin typeface="Century Gothic" panose="020B0502020202020204" pitchFamily="34" charset="0"/>
                <a:ea typeface="Futura Condensed Medium"/>
                <a:cs typeface="Futura Condensed Medium"/>
              </a:rPr>
              <a:t> bilgi desteklenir.</a:t>
            </a:r>
          </a:p>
          <a:p>
            <a:pPr lvl="2"/>
            <a:endParaRPr lang="tr-TR" dirty="0"/>
          </a:p>
        </p:txBody>
      </p:sp>
    </p:spTree>
    <p:extLst>
      <p:ext uri="{BB962C8B-B14F-4D97-AF65-F5344CB8AC3E}">
        <p14:creationId xmlns:p14="http://schemas.microsoft.com/office/powerpoint/2010/main" val="15058782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altLang="tr-TR" b="1" dirty="0">
                <a:effectLst>
                  <a:outerShdw blurRad="38100" dist="38100" dir="2700000" algn="tl">
                    <a:srgbClr val="C0C0C0"/>
                  </a:outerShdw>
                </a:effectLst>
                <a:latin typeface="Futura Medium" charset="0"/>
                <a:ea typeface="Futura Medium" charset="0"/>
                <a:cs typeface="Futura Medium" charset="0"/>
              </a:rPr>
              <a:t>İNFORMAL DEĞERLENDİRME YÖNTEMLERİ NEDİR</a:t>
            </a:r>
            <a:r>
              <a:rPr lang="tr-TR" altLang="tr-TR" b="1" dirty="0" smtClean="0">
                <a:effectLst>
                  <a:outerShdw blurRad="38100" dist="38100" dir="2700000" algn="tl">
                    <a:srgbClr val="C0C0C0"/>
                  </a:outerShdw>
                </a:effectLst>
                <a:latin typeface="Futura Medium" charset="0"/>
                <a:ea typeface="Futura Medium" charset="0"/>
                <a:cs typeface="Futura Medium" charset="0"/>
              </a:rPr>
              <a:t>?</a:t>
            </a:r>
          </a:p>
          <a:p>
            <a:pPr lvl="1" algn="just"/>
            <a:r>
              <a:rPr lang="tr-TR" altLang="tr-TR" dirty="0" err="1">
                <a:effectLst>
                  <a:outerShdw blurRad="38100" dist="38100" dir="2700000" algn="tl">
                    <a:srgbClr val="C0C0C0"/>
                  </a:outerShdw>
                </a:effectLst>
                <a:latin typeface="Futura Condensed Medium"/>
                <a:ea typeface="Futura Condensed Medium"/>
                <a:cs typeface="Futura Condensed Medium"/>
              </a:rPr>
              <a:t>İnformal</a:t>
            </a:r>
            <a:r>
              <a:rPr lang="tr-TR" altLang="tr-TR" dirty="0">
                <a:effectLst>
                  <a:outerShdw blurRad="38100" dist="38100" dir="2700000" algn="tl">
                    <a:srgbClr val="C0C0C0"/>
                  </a:outerShdw>
                </a:effectLst>
                <a:latin typeface="Futura Condensed Medium"/>
                <a:ea typeface="Futura Condensed Medium"/>
                <a:cs typeface="Futura Condensed Medium"/>
              </a:rPr>
              <a:t> değerlendirme yöntemleri eğitimsel hedeflerin oluşturulması için öğrencinin performans düzeyine ilişkin bilgi elde etmek üzere kullanılan yöntemlerdir. </a:t>
            </a:r>
          </a:p>
          <a:p>
            <a:pPr marL="365760" lvl="1" indent="0" algn="just">
              <a:buNone/>
            </a:pPr>
            <a:endParaRPr lang="tr-TR" altLang="tr-TR" dirty="0">
              <a:effectLst>
                <a:outerShdw blurRad="38100" dist="38100" dir="2700000" algn="tl">
                  <a:srgbClr val="C0C0C0"/>
                </a:outerShdw>
              </a:effectLst>
              <a:latin typeface="Futura Condensed Medium"/>
              <a:ea typeface="Futura Condensed Medium"/>
              <a:cs typeface="Futura Condensed Medium"/>
            </a:endParaRPr>
          </a:p>
          <a:p>
            <a:pPr lvl="1" algn="just"/>
            <a:r>
              <a:rPr lang="tr-TR" altLang="tr-TR" dirty="0">
                <a:effectLst>
                  <a:outerShdw blurRad="38100" dist="38100" dir="2700000" algn="tl">
                    <a:srgbClr val="C0C0C0"/>
                  </a:outerShdw>
                </a:effectLst>
                <a:latin typeface="Futura Condensed Medium"/>
                <a:ea typeface="Futura Condensed Medium"/>
                <a:cs typeface="Futura Condensed Medium"/>
              </a:rPr>
              <a:t>Öğrenciyi diğer öğrencilerle karşılaştırmaktan daha çok kendi içinde karşılaştırır ve bir becerideki ustalığını ölçer. </a:t>
            </a:r>
          </a:p>
          <a:p>
            <a:pPr lvl="2"/>
            <a:endParaRPr lang="tr-TR" dirty="0"/>
          </a:p>
        </p:txBody>
      </p:sp>
    </p:spTree>
    <p:extLst>
      <p:ext uri="{BB962C8B-B14F-4D97-AF65-F5344CB8AC3E}">
        <p14:creationId xmlns:p14="http://schemas.microsoft.com/office/powerpoint/2010/main" val="39783513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755576" y="2348880"/>
            <a:ext cx="8136904" cy="3508977"/>
          </a:xfrm>
        </p:spPr>
        <p:txBody>
          <a:bodyPr>
            <a:normAutofit fontScale="77500" lnSpcReduction="20000"/>
          </a:bodyPr>
          <a:lstStyle/>
          <a:p>
            <a:r>
              <a:rPr lang="tr-TR" sz="2800" dirty="0" err="1">
                <a:latin typeface="Futura Medium" charset="0"/>
                <a:ea typeface="Futura Medium" charset="0"/>
                <a:cs typeface="Futura Medium" charset="0"/>
              </a:rPr>
              <a:t>İnformal</a:t>
            </a:r>
            <a:r>
              <a:rPr lang="tr-TR" sz="2800" dirty="0">
                <a:latin typeface="Futura Medium" charset="0"/>
                <a:ea typeface="Futura Medium" charset="0"/>
                <a:cs typeface="Futura Medium" charset="0"/>
              </a:rPr>
              <a:t> Değerlendirme </a:t>
            </a:r>
            <a:r>
              <a:rPr lang="tr-TR" sz="2800" dirty="0" smtClean="0">
                <a:latin typeface="Futura Medium" charset="0"/>
                <a:ea typeface="Futura Medium" charset="0"/>
                <a:cs typeface="Futura Medium" charset="0"/>
              </a:rPr>
              <a:t>Araçları:</a:t>
            </a:r>
          </a:p>
          <a:p>
            <a:pPr lvl="1"/>
            <a:r>
              <a:rPr lang="tr-TR" altLang="tr-TR" dirty="0">
                <a:effectLst>
                  <a:outerShdw blurRad="38100" dist="38100" dir="2700000" algn="tl">
                    <a:srgbClr val="C0C0C0"/>
                  </a:outerShdw>
                </a:effectLst>
                <a:latin typeface="Futura Condensed Medium"/>
                <a:ea typeface="Futura Condensed Medium"/>
                <a:cs typeface="Futura Condensed Medium"/>
              </a:rPr>
              <a:t>Gözlem </a:t>
            </a:r>
          </a:p>
          <a:p>
            <a:pPr lvl="1"/>
            <a:r>
              <a:rPr lang="tr-TR" altLang="tr-TR" dirty="0">
                <a:effectLst>
                  <a:outerShdw blurRad="38100" dist="38100" dir="2700000" algn="tl">
                    <a:srgbClr val="C0C0C0"/>
                  </a:outerShdw>
                </a:effectLst>
                <a:latin typeface="Futura Condensed Medium"/>
                <a:ea typeface="Futura Condensed Medium"/>
                <a:cs typeface="Futura Condensed Medium"/>
              </a:rPr>
              <a:t>Görüşme </a:t>
            </a:r>
          </a:p>
          <a:p>
            <a:pPr lvl="1"/>
            <a:r>
              <a:rPr lang="tr-TR" altLang="tr-TR" dirty="0">
                <a:effectLst>
                  <a:outerShdw blurRad="38100" dist="38100" dir="2700000" algn="tl">
                    <a:srgbClr val="C0C0C0"/>
                  </a:outerShdw>
                </a:effectLst>
                <a:latin typeface="Futura Condensed Medium"/>
                <a:ea typeface="Futura Condensed Medium"/>
                <a:cs typeface="Futura Condensed Medium"/>
              </a:rPr>
              <a:t>Kontrol listeleri/ kaba değerlendirme araçları</a:t>
            </a:r>
          </a:p>
          <a:p>
            <a:pPr lvl="1"/>
            <a:r>
              <a:rPr lang="tr-TR" altLang="tr-TR" dirty="0">
                <a:effectLst>
                  <a:outerShdw blurRad="38100" dist="38100" dir="2700000" algn="tl">
                    <a:srgbClr val="C0C0C0"/>
                  </a:outerShdw>
                </a:effectLst>
                <a:latin typeface="Futura Condensed Medium"/>
                <a:ea typeface="Futura Condensed Medium"/>
                <a:cs typeface="Futura Condensed Medium"/>
              </a:rPr>
              <a:t>Envanterler</a:t>
            </a:r>
          </a:p>
          <a:p>
            <a:pPr lvl="1"/>
            <a:r>
              <a:rPr lang="tr-TR" altLang="tr-TR" dirty="0">
                <a:effectLst>
                  <a:outerShdw blurRad="38100" dist="38100" dir="2700000" algn="tl">
                    <a:srgbClr val="C0C0C0"/>
                  </a:outerShdw>
                </a:effectLst>
                <a:latin typeface="Futura Condensed Medium"/>
                <a:ea typeface="Futura Condensed Medium"/>
                <a:cs typeface="Futura Condensed Medium"/>
              </a:rPr>
              <a:t>Çalışma örneği analizi</a:t>
            </a:r>
          </a:p>
          <a:p>
            <a:pPr lvl="1"/>
            <a:r>
              <a:rPr lang="tr-TR" altLang="tr-TR" dirty="0">
                <a:effectLst>
                  <a:outerShdw blurRad="38100" dist="38100" dir="2700000" algn="tl">
                    <a:srgbClr val="C0C0C0"/>
                  </a:outerShdw>
                </a:effectLst>
                <a:latin typeface="Futura Condensed Medium"/>
                <a:ea typeface="Futura Condensed Medium"/>
                <a:cs typeface="Futura Condensed Medium"/>
              </a:rPr>
              <a:t>Hata analizi</a:t>
            </a:r>
          </a:p>
          <a:p>
            <a:pPr lvl="1"/>
            <a:r>
              <a:rPr lang="tr-TR" altLang="tr-TR" dirty="0">
                <a:effectLst>
                  <a:outerShdw blurRad="38100" dist="38100" dir="2700000" algn="tl">
                    <a:srgbClr val="C0C0C0"/>
                  </a:outerShdw>
                </a:effectLst>
                <a:latin typeface="Futura Condensed Medium"/>
                <a:ea typeface="Futura Condensed Medium"/>
                <a:cs typeface="Futura Condensed Medium"/>
              </a:rPr>
              <a:t>Ölçüt bağımlı testler</a:t>
            </a:r>
          </a:p>
          <a:p>
            <a:pPr lvl="1"/>
            <a:r>
              <a:rPr lang="tr-TR" altLang="tr-TR" dirty="0">
                <a:effectLst>
                  <a:outerShdw blurRad="38100" dist="38100" dir="2700000" algn="tl">
                    <a:srgbClr val="C0C0C0"/>
                  </a:outerShdw>
                </a:effectLst>
                <a:latin typeface="Futura Condensed Medium"/>
                <a:ea typeface="Futura Condensed Medium"/>
                <a:cs typeface="Futura Condensed Medium"/>
              </a:rPr>
              <a:t>Ev ödevleri, sınavlar ve sınıf içi çalışmalar</a:t>
            </a:r>
          </a:p>
          <a:p>
            <a:pPr lvl="1"/>
            <a:r>
              <a:rPr lang="tr-TR" altLang="tr-TR" dirty="0">
                <a:effectLst>
                  <a:outerShdw blurRad="38100" dist="38100" dir="2700000" algn="tl">
                    <a:srgbClr val="C0C0C0"/>
                  </a:outerShdw>
                </a:effectLst>
                <a:latin typeface="Futura Condensed Medium"/>
                <a:ea typeface="Futura Condensed Medium"/>
                <a:cs typeface="Futura Condensed Medium"/>
              </a:rPr>
              <a:t>TÜM BU ARAÇLAR GELİŞİMSEL SIRAYI YA DA MÜFREDATI TEMEL ALARAK HAZIRLANABİLİR</a:t>
            </a:r>
            <a:endParaRPr lang="tr-TR" dirty="0" smtClean="0">
              <a:latin typeface="Futura Medium" charset="0"/>
              <a:ea typeface="Futura Medium" charset="0"/>
              <a:cs typeface="Futura Medium" charset="0"/>
            </a:endParaRPr>
          </a:p>
          <a:p>
            <a:pPr marL="68580" indent="0">
              <a:buNone/>
            </a:pPr>
            <a:r>
              <a:rPr lang="tr-TR" dirty="0"/>
              <a:t>	</a:t>
            </a:r>
          </a:p>
        </p:txBody>
      </p:sp>
    </p:spTree>
    <p:extLst>
      <p:ext uri="{BB962C8B-B14F-4D97-AF65-F5344CB8AC3E}">
        <p14:creationId xmlns:p14="http://schemas.microsoft.com/office/powerpoint/2010/main" val="142409127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755576" y="2323652"/>
            <a:ext cx="7488832" cy="3841652"/>
          </a:xfrm>
        </p:spPr>
        <p:txBody>
          <a:bodyPr>
            <a:normAutofit/>
          </a:bodyPr>
          <a:lstStyle/>
          <a:p>
            <a:r>
              <a:rPr lang="tr-TR" altLang="tr-TR" dirty="0">
                <a:effectLst>
                  <a:outerShdw blurRad="38100" dist="38100" dir="2700000" algn="tl">
                    <a:srgbClr val="C0C0C0"/>
                  </a:outerShdw>
                </a:effectLst>
                <a:latin typeface="Futura Medium" charset="0"/>
                <a:ea typeface="Futura Medium" charset="0"/>
                <a:cs typeface="Futura Medium" charset="0"/>
              </a:rPr>
              <a:t>İNFORMAL DEĞERLENDİRMENİN AVANTAJLARI </a:t>
            </a:r>
            <a:r>
              <a:rPr lang="tr-TR" altLang="tr-TR" dirty="0" smtClean="0">
                <a:effectLst>
                  <a:outerShdw blurRad="38100" dist="38100" dir="2700000" algn="tl">
                    <a:srgbClr val="C0C0C0"/>
                  </a:outerShdw>
                </a:effectLst>
                <a:latin typeface="Futura Medium" charset="0"/>
                <a:ea typeface="Futura Medium" charset="0"/>
                <a:cs typeface="Futura Medium" charset="0"/>
              </a:rPr>
              <a:t>NELERDİR:</a:t>
            </a:r>
          </a:p>
          <a:p>
            <a:pPr lvl="1"/>
            <a:r>
              <a:rPr lang="tr-TR" dirty="0"/>
              <a:t>Öğrencinin güçlü ve zayıf yönlerini ortaya çıkarır.</a:t>
            </a:r>
          </a:p>
          <a:p>
            <a:pPr lvl="1"/>
            <a:r>
              <a:rPr lang="tr-TR" dirty="0"/>
              <a:t>Öğretim programının planlanmasını ve uygulanmasını kolaylaştırır.</a:t>
            </a:r>
          </a:p>
          <a:p>
            <a:pPr lvl="1"/>
            <a:r>
              <a:rPr lang="tr-TR" dirty="0"/>
              <a:t>İlerlemenin gözlenmesine olanak sağlar</a:t>
            </a:r>
          </a:p>
          <a:p>
            <a:pPr lvl="1"/>
            <a:r>
              <a:rPr lang="tr-TR" dirty="0"/>
              <a:t>Öğretmen yapımı ölçüt bağımlı testler müfredatla doğrudan bağlantı kurulmasını sağlar</a:t>
            </a:r>
          </a:p>
          <a:p>
            <a:pPr lvl="1"/>
            <a:endParaRPr lang="tr-TR" dirty="0"/>
          </a:p>
        </p:txBody>
      </p:sp>
    </p:spTree>
    <p:extLst>
      <p:ext uri="{BB962C8B-B14F-4D97-AF65-F5344CB8AC3E}">
        <p14:creationId xmlns:p14="http://schemas.microsoft.com/office/powerpoint/2010/main" val="15682876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755576" y="2323652"/>
            <a:ext cx="7848872" cy="3508977"/>
          </a:xfrm>
        </p:spPr>
        <p:txBody>
          <a:bodyPr/>
          <a:lstStyle/>
          <a:p>
            <a:pPr lvl="1"/>
            <a:r>
              <a:rPr lang="tr-TR" dirty="0"/>
              <a:t>Puanlama, uygulama ve sonuçları </a:t>
            </a:r>
            <a:r>
              <a:rPr lang="tr-TR" dirty="0" err="1"/>
              <a:t>raporlaştırmada</a:t>
            </a:r>
            <a:r>
              <a:rPr lang="tr-TR" dirty="0"/>
              <a:t> gereken personel ve zamanlama konusunda diğer değerlendirme yöntemlerinden daha etkilidir.</a:t>
            </a:r>
          </a:p>
          <a:p>
            <a:pPr lvl="1"/>
            <a:r>
              <a:rPr lang="tr-TR" dirty="0"/>
              <a:t>Öğretmenler tarafından etkili olarak uygulanabilir. Böylece değerlendirme sürecinde öğretmenler de rol almış olurlar. </a:t>
            </a:r>
          </a:p>
          <a:p>
            <a:pPr lvl="1"/>
            <a:endParaRPr lang="tr-TR" dirty="0"/>
          </a:p>
          <a:p>
            <a:pPr lvl="1"/>
            <a:endParaRPr lang="tr-TR" dirty="0"/>
          </a:p>
          <a:p>
            <a:pPr lvl="1"/>
            <a:endParaRPr lang="tr-TR" dirty="0"/>
          </a:p>
        </p:txBody>
      </p:sp>
    </p:spTree>
    <p:extLst>
      <p:ext uri="{BB962C8B-B14F-4D97-AF65-F5344CB8AC3E}">
        <p14:creationId xmlns:p14="http://schemas.microsoft.com/office/powerpoint/2010/main" val="4940522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a:effectLst>
                  <a:outerShdw blurRad="38100" dist="38100" dir="2700000" algn="tl">
                    <a:srgbClr val="C0C0C0"/>
                  </a:outerShdw>
                </a:effectLst>
                <a:latin typeface="Futura Medium" charset="0"/>
                <a:ea typeface="Futura Medium" charset="0"/>
                <a:cs typeface="Futura Medium" charset="0"/>
              </a:rPr>
              <a:t>İNFORMAL DEĞERLENDİRMENİN DEZAVANTAJLARI </a:t>
            </a:r>
            <a:r>
              <a:rPr lang="tr-TR" altLang="tr-TR" dirty="0" smtClean="0">
                <a:effectLst>
                  <a:outerShdw blurRad="38100" dist="38100" dir="2700000" algn="tl">
                    <a:srgbClr val="C0C0C0"/>
                  </a:outerShdw>
                </a:effectLst>
                <a:latin typeface="Futura Medium" charset="0"/>
                <a:ea typeface="Futura Medium" charset="0"/>
                <a:cs typeface="Futura Medium" charset="0"/>
              </a:rPr>
              <a:t>NELERDİR:</a:t>
            </a:r>
          </a:p>
          <a:p>
            <a:pPr lvl="1"/>
            <a:r>
              <a:rPr lang="tr-TR" altLang="tr-TR" dirty="0">
                <a:latin typeface="Arial" panose="020B0604020202020204" pitchFamily="34" charset="0"/>
                <a:ea typeface="Futura Medium" charset="0"/>
                <a:cs typeface="Arial" panose="020B0604020202020204" pitchFamily="34" charset="0"/>
              </a:rPr>
              <a:t>Öğretmen yapımı </a:t>
            </a:r>
            <a:r>
              <a:rPr lang="tr-TR" altLang="tr-TR" dirty="0" err="1">
                <a:latin typeface="Arial" panose="020B0604020202020204" pitchFamily="34" charset="0"/>
                <a:ea typeface="Futura Medium" charset="0"/>
                <a:cs typeface="Arial" panose="020B0604020202020204" pitchFamily="34" charset="0"/>
              </a:rPr>
              <a:t>informal</a:t>
            </a:r>
            <a:r>
              <a:rPr lang="tr-TR" altLang="tr-TR" dirty="0">
                <a:latin typeface="Arial" panose="020B0604020202020204" pitchFamily="34" charset="0"/>
                <a:ea typeface="Futura Medium" charset="0"/>
                <a:cs typeface="Arial" panose="020B0604020202020204" pitchFamily="34" charset="0"/>
              </a:rPr>
              <a:t> değerlendirme araçlarının hazırlanışı ve kullanılışı zaman alabilir. </a:t>
            </a:r>
          </a:p>
          <a:p>
            <a:pPr lvl="1"/>
            <a:r>
              <a:rPr lang="tr-TR" altLang="tr-TR" dirty="0">
                <a:latin typeface="Arial" panose="020B0604020202020204" pitchFamily="34" charset="0"/>
                <a:ea typeface="Futura Medium" charset="0"/>
                <a:cs typeface="Arial" panose="020B0604020202020204" pitchFamily="34" charset="0"/>
              </a:rPr>
              <a:t>Bu araçların hazırlanması öğretmenin yeterliliği ile sınırlıdır.</a:t>
            </a:r>
          </a:p>
          <a:p>
            <a:pPr lvl="1"/>
            <a:r>
              <a:rPr lang="tr-TR" altLang="tr-TR" dirty="0">
                <a:latin typeface="Arial" panose="020B0604020202020204" pitchFamily="34" charset="0"/>
                <a:ea typeface="Futura Medium" charset="0"/>
                <a:cs typeface="Arial" panose="020B0604020202020204" pitchFamily="34" charset="0"/>
              </a:rPr>
              <a:t>Öğretim programıyla paralellik sağlanamayabilir.</a:t>
            </a:r>
          </a:p>
          <a:p>
            <a:pPr lvl="1"/>
            <a:endParaRPr lang="tr-TR" altLang="tr-TR" dirty="0" smtClean="0">
              <a:effectLst>
                <a:outerShdw blurRad="38100" dist="38100" dir="2700000" algn="tl">
                  <a:srgbClr val="C0C0C0"/>
                </a:outerShdw>
              </a:effectLst>
              <a:latin typeface="Futura Medium" charset="0"/>
              <a:ea typeface="Futura Medium" charset="0"/>
              <a:cs typeface="Futura Medium" charset="0"/>
            </a:endParaRPr>
          </a:p>
          <a:p>
            <a:pPr lvl="1"/>
            <a:endParaRPr lang="tr-TR" dirty="0"/>
          </a:p>
        </p:txBody>
      </p:sp>
    </p:spTree>
    <p:extLst>
      <p:ext uri="{BB962C8B-B14F-4D97-AF65-F5344CB8AC3E}">
        <p14:creationId xmlns:p14="http://schemas.microsoft.com/office/powerpoint/2010/main" val="24509165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b="1" dirty="0" smtClean="0">
                <a:solidFill>
                  <a:srgbClr val="FF0000"/>
                </a:solidFill>
              </a:rPr>
              <a:t>Programa Dayalı Değerlendirme:</a:t>
            </a:r>
          </a:p>
          <a:p>
            <a:pPr lvl="1"/>
            <a:r>
              <a:rPr lang="tr-TR" dirty="0" smtClean="0">
                <a:solidFill>
                  <a:schemeClr val="tx1"/>
                </a:solidFill>
              </a:rPr>
              <a:t>Öğretmene:</a:t>
            </a:r>
          </a:p>
          <a:p>
            <a:pPr lvl="2"/>
            <a:r>
              <a:rPr lang="tr-TR" dirty="0" smtClean="0">
                <a:solidFill>
                  <a:schemeClr val="tx1"/>
                </a:solidFill>
              </a:rPr>
              <a:t>Öğrencinin becerilerdeki düzeyi hakkında bilgi verir</a:t>
            </a:r>
          </a:p>
          <a:p>
            <a:pPr lvl="2"/>
            <a:r>
              <a:rPr lang="tr-TR" dirty="0" smtClean="0">
                <a:solidFill>
                  <a:schemeClr val="tx1"/>
                </a:solidFill>
              </a:rPr>
              <a:t>Öğrencinin performansına göre programın düzenlenmesine yardımcı olur.</a:t>
            </a:r>
          </a:p>
          <a:p>
            <a:pPr lvl="2"/>
            <a:r>
              <a:rPr lang="tr-TR" dirty="0" smtClean="0">
                <a:solidFill>
                  <a:schemeClr val="tx1"/>
                </a:solidFill>
              </a:rPr>
              <a:t>Öğrencinin hangi becerilere ulaştığı ve hangi becerilerde desteğe ihtiyacı </a:t>
            </a:r>
            <a:r>
              <a:rPr lang="tr-TR" dirty="0" smtClean="0">
                <a:solidFill>
                  <a:schemeClr val="tx1"/>
                </a:solidFill>
              </a:rPr>
              <a:t>olduğunun </a:t>
            </a:r>
            <a:r>
              <a:rPr lang="tr-TR" dirty="0" smtClean="0">
                <a:solidFill>
                  <a:schemeClr val="tx1"/>
                </a:solidFill>
              </a:rPr>
              <a:t>belirlemesini sağlar</a:t>
            </a:r>
          </a:p>
          <a:p>
            <a:pPr lvl="2"/>
            <a:r>
              <a:rPr lang="tr-TR" dirty="0" smtClean="0">
                <a:solidFill>
                  <a:schemeClr val="tx1"/>
                </a:solidFill>
              </a:rPr>
              <a:t>Öğrencinin ilerlemesini sürekli olarak değerlendirmesine olanak verir.</a:t>
            </a:r>
            <a:endParaRPr lang="tr-TR" dirty="0">
              <a:solidFill>
                <a:schemeClr val="tx1"/>
              </a:solidFill>
            </a:endParaRPr>
          </a:p>
        </p:txBody>
      </p:sp>
    </p:spTree>
    <p:extLst>
      <p:ext uri="{BB962C8B-B14F-4D97-AF65-F5344CB8AC3E}">
        <p14:creationId xmlns:p14="http://schemas.microsoft.com/office/powerpoint/2010/main" val="410583482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755576" y="2323652"/>
            <a:ext cx="7560840" cy="3508977"/>
          </a:xfrm>
        </p:spPr>
        <p:txBody>
          <a:bodyPr/>
          <a:lstStyle/>
          <a:p>
            <a:pPr lvl="1"/>
            <a:r>
              <a:rPr lang="tr-TR" dirty="0"/>
              <a:t>Davranışsal beceriler ve düzeyleri iyi sıralanmamışsa program oluşturmaya kullanışlı veri sağlamazlar.</a:t>
            </a:r>
          </a:p>
          <a:p>
            <a:pPr lvl="1"/>
            <a:r>
              <a:rPr lang="tr-TR" dirty="0"/>
              <a:t>Geçerlik-güvenirlik gibi teknik ölçütlere sahip olmadıkları için dikkatle oluşturulmazlarsa, program planlama ve belirli eğitim alanlarının tanımlanmasında yetersiz kalırlar</a:t>
            </a:r>
          </a:p>
          <a:p>
            <a:endParaRPr lang="tr-TR" dirty="0"/>
          </a:p>
        </p:txBody>
      </p:sp>
    </p:spTree>
    <p:extLst>
      <p:ext uri="{BB962C8B-B14F-4D97-AF65-F5344CB8AC3E}">
        <p14:creationId xmlns:p14="http://schemas.microsoft.com/office/powerpoint/2010/main" val="417575144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a:effectLst>
                  <a:outerShdw blurRad="38100" dist="38100" dir="2700000" algn="tl">
                    <a:srgbClr val="C0C0C0"/>
                  </a:outerShdw>
                </a:effectLst>
                <a:latin typeface="Futura Medium" charset="0"/>
                <a:ea typeface="Futura Medium" charset="0"/>
                <a:cs typeface="Futura Medium" charset="0"/>
              </a:rPr>
              <a:t>FORMAL </a:t>
            </a:r>
            <a:r>
              <a:rPr lang="tr-TR" altLang="tr-TR" dirty="0" smtClean="0">
                <a:effectLst>
                  <a:outerShdw blurRad="38100" dist="38100" dir="2700000" algn="tl">
                    <a:srgbClr val="C0C0C0"/>
                  </a:outerShdw>
                </a:effectLst>
                <a:latin typeface="Futura Medium" charset="0"/>
                <a:ea typeface="Futura Medium" charset="0"/>
                <a:cs typeface="Futura Medium" charset="0"/>
              </a:rPr>
              <a:t>DEĞERLENDİRME</a:t>
            </a:r>
          </a:p>
          <a:p>
            <a:pPr lvl="1"/>
            <a:r>
              <a:rPr lang="tr-TR" dirty="0"/>
              <a:t>Norma dayalı değerlendirme</a:t>
            </a:r>
          </a:p>
          <a:p>
            <a:pPr lvl="1"/>
            <a:r>
              <a:rPr lang="tr-TR" dirty="0"/>
              <a:t>Standart testlerle yapılan değerlendirme</a:t>
            </a:r>
          </a:p>
          <a:p>
            <a:pPr lvl="1"/>
            <a:r>
              <a:rPr lang="tr-TR" dirty="0"/>
              <a:t>Sınıflama/ yetersizliğin derecesi</a:t>
            </a:r>
          </a:p>
          <a:p>
            <a:pPr lvl="1"/>
            <a:r>
              <a:rPr lang="tr-TR" dirty="0"/>
              <a:t>Yerleştirme</a:t>
            </a:r>
          </a:p>
          <a:p>
            <a:pPr marL="365760" lvl="1" indent="0">
              <a:buNone/>
            </a:pPr>
            <a:r>
              <a:rPr lang="tr-TR" dirty="0"/>
              <a:t>	+</a:t>
            </a:r>
          </a:p>
          <a:p>
            <a:pPr marL="365760" lvl="1" indent="0">
              <a:buNone/>
            </a:pPr>
            <a:r>
              <a:rPr lang="tr-TR" dirty="0"/>
              <a:t>	</a:t>
            </a:r>
            <a:r>
              <a:rPr lang="tr-TR" dirty="0" err="1"/>
              <a:t>informal</a:t>
            </a:r>
            <a:r>
              <a:rPr lang="tr-TR" dirty="0"/>
              <a:t> bilgi</a:t>
            </a:r>
          </a:p>
          <a:p>
            <a:endParaRPr lang="tr-TR" dirty="0"/>
          </a:p>
        </p:txBody>
      </p:sp>
    </p:spTree>
    <p:extLst>
      <p:ext uri="{BB962C8B-B14F-4D97-AF65-F5344CB8AC3E}">
        <p14:creationId xmlns:p14="http://schemas.microsoft.com/office/powerpoint/2010/main" val="99640642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043492" y="2323652"/>
            <a:ext cx="7128908" cy="3508977"/>
          </a:xfrm>
        </p:spPr>
        <p:txBody>
          <a:bodyPr>
            <a:normAutofit/>
          </a:bodyPr>
          <a:lstStyle/>
          <a:p>
            <a:r>
              <a:rPr lang="tr-TR" dirty="0"/>
              <a:t>Çocuğun performansını</a:t>
            </a:r>
          </a:p>
          <a:p>
            <a:pPr lvl="1"/>
            <a:r>
              <a:rPr lang="tr-TR" dirty="0"/>
              <a:t>Yaş, cinsiyet vb. özellikler yönünden benzer çocukların normları ile karşılaştırır. </a:t>
            </a:r>
          </a:p>
          <a:p>
            <a:pPr lvl="1"/>
            <a:r>
              <a:rPr lang="tr-TR" dirty="0"/>
              <a:t>Çocuğun norm grubu içindeki yeri belirlenir.</a:t>
            </a:r>
          </a:p>
          <a:p>
            <a:pPr lvl="1"/>
            <a:r>
              <a:rPr lang="tr-TR" dirty="0"/>
              <a:t>Çocuğun norm grubuna göre ortalama- ortalama altı ya da üstü olduğuna karar verilir. </a:t>
            </a:r>
          </a:p>
          <a:p>
            <a:pPr lvl="1"/>
            <a:r>
              <a:rPr lang="tr-TR" dirty="0"/>
              <a:t>Çocuğun farklı alanlardaki performansı karşılaştırılır. Güçlü-zayıf yönleri ile bir örüntü oluşur.</a:t>
            </a:r>
          </a:p>
          <a:p>
            <a:endParaRPr lang="tr-TR" dirty="0"/>
          </a:p>
        </p:txBody>
      </p:sp>
    </p:spTree>
    <p:extLst>
      <p:ext uri="{BB962C8B-B14F-4D97-AF65-F5344CB8AC3E}">
        <p14:creationId xmlns:p14="http://schemas.microsoft.com/office/powerpoint/2010/main" val="17987608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Zeka </a:t>
            </a:r>
            <a:r>
              <a:rPr lang="tr-TR" dirty="0" smtClean="0"/>
              <a:t>testleri (WISC-R)</a:t>
            </a:r>
            <a:endParaRPr lang="tr-TR" dirty="0"/>
          </a:p>
          <a:p>
            <a:r>
              <a:rPr lang="tr-TR" dirty="0"/>
              <a:t>Genel yetenek testleri</a:t>
            </a:r>
          </a:p>
          <a:p>
            <a:r>
              <a:rPr lang="tr-TR" dirty="0"/>
              <a:t>Standart başarı testleri</a:t>
            </a:r>
          </a:p>
          <a:p>
            <a:r>
              <a:rPr lang="tr-TR" dirty="0"/>
              <a:t>Gelişim envanterleri</a:t>
            </a:r>
          </a:p>
          <a:p>
            <a:endParaRPr lang="tr-TR" dirty="0" smtClean="0"/>
          </a:p>
        </p:txBody>
      </p:sp>
    </p:spTree>
    <p:extLst>
      <p:ext uri="{BB962C8B-B14F-4D97-AF65-F5344CB8AC3E}">
        <p14:creationId xmlns:p14="http://schemas.microsoft.com/office/powerpoint/2010/main" val="161772701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3200" dirty="0" err="1">
                <a:solidFill>
                  <a:prstClr val="black"/>
                </a:solidFill>
                <a:effectLst>
                  <a:outerShdw blurRad="38100" dist="38100" dir="2700000" algn="tl">
                    <a:srgbClr val="C0C0C0"/>
                  </a:outerShdw>
                </a:effectLst>
                <a:latin typeface="Futura Medium"/>
                <a:ea typeface="Futura Medium"/>
                <a:cs typeface="Futura Medium"/>
              </a:rPr>
              <a:t>Formal</a:t>
            </a:r>
            <a:r>
              <a:rPr lang="tr-TR" altLang="tr-TR" sz="3200" dirty="0">
                <a:solidFill>
                  <a:prstClr val="black"/>
                </a:solidFill>
                <a:effectLst>
                  <a:outerShdw blurRad="38100" dist="38100" dir="2700000" algn="tl">
                    <a:srgbClr val="C0C0C0"/>
                  </a:outerShdw>
                </a:effectLst>
                <a:latin typeface="Futura Medium"/>
                <a:ea typeface="Futura Medium"/>
                <a:cs typeface="Futura Medium"/>
              </a:rPr>
              <a:t> Değerlendirme ve </a:t>
            </a:r>
            <a:r>
              <a:rPr lang="tr-TR" altLang="tr-TR" sz="3200" dirty="0" smtClean="0">
                <a:solidFill>
                  <a:prstClr val="black"/>
                </a:solidFill>
                <a:effectLst>
                  <a:outerShdw blurRad="38100" dist="38100" dir="2700000" algn="tl">
                    <a:srgbClr val="C0C0C0"/>
                  </a:outerShdw>
                </a:effectLst>
                <a:latin typeface="Futura Medium"/>
                <a:ea typeface="Futura Medium"/>
                <a:cs typeface="Futura Medium"/>
              </a:rPr>
              <a:t>Avantajları:</a:t>
            </a:r>
          </a:p>
          <a:p>
            <a:pPr lvl="1"/>
            <a:r>
              <a:rPr lang="tr-TR" dirty="0"/>
              <a:t>Benzer yaş grubu içinde çocuğun yeri belirlenir.</a:t>
            </a:r>
          </a:p>
          <a:p>
            <a:pPr lvl="1"/>
            <a:r>
              <a:rPr lang="tr-TR" dirty="0"/>
              <a:t>Normlarının olması belirli yaşlar için ortalama ya da beklenen performansı gösterir.</a:t>
            </a:r>
          </a:p>
          <a:p>
            <a:pPr lvl="1"/>
            <a:r>
              <a:rPr lang="tr-TR" dirty="0"/>
              <a:t>Çocuğun farklı testler ya da alanlardaki performansı elde edilir</a:t>
            </a:r>
          </a:p>
        </p:txBody>
      </p:sp>
    </p:spTree>
    <p:extLst>
      <p:ext uri="{BB962C8B-B14F-4D97-AF65-F5344CB8AC3E}">
        <p14:creationId xmlns:p14="http://schemas.microsoft.com/office/powerpoint/2010/main" val="292655498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dirty="0" err="1">
                <a:effectLst>
                  <a:outerShdw blurRad="38100" dist="38100" dir="2700000" algn="tl">
                    <a:srgbClr val="C0C0C0"/>
                  </a:outerShdw>
                </a:effectLst>
                <a:latin typeface="Futura Medium"/>
                <a:ea typeface="Futura Medium"/>
                <a:cs typeface="Futura Medium"/>
              </a:rPr>
              <a:t>Formal</a:t>
            </a:r>
            <a:r>
              <a:rPr lang="tr-TR" altLang="tr-TR" dirty="0">
                <a:effectLst>
                  <a:outerShdw blurRad="38100" dist="38100" dir="2700000" algn="tl">
                    <a:srgbClr val="C0C0C0"/>
                  </a:outerShdw>
                </a:effectLst>
                <a:latin typeface="Futura Medium"/>
                <a:ea typeface="Futura Medium"/>
                <a:cs typeface="Futura Medium"/>
              </a:rPr>
              <a:t> Değerlendirme ve </a:t>
            </a:r>
            <a:r>
              <a:rPr lang="tr-TR" altLang="tr-TR" dirty="0" smtClean="0">
                <a:effectLst>
                  <a:outerShdw blurRad="38100" dist="38100" dir="2700000" algn="tl">
                    <a:srgbClr val="C0C0C0"/>
                  </a:outerShdw>
                </a:effectLst>
                <a:latin typeface="Futura Medium"/>
                <a:ea typeface="Futura Medium"/>
                <a:cs typeface="Futura Medium"/>
              </a:rPr>
              <a:t>Sınırlılıkları:</a:t>
            </a:r>
          </a:p>
          <a:p>
            <a:pPr lvl="1"/>
            <a:r>
              <a:rPr lang="tr-TR" dirty="0"/>
              <a:t>Program hazırlamaya yardım etmez</a:t>
            </a:r>
          </a:p>
          <a:p>
            <a:pPr lvl="1"/>
            <a:r>
              <a:rPr lang="tr-TR" dirty="0"/>
              <a:t>Etiketleme</a:t>
            </a:r>
          </a:p>
          <a:p>
            <a:pPr lvl="1"/>
            <a:endParaRPr lang="tr-TR" dirty="0"/>
          </a:p>
        </p:txBody>
      </p:sp>
    </p:spTree>
    <p:extLst>
      <p:ext uri="{BB962C8B-B14F-4D97-AF65-F5344CB8AC3E}">
        <p14:creationId xmlns:p14="http://schemas.microsoft.com/office/powerpoint/2010/main" val="375269363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altLang="tr-TR" dirty="0" err="1">
                <a:effectLst>
                  <a:outerShdw blurRad="38100" dist="38100" dir="2700000" algn="tl">
                    <a:srgbClr val="C0C0C0"/>
                  </a:outerShdw>
                </a:effectLst>
                <a:latin typeface="Futura Medium" charset="0"/>
                <a:ea typeface="Futura Medium" charset="0"/>
                <a:cs typeface="Futura Medium" charset="0"/>
              </a:rPr>
              <a:t>Formal</a:t>
            </a:r>
            <a:r>
              <a:rPr lang="tr-TR" altLang="tr-TR" dirty="0">
                <a:effectLst>
                  <a:outerShdw blurRad="38100" dist="38100" dir="2700000" algn="tl">
                    <a:srgbClr val="C0C0C0"/>
                  </a:outerShdw>
                </a:effectLst>
                <a:latin typeface="Futura Medium" charset="0"/>
                <a:ea typeface="Futura Medium" charset="0"/>
                <a:cs typeface="Futura Medium" charset="0"/>
              </a:rPr>
              <a:t> Değerlendirme Sürecinde Yaşanan </a:t>
            </a:r>
            <a:r>
              <a:rPr lang="tr-TR" altLang="tr-TR" dirty="0" smtClean="0">
                <a:effectLst>
                  <a:outerShdw blurRad="38100" dist="38100" dir="2700000" algn="tl">
                    <a:srgbClr val="C0C0C0"/>
                  </a:outerShdw>
                </a:effectLst>
                <a:latin typeface="Futura Medium" charset="0"/>
                <a:ea typeface="Futura Medium" charset="0"/>
                <a:cs typeface="Futura Medium" charset="0"/>
              </a:rPr>
              <a:t>Sorunlar:</a:t>
            </a:r>
          </a:p>
          <a:p>
            <a:pPr lvl="1"/>
            <a:r>
              <a:rPr lang="tr-TR" dirty="0"/>
              <a:t>Uygun aracın seçilememesinden kaynaklı sorunlar</a:t>
            </a:r>
          </a:p>
          <a:p>
            <a:pPr lvl="1"/>
            <a:r>
              <a:rPr lang="tr-TR" dirty="0" err="1"/>
              <a:t>Testörden</a:t>
            </a:r>
            <a:r>
              <a:rPr lang="tr-TR" dirty="0"/>
              <a:t> kaynaklanan sorunlar</a:t>
            </a:r>
          </a:p>
          <a:p>
            <a:pPr lvl="1"/>
            <a:r>
              <a:rPr lang="tr-TR" dirty="0"/>
              <a:t>Değerlendirme yaklaşımından kaynaklanan sorunlar</a:t>
            </a:r>
          </a:p>
          <a:p>
            <a:pPr lvl="1"/>
            <a:r>
              <a:rPr lang="tr-TR" dirty="0"/>
              <a:t>Seçilen ölçme aracının özelliğinden kaynaklanan sorunlar</a:t>
            </a:r>
          </a:p>
          <a:p>
            <a:pPr lvl="1"/>
            <a:r>
              <a:rPr lang="tr-TR" dirty="0"/>
              <a:t>Ölçme aracının uygulama, puanlama ve yorumlanmasına ilişkin sorunlar.</a:t>
            </a:r>
          </a:p>
          <a:p>
            <a:pPr lvl="1"/>
            <a:endParaRPr lang="tr-TR" dirty="0"/>
          </a:p>
        </p:txBody>
      </p:sp>
    </p:spTree>
    <p:extLst>
      <p:ext uri="{BB962C8B-B14F-4D97-AF65-F5344CB8AC3E}">
        <p14:creationId xmlns:p14="http://schemas.microsoft.com/office/powerpoint/2010/main" val="214141306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sz="2000" b="1" dirty="0">
                <a:solidFill>
                  <a:prstClr val="black"/>
                </a:solidFill>
                <a:effectLst>
                  <a:outerShdw blurRad="38100" dist="38100" dir="2700000" algn="tl">
                    <a:srgbClr val="C0C0C0"/>
                  </a:outerShdw>
                </a:effectLst>
                <a:latin typeface="Futura Medium" charset="0"/>
                <a:ea typeface="Futura Medium" charset="0"/>
                <a:cs typeface="Futura Medium" charset="0"/>
              </a:rPr>
              <a:t>İNFORMAL DEĞERLENDİRMENİN FORMAL DEĞERLENDİRMEDEN FARKI NEDİR</a:t>
            </a:r>
            <a:r>
              <a:rPr lang="tr-TR" altLang="tr-TR" sz="2000" b="1" dirty="0" smtClean="0">
                <a:solidFill>
                  <a:prstClr val="black"/>
                </a:solidFill>
                <a:effectLst>
                  <a:outerShdw blurRad="38100" dist="38100" dir="2700000" algn="tl">
                    <a:srgbClr val="C0C0C0"/>
                  </a:outerShdw>
                </a:effectLst>
                <a:latin typeface="Futura Medium" charset="0"/>
                <a:ea typeface="Futura Medium" charset="0"/>
                <a:cs typeface="Futura Medium" charset="0"/>
              </a:rPr>
              <a:t>?</a:t>
            </a:r>
          </a:p>
          <a:p>
            <a:pPr lvl="1"/>
            <a:r>
              <a:rPr lang="tr-TR" dirty="0" err="1"/>
              <a:t>Formal</a:t>
            </a:r>
            <a:r>
              <a:rPr lang="tr-TR" dirty="0"/>
              <a:t> değerlendirmede öğrenci performansı, bir norm grubuyla karşılaştırılır. </a:t>
            </a:r>
          </a:p>
          <a:p>
            <a:pPr lvl="1"/>
            <a:r>
              <a:rPr lang="tr-TR" dirty="0" err="1"/>
              <a:t>İnformal</a:t>
            </a:r>
            <a:r>
              <a:rPr lang="tr-TR" dirty="0"/>
              <a:t> değerlendirmede ise, öğrencinin performansı müfredatta yer alan konularla ya da belirli bir sınıfın davranış ölçütleriyle karşılaştırılır.</a:t>
            </a:r>
          </a:p>
          <a:p>
            <a:pPr lvl="1"/>
            <a:endParaRPr lang="tr-TR" dirty="0"/>
          </a:p>
        </p:txBody>
      </p:sp>
    </p:spTree>
    <p:extLst>
      <p:ext uri="{BB962C8B-B14F-4D97-AF65-F5344CB8AC3E}">
        <p14:creationId xmlns:p14="http://schemas.microsoft.com/office/powerpoint/2010/main" val="183508888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r>
              <a:rPr lang="tr-TR" dirty="0" err="1"/>
              <a:t>İnformal</a:t>
            </a:r>
            <a:r>
              <a:rPr lang="tr-TR" dirty="0"/>
              <a:t> değerlendirme araçları standardize edilmemiştir ve geçerlik – güvenirlik gibi teknik verilere sahip değildirler. </a:t>
            </a:r>
          </a:p>
          <a:p>
            <a:pPr lvl="1"/>
            <a:endParaRPr lang="tr-TR" dirty="0"/>
          </a:p>
          <a:p>
            <a:pPr lvl="1"/>
            <a:r>
              <a:rPr lang="tr-TR" dirty="0" err="1"/>
              <a:t>Formal</a:t>
            </a:r>
            <a:r>
              <a:rPr lang="tr-TR" dirty="0"/>
              <a:t> değerlendirme araçları ise teknik ölçütlere sahiptirler.</a:t>
            </a:r>
          </a:p>
          <a:p>
            <a:pPr lvl="1"/>
            <a:endParaRPr lang="tr-TR" dirty="0"/>
          </a:p>
        </p:txBody>
      </p:sp>
    </p:spTree>
    <p:extLst>
      <p:ext uri="{BB962C8B-B14F-4D97-AF65-F5344CB8AC3E}">
        <p14:creationId xmlns:p14="http://schemas.microsoft.com/office/powerpoint/2010/main" val="403172299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755576" y="2323652"/>
            <a:ext cx="7488832" cy="3508977"/>
          </a:xfrm>
        </p:spPr>
        <p:txBody>
          <a:bodyPr>
            <a:normAutofit fontScale="92500" lnSpcReduction="10000"/>
          </a:bodyPr>
          <a:lstStyle/>
          <a:p>
            <a:r>
              <a:rPr lang="tr-TR" dirty="0" err="1"/>
              <a:t>Formal</a:t>
            </a:r>
            <a:r>
              <a:rPr lang="tr-TR" dirty="0"/>
              <a:t> değerlendirme araçlarında uygulama, puanlama, gereken zaman ve uygulayıcıların uyması gereken davranışlar belirlenmiştir.</a:t>
            </a:r>
          </a:p>
          <a:p>
            <a:pPr marL="68580" indent="0">
              <a:buNone/>
            </a:pPr>
            <a:endParaRPr lang="tr-TR" dirty="0"/>
          </a:p>
          <a:p>
            <a:r>
              <a:rPr lang="tr-TR" dirty="0"/>
              <a:t>Ayrıca </a:t>
            </a:r>
            <a:r>
              <a:rPr lang="tr-TR" dirty="0" err="1"/>
              <a:t>formal</a:t>
            </a:r>
            <a:r>
              <a:rPr lang="tr-TR" dirty="0"/>
              <a:t> değerlendirme araçları teknik ve uygulamaya ilişkin bilgileri içeren el kitabına sahiptirler. </a:t>
            </a:r>
          </a:p>
          <a:p>
            <a:endParaRPr lang="tr-TR" dirty="0"/>
          </a:p>
          <a:p>
            <a:r>
              <a:rPr lang="tr-TR" dirty="0" err="1"/>
              <a:t>İnformal</a:t>
            </a:r>
            <a:r>
              <a:rPr lang="tr-TR" dirty="0"/>
              <a:t> değerlendirme araçlarının önceden hazırlanmış el kitapları olmayabilir. </a:t>
            </a:r>
          </a:p>
          <a:p>
            <a:endParaRPr lang="tr-TR" dirty="0"/>
          </a:p>
        </p:txBody>
      </p:sp>
    </p:spTree>
    <p:extLst>
      <p:ext uri="{BB962C8B-B14F-4D97-AF65-F5344CB8AC3E}">
        <p14:creationId xmlns:p14="http://schemas.microsoft.com/office/powerpoint/2010/main" val="121556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67544" y="2323652"/>
            <a:ext cx="8424936" cy="3508977"/>
          </a:xfrm>
        </p:spPr>
        <p:txBody>
          <a:bodyPr>
            <a:normAutofit lnSpcReduction="10000"/>
          </a:bodyPr>
          <a:lstStyle/>
          <a:p>
            <a:pPr lvl="1"/>
            <a:r>
              <a:rPr lang="tr-TR" dirty="0" smtClean="0">
                <a:solidFill>
                  <a:srgbClr val="FF0000"/>
                </a:solidFill>
              </a:rPr>
              <a:t>Nasıl yaparım?</a:t>
            </a:r>
          </a:p>
          <a:p>
            <a:pPr lvl="2"/>
            <a:r>
              <a:rPr lang="tr-TR" b="1" dirty="0" smtClean="0">
                <a:solidFill>
                  <a:schemeClr val="tx1"/>
                </a:solidFill>
              </a:rPr>
              <a:t>Derse ilişkin becerileri listeleyin</a:t>
            </a:r>
          </a:p>
          <a:p>
            <a:pPr lvl="2"/>
            <a:r>
              <a:rPr lang="tr-TR" b="1" dirty="0" smtClean="0">
                <a:solidFill>
                  <a:schemeClr val="tx1"/>
                </a:solidFill>
              </a:rPr>
              <a:t>Tüm önemli becerilerin listenizde yer aldığından emin olun</a:t>
            </a:r>
          </a:p>
          <a:p>
            <a:pPr lvl="2"/>
            <a:r>
              <a:rPr lang="tr-TR" b="1" dirty="0" smtClean="0">
                <a:solidFill>
                  <a:schemeClr val="tx1"/>
                </a:solidFill>
              </a:rPr>
              <a:t>Beceriler kolaydan zora / zordan kolaya mantıklı sıra izlesin</a:t>
            </a:r>
          </a:p>
          <a:p>
            <a:pPr lvl="2"/>
            <a:r>
              <a:rPr lang="tr-TR" b="1" dirty="0" smtClean="0">
                <a:solidFill>
                  <a:schemeClr val="tx1"/>
                </a:solidFill>
              </a:rPr>
              <a:t>Becerilere ilişkin amaçlarınızı yazın</a:t>
            </a:r>
          </a:p>
          <a:p>
            <a:pPr lvl="2"/>
            <a:r>
              <a:rPr lang="tr-TR" b="1" dirty="0" smtClean="0">
                <a:solidFill>
                  <a:schemeClr val="tx1"/>
                </a:solidFill>
              </a:rPr>
              <a:t>Amaca yönelik test maddeleri hazırlayın</a:t>
            </a:r>
          </a:p>
          <a:p>
            <a:pPr lvl="2"/>
            <a:r>
              <a:rPr lang="tr-TR" b="1" dirty="0" smtClean="0">
                <a:solidFill>
                  <a:schemeClr val="tx1"/>
                </a:solidFill>
              </a:rPr>
              <a:t>Değerlendirme aracını hazırlayın</a:t>
            </a:r>
          </a:p>
          <a:p>
            <a:pPr lvl="2"/>
            <a:r>
              <a:rPr lang="tr-TR" b="1" dirty="0" smtClean="0">
                <a:solidFill>
                  <a:schemeClr val="tx1"/>
                </a:solidFill>
              </a:rPr>
              <a:t>Yer ve zamanı belirleyin</a:t>
            </a:r>
          </a:p>
          <a:p>
            <a:pPr lvl="2"/>
            <a:r>
              <a:rPr lang="tr-TR" b="1" dirty="0" smtClean="0">
                <a:solidFill>
                  <a:schemeClr val="tx1"/>
                </a:solidFill>
              </a:rPr>
              <a:t>Uygulamayı yapın</a:t>
            </a:r>
          </a:p>
          <a:p>
            <a:pPr marL="365760" lvl="1" indent="0">
              <a:buNone/>
            </a:pPr>
            <a:r>
              <a:rPr lang="tr-TR" dirty="0">
                <a:solidFill>
                  <a:srgbClr val="FF0000"/>
                </a:solidFill>
              </a:rPr>
              <a:t>	</a:t>
            </a:r>
            <a:endParaRPr lang="tr-TR" dirty="0" smtClean="0">
              <a:solidFill>
                <a:srgbClr val="FF0000"/>
              </a:solidFill>
            </a:endParaRPr>
          </a:p>
        </p:txBody>
      </p:sp>
    </p:spTree>
    <p:extLst>
      <p:ext uri="{BB962C8B-B14F-4D97-AF65-F5344CB8AC3E}">
        <p14:creationId xmlns:p14="http://schemas.microsoft.com/office/powerpoint/2010/main" val="85754752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83568" y="2323652"/>
            <a:ext cx="7560840" cy="3508977"/>
          </a:xfrm>
        </p:spPr>
        <p:txBody>
          <a:bodyPr/>
          <a:lstStyle/>
          <a:p>
            <a:pPr lvl="1"/>
            <a:r>
              <a:rPr lang="tr-TR" dirty="0" err="1"/>
              <a:t>Formal</a:t>
            </a:r>
            <a:r>
              <a:rPr lang="tr-TR" dirty="0"/>
              <a:t> değerlendirme araçları genellikle daha geniş bir davranış örneklemiyle değerlendirme yaparken; </a:t>
            </a:r>
          </a:p>
          <a:p>
            <a:pPr lvl="1"/>
            <a:r>
              <a:rPr lang="tr-TR" dirty="0" err="1"/>
              <a:t>İnformal</a:t>
            </a:r>
            <a:r>
              <a:rPr lang="tr-TR" dirty="0"/>
              <a:t> değerlendirme araçları bir müfredat alanı içinde yer alan alt becerileri yoğunlaşarak ayrıntıları ile tanımlarlar</a:t>
            </a:r>
          </a:p>
        </p:txBody>
      </p:sp>
    </p:spTree>
    <p:extLst>
      <p:ext uri="{BB962C8B-B14F-4D97-AF65-F5344CB8AC3E}">
        <p14:creationId xmlns:p14="http://schemas.microsoft.com/office/powerpoint/2010/main" val="387785286"/>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11560" y="2276872"/>
            <a:ext cx="8136904" cy="3483749"/>
          </a:xfrm>
        </p:spPr>
        <p:txBody>
          <a:bodyPr>
            <a:normAutofit fontScale="92500" lnSpcReduction="20000"/>
          </a:bodyPr>
          <a:lstStyle/>
          <a:p>
            <a:r>
              <a:rPr lang="tr-TR" altLang="tr-TR" dirty="0">
                <a:effectLst>
                  <a:outerShdw blurRad="38100" dist="38100" dir="2700000" algn="tl">
                    <a:srgbClr val="C0C0C0"/>
                  </a:outerShdw>
                </a:effectLst>
                <a:latin typeface="Futura Medium" charset="0"/>
                <a:ea typeface="Futura Medium" charset="0"/>
                <a:cs typeface="Futura Medium" charset="0"/>
              </a:rPr>
              <a:t>Uygun araç seçiminde </a:t>
            </a:r>
            <a:r>
              <a:rPr lang="tr-TR" altLang="tr-TR" dirty="0" smtClean="0">
                <a:effectLst>
                  <a:outerShdw blurRad="38100" dist="38100" dir="2700000" algn="tl">
                    <a:srgbClr val="C0C0C0"/>
                  </a:outerShdw>
                </a:effectLst>
                <a:latin typeface="Futura Medium" charset="0"/>
                <a:ea typeface="Futura Medium" charset="0"/>
                <a:cs typeface="Futura Medium" charset="0"/>
              </a:rPr>
              <a:t>ölçütler:</a:t>
            </a:r>
          </a:p>
          <a:p>
            <a:pPr lvl="1"/>
            <a:r>
              <a:rPr lang="tr-TR" altLang="tr-TR" sz="1800" dirty="0">
                <a:effectLst>
                  <a:outerShdw blurRad="38100" dist="38100" dir="2700000" algn="tl">
                    <a:srgbClr val="C0C0C0"/>
                  </a:outerShdw>
                </a:effectLst>
                <a:latin typeface="Futura Condensed Medium"/>
                <a:ea typeface="Futura Condensed Medium"/>
                <a:cs typeface="Futura Condensed Medium"/>
              </a:rPr>
              <a:t>Amaca uygun</a:t>
            </a:r>
          </a:p>
          <a:p>
            <a:pPr lvl="1"/>
            <a:r>
              <a:rPr lang="tr-TR" altLang="tr-TR" sz="1800" dirty="0">
                <a:effectLst>
                  <a:outerShdw blurRad="38100" dist="38100" dir="2700000" algn="tl">
                    <a:srgbClr val="C0C0C0"/>
                  </a:outerShdw>
                </a:effectLst>
                <a:latin typeface="Futura Condensed Medium"/>
                <a:ea typeface="Futura Condensed Medium"/>
                <a:cs typeface="Futura Condensed Medium"/>
              </a:rPr>
              <a:t>Pratik ölçütleri</a:t>
            </a:r>
          </a:p>
          <a:p>
            <a:pPr lvl="2"/>
            <a:r>
              <a:rPr lang="tr-TR" altLang="tr-TR" sz="1800" dirty="0">
                <a:effectLst>
                  <a:outerShdw blurRad="38100" dist="38100" dir="2700000" algn="tl">
                    <a:srgbClr val="C0C0C0"/>
                  </a:outerShdw>
                </a:effectLst>
                <a:latin typeface="Futura Condensed Medium"/>
                <a:ea typeface="Futura Condensed Medium"/>
                <a:cs typeface="Futura Condensed Medium"/>
              </a:rPr>
              <a:t>Testin uzunluğu</a:t>
            </a:r>
          </a:p>
          <a:p>
            <a:pPr lvl="2"/>
            <a:r>
              <a:rPr lang="tr-TR" altLang="tr-TR" sz="1800" dirty="0">
                <a:effectLst>
                  <a:outerShdw blurRad="38100" dist="38100" dir="2700000" algn="tl">
                    <a:srgbClr val="C0C0C0"/>
                  </a:outerShdw>
                </a:effectLst>
                <a:latin typeface="Futura Condensed Medium"/>
                <a:ea typeface="Futura Condensed Medium"/>
                <a:cs typeface="Futura Condensed Medium"/>
              </a:rPr>
              <a:t>Uygulanış kolaylığı</a:t>
            </a:r>
          </a:p>
          <a:p>
            <a:pPr lvl="2"/>
            <a:r>
              <a:rPr lang="tr-TR" altLang="tr-TR" sz="1800" dirty="0">
                <a:effectLst>
                  <a:outerShdw blurRad="38100" dist="38100" dir="2700000" algn="tl">
                    <a:srgbClr val="C0C0C0"/>
                  </a:outerShdw>
                </a:effectLst>
                <a:latin typeface="Futura Condensed Medium"/>
                <a:ea typeface="Futura Condensed Medium"/>
                <a:cs typeface="Futura Condensed Medium"/>
              </a:rPr>
              <a:t>Fiyatı</a:t>
            </a:r>
          </a:p>
          <a:p>
            <a:pPr lvl="2"/>
            <a:r>
              <a:rPr lang="tr-TR" altLang="tr-TR" sz="1800" dirty="0">
                <a:effectLst>
                  <a:outerShdw blurRad="38100" dist="38100" dir="2700000" algn="tl">
                    <a:srgbClr val="C0C0C0"/>
                  </a:outerShdw>
                </a:effectLst>
                <a:latin typeface="Futura Condensed Medium"/>
                <a:ea typeface="Futura Condensed Medium"/>
                <a:cs typeface="Futura Condensed Medium"/>
              </a:rPr>
              <a:t>Başka formlarının olması</a:t>
            </a:r>
          </a:p>
          <a:p>
            <a:pPr lvl="2"/>
            <a:r>
              <a:rPr lang="tr-TR" altLang="tr-TR" sz="1800" dirty="0">
                <a:effectLst>
                  <a:outerShdw blurRad="38100" dist="38100" dir="2700000" algn="tl">
                    <a:srgbClr val="C0C0C0"/>
                  </a:outerShdw>
                </a:effectLst>
                <a:latin typeface="Futura Condensed Medium"/>
                <a:ea typeface="Futura Condensed Medium"/>
                <a:cs typeface="Futura Condensed Medium"/>
              </a:rPr>
              <a:t>Ulaşma kolaylığı</a:t>
            </a:r>
          </a:p>
          <a:p>
            <a:pPr lvl="2">
              <a:buClr>
                <a:schemeClr val="hlink"/>
              </a:buClr>
            </a:pPr>
            <a:r>
              <a:rPr lang="tr-TR" altLang="tr-TR" sz="1800" dirty="0">
                <a:effectLst>
                  <a:outerShdw blurRad="38100" dist="38100" dir="2700000" algn="tl">
                    <a:srgbClr val="C0C0C0"/>
                  </a:outerShdw>
                </a:effectLst>
                <a:latin typeface="Futura Condensed Medium"/>
                <a:ea typeface="Futura Condensed Medium"/>
                <a:cs typeface="Futura Condensed Medium"/>
              </a:rPr>
              <a:t>Teknik özellikleri</a:t>
            </a:r>
          </a:p>
          <a:p>
            <a:pPr marL="1401318" lvl="4" indent="-342900"/>
            <a:r>
              <a:rPr lang="tr-TR" altLang="tr-TR" dirty="0">
                <a:effectLst>
                  <a:outerShdw blurRad="38100" dist="38100" dir="2700000" algn="tl">
                    <a:srgbClr val="C0C0C0"/>
                  </a:outerShdw>
                </a:effectLst>
                <a:latin typeface="Futura Condensed Medium"/>
                <a:ea typeface="Futura Condensed Medium"/>
                <a:cs typeface="Futura Condensed Medium"/>
              </a:rPr>
              <a:t>Geçerlik</a:t>
            </a:r>
          </a:p>
          <a:p>
            <a:pPr marL="1401318" lvl="4" indent="-342900"/>
            <a:r>
              <a:rPr lang="tr-TR" altLang="tr-TR" dirty="0">
                <a:effectLst>
                  <a:outerShdw blurRad="38100" dist="38100" dir="2700000" algn="tl">
                    <a:srgbClr val="C0C0C0"/>
                  </a:outerShdw>
                </a:effectLst>
                <a:latin typeface="Futura Condensed Medium"/>
                <a:ea typeface="Futura Condensed Medium"/>
                <a:cs typeface="Futura Condensed Medium"/>
              </a:rPr>
              <a:t>Güvenirlik</a:t>
            </a:r>
          </a:p>
          <a:p>
            <a:pPr marL="1401318" lvl="4" indent="-342900"/>
            <a:r>
              <a:rPr lang="tr-TR" altLang="tr-TR" dirty="0">
                <a:effectLst>
                  <a:outerShdw blurRad="38100" dist="38100" dir="2700000" algn="tl">
                    <a:srgbClr val="C0C0C0"/>
                  </a:outerShdw>
                </a:effectLst>
                <a:latin typeface="Futura Condensed Medium"/>
                <a:ea typeface="Futura Condensed Medium"/>
                <a:cs typeface="Futura Condensed Medium"/>
              </a:rPr>
              <a:t>Standardizasyon</a:t>
            </a:r>
          </a:p>
          <a:p>
            <a:pPr marL="1401318" lvl="4" indent="-342900"/>
            <a:r>
              <a:rPr lang="tr-TR" altLang="tr-TR" dirty="0">
                <a:effectLst>
                  <a:outerShdw blurRad="38100" dist="38100" dir="2700000" algn="tl">
                    <a:srgbClr val="C0C0C0"/>
                  </a:outerShdw>
                </a:effectLst>
                <a:latin typeface="Futura Condensed Medium"/>
                <a:ea typeface="Futura Condensed Medium"/>
                <a:cs typeface="Futura Condensed Medium"/>
              </a:rPr>
              <a:t>Norm</a:t>
            </a:r>
          </a:p>
          <a:p>
            <a:pPr lvl="1"/>
            <a:endParaRPr lang="tr-TR" dirty="0"/>
          </a:p>
        </p:txBody>
      </p:sp>
    </p:spTree>
    <p:extLst>
      <p:ext uri="{BB962C8B-B14F-4D97-AF65-F5344CB8AC3E}">
        <p14:creationId xmlns:p14="http://schemas.microsoft.com/office/powerpoint/2010/main" val="244413334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Özel Eğitim Hizmetleri İçin Uygunluğuna Karar Verme</a:t>
            </a:r>
          </a:p>
        </p:txBody>
      </p:sp>
      <p:sp>
        <p:nvSpPr>
          <p:cNvPr id="3" name="İçerik Yer Tutucusu 2"/>
          <p:cNvSpPr>
            <a:spLocks noGrp="1"/>
          </p:cNvSpPr>
          <p:nvPr>
            <p:ph idx="1"/>
          </p:nvPr>
        </p:nvSpPr>
        <p:spPr>
          <a:xfrm>
            <a:off x="539552" y="2323652"/>
            <a:ext cx="8064896" cy="3508977"/>
          </a:xfrm>
        </p:spPr>
        <p:txBody>
          <a:bodyPr/>
          <a:lstStyle/>
          <a:p>
            <a:r>
              <a:rPr lang="tr-TR" dirty="0"/>
              <a:t>Rehberlik Araştırma Merkezleri aracılığı ile yapılan ayrıntılı değerlendirme süreci sonunda öğrencinin özel eğitim hizmetleri için uygun olup olmadığına karar verilir. </a:t>
            </a:r>
          </a:p>
          <a:p>
            <a:r>
              <a:rPr lang="tr-TR" dirty="0"/>
              <a:t>Bu değerlendirme sonucunda öğrenci için 3 farklı karar verilebilir. Bunlar:</a:t>
            </a:r>
          </a:p>
          <a:p>
            <a:pPr marL="68580" indent="0">
              <a:buNone/>
            </a:pPr>
            <a:endParaRPr lang="tr-TR" dirty="0"/>
          </a:p>
        </p:txBody>
      </p:sp>
    </p:spTree>
    <p:extLst>
      <p:ext uri="{BB962C8B-B14F-4D97-AF65-F5344CB8AC3E}">
        <p14:creationId xmlns:p14="http://schemas.microsoft.com/office/powerpoint/2010/main" val="3360048067"/>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11560" y="1700808"/>
            <a:ext cx="7560840" cy="3508977"/>
          </a:xfrm>
        </p:spPr>
        <p:txBody>
          <a:bodyPr>
            <a:normAutofit fontScale="70000" lnSpcReduction="20000"/>
          </a:bodyPr>
          <a:lstStyle/>
          <a:p>
            <a:pPr marL="68580" indent="0">
              <a:buNone/>
            </a:pPr>
            <a:endParaRPr lang="tr-TR" altLang="tr-TR" sz="3100" dirty="0" smtClean="0">
              <a:effectLst>
                <a:outerShdw blurRad="38100" dist="38100" dir="2700000" algn="tl">
                  <a:srgbClr val="C0C0C0"/>
                </a:outerShdw>
              </a:effectLst>
              <a:latin typeface="Century Gothic" panose="020B0502020202020204" pitchFamily="34" charset="0"/>
              <a:ea typeface="Futura Medium" charset="0"/>
              <a:cs typeface="Arial" panose="020B0604020202020204" pitchFamily="34" charset="0"/>
            </a:endParaRPr>
          </a:p>
          <a:p>
            <a:pPr marL="906780" lvl="1" indent="-609600"/>
            <a:r>
              <a:rPr lang="tr-TR" altLang="tr-TR" sz="2900" dirty="0" smtClean="0">
                <a:effectLst>
                  <a:outerShdw blurRad="38100" dist="38100" dir="2700000" algn="tl">
                    <a:srgbClr val="C0C0C0"/>
                  </a:outerShdw>
                </a:effectLst>
                <a:latin typeface="Century Gothic" panose="020B0502020202020204" pitchFamily="34" charset="0"/>
                <a:ea typeface="Futura Condensed Medium"/>
                <a:cs typeface="Arial" panose="020B0604020202020204" pitchFamily="34" charset="0"/>
              </a:rPr>
              <a:t>Hiçbir özel eğitim desteğine gerek kalmadan tekrar </a:t>
            </a:r>
            <a:r>
              <a:rPr lang="tr-TR" altLang="tr-TR" sz="2900" dirty="0" smtClean="0">
                <a:latin typeface="Century Gothic" panose="020B0502020202020204" pitchFamily="34" charset="0"/>
                <a:ea typeface="Futura Condensed Medium"/>
                <a:cs typeface="Arial" panose="020B0604020202020204" pitchFamily="34" charset="0"/>
              </a:rPr>
              <a:t>aynı</a:t>
            </a:r>
            <a:r>
              <a:rPr lang="tr-TR" altLang="tr-TR" sz="2900" dirty="0" smtClean="0">
                <a:effectLst>
                  <a:outerShdw blurRad="38100" dist="38100" dir="2700000" algn="tl">
                    <a:srgbClr val="C0C0C0"/>
                  </a:outerShdw>
                </a:effectLst>
                <a:latin typeface="Century Gothic" panose="020B0502020202020204" pitchFamily="34" charset="0"/>
                <a:ea typeface="Futura Condensed Medium"/>
                <a:cs typeface="Arial" panose="020B0604020202020204" pitchFamily="34" charset="0"/>
              </a:rPr>
              <a:t> sınıfta eğitim görmesi kararı.</a:t>
            </a:r>
          </a:p>
          <a:p>
            <a:pPr marL="906780" lvl="1" indent="-609600"/>
            <a:endParaRPr lang="tr-TR" altLang="tr-TR" sz="2900" dirty="0">
              <a:effectLst>
                <a:outerShdw blurRad="38100" dist="38100" dir="2700000" algn="tl">
                  <a:srgbClr val="C0C0C0"/>
                </a:outerShdw>
              </a:effectLst>
              <a:latin typeface="Century Gothic" panose="020B0502020202020204" pitchFamily="34" charset="0"/>
              <a:ea typeface="Futura Condensed Medium"/>
              <a:cs typeface="Arial" panose="020B0604020202020204" pitchFamily="34" charset="0"/>
            </a:endParaRPr>
          </a:p>
          <a:p>
            <a:pPr marL="906780" lvl="1" indent="-609600"/>
            <a:r>
              <a:rPr lang="tr-TR" altLang="tr-TR" sz="2900" dirty="0">
                <a:effectLst>
                  <a:outerShdw blurRad="38100" dist="38100" dir="2700000" algn="tl">
                    <a:srgbClr val="C0C0C0"/>
                  </a:outerShdw>
                </a:effectLst>
                <a:latin typeface="Century Gothic" panose="020B0502020202020204" pitchFamily="34" charset="0"/>
                <a:ea typeface="Futura Condensed Medium"/>
                <a:cs typeface="Arial" panose="020B0604020202020204" pitchFamily="34" charset="0"/>
              </a:rPr>
              <a:t>Kaynaştırma öğrencisi olarak genel eğitim sınıfında yani kendi sınıfında eğitim görmesi ve öğrenci için bireyselleştirilmiş eğitim programı hazırlanması kararı.</a:t>
            </a:r>
          </a:p>
          <a:p>
            <a:pPr marL="906780" lvl="1" indent="-609600"/>
            <a:endParaRPr lang="tr-TR" altLang="tr-TR" sz="2900" dirty="0">
              <a:effectLst>
                <a:outerShdw blurRad="38100" dist="38100" dir="2700000" algn="tl">
                  <a:srgbClr val="C0C0C0"/>
                </a:outerShdw>
              </a:effectLst>
              <a:latin typeface="Century Gothic" panose="020B0502020202020204" pitchFamily="34" charset="0"/>
              <a:ea typeface="Futura Condensed Medium"/>
              <a:cs typeface="Arial" panose="020B0604020202020204" pitchFamily="34" charset="0"/>
            </a:endParaRPr>
          </a:p>
          <a:p>
            <a:pPr marL="906780" lvl="1" indent="-609600"/>
            <a:r>
              <a:rPr lang="tr-TR" altLang="tr-TR" sz="2900" dirty="0">
                <a:effectLst>
                  <a:outerShdw blurRad="38100" dist="38100" dir="2700000" algn="tl">
                    <a:srgbClr val="C0C0C0"/>
                  </a:outerShdw>
                </a:effectLst>
                <a:latin typeface="Century Gothic" panose="020B0502020202020204" pitchFamily="34" charset="0"/>
                <a:ea typeface="Futura Condensed Medium"/>
                <a:cs typeface="Arial" panose="020B0604020202020204" pitchFamily="34" charset="0"/>
              </a:rPr>
              <a:t>Öğrencinin kendisiyle aynı engel grubundaki bireylerle birlikte özel eğitim okulunda/sınıfında hazırlanacak bireyselleştirilmiş eğitim programı doğrultusunda eğitimini sürdürmesi kararı şeklindedir. </a:t>
            </a:r>
          </a:p>
          <a:p>
            <a:pPr lvl="1"/>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882762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11560" y="2323652"/>
            <a:ext cx="7848872" cy="4057676"/>
          </a:xfrm>
        </p:spPr>
        <p:txBody>
          <a:bodyPr/>
          <a:lstStyle/>
          <a:p>
            <a:r>
              <a:rPr lang="tr-TR" altLang="tr-TR" b="1" dirty="0">
                <a:solidFill>
                  <a:srgbClr val="FF0000"/>
                </a:solidFill>
                <a:effectLst>
                  <a:outerShdw blurRad="38100" dist="38100" dir="2700000" algn="tl">
                    <a:srgbClr val="C0C0C0"/>
                  </a:outerShdw>
                </a:effectLst>
                <a:latin typeface="Futura Medium" charset="0"/>
                <a:ea typeface="Futura Medium" charset="0"/>
                <a:cs typeface="Futura Medium" charset="0"/>
              </a:rPr>
              <a:t>BİR ÇOCUĞUN ÖZEL EĞİTİM HİZMETLERİ İÇİN UYGUNLUĞUNA NASIL KARAR VERECEĞİZ</a:t>
            </a:r>
            <a:r>
              <a:rPr lang="tr-TR" altLang="tr-TR" b="1" dirty="0" smtClean="0">
                <a:solidFill>
                  <a:srgbClr val="FF0000"/>
                </a:solidFill>
                <a:effectLst>
                  <a:outerShdw blurRad="38100" dist="38100" dir="2700000" algn="tl">
                    <a:srgbClr val="C0C0C0"/>
                  </a:outerShdw>
                </a:effectLst>
                <a:latin typeface="Futura Medium" charset="0"/>
                <a:ea typeface="Futura Medium" charset="0"/>
                <a:cs typeface="Futura Medium" charset="0"/>
              </a:rPr>
              <a:t>?</a:t>
            </a:r>
          </a:p>
          <a:p>
            <a:pPr lvl="1"/>
            <a:r>
              <a:rPr lang="tr-TR" dirty="0">
                <a:solidFill>
                  <a:schemeClr val="tx1"/>
                </a:solidFill>
              </a:rPr>
              <a:t>Öğrenci engelli olarak tanılanmış olmalıdır.</a:t>
            </a:r>
          </a:p>
          <a:p>
            <a:pPr lvl="1"/>
            <a:r>
              <a:rPr lang="tr-TR" dirty="0" smtClean="0">
                <a:solidFill>
                  <a:schemeClr val="tx1"/>
                </a:solidFill>
              </a:rPr>
              <a:t> </a:t>
            </a:r>
            <a:r>
              <a:rPr lang="tr-TR" dirty="0">
                <a:solidFill>
                  <a:schemeClr val="tx1"/>
                </a:solidFill>
              </a:rPr>
              <a:t>Yetersizlik çocuğun eğitsel potansiyeli üzerinde olumsuz etkiye yol açmalıdır.</a:t>
            </a:r>
          </a:p>
          <a:p>
            <a:pPr lvl="1"/>
            <a:r>
              <a:rPr lang="tr-TR" dirty="0" smtClean="0">
                <a:solidFill>
                  <a:schemeClr val="tx1"/>
                </a:solidFill>
              </a:rPr>
              <a:t> </a:t>
            </a:r>
            <a:r>
              <a:rPr lang="tr-TR" dirty="0">
                <a:solidFill>
                  <a:schemeClr val="tx1"/>
                </a:solidFill>
              </a:rPr>
              <a:t>Öğrenci bu gereksinimlerini karşılamak için özel olarak düzenlenmiş programlara, hizmetlere gereksinim duymalıdır. </a:t>
            </a:r>
          </a:p>
          <a:p>
            <a:pPr lvl="1"/>
            <a:endParaRPr lang="tr-TR" dirty="0">
              <a:solidFill>
                <a:srgbClr val="FF0000"/>
              </a:solidFill>
            </a:endParaRPr>
          </a:p>
        </p:txBody>
      </p:sp>
    </p:spTree>
    <p:extLst>
      <p:ext uri="{BB962C8B-B14F-4D97-AF65-F5344CB8AC3E}">
        <p14:creationId xmlns:p14="http://schemas.microsoft.com/office/powerpoint/2010/main" val="383150033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Bireyselleştirilmiş Eğitim Programının Hazırlanması</a:t>
            </a:r>
            <a:endParaRPr lang="tr-TR" dirty="0"/>
          </a:p>
        </p:txBody>
      </p:sp>
      <p:sp>
        <p:nvSpPr>
          <p:cNvPr id="3" name="İçerik Yer Tutucusu 2"/>
          <p:cNvSpPr>
            <a:spLocks noGrp="1"/>
          </p:cNvSpPr>
          <p:nvPr>
            <p:ph idx="1"/>
          </p:nvPr>
        </p:nvSpPr>
        <p:spPr/>
        <p:txBody>
          <a:bodyPr/>
          <a:lstStyle/>
          <a:p>
            <a:r>
              <a:rPr lang="tr-TR" dirty="0" smtClean="0"/>
              <a:t>Özel </a:t>
            </a:r>
            <a:r>
              <a:rPr lang="tr-TR" dirty="0" err="1" smtClean="0"/>
              <a:t>gereksinimli</a:t>
            </a:r>
            <a:r>
              <a:rPr lang="tr-TR" dirty="0" smtClean="0"/>
              <a:t> öğrencinin, özel eğitim sınıfına, özel eğitim okullarına ya da genel eğitim sınıflarına yerleştirilmesiyle birlikte </a:t>
            </a:r>
            <a:r>
              <a:rPr lang="tr-TR" dirty="0" smtClean="0">
                <a:solidFill>
                  <a:srgbClr val="FF0000"/>
                </a:solidFill>
              </a:rPr>
              <a:t>Bireyselleştirilmiş Eğitim Programı (BEP) </a:t>
            </a:r>
            <a:r>
              <a:rPr lang="tr-TR" dirty="0" smtClean="0">
                <a:solidFill>
                  <a:schemeClr val="tx1"/>
                </a:solidFill>
              </a:rPr>
              <a:t>hazırlanır.</a:t>
            </a:r>
          </a:p>
          <a:p>
            <a:r>
              <a:rPr lang="tr-TR" dirty="0" smtClean="0">
                <a:solidFill>
                  <a:schemeClr val="tx1"/>
                </a:solidFill>
              </a:rPr>
              <a:t>BEP öğrencinin ailesi ile uzmanların birlikte hazırladıkları yazılı bir </a:t>
            </a:r>
            <a:r>
              <a:rPr lang="tr-TR" dirty="0" err="1" smtClean="0">
                <a:solidFill>
                  <a:schemeClr val="tx1"/>
                </a:solidFill>
              </a:rPr>
              <a:t>dökümandır</a:t>
            </a:r>
            <a:r>
              <a:rPr lang="tr-TR" dirty="0" smtClean="0">
                <a:solidFill>
                  <a:schemeClr val="tx1"/>
                </a:solidFill>
              </a:rPr>
              <a:t>.</a:t>
            </a:r>
            <a:endParaRPr lang="tr-TR" dirty="0"/>
          </a:p>
        </p:txBody>
      </p:sp>
    </p:spTree>
    <p:extLst>
      <p:ext uri="{BB962C8B-B14F-4D97-AF65-F5344CB8AC3E}">
        <p14:creationId xmlns:p14="http://schemas.microsoft.com/office/powerpoint/2010/main" val="417664781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Hedeflerin belirlenmesi, hedeflerin nerede, nasıl, kimler tarafından, hangi yöntemlerle ve ne kadar sürede kazandırılacağı belirtilir.</a:t>
            </a:r>
          </a:p>
          <a:p>
            <a:r>
              <a:rPr lang="tr-TR" dirty="0" smtClean="0"/>
              <a:t>Öğrencinin nereye ulaşacağının ve nasıl ulaşılacağının belirtildiği bir yol haritasıdır.</a:t>
            </a:r>
          </a:p>
          <a:p>
            <a:r>
              <a:rPr lang="tr-TR" dirty="0" smtClean="0"/>
              <a:t>Yasal bir zorunluluktur.</a:t>
            </a:r>
            <a:endParaRPr lang="tr-TR" dirty="0"/>
          </a:p>
        </p:txBody>
      </p:sp>
    </p:spTree>
    <p:extLst>
      <p:ext uri="{BB962C8B-B14F-4D97-AF65-F5344CB8AC3E}">
        <p14:creationId xmlns:p14="http://schemas.microsoft.com/office/powerpoint/2010/main" val="243168185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smtClean="0">
                <a:solidFill>
                  <a:srgbClr val="FF0000"/>
                </a:solidFill>
              </a:rPr>
              <a:t>BEP’in</a:t>
            </a:r>
            <a:r>
              <a:rPr lang="tr-TR" dirty="0" smtClean="0">
                <a:solidFill>
                  <a:srgbClr val="FF0000"/>
                </a:solidFill>
              </a:rPr>
              <a:t> içeriği</a:t>
            </a:r>
          </a:p>
          <a:p>
            <a:pPr lvl="1"/>
            <a:r>
              <a:rPr lang="tr-TR" dirty="0" smtClean="0">
                <a:solidFill>
                  <a:schemeClr val="tx1"/>
                </a:solidFill>
              </a:rPr>
              <a:t>Öğrencinin </a:t>
            </a:r>
            <a:r>
              <a:rPr lang="tr-TR" dirty="0" err="1" smtClean="0">
                <a:solidFill>
                  <a:schemeClr val="tx1"/>
                </a:solidFill>
              </a:rPr>
              <a:t>varolan</a:t>
            </a:r>
            <a:r>
              <a:rPr lang="tr-TR" dirty="0" smtClean="0">
                <a:solidFill>
                  <a:schemeClr val="tx1"/>
                </a:solidFill>
              </a:rPr>
              <a:t> eğitsel performans düzeyinin ifadesi</a:t>
            </a:r>
          </a:p>
          <a:p>
            <a:pPr lvl="2"/>
            <a:r>
              <a:rPr lang="tr-TR" i="1" dirty="0" smtClean="0">
                <a:solidFill>
                  <a:schemeClr val="tx1"/>
                </a:solidFill>
              </a:rPr>
              <a:t>Yapabildikleri-yapamadıkları</a:t>
            </a:r>
          </a:p>
          <a:p>
            <a:pPr lvl="2"/>
            <a:r>
              <a:rPr lang="tr-TR" i="1" dirty="0" smtClean="0">
                <a:solidFill>
                  <a:schemeClr val="tx1"/>
                </a:solidFill>
              </a:rPr>
              <a:t>Ölçülebilir, gözlenebilir ifadeler</a:t>
            </a:r>
          </a:p>
          <a:p>
            <a:pPr lvl="1"/>
            <a:r>
              <a:rPr lang="tr-TR" dirty="0" smtClean="0">
                <a:solidFill>
                  <a:schemeClr val="tx1"/>
                </a:solidFill>
              </a:rPr>
              <a:t>Uzun dönemli hedefler</a:t>
            </a:r>
          </a:p>
          <a:p>
            <a:pPr lvl="1"/>
            <a:r>
              <a:rPr lang="tr-TR" dirty="0" smtClean="0">
                <a:solidFill>
                  <a:schemeClr val="tx1"/>
                </a:solidFill>
              </a:rPr>
              <a:t>Kısa dönemli hedefler</a:t>
            </a:r>
          </a:p>
          <a:p>
            <a:pPr lvl="2"/>
            <a:r>
              <a:rPr lang="tr-TR" i="1" dirty="0" smtClean="0">
                <a:solidFill>
                  <a:schemeClr val="tx1"/>
                </a:solidFill>
              </a:rPr>
              <a:t>Birey, davranış, koşul, ölçüt</a:t>
            </a:r>
          </a:p>
        </p:txBody>
      </p:sp>
    </p:spTree>
    <p:extLst>
      <p:ext uri="{BB962C8B-B14F-4D97-AF65-F5344CB8AC3E}">
        <p14:creationId xmlns:p14="http://schemas.microsoft.com/office/powerpoint/2010/main" val="26926968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lvl="1"/>
            <a:r>
              <a:rPr lang="tr-TR" dirty="0" smtClean="0"/>
              <a:t>Öğretim yöntemi ve materyaller</a:t>
            </a:r>
          </a:p>
          <a:p>
            <a:pPr lvl="1"/>
            <a:r>
              <a:rPr lang="tr-TR" dirty="0" smtClean="0"/>
              <a:t>Başlama ve bitiş tarihleri (kısa dönemli hedefler için)</a:t>
            </a:r>
          </a:p>
          <a:p>
            <a:pPr lvl="1"/>
            <a:r>
              <a:rPr lang="tr-TR" dirty="0" smtClean="0"/>
              <a:t>Değerlendirme yöntemleri</a:t>
            </a:r>
          </a:p>
          <a:p>
            <a:pPr lvl="1"/>
            <a:r>
              <a:rPr lang="tr-TR" dirty="0" smtClean="0"/>
              <a:t>Ek özel eğitim destek hizmetlerinin nerede, ne zaman, kimler tarafından ve ne kadar süreyle verileceği</a:t>
            </a:r>
            <a:endParaRPr lang="tr-TR" dirty="0"/>
          </a:p>
        </p:txBody>
      </p:sp>
    </p:spTree>
    <p:extLst>
      <p:ext uri="{BB962C8B-B14F-4D97-AF65-F5344CB8AC3E}">
        <p14:creationId xmlns:p14="http://schemas.microsoft.com/office/powerpoint/2010/main" val="118005348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Değerlendirme </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BEP hedeflerine ulaşılıp ulaşılmadığı</a:t>
            </a:r>
          </a:p>
          <a:p>
            <a:r>
              <a:rPr lang="tr-TR" dirty="0" err="1" smtClean="0"/>
              <a:t>BEP’teki</a:t>
            </a:r>
            <a:r>
              <a:rPr lang="tr-TR" dirty="0" smtClean="0"/>
              <a:t> hedeflerin ne ölçüde gerçekçi olduğu ve gerekirse değişmesi gerektiği</a:t>
            </a:r>
          </a:p>
          <a:p>
            <a:r>
              <a:rPr lang="tr-TR" dirty="0" smtClean="0"/>
              <a:t>Uygulayıcıların sorumluluklarını yerine getirip getirmediği kararının verilmesinde önemlidir.</a:t>
            </a:r>
          </a:p>
          <a:p>
            <a:r>
              <a:rPr lang="tr-TR" dirty="0" smtClean="0"/>
              <a:t>Her ne kadar yılda bir kez yapılması önerilse de süreç içerisinde ara değerlendirmeler yapılması daha etkili olur.</a:t>
            </a:r>
          </a:p>
          <a:p>
            <a:r>
              <a:rPr lang="tr-TR" dirty="0" smtClean="0"/>
              <a:t>Gözlem, yazılı ve sözlü sınavlar, çalışma örneği analizi gibi tekniklerle programa dayalı olarak yapılmalıdır.</a:t>
            </a:r>
          </a:p>
          <a:p>
            <a:pPr marL="68580" indent="0">
              <a:buNone/>
            </a:pPr>
            <a:endParaRPr lang="tr-TR" dirty="0"/>
          </a:p>
        </p:txBody>
      </p:sp>
    </p:spTree>
    <p:extLst>
      <p:ext uri="{BB962C8B-B14F-4D97-AF65-F5344CB8AC3E}">
        <p14:creationId xmlns:p14="http://schemas.microsoft.com/office/powerpoint/2010/main" val="7121273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611560" y="2323652"/>
            <a:ext cx="7992888" cy="3913660"/>
          </a:xfrm>
        </p:spPr>
        <p:txBody>
          <a:bodyPr>
            <a:normAutofit fontScale="92500" lnSpcReduction="10000"/>
          </a:bodyPr>
          <a:lstStyle/>
          <a:p>
            <a:pPr lvl="2"/>
            <a:r>
              <a:rPr lang="tr-TR" b="1" dirty="0" smtClean="0"/>
              <a:t>Aşağıdaki sorulara cevap vermek için çalışın:</a:t>
            </a:r>
          </a:p>
          <a:p>
            <a:pPr lvl="3"/>
            <a:r>
              <a:rPr lang="tr-TR" i="1" dirty="0" smtClean="0"/>
              <a:t>Belirlenen becerilerde hangi öğrenciler yeterlidir?</a:t>
            </a:r>
          </a:p>
          <a:p>
            <a:pPr lvl="3"/>
            <a:r>
              <a:rPr lang="tr-TR" i="1" dirty="0" smtClean="0"/>
              <a:t>Hangi öğrenciler öğretime başlamak için hazırlık becerilerine sahiptir?</a:t>
            </a:r>
          </a:p>
          <a:p>
            <a:pPr lvl="3"/>
            <a:r>
              <a:rPr lang="tr-TR" i="1" dirty="0" smtClean="0"/>
              <a:t>Hangi öğrenciler hazırlık becerilerine sahip değildir?</a:t>
            </a:r>
          </a:p>
          <a:p>
            <a:pPr lvl="2"/>
            <a:r>
              <a:rPr lang="tr-TR" b="1" dirty="0" smtClean="0"/>
              <a:t>Öğretimden sonra aşağıdaki sorular</a:t>
            </a:r>
          </a:p>
          <a:p>
            <a:pPr lvl="3"/>
            <a:r>
              <a:rPr lang="tr-TR" i="1" dirty="0" smtClean="0"/>
              <a:t>Hangi öğrenciler becerilerde yeterli ve yeni konuya hazır?</a:t>
            </a:r>
          </a:p>
          <a:p>
            <a:pPr lvl="3"/>
            <a:r>
              <a:rPr lang="tr-TR" i="1" dirty="0" smtClean="0"/>
              <a:t>Hangi öğrenciler ek alıştırmalara ihtiyaç duyar?</a:t>
            </a:r>
          </a:p>
          <a:p>
            <a:pPr lvl="3"/>
            <a:r>
              <a:rPr lang="tr-TR" i="1" dirty="0" smtClean="0"/>
              <a:t>Hangi öğrenciler yeniden öğretime ihtiyaç duymaktadır?</a:t>
            </a:r>
          </a:p>
          <a:p>
            <a:pPr lvl="3"/>
            <a:r>
              <a:rPr lang="tr-TR" i="1" dirty="0" smtClean="0"/>
              <a:t>Hangi öğrenciler programda uyarlama yapmaya ihtiyaç duyar??</a:t>
            </a:r>
          </a:p>
          <a:p>
            <a:pPr lvl="2"/>
            <a:r>
              <a:rPr lang="tr-TR" b="1" dirty="0" smtClean="0"/>
              <a:t>Değerlendirmeyi diğer alanlarda yıl içerisinde tekrar uygulayın</a:t>
            </a:r>
          </a:p>
          <a:p>
            <a:pPr lvl="3"/>
            <a:endParaRPr lang="tr-TR" i="1" dirty="0" smtClean="0"/>
          </a:p>
          <a:p>
            <a:pPr lvl="2"/>
            <a:endParaRPr lang="tr-TR" i="1" dirty="0" smtClean="0"/>
          </a:p>
          <a:p>
            <a:pPr marL="685800" lvl="2" indent="0">
              <a:buNone/>
            </a:pPr>
            <a:endParaRPr lang="tr-TR" dirty="0"/>
          </a:p>
        </p:txBody>
      </p:sp>
    </p:spTree>
    <p:extLst>
      <p:ext uri="{BB962C8B-B14F-4D97-AF65-F5344CB8AC3E}">
        <p14:creationId xmlns:p14="http://schemas.microsoft.com/office/powerpoint/2010/main" val="34026065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solidFill>
                  <a:srgbClr val="FF0000"/>
                </a:solidFill>
              </a:rPr>
              <a:t>Kontrol listeleri: </a:t>
            </a:r>
            <a:endParaRPr lang="tr-TR" dirty="0">
              <a:solidFill>
                <a:schemeClr val="tx1"/>
              </a:solidFill>
            </a:endParaRPr>
          </a:p>
          <a:p>
            <a:pPr lvl="1"/>
            <a:r>
              <a:rPr lang="tr-TR" dirty="0" smtClean="0">
                <a:solidFill>
                  <a:schemeClr val="tx1"/>
                </a:solidFill>
              </a:rPr>
              <a:t>Programa dayalı olarak hazırlanabileceği gibi, bir gelişim alanına ya da bir beceriye yönelik olarak da hazırlanabilir</a:t>
            </a:r>
          </a:p>
        </p:txBody>
      </p:sp>
    </p:spTree>
    <p:extLst>
      <p:ext uri="{BB962C8B-B14F-4D97-AF65-F5344CB8AC3E}">
        <p14:creationId xmlns:p14="http://schemas.microsoft.com/office/powerpoint/2010/main" val="12064019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755576" y="2323652"/>
            <a:ext cx="7848872" cy="3508977"/>
          </a:xfrm>
        </p:spPr>
        <p:txBody>
          <a:bodyPr/>
          <a:lstStyle/>
          <a:p>
            <a:r>
              <a:rPr lang="tr-TR" b="1" dirty="0" smtClean="0">
                <a:solidFill>
                  <a:srgbClr val="FF0000"/>
                </a:solidFill>
              </a:rPr>
              <a:t>Çalışma örneği analizi:</a:t>
            </a:r>
          </a:p>
          <a:p>
            <a:pPr lvl="1"/>
            <a:r>
              <a:rPr lang="tr-TR" dirty="0" smtClean="0">
                <a:solidFill>
                  <a:schemeClr val="tx1"/>
                </a:solidFill>
              </a:rPr>
              <a:t>Sınıf içi yapılan çalışmaların değerlendirilmesi</a:t>
            </a:r>
          </a:p>
          <a:p>
            <a:pPr lvl="2"/>
            <a:r>
              <a:rPr lang="tr-TR" dirty="0" smtClean="0">
                <a:solidFill>
                  <a:schemeClr val="tx1"/>
                </a:solidFill>
              </a:rPr>
              <a:t>Yazılı sınavlar, ev ödevleri, kompozisyon vb.</a:t>
            </a:r>
          </a:p>
          <a:p>
            <a:pPr lvl="1"/>
            <a:r>
              <a:rPr lang="tr-TR" dirty="0" smtClean="0">
                <a:solidFill>
                  <a:schemeClr val="tx1"/>
                </a:solidFill>
              </a:rPr>
              <a:t>Öğretim stratejilerinin belirlenmesinde, gönderme öncesi bilginin toplanmasında, bireyselleştirilmiş eğitim programlarının hazırlanmasında ve değerlendirilmesinde kullanılır.</a:t>
            </a:r>
            <a:endParaRPr lang="tr-TR" dirty="0">
              <a:solidFill>
                <a:schemeClr val="tx1"/>
              </a:solidFill>
            </a:endParaRPr>
          </a:p>
        </p:txBody>
      </p:sp>
    </p:spTree>
    <p:extLst>
      <p:ext uri="{BB962C8B-B14F-4D97-AF65-F5344CB8AC3E}">
        <p14:creationId xmlns:p14="http://schemas.microsoft.com/office/powerpoint/2010/main" val="34410272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539552" y="2323652"/>
            <a:ext cx="8064896" cy="3508977"/>
          </a:xfrm>
        </p:spPr>
        <p:txBody>
          <a:bodyPr/>
          <a:lstStyle/>
          <a:p>
            <a:pPr lvl="1"/>
            <a:r>
              <a:rPr lang="tr-TR" b="1" dirty="0" smtClean="0">
                <a:solidFill>
                  <a:srgbClr val="FF0000"/>
                </a:solidFill>
              </a:rPr>
              <a:t>Tepki analizi:</a:t>
            </a:r>
          </a:p>
          <a:p>
            <a:pPr lvl="2"/>
            <a:r>
              <a:rPr lang="tr-TR" dirty="0" smtClean="0">
                <a:solidFill>
                  <a:schemeClr val="tx1"/>
                </a:solidFill>
              </a:rPr>
              <a:t>Öğrencilerin hem doğru, hem de yanlış tepkileri değerlendirilir.</a:t>
            </a:r>
          </a:p>
          <a:p>
            <a:pPr lvl="2"/>
            <a:r>
              <a:rPr lang="tr-TR" dirty="0" smtClean="0">
                <a:solidFill>
                  <a:schemeClr val="tx1"/>
                </a:solidFill>
              </a:rPr>
              <a:t>Doğru ve yanlış davranışların sıkılığı, süresi ve oranı belirlenir</a:t>
            </a:r>
            <a:endParaRPr lang="tr-TR" dirty="0">
              <a:solidFill>
                <a:schemeClr val="tx1"/>
              </a:solidFill>
            </a:endParaRPr>
          </a:p>
        </p:txBody>
      </p:sp>
    </p:spTree>
    <p:extLst>
      <p:ext uri="{BB962C8B-B14F-4D97-AF65-F5344CB8AC3E}">
        <p14:creationId xmlns:p14="http://schemas.microsoft.com/office/powerpoint/2010/main" val="256585995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1589</TotalTime>
  <Words>2398</Words>
  <Application>Microsoft Office PowerPoint</Application>
  <PresentationFormat>Ekran Gösterisi (4:3)</PresentationFormat>
  <Paragraphs>291</Paragraphs>
  <Slides>59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59</vt:i4>
      </vt:variant>
    </vt:vector>
  </HeadingPairs>
  <TitlesOfParts>
    <vt:vector size="66" baseType="lpstr">
      <vt:lpstr>Arial</vt:lpstr>
      <vt:lpstr>Century Gothic</vt:lpstr>
      <vt:lpstr>Futura Condensed Medium</vt:lpstr>
      <vt:lpstr>Futura Medium</vt:lpstr>
      <vt:lpstr>Symbol</vt:lpstr>
      <vt:lpstr>Wingdings 2</vt:lpstr>
      <vt:lpstr>Austin</vt:lpstr>
      <vt:lpstr>DEĞERLENDİRME VE BİREYSELLEŞTİRİLMİŞ EĞİTİM PROGRAMI</vt:lpstr>
      <vt:lpstr>Eğitsel Değerlendirme Basamakları</vt:lpstr>
      <vt:lpstr>İlk Belirleme</vt:lpstr>
      <vt:lpstr>PowerPoint Sunusu</vt:lpstr>
      <vt:lpstr>PowerPoint Sunusu</vt:lpstr>
      <vt:lpstr>PowerPoint Sunusu</vt:lpstr>
      <vt:lpstr>PowerPoint Sunusu</vt:lpstr>
      <vt:lpstr>PowerPoint Sunusu</vt:lpstr>
      <vt:lpstr>PowerPoint Sunusu</vt:lpstr>
      <vt:lpstr>PowerPoint Sunusu</vt:lpstr>
      <vt:lpstr>Hata Örüntüleri ve Örnekleri</vt:lpstr>
      <vt:lpstr>Hataları Yorumlama</vt:lpstr>
      <vt:lpstr>PowerPoint Sunusu</vt:lpstr>
      <vt:lpstr>PowerPoint Sunusu</vt:lpstr>
      <vt:lpstr>PowerPoint Sunusu</vt:lpstr>
      <vt:lpstr>PowerPoint Sunusu</vt:lpstr>
      <vt:lpstr>PowerPoint Sunusu</vt:lpstr>
      <vt:lpstr>PowerPoint Sunusu</vt:lpstr>
      <vt:lpstr>PowerPoint Sunusu</vt:lpstr>
      <vt:lpstr>PowerPoint Sunusu</vt:lpstr>
      <vt:lpstr>Gönderme Öncesi Süreç</vt:lpstr>
      <vt:lpstr>PowerPoint Sunusu</vt:lpstr>
      <vt:lpstr>PowerPoint Sunusu</vt:lpstr>
      <vt:lpstr>PowerPoint Sunusu</vt:lpstr>
      <vt:lpstr>PowerPoint Sunusu</vt:lpstr>
      <vt:lpstr>PowerPoint Sunusu</vt:lpstr>
      <vt:lpstr>PowerPoint Sunusu</vt:lpstr>
      <vt:lpstr>PowerPoint Sunusu</vt:lpstr>
      <vt:lpstr>Gönderme Süreci</vt:lpstr>
      <vt:lpstr>PowerPoint Sunusu</vt:lpstr>
      <vt:lpstr>PowerPoint Sunusu</vt:lpstr>
      <vt:lpstr>PowerPoint Sunusu</vt:lpstr>
      <vt:lpstr>Ayrıntılı Değerlendirme Süreci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Özel Eğitim Hizmetleri İçin Uygunluğuna Karar Verme</vt:lpstr>
      <vt:lpstr>PowerPoint Sunusu</vt:lpstr>
      <vt:lpstr>PowerPoint Sunusu</vt:lpstr>
      <vt:lpstr>Bireyselleştirilmiş Eğitim Programının Hazırlanması</vt:lpstr>
      <vt:lpstr>PowerPoint Sunusu</vt:lpstr>
      <vt:lpstr>PowerPoint Sunusu</vt:lpstr>
      <vt:lpstr>PowerPoint Sunusu</vt:lpstr>
      <vt:lpstr>Değerlendirme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DEĞERLENDİRME VE BİREYSELLEŞTİRİLMİŞ EĞİTİM PROGRAMI</dc:title>
  <dc:creator>resat alatli</dc:creator>
  <cp:lastModifiedBy>resat alatli</cp:lastModifiedBy>
  <cp:revision>37</cp:revision>
  <dcterms:created xsi:type="dcterms:W3CDTF">2017-01-31T10:23:08Z</dcterms:created>
  <dcterms:modified xsi:type="dcterms:W3CDTF">2019-03-20T12:37:18Z</dcterms:modified>
</cp:coreProperties>
</file>