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74" r:id="rId4"/>
    <p:sldId id="273" r:id="rId5"/>
    <p:sldId id="275" r:id="rId6"/>
    <p:sldId id="259" r:id="rId7"/>
    <p:sldId id="276" r:id="rId8"/>
    <p:sldId id="277" r:id="rId9"/>
    <p:sldId id="278" r:id="rId10"/>
    <p:sldId id="285" r:id="rId11"/>
    <p:sldId id="279" r:id="rId12"/>
    <p:sldId id="280" r:id="rId13"/>
    <p:sldId id="281" r:id="rId14"/>
    <p:sldId id="282"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0260" y="4650641"/>
            <a:ext cx="9773120" cy="859205"/>
          </a:xfrm>
          <a:effectLst/>
        </p:spPr>
        <p:txBody>
          <a:bodyPr>
            <a:normAutofit/>
          </a:bodyPr>
          <a:lstStyle>
            <a:lvl1pPr algn="l">
              <a:defRPr sz="3600">
                <a:solidFill>
                  <a:srgbClr val="2A5A06"/>
                </a:solidFill>
              </a:defRPr>
            </a:lvl1pPr>
          </a:lstStyle>
          <a:p>
            <a:r>
              <a:rPr lang="en-US" dirty="0"/>
              <a:t>Click to edit Master title style</a:t>
            </a:r>
          </a:p>
        </p:txBody>
      </p:sp>
      <p:sp>
        <p:nvSpPr>
          <p:cNvPr id="3" name="Subtitle 2"/>
          <p:cNvSpPr>
            <a:spLocks noGrp="1"/>
          </p:cNvSpPr>
          <p:nvPr>
            <p:ph type="subTitle" idx="1"/>
          </p:nvPr>
        </p:nvSpPr>
        <p:spPr>
          <a:xfrm>
            <a:off x="1820260" y="5566871"/>
            <a:ext cx="977312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8197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2519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580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29953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98620" y="1443836"/>
            <a:ext cx="10972800" cy="458115"/>
          </a:xfrm>
        </p:spPr>
        <p:txBody>
          <a:bodyPr>
            <a:normAutofit/>
          </a:bodyPr>
          <a:lstStyle>
            <a:lvl1pPr algn="l">
              <a:defRPr sz="3600">
                <a:solidFill>
                  <a:srgbClr val="2A5A06"/>
                </a:solidFill>
              </a:defRPr>
            </a:lvl1pPr>
          </a:lstStyle>
          <a:p>
            <a:r>
              <a:rPr lang="en-US" dirty="0"/>
              <a:t>Click to edit Master title style</a:t>
            </a:r>
          </a:p>
        </p:txBody>
      </p:sp>
      <p:sp>
        <p:nvSpPr>
          <p:cNvPr id="3" name="Content Placeholder 2"/>
          <p:cNvSpPr>
            <a:spLocks noGrp="1"/>
          </p:cNvSpPr>
          <p:nvPr>
            <p:ph idx="1"/>
          </p:nvPr>
        </p:nvSpPr>
        <p:spPr>
          <a:xfrm>
            <a:off x="598620" y="2054655"/>
            <a:ext cx="109728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51358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4685" y="374901"/>
            <a:ext cx="8744107" cy="763525"/>
          </a:xfrm>
        </p:spPr>
        <p:txBody>
          <a:bodyPr>
            <a:normAutofit/>
          </a:bodyPr>
          <a:lstStyle>
            <a:lvl1pPr algn="l">
              <a:defRPr sz="3600">
                <a:solidFill>
                  <a:srgbClr val="7ABC32"/>
                </a:solidFill>
              </a:defRPr>
            </a:lvl1pPr>
          </a:lstStyle>
          <a:p>
            <a:r>
              <a:rPr lang="en-US" dirty="0"/>
              <a:t>Click to edit Master title style</a:t>
            </a:r>
          </a:p>
        </p:txBody>
      </p:sp>
      <p:sp>
        <p:nvSpPr>
          <p:cNvPr id="3" name="Content Placeholder 2"/>
          <p:cNvSpPr>
            <a:spLocks noGrp="1"/>
          </p:cNvSpPr>
          <p:nvPr>
            <p:ph idx="1"/>
          </p:nvPr>
        </p:nvSpPr>
        <p:spPr>
          <a:xfrm>
            <a:off x="2634687" y="1291130"/>
            <a:ext cx="8744107"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407519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02970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33015"/>
            <a:ext cx="10972800" cy="584623"/>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710245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8620" y="1291130"/>
            <a:ext cx="10972800" cy="532180"/>
          </a:xfrm>
        </p:spPr>
        <p:txBody>
          <a:bodyPr>
            <a:normAutofit/>
          </a:bodyPr>
          <a:lstStyle>
            <a:lvl1pPr algn="l">
              <a:defRPr sz="3600">
                <a:solidFill>
                  <a:schemeClr val="accent3">
                    <a:lumMod val="50000"/>
                  </a:schemeClr>
                </a:solidFill>
              </a:defRPr>
            </a:lvl1pPr>
          </a:lstStyle>
          <a:p>
            <a:r>
              <a:rPr lang="en-US" dirty="0"/>
              <a:t>Click to edit Master title style</a:t>
            </a:r>
          </a:p>
        </p:txBody>
      </p:sp>
      <p:sp>
        <p:nvSpPr>
          <p:cNvPr id="3" name="Text Placeholder 2"/>
          <p:cNvSpPr>
            <a:spLocks noGrp="1"/>
          </p:cNvSpPr>
          <p:nvPr>
            <p:ph type="body" idx="1"/>
          </p:nvPr>
        </p:nvSpPr>
        <p:spPr>
          <a:xfrm>
            <a:off x="598620" y="1882907"/>
            <a:ext cx="5386917"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8620" y="2512770"/>
            <a:ext cx="5386917"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2388" y="1882907"/>
            <a:ext cx="5389033"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2388" y="2512770"/>
            <a:ext cx="5389033"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150550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826383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60603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636878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5/5/20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41230095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1080" y="4803345"/>
            <a:ext cx="7329840" cy="1527050"/>
          </a:xfrm>
          <a:scene3d>
            <a:camera prst="perspectiveRelaxedModerately"/>
            <a:lightRig rig="threePt" dir="t"/>
          </a:scene3d>
        </p:spPr>
        <p:txBody>
          <a:bodyPr>
            <a:normAutofit/>
          </a:bodyPr>
          <a:lstStyle/>
          <a:p>
            <a:pPr algn="ctr"/>
            <a:r>
              <a:rPr lang="tr-TR" b="1" dirty="0">
                <a:latin typeface="Comic Sans MS" panose="030F0702030302020204" pitchFamily="66" charset="0"/>
              </a:rPr>
              <a:t>COMMON POLICIES OF THE EUROPEAN UNION</a:t>
            </a:r>
            <a:endParaRPr lang="tr-TR" dirty="0">
              <a:latin typeface="Comic Sans MS" panose="030F0702030302020204" pitchFamily="66" charset="0"/>
            </a:endParaRPr>
          </a:p>
        </p:txBody>
      </p:sp>
      <p:sp>
        <p:nvSpPr>
          <p:cNvPr id="3" name="Dikdörtgen 2"/>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5" name="Resim 4"/>
          <p:cNvPicPr>
            <a:picLocks noChangeAspect="1"/>
          </p:cNvPicPr>
          <p:nvPr/>
        </p:nvPicPr>
        <p:blipFill>
          <a:blip r:embed="rId3"/>
          <a:stretch>
            <a:fillRect/>
          </a:stretch>
        </p:blipFill>
        <p:spPr>
          <a:xfrm>
            <a:off x="3652721" y="1443836"/>
            <a:ext cx="4733854" cy="282812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8250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524000" y="1"/>
            <a:ext cx="9144000" cy="6549717"/>
          </a:xfrm>
          <a:prstGeom prst="rect">
            <a:avLst/>
          </a:prstGeom>
        </p:spPr>
      </p:pic>
    </p:spTree>
    <p:extLst>
      <p:ext uri="{BB962C8B-B14F-4D97-AF65-F5344CB8AC3E}">
        <p14:creationId xmlns:p14="http://schemas.microsoft.com/office/powerpoint/2010/main" val="3874196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31080" y="1749246"/>
            <a:ext cx="6558080" cy="763525"/>
          </a:xfrm>
        </p:spPr>
        <p:txBody>
          <a:bodyPr/>
          <a:lstStyle/>
          <a:p>
            <a:r>
              <a:rPr lang="tr-TR" b="1" dirty="0"/>
              <a:t>CAP </a:t>
            </a:r>
            <a:r>
              <a:rPr lang="tr-TR" b="1" dirty="0" err="1"/>
              <a:t>Financing</a:t>
            </a:r>
            <a:endParaRPr lang="tr-TR" dirty="0"/>
          </a:p>
        </p:txBody>
      </p:sp>
      <p:sp>
        <p:nvSpPr>
          <p:cNvPr id="3" name="İçerik Yer Tutucusu 2"/>
          <p:cNvSpPr>
            <a:spLocks noGrp="1"/>
          </p:cNvSpPr>
          <p:nvPr>
            <p:ph idx="1"/>
          </p:nvPr>
        </p:nvSpPr>
        <p:spPr>
          <a:xfrm>
            <a:off x="2125670" y="2665476"/>
            <a:ext cx="8246070" cy="3206805"/>
          </a:xfrm>
        </p:spPr>
        <p:style>
          <a:lnRef idx="2">
            <a:schemeClr val="dk1"/>
          </a:lnRef>
          <a:fillRef idx="1">
            <a:schemeClr val="lt1"/>
          </a:fillRef>
          <a:effectRef idx="0">
            <a:schemeClr val="dk1"/>
          </a:effectRef>
          <a:fontRef idx="minor">
            <a:schemeClr val="dk1"/>
          </a:fontRef>
        </p:style>
        <p:txBody>
          <a:bodyPr/>
          <a:lstStyle/>
          <a:p>
            <a:pPr marL="0" indent="0">
              <a:buNone/>
            </a:pPr>
            <a:r>
              <a:rPr lang="en-US" i="1" dirty="0"/>
              <a:t>The CAP is financed through two funds as part of the EU budget</a:t>
            </a:r>
            <a:r>
              <a:rPr lang="tr-TR" i="1" dirty="0"/>
              <a:t>;</a:t>
            </a:r>
          </a:p>
          <a:p>
            <a:pPr>
              <a:buFont typeface="Courier New" panose="02070309020205020404" pitchFamily="49" charset="0"/>
              <a:buChar char="o"/>
            </a:pPr>
            <a:r>
              <a:rPr lang="tr-TR" b="1" i="1" dirty="0"/>
              <a:t>T</a:t>
            </a:r>
            <a:r>
              <a:rPr lang="en-US" b="1" i="1" dirty="0"/>
              <a:t>he European </a:t>
            </a:r>
            <a:r>
              <a:rPr lang="tr-TR" b="1" i="1" dirty="0"/>
              <a:t>A</a:t>
            </a:r>
            <a:r>
              <a:rPr lang="en-US" b="1" i="1" dirty="0" err="1"/>
              <a:t>gricultural</a:t>
            </a:r>
            <a:r>
              <a:rPr lang="en-US" b="1" i="1" dirty="0"/>
              <a:t> </a:t>
            </a:r>
            <a:r>
              <a:rPr lang="tr-TR" b="1" i="1" dirty="0"/>
              <a:t>F</a:t>
            </a:r>
            <a:r>
              <a:rPr lang="en-US" b="1" i="1" dirty="0"/>
              <a:t>und </a:t>
            </a:r>
            <a:r>
              <a:rPr lang="en-US" i="1" dirty="0"/>
              <a:t>(EAGF) provides direct support and funds market measures</a:t>
            </a:r>
            <a:r>
              <a:rPr lang="tr-TR" i="1" dirty="0"/>
              <a:t>,</a:t>
            </a:r>
          </a:p>
          <a:p>
            <a:pPr>
              <a:buFont typeface="Courier New" panose="02070309020205020404" pitchFamily="49" charset="0"/>
              <a:buChar char="o"/>
            </a:pPr>
            <a:r>
              <a:rPr lang="tr-TR" b="1" i="1" dirty="0"/>
              <a:t>T</a:t>
            </a:r>
            <a:r>
              <a:rPr lang="en-US" b="1" i="1" dirty="0"/>
              <a:t>he European </a:t>
            </a:r>
            <a:r>
              <a:rPr lang="tr-TR" b="1" i="1" dirty="0"/>
              <a:t>A</a:t>
            </a:r>
            <a:r>
              <a:rPr lang="en-US" b="1" i="1" dirty="0" err="1"/>
              <a:t>gricultural</a:t>
            </a:r>
            <a:r>
              <a:rPr lang="en-US" b="1" i="1" dirty="0"/>
              <a:t> </a:t>
            </a:r>
            <a:r>
              <a:rPr lang="tr-TR" b="1" i="1" dirty="0"/>
              <a:t>F</a:t>
            </a:r>
            <a:r>
              <a:rPr lang="en-US" b="1" i="1" dirty="0"/>
              <a:t>und for </a:t>
            </a:r>
            <a:r>
              <a:rPr lang="tr-TR" b="1" i="1" dirty="0"/>
              <a:t>R</a:t>
            </a:r>
            <a:r>
              <a:rPr lang="en-US" b="1" i="1" dirty="0" err="1"/>
              <a:t>ural</a:t>
            </a:r>
            <a:r>
              <a:rPr lang="en-US" b="1" i="1" dirty="0"/>
              <a:t> </a:t>
            </a:r>
            <a:r>
              <a:rPr lang="tr-TR" b="1" i="1" dirty="0"/>
              <a:t>D</a:t>
            </a:r>
            <a:r>
              <a:rPr lang="en-US" b="1" i="1" dirty="0" err="1"/>
              <a:t>evelopment</a:t>
            </a:r>
            <a:r>
              <a:rPr lang="en-US" i="1" dirty="0"/>
              <a:t> (EAFRD) finances rural development</a:t>
            </a:r>
            <a:endParaRPr lang="tr-TR" i="1" dirty="0"/>
          </a:p>
          <a:p>
            <a:pPr marL="0" indent="0">
              <a:buNone/>
            </a:pPr>
            <a:endParaRPr lang="tr-TR" i="1" dirty="0"/>
          </a:p>
        </p:txBody>
      </p:sp>
      <p:sp>
        <p:nvSpPr>
          <p:cNvPr id="4" name="Metin kutusu 3"/>
          <p:cNvSpPr txBox="1"/>
          <p:nvPr/>
        </p:nvSpPr>
        <p:spPr>
          <a:xfrm>
            <a:off x="2125671" y="6041056"/>
            <a:ext cx="7787955" cy="369332"/>
          </a:xfrm>
          <a:prstGeom prst="rect">
            <a:avLst/>
          </a:prstGeom>
          <a:noFill/>
        </p:spPr>
        <p:txBody>
          <a:bodyPr wrap="square" rtlCol="0">
            <a:spAutoFit/>
          </a:bodyPr>
          <a:lstStyle/>
          <a:p>
            <a:r>
              <a:rPr lang="en-US" i="1" dirty="0">
                <a:solidFill>
                  <a:prstClr val="black"/>
                </a:solidFill>
                <a:latin typeface="Calibri"/>
              </a:rPr>
              <a:t>Payments are managed at the national level by each European Union country</a:t>
            </a:r>
            <a:r>
              <a:rPr lang="tr-TR" i="1" dirty="0">
                <a:solidFill>
                  <a:prstClr val="black"/>
                </a:solidFill>
                <a:latin typeface="Calibri"/>
              </a:rPr>
              <a:t>!</a:t>
            </a:r>
          </a:p>
        </p:txBody>
      </p:sp>
    </p:spTree>
    <p:extLst>
      <p:ext uri="{BB962C8B-B14F-4D97-AF65-F5344CB8AC3E}">
        <p14:creationId xmlns:p14="http://schemas.microsoft.com/office/powerpoint/2010/main" val="4066590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3785" y="1596541"/>
            <a:ext cx="6558080" cy="763525"/>
          </a:xfrm>
        </p:spPr>
        <p:txBody>
          <a:bodyPr>
            <a:normAutofit fontScale="90000"/>
          </a:bodyPr>
          <a:lstStyle/>
          <a:p>
            <a:r>
              <a:rPr lang="en-US" b="1" i="1" dirty="0"/>
              <a:t>The benefits of the CAP</a:t>
            </a:r>
            <a:br>
              <a:rPr lang="en-US" b="1" i="1" dirty="0"/>
            </a:br>
            <a:endParaRPr lang="tr-TR" i="1" dirty="0"/>
          </a:p>
        </p:txBody>
      </p:sp>
      <p:sp>
        <p:nvSpPr>
          <p:cNvPr id="3" name="İçerik Yer Tutucusu 2"/>
          <p:cNvSpPr>
            <a:spLocks noGrp="1"/>
          </p:cNvSpPr>
          <p:nvPr>
            <p:ph idx="1"/>
          </p:nvPr>
        </p:nvSpPr>
        <p:spPr>
          <a:xfrm>
            <a:off x="2125671" y="2207360"/>
            <a:ext cx="8246069" cy="4275740"/>
          </a:xfrm>
          <a:solidFill>
            <a:schemeClr val="accent4">
              <a:lumMod val="20000"/>
              <a:lumOff val="80000"/>
            </a:schemeClr>
          </a:solidFill>
          <a:effectLst>
            <a:glow rad="228600">
              <a:schemeClr val="accent4">
                <a:satMod val="175000"/>
                <a:alpha val="40000"/>
              </a:schemeClr>
            </a:glow>
          </a:effectLst>
        </p:spPr>
        <p:txBody>
          <a:bodyPr>
            <a:normAutofit fontScale="92500" lnSpcReduction="10000"/>
          </a:bodyPr>
          <a:lstStyle/>
          <a:p>
            <a:pPr marL="0" indent="0">
              <a:buNone/>
            </a:pPr>
            <a:r>
              <a:rPr lang="tr-TR" b="1" i="1" u="sng" dirty="0" err="1"/>
              <a:t>Produce</a:t>
            </a:r>
            <a:r>
              <a:rPr lang="tr-TR" b="1" i="1" u="sng" dirty="0"/>
              <a:t> </a:t>
            </a:r>
            <a:r>
              <a:rPr lang="tr-TR" b="1" i="1" u="sng" dirty="0" err="1"/>
              <a:t>food</a:t>
            </a:r>
            <a:r>
              <a:rPr lang="tr-TR" b="1" i="1" u="sng" dirty="0"/>
              <a:t>!</a:t>
            </a:r>
          </a:p>
          <a:p>
            <a:pPr algn="just">
              <a:buFont typeface="Wingdings" panose="05000000000000000000" pitchFamily="2" charset="2"/>
              <a:buChar char="§"/>
            </a:pPr>
            <a:r>
              <a:rPr lang="en-US" dirty="0"/>
              <a:t>there are around 10 million farms in the EU and 22 million people work regularly in the sector.</a:t>
            </a:r>
            <a:r>
              <a:rPr lang="tr-TR" dirty="0"/>
              <a:t> </a:t>
            </a:r>
            <a:r>
              <a:rPr lang="en-US" dirty="0"/>
              <a:t>They</a:t>
            </a:r>
            <a:r>
              <a:rPr lang="tr-TR" dirty="0"/>
              <a:t> </a:t>
            </a:r>
            <a:r>
              <a:rPr lang="en-US" dirty="0"/>
              <a:t>provide an impressive variety of abundant,</a:t>
            </a:r>
            <a:r>
              <a:rPr lang="tr-TR" dirty="0"/>
              <a:t> </a:t>
            </a:r>
            <a:r>
              <a:rPr lang="en-US" dirty="0"/>
              <a:t>affordable, safe and good quality products</a:t>
            </a:r>
            <a:r>
              <a:rPr lang="tr-TR" dirty="0"/>
              <a:t>.</a:t>
            </a:r>
          </a:p>
          <a:p>
            <a:pPr algn="just">
              <a:buFont typeface="Wingdings" panose="05000000000000000000" pitchFamily="2" charset="2"/>
              <a:buChar char="§"/>
            </a:pPr>
            <a:r>
              <a:rPr lang="en-US" dirty="0"/>
              <a:t>the EU is known throughout the world for its food and culinary traditions and is one of the world’s </a:t>
            </a:r>
            <a:r>
              <a:rPr lang="en-US" b="1" dirty="0"/>
              <a:t>leading producers</a:t>
            </a:r>
            <a:r>
              <a:rPr lang="en-US" dirty="0"/>
              <a:t> and </a:t>
            </a:r>
            <a:r>
              <a:rPr lang="en-US" b="1" dirty="0"/>
              <a:t>net exporter </a:t>
            </a:r>
            <a:r>
              <a:rPr lang="en-US" dirty="0"/>
              <a:t>of </a:t>
            </a:r>
            <a:r>
              <a:rPr lang="en-US" dirty="0" err="1"/>
              <a:t>agri</a:t>
            </a:r>
            <a:r>
              <a:rPr lang="en-US" dirty="0"/>
              <a:t>-food products. Due to its exceptional agricultural resources the EU could and should play a </a:t>
            </a:r>
            <a:r>
              <a:rPr lang="en-US" b="1" dirty="0"/>
              <a:t>key role in ensuring food security of the world at large.</a:t>
            </a:r>
            <a:endParaRPr lang="tr-TR" b="1" dirty="0"/>
          </a:p>
          <a:p>
            <a:pPr marL="0" indent="0" algn="just">
              <a:buNone/>
            </a:pPr>
            <a:endParaRPr lang="tr-TR" dirty="0"/>
          </a:p>
        </p:txBody>
      </p:sp>
    </p:spTree>
    <p:extLst>
      <p:ext uri="{BB962C8B-B14F-4D97-AF65-F5344CB8AC3E}">
        <p14:creationId xmlns:p14="http://schemas.microsoft.com/office/powerpoint/2010/main" val="1577446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31080" y="1644869"/>
            <a:ext cx="6558080" cy="763525"/>
          </a:xfrm>
        </p:spPr>
        <p:txBody>
          <a:bodyPr>
            <a:normAutofit fontScale="90000"/>
          </a:bodyPr>
          <a:lstStyle/>
          <a:p>
            <a:r>
              <a:rPr lang="en-US" b="1" i="1" dirty="0"/>
              <a:t>The benefits of the CAP</a:t>
            </a:r>
            <a:br>
              <a:rPr lang="en-US" b="1" i="1" dirty="0"/>
            </a:br>
            <a:endParaRPr lang="tr-TR" dirty="0"/>
          </a:p>
        </p:txBody>
      </p:sp>
      <p:sp>
        <p:nvSpPr>
          <p:cNvPr id="3" name="İçerik Yer Tutucusu 2"/>
          <p:cNvSpPr>
            <a:spLocks noGrp="1"/>
          </p:cNvSpPr>
          <p:nvPr>
            <p:ph idx="1"/>
          </p:nvPr>
        </p:nvSpPr>
        <p:spPr>
          <a:xfrm>
            <a:off x="1972965" y="2207360"/>
            <a:ext cx="8246070" cy="4275740"/>
          </a:xfrm>
          <a:solidFill>
            <a:schemeClr val="accent4">
              <a:lumMod val="20000"/>
              <a:lumOff val="80000"/>
            </a:schemeClr>
          </a:solidFill>
          <a:effectLst>
            <a:glow rad="2286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pPr marL="0" indent="0">
              <a:buNone/>
            </a:pPr>
            <a:r>
              <a:rPr lang="tr-TR" b="1" dirty="0" err="1"/>
              <a:t>Rural</a:t>
            </a:r>
            <a:r>
              <a:rPr lang="tr-TR" b="1" dirty="0"/>
              <a:t> </a:t>
            </a:r>
            <a:r>
              <a:rPr lang="tr-TR" b="1" dirty="0" err="1"/>
              <a:t>community</a:t>
            </a:r>
            <a:r>
              <a:rPr lang="tr-TR" b="1" dirty="0"/>
              <a:t> </a:t>
            </a:r>
            <a:r>
              <a:rPr lang="tr-TR" b="1" dirty="0" err="1"/>
              <a:t>development</a:t>
            </a:r>
            <a:r>
              <a:rPr lang="tr-TR" b="1" dirty="0"/>
              <a:t>!</a:t>
            </a:r>
          </a:p>
          <a:p>
            <a:pPr algn="just">
              <a:buFont typeface="Wingdings" panose="05000000000000000000" pitchFamily="2" charset="2"/>
              <a:buChar char="§"/>
            </a:pPr>
            <a:r>
              <a:rPr lang="tr-TR" dirty="0"/>
              <a:t>T</a:t>
            </a:r>
            <a:r>
              <a:rPr lang="en-US" dirty="0"/>
              <a:t>here are many jobs linked to farming.</a:t>
            </a:r>
            <a:r>
              <a:rPr lang="tr-TR" dirty="0"/>
              <a:t> </a:t>
            </a:r>
            <a:r>
              <a:rPr lang="en-US" dirty="0"/>
              <a:t>Farmers need machinery, buildings, fuel, </a:t>
            </a:r>
            <a:r>
              <a:rPr lang="en-US" dirty="0" err="1"/>
              <a:t>fertilisers</a:t>
            </a:r>
            <a:r>
              <a:rPr lang="en-US" dirty="0"/>
              <a:t> and healthcare for their animals</a:t>
            </a:r>
            <a:r>
              <a:rPr lang="tr-TR" dirty="0"/>
              <a:t>,</a:t>
            </a:r>
            <a:r>
              <a:rPr lang="en-US" dirty="0"/>
              <a:t> also known as </a:t>
            </a:r>
            <a:r>
              <a:rPr lang="en-US" b="1" dirty="0"/>
              <a:t>‘upstream’ </a:t>
            </a:r>
            <a:r>
              <a:rPr lang="en-US" dirty="0"/>
              <a:t>sectors</a:t>
            </a:r>
            <a:r>
              <a:rPr lang="tr-TR" dirty="0"/>
              <a:t>.</a:t>
            </a:r>
          </a:p>
          <a:p>
            <a:pPr algn="just">
              <a:buFont typeface="Wingdings" panose="05000000000000000000" pitchFamily="2" charset="2"/>
              <a:buChar char="§"/>
            </a:pPr>
            <a:r>
              <a:rPr lang="tr-TR" dirty="0"/>
              <a:t>O</a:t>
            </a:r>
            <a:r>
              <a:rPr lang="en-US" dirty="0" err="1"/>
              <a:t>ther</a:t>
            </a:r>
            <a:r>
              <a:rPr lang="en-US" dirty="0"/>
              <a:t> people are busy in </a:t>
            </a:r>
            <a:r>
              <a:rPr lang="en-US" b="1" dirty="0"/>
              <a:t>‘downstream’ </a:t>
            </a:r>
            <a:r>
              <a:rPr lang="en-US" dirty="0"/>
              <a:t>operations – such as preparing, processing, and packaging food, as well as in food storage, transport and retailing. The farming and food sectors together provide nearly 40 million jobs in the EU</a:t>
            </a:r>
            <a:r>
              <a:rPr lang="tr-TR" dirty="0"/>
              <a:t>.</a:t>
            </a:r>
          </a:p>
          <a:p>
            <a:pPr algn="just">
              <a:buFont typeface="Wingdings" panose="05000000000000000000" pitchFamily="2" charset="2"/>
              <a:buChar char="§"/>
            </a:pPr>
            <a:r>
              <a:rPr lang="en-US" dirty="0"/>
              <a:t>to operate efficiently and remain modern and productive, farmers, upstream and downstream sectors need ready access to the latest information on agricultural issues, farming methods and market developments. </a:t>
            </a:r>
            <a:endParaRPr lang="tr-TR" b="1" dirty="0"/>
          </a:p>
          <a:p>
            <a:pPr marL="0" indent="0">
              <a:buNone/>
            </a:pPr>
            <a:endParaRPr lang="tr-TR" dirty="0"/>
          </a:p>
        </p:txBody>
      </p:sp>
    </p:spTree>
    <p:extLst>
      <p:ext uri="{BB962C8B-B14F-4D97-AF65-F5344CB8AC3E}">
        <p14:creationId xmlns:p14="http://schemas.microsoft.com/office/powerpoint/2010/main" val="3777809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8375" y="2054656"/>
            <a:ext cx="6863490" cy="763525"/>
          </a:xfrm>
        </p:spPr>
        <p:txBody>
          <a:bodyPr>
            <a:normAutofit fontScale="90000"/>
          </a:bodyPr>
          <a:lstStyle/>
          <a:p>
            <a:r>
              <a:rPr lang="en-US" b="1" i="1" dirty="0"/>
              <a:t>The benefits of the CAP</a:t>
            </a:r>
            <a:br>
              <a:rPr lang="en-US" b="1" i="1" dirty="0"/>
            </a:br>
            <a:endParaRPr lang="tr-TR" dirty="0"/>
          </a:p>
        </p:txBody>
      </p:sp>
      <p:sp>
        <p:nvSpPr>
          <p:cNvPr id="3" name="İçerik Yer Tutucusu 2"/>
          <p:cNvSpPr>
            <a:spLocks noGrp="1"/>
          </p:cNvSpPr>
          <p:nvPr>
            <p:ph idx="1"/>
          </p:nvPr>
        </p:nvSpPr>
        <p:spPr>
          <a:xfrm>
            <a:off x="2125670" y="2665475"/>
            <a:ext cx="7940660" cy="3664920"/>
          </a:xfrm>
          <a:solidFill>
            <a:schemeClr val="accent4">
              <a:lumMod val="20000"/>
              <a:lumOff val="80000"/>
            </a:schemeClr>
          </a:solidFill>
          <a:effectLst>
            <a:glow rad="228600">
              <a:schemeClr val="accent4">
                <a:satMod val="175000"/>
                <a:alpha val="40000"/>
              </a:schemeClr>
            </a:glow>
          </a:effectLst>
        </p:spPr>
        <p:txBody>
          <a:bodyPr/>
          <a:lstStyle/>
          <a:p>
            <a:pPr marL="0" indent="0">
              <a:buNone/>
            </a:pPr>
            <a:r>
              <a:rPr lang="tr-TR" b="1" dirty="0" err="1"/>
              <a:t>Environmentally</a:t>
            </a:r>
            <a:r>
              <a:rPr lang="tr-TR" b="1" dirty="0"/>
              <a:t> </a:t>
            </a:r>
            <a:r>
              <a:rPr lang="tr-TR" b="1" dirty="0" err="1"/>
              <a:t>sustainable</a:t>
            </a:r>
            <a:r>
              <a:rPr lang="tr-TR" b="1" dirty="0"/>
              <a:t> </a:t>
            </a:r>
            <a:r>
              <a:rPr lang="tr-TR" b="1" dirty="0" err="1"/>
              <a:t>farming</a:t>
            </a:r>
            <a:r>
              <a:rPr lang="tr-TR" b="1" dirty="0"/>
              <a:t>!</a:t>
            </a:r>
          </a:p>
          <a:p>
            <a:pPr algn="just">
              <a:buFont typeface="Wingdings" panose="05000000000000000000" pitchFamily="2" charset="2"/>
              <a:buChar char="§"/>
            </a:pPr>
            <a:r>
              <a:rPr lang="en-US" dirty="0"/>
              <a:t>farmers have a double challenge – to produce food whilst simultaneously protecting nature and safeguarding biodiversity.  Using natural resources prudently is essential for our food production and for our quality of life – today, tomorrow and for future generations</a:t>
            </a:r>
            <a:r>
              <a:rPr lang="tr-TR" dirty="0"/>
              <a:t>.</a:t>
            </a:r>
            <a:endParaRPr lang="tr-TR" b="1" dirty="0"/>
          </a:p>
          <a:p>
            <a:pPr marL="0" indent="0">
              <a:buNone/>
            </a:pPr>
            <a:endParaRPr lang="tr-TR" dirty="0"/>
          </a:p>
        </p:txBody>
      </p:sp>
    </p:spTree>
    <p:extLst>
      <p:ext uri="{BB962C8B-B14F-4D97-AF65-F5344CB8AC3E}">
        <p14:creationId xmlns:p14="http://schemas.microsoft.com/office/powerpoint/2010/main" val="720666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0260" y="1749245"/>
            <a:ext cx="8551480" cy="4581150"/>
          </a:xfrm>
        </p:spPr>
        <p:txBody>
          <a:bodyPr>
            <a:normAutofit fontScale="85000" lnSpcReduction="10000"/>
          </a:bodyPr>
          <a:lstStyle/>
          <a:p>
            <a:pPr marL="0" indent="0" algn="just">
              <a:buNone/>
            </a:pP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EU's Common Policies focus on agriculture, competition, regional, commerce, transportation, tax,</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environment, consumer, fisheries, industry, telecommunications, social, energy </a:t>
            </a:r>
            <a:r>
              <a:rPr lang="tr-TR" dirty="0">
                <a:latin typeface="Times New Roman" panose="02020603050405020304" pitchFamily="18" charset="0"/>
                <a:cs typeface="Times New Roman" panose="02020603050405020304" pitchFamily="18" charset="0"/>
              </a:rPr>
              <a:t>&amp;</a:t>
            </a:r>
            <a:r>
              <a:rPr lang="en-US" dirty="0">
                <a:latin typeface="Times New Roman" panose="02020603050405020304" pitchFamily="18" charset="0"/>
                <a:cs typeface="Times New Roman" panose="02020603050405020304" pitchFamily="18" charset="0"/>
              </a:rPr>
              <a:t>research and science.</a:t>
            </a:r>
            <a:endParaRPr lang="tr-TR" b="1"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I. </a:t>
            </a:r>
            <a:r>
              <a:rPr lang="tr-TR" b="1" dirty="0" err="1">
                <a:latin typeface="Times New Roman" panose="02020603050405020304" pitchFamily="18" charset="0"/>
                <a:cs typeface="Times New Roman" panose="02020603050405020304" pitchFamily="18" charset="0"/>
              </a:rPr>
              <a:t>Common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Agricultural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Policy</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The Common Agricultural Policy (CAP) of the European Union </a:t>
            </a:r>
            <a:r>
              <a:rPr lang="tr-TR" dirty="0">
                <a:latin typeface="Times New Roman" panose="02020603050405020304" pitchFamily="18" charset="0"/>
                <a:cs typeface="Times New Roman" panose="02020603050405020304" pitchFamily="18" charset="0"/>
              </a:rPr>
              <a:t>has</a:t>
            </a:r>
            <a:r>
              <a:rPr lang="en-US" dirty="0">
                <a:latin typeface="Times New Roman" panose="02020603050405020304" pitchFamily="18" charset="0"/>
                <a:cs typeface="Times New Roman" panose="02020603050405020304" pitchFamily="18" charset="0"/>
              </a:rPr>
              <a:t> particular importance, as both agriculture </a:t>
            </a:r>
            <a:r>
              <a:rPr lang="en-US" b="1" dirty="0">
                <a:latin typeface="Times New Roman" panose="02020603050405020304" pitchFamily="18" charset="0"/>
                <a:cs typeface="Times New Roman" panose="02020603050405020304" pitchFamily="18" charset="0"/>
              </a:rPr>
              <a:t>is directly linked to nutrition</a:t>
            </a:r>
            <a:r>
              <a:rPr lang="en-US" dirty="0">
                <a:latin typeface="Times New Roman" panose="02020603050405020304" pitchFamily="18" charset="0"/>
                <a:cs typeface="Times New Roman" panose="02020603050405020304" pitchFamily="18" charset="0"/>
              </a:rPr>
              <a:t>, which is an extremely vital function, and that </a:t>
            </a:r>
            <a:r>
              <a:rPr lang="en-US" b="1" dirty="0">
                <a:latin typeface="Times New Roman" panose="02020603050405020304" pitchFamily="18" charset="0"/>
                <a:cs typeface="Times New Roman" panose="02020603050405020304" pitchFamily="18" charset="0"/>
              </a:rPr>
              <a:t>the largest part of the EU budget is allocated to CAP</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Today, the EU is conducting a comprehensive </a:t>
            </a:r>
            <a:r>
              <a:rPr lang="tr-TR" dirty="0">
                <a:latin typeface="Times New Roman" panose="02020603050405020304" pitchFamily="18" charset="0"/>
                <a:cs typeface="Times New Roman" panose="02020603050405020304" pitchFamily="18" charset="0"/>
              </a:rPr>
              <a:t>CAP</a:t>
            </a:r>
            <a:r>
              <a:rPr lang="en-US" dirty="0">
                <a:latin typeface="Times New Roman" panose="02020603050405020304" pitchFamily="18" charset="0"/>
                <a:cs typeface="Times New Roman" panose="02020603050405020304" pitchFamily="18" charset="0"/>
              </a:rPr>
              <a:t> reform, both in order to ensure that the policy in question becomes increasingly complex, losing its manageability and meeting the new needs arising from enlargement.</a:t>
            </a:r>
          </a:p>
        </p:txBody>
      </p:sp>
      <p:sp>
        <p:nvSpPr>
          <p:cNvPr id="5" name="Dikdörtgen 4"/>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815148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965" y="1749246"/>
            <a:ext cx="8229600" cy="458115"/>
          </a:xfrm>
        </p:spPr>
        <p:txBody>
          <a:bodyPr>
            <a:normAutofit fontScale="90000"/>
          </a:bodyPr>
          <a:lstStyle/>
          <a:p>
            <a:pPr algn="ctr"/>
            <a:r>
              <a:rPr lang="tr-TR" b="1" i="1" dirty="0">
                <a:latin typeface="Times New Roman" panose="02020603050405020304" pitchFamily="18" charset="0"/>
                <a:cs typeface="Times New Roman" panose="02020603050405020304" pitchFamily="18" charset="0"/>
              </a:rPr>
              <a:t>AIM OF THE CAP </a:t>
            </a:r>
            <a:r>
              <a:rPr lang="tr-TR" dirty="0">
                <a:latin typeface="Times New Roman" panose="02020603050405020304" pitchFamily="18" charset="0"/>
                <a:cs typeface="Times New Roman" panose="02020603050405020304" pitchFamily="18" charset="0"/>
              </a:rPr>
              <a:t>(</a:t>
            </a:r>
            <a:r>
              <a:rPr lang="tr-TR" sz="3100" dirty="0" err="1">
                <a:latin typeface="Times New Roman" panose="02020603050405020304" pitchFamily="18" charset="0"/>
                <a:cs typeface="Times New Roman" panose="02020603050405020304" pitchFamily="18" charset="0"/>
              </a:rPr>
              <a:t>Common</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Agricultural</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Policy</a:t>
            </a:r>
            <a:r>
              <a:rPr lang="tr-TR" dirty="0">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a:xfrm>
            <a:off x="1972966" y="2665476"/>
            <a:ext cx="8398775" cy="3918803"/>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buFont typeface="Wingdings" panose="05000000000000000000" pitchFamily="2" charset="2"/>
              <a:buChar char="q"/>
            </a:pPr>
            <a:r>
              <a:rPr lang="tr-TR" b="1" dirty="0" err="1">
                <a:latin typeface="Times New Roman" panose="02020603050405020304" pitchFamily="18" charset="0"/>
                <a:cs typeface="Times New Roman" panose="02020603050405020304" pitchFamily="18" charset="0"/>
              </a:rPr>
              <a:t>Support</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farmers</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improve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agricultural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productivity</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ensuring</a:t>
            </a:r>
            <a:r>
              <a:rPr lang="tr-TR" b="1" dirty="0">
                <a:latin typeface="Times New Roman" panose="02020603050405020304" pitchFamily="18" charset="0"/>
                <a:cs typeface="Times New Roman" panose="02020603050405020304" pitchFamily="18" charset="0"/>
              </a:rPr>
              <a:t> a </a:t>
            </a:r>
            <a:r>
              <a:rPr lang="tr-TR" b="1" dirty="0" err="1">
                <a:latin typeface="Times New Roman" panose="02020603050405020304" pitchFamily="18" charset="0"/>
                <a:cs typeface="Times New Roman" panose="02020603050405020304" pitchFamily="18" charset="0"/>
              </a:rPr>
              <a:t>stable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supply</a:t>
            </a:r>
            <a:r>
              <a:rPr lang="tr-TR" b="1" dirty="0">
                <a:latin typeface="Times New Roman" panose="02020603050405020304" pitchFamily="18" charset="0"/>
                <a:cs typeface="Times New Roman" panose="02020603050405020304" pitchFamily="18" charset="0"/>
              </a:rPr>
              <a:t> of </a:t>
            </a:r>
            <a:r>
              <a:rPr lang="tr-TR" b="1" dirty="0" err="1">
                <a:latin typeface="Times New Roman" panose="02020603050405020304" pitchFamily="18" charset="0"/>
                <a:cs typeface="Times New Roman" panose="02020603050405020304" pitchFamily="18" charset="0"/>
              </a:rPr>
              <a:t>affordable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food</a:t>
            </a:r>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tr-TR" b="1" dirty="0" err="1">
                <a:latin typeface="Times New Roman" panose="02020603050405020304" pitchFamily="18" charset="0"/>
                <a:cs typeface="Times New Roman" panose="02020603050405020304" pitchFamily="18" charset="0"/>
              </a:rPr>
              <a:t>Safeguard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European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Union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farmers</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reasonable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living</a:t>
            </a: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tr-TR" b="1" dirty="0">
                <a:latin typeface="Times New Roman" panose="02020603050405020304" pitchFamily="18" charset="0"/>
                <a:cs typeface="Times New Roman" panose="02020603050405020304" pitchFamily="18" charset="0"/>
              </a:rPr>
              <a:t>Help </a:t>
            </a:r>
            <a:r>
              <a:rPr lang="tr-TR" b="1" dirty="0" err="1">
                <a:latin typeface="Times New Roman" panose="02020603050405020304" pitchFamily="18" charset="0"/>
                <a:cs typeface="Times New Roman" panose="02020603050405020304" pitchFamily="18" charset="0"/>
              </a:rPr>
              <a:t>tackle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climate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change</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sustainable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management</a:t>
            </a:r>
            <a:r>
              <a:rPr lang="tr-TR" b="1" dirty="0">
                <a:latin typeface="Times New Roman" panose="02020603050405020304" pitchFamily="18" charset="0"/>
                <a:cs typeface="Times New Roman" panose="02020603050405020304" pitchFamily="18" charset="0"/>
              </a:rPr>
              <a:t> of </a:t>
            </a:r>
            <a:r>
              <a:rPr lang="tr-TR" b="1" dirty="0" err="1">
                <a:latin typeface="Times New Roman" panose="02020603050405020304" pitchFamily="18" charset="0"/>
                <a:cs typeface="Times New Roman" panose="02020603050405020304" pitchFamily="18" charset="0"/>
              </a:rPr>
              <a:t>natural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resources</a:t>
            </a:r>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tr-TR" b="1" dirty="0" err="1">
                <a:latin typeface="Times New Roman" panose="02020603050405020304" pitchFamily="18" charset="0"/>
                <a:cs typeface="Times New Roman" panose="02020603050405020304" pitchFamily="18" charset="0"/>
              </a:rPr>
              <a:t>Maintain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rural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areas</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landscapes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across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EU</a:t>
            </a:r>
          </a:p>
          <a:p>
            <a:pPr algn="just">
              <a:buFont typeface="Wingdings" panose="05000000000000000000" pitchFamily="2" charset="2"/>
              <a:buChar char="q"/>
            </a:pPr>
            <a:r>
              <a:rPr lang="tr-TR" b="1" dirty="0" err="1">
                <a:latin typeface="Times New Roman" panose="02020603050405020304" pitchFamily="18" charset="0"/>
                <a:cs typeface="Times New Roman" panose="02020603050405020304" pitchFamily="18" charset="0"/>
              </a:rPr>
              <a:t>Keep</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the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rural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economy</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alive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promoting</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jobs</a:t>
            </a:r>
            <a:r>
              <a:rPr lang="tr-TR" b="1" dirty="0">
                <a:latin typeface="Times New Roman" panose="02020603050405020304" pitchFamily="18" charset="0"/>
                <a:cs typeface="Times New Roman" panose="02020603050405020304" pitchFamily="18" charset="0"/>
              </a:rPr>
              <a:t> in </a:t>
            </a:r>
            <a:r>
              <a:rPr lang="tr-TR" b="1" dirty="0" err="1">
                <a:latin typeface="Times New Roman" panose="02020603050405020304" pitchFamily="18" charset="0"/>
                <a:cs typeface="Times New Roman" panose="02020603050405020304" pitchFamily="18" charset="0"/>
              </a:rPr>
              <a:t>farming</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agri-foods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industries</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associated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sectors</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765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2" name="İçerik Yer Tutucusu 1"/>
          <p:cNvSpPr>
            <a:spLocks noGrp="1"/>
          </p:cNvSpPr>
          <p:nvPr>
            <p:ph idx="1"/>
          </p:nvPr>
        </p:nvSpPr>
        <p:spPr>
          <a:xfrm>
            <a:off x="1972965" y="2207361"/>
            <a:ext cx="8229600" cy="3918803"/>
          </a:xfrm>
        </p:spPr>
        <p:txBody>
          <a:bodyPr/>
          <a:lstStyle/>
          <a:p>
            <a:pPr algn="ctr"/>
            <a:r>
              <a:rPr lang="en-US" dirty="0"/>
              <a:t>The CAP is a common policy for all EU countries. It is managed and funded at European level from the resources of the EU’s budget.</a:t>
            </a:r>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6246" y="3734411"/>
            <a:ext cx="3571875" cy="20097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007980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1901" y="1596541"/>
            <a:ext cx="6438587" cy="4828941"/>
          </a:xfrm>
          <a:prstGeom prst="rect">
            <a:avLst/>
          </a:prstGeom>
          <a:ln>
            <a:noFill/>
          </a:ln>
          <a:effectLst>
            <a:softEdge rad="112500"/>
          </a:effectLst>
        </p:spPr>
      </p:pic>
    </p:spTree>
    <p:extLst>
      <p:ext uri="{BB962C8B-B14F-4D97-AF65-F5344CB8AC3E}">
        <p14:creationId xmlns:p14="http://schemas.microsoft.com/office/powerpoint/2010/main" val="1646069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2880046" y="1596541"/>
            <a:ext cx="7787955" cy="4123035"/>
          </a:xfrm>
        </p:spPr>
        <p:txBody>
          <a:bodyPr>
            <a:noAutofit/>
          </a:bodyPr>
          <a:lstStyle/>
          <a:p>
            <a:pPr marL="0" indent="0">
              <a:lnSpc>
                <a:spcPct val="120000"/>
              </a:lnSpc>
              <a:buNone/>
            </a:pPr>
            <a:r>
              <a:rPr lang="en-US" sz="2400" b="1" dirty="0"/>
              <a:t>Farming is unlike most other businesses</a:t>
            </a:r>
            <a:r>
              <a:rPr lang="en-US" sz="2400" dirty="0"/>
              <a:t>, as the following special considerations apply</a:t>
            </a:r>
            <a:r>
              <a:rPr lang="tr-TR" sz="2400" dirty="0"/>
              <a:t>;</a:t>
            </a:r>
          </a:p>
          <a:p>
            <a:pPr>
              <a:lnSpc>
                <a:spcPct val="120000"/>
              </a:lnSpc>
              <a:buFont typeface="Wingdings" panose="05000000000000000000" pitchFamily="2" charset="2"/>
              <a:buChar char="v"/>
            </a:pPr>
            <a:r>
              <a:rPr lang="en-US" sz="2400" dirty="0"/>
              <a:t>despite the importance of food production, farmers’ income is around 40% lower compared to non-agricultural income</a:t>
            </a:r>
            <a:endParaRPr lang="tr-TR" sz="2400" dirty="0"/>
          </a:p>
          <a:p>
            <a:pPr>
              <a:lnSpc>
                <a:spcPct val="120000"/>
              </a:lnSpc>
              <a:buFont typeface="Wingdings" panose="05000000000000000000" pitchFamily="2" charset="2"/>
              <a:buChar char="v"/>
            </a:pPr>
            <a:r>
              <a:rPr lang="en-US" sz="2400" dirty="0"/>
              <a:t>agriculture depends more on the weather and the climate than many other sectors</a:t>
            </a:r>
            <a:endParaRPr lang="tr-TR" sz="2400" dirty="0"/>
          </a:p>
          <a:p>
            <a:pPr>
              <a:lnSpc>
                <a:spcPct val="120000"/>
              </a:lnSpc>
              <a:buFont typeface="Wingdings" panose="05000000000000000000" pitchFamily="2" charset="2"/>
              <a:buChar char="v"/>
            </a:pPr>
            <a:r>
              <a:rPr lang="en-US" sz="2400" dirty="0"/>
              <a:t>there is an inevitable time gap between consumer demand and farmers being able to supply – growing more wheat or producing more milk inevitably takes time</a:t>
            </a:r>
            <a:endParaRPr lang="tr-TR" sz="2400" dirty="0"/>
          </a:p>
          <a:p>
            <a:pPr>
              <a:lnSpc>
                <a:spcPct val="120000"/>
              </a:lnSpc>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
        <p:nvSpPr>
          <p:cNvPr id="2" name="Unvan 1"/>
          <p:cNvSpPr>
            <a:spLocks noGrp="1"/>
          </p:cNvSpPr>
          <p:nvPr>
            <p:ph type="title"/>
          </p:nvPr>
        </p:nvSpPr>
        <p:spPr>
          <a:xfrm>
            <a:off x="3474299" y="680311"/>
            <a:ext cx="6558080" cy="763525"/>
          </a:xfrm>
        </p:spPr>
        <p:txBody>
          <a:bodyPr>
            <a:normAutofit/>
          </a:bodyPr>
          <a:lstStyle/>
          <a:p>
            <a:r>
              <a:rPr lang="tr-TR" b="1" dirty="0" err="1"/>
              <a:t>The</a:t>
            </a:r>
            <a:r>
              <a:rPr lang="tr-TR" b="1" dirty="0"/>
              <a:t> CAP in </a:t>
            </a:r>
            <a:r>
              <a:rPr lang="tr-TR" b="1" dirty="0" err="1"/>
              <a:t>practice</a:t>
            </a:r>
            <a:endParaRPr lang="tr-TR" b="1" dirty="0"/>
          </a:p>
        </p:txBody>
      </p:sp>
      <p:sp>
        <p:nvSpPr>
          <p:cNvPr id="6" name="Dikdörtgen 5"/>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255310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89195" y="1443836"/>
            <a:ext cx="6558080" cy="763525"/>
          </a:xfrm>
        </p:spPr>
        <p:txBody>
          <a:bodyPr/>
          <a:lstStyle/>
          <a:p>
            <a:r>
              <a:rPr lang="en-US" b="1" i="1" dirty="0"/>
              <a:t>The CAP takes action with</a:t>
            </a:r>
            <a:endParaRPr lang="tr-TR" b="1" i="1" dirty="0"/>
          </a:p>
        </p:txBody>
      </p:sp>
      <p:sp>
        <p:nvSpPr>
          <p:cNvPr id="3" name="İçerik Yer Tutucusu 2"/>
          <p:cNvSpPr>
            <a:spLocks noGrp="1"/>
          </p:cNvSpPr>
          <p:nvPr>
            <p:ph idx="1"/>
          </p:nvPr>
        </p:nvSpPr>
        <p:spPr>
          <a:xfrm>
            <a:off x="2121553" y="2216111"/>
            <a:ext cx="8093365" cy="4275740"/>
          </a:xfrm>
        </p:spPr>
        <p:txBody>
          <a:bodyPr>
            <a:normAutofit fontScale="92500" lnSpcReduction="20000"/>
          </a:bodyPr>
          <a:lstStyle/>
          <a:p>
            <a:pPr algn="just">
              <a:buFont typeface="Wingdings" panose="05000000000000000000" pitchFamily="2" charset="2"/>
              <a:buChar char="§"/>
            </a:pPr>
            <a:r>
              <a:rPr lang="tr-TR" b="1" i="1" dirty="0" err="1"/>
              <a:t>Income</a:t>
            </a:r>
            <a:r>
              <a:rPr lang="tr-TR" b="1" i="1" dirty="0"/>
              <a:t> </a:t>
            </a:r>
            <a:r>
              <a:rPr lang="tr-TR" b="1" i="1" dirty="0" err="1"/>
              <a:t>Support</a:t>
            </a:r>
            <a:r>
              <a:rPr lang="tr-TR" b="1" i="1" dirty="0"/>
              <a:t>: </a:t>
            </a:r>
            <a:r>
              <a:rPr lang="en-US" dirty="0"/>
              <a:t>through direct payments ensures income stability, and remunerates farmers for environmentally friendly farming and delivering public goods not normally paid for by the markets, such as taking care of the countryside</a:t>
            </a:r>
            <a:r>
              <a:rPr lang="tr-TR" dirty="0"/>
              <a:t>.</a:t>
            </a:r>
          </a:p>
          <a:p>
            <a:pPr algn="just">
              <a:buFont typeface="Wingdings" panose="05000000000000000000" pitchFamily="2" charset="2"/>
              <a:buChar char="§"/>
            </a:pPr>
            <a:r>
              <a:rPr lang="tr-TR" b="1" i="1" dirty="0"/>
              <a:t>Market </a:t>
            </a:r>
            <a:r>
              <a:rPr lang="tr-TR" b="1" i="1" dirty="0" err="1"/>
              <a:t>Measures</a:t>
            </a:r>
            <a:r>
              <a:rPr lang="tr-TR" b="1" i="1" dirty="0"/>
              <a:t>: </a:t>
            </a:r>
            <a:r>
              <a:rPr lang="en-US" dirty="0"/>
              <a:t>to deal with difficult market situations such as a sudden drop in demand due to a health scare, or a fall in prices as a result of a temporary oversupply on the market</a:t>
            </a:r>
            <a:r>
              <a:rPr lang="tr-TR" dirty="0"/>
              <a:t>.</a:t>
            </a:r>
          </a:p>
          <a:p>
            <a:pPr algn="just">
              <a:buFont typeface="Wingdings" panose="05000000000000000000" pitchFamily="2" charset="2"/>
              <a:buChar char="§"/>
            </a:pPr>
            <a:r>
              <a:rPr lang="tr-TR" b="1" i="1" dirty="0" err="1"/>
              <a:t>Rural</a:t>
            </a:r>
            <a:r>
              <a:rPr lang="tr-TR" b="1" i="1" dirty="0"/>
              <a:t> Development </a:t>
            </a:r>
            <a:r>
              <a:rPr lang="tr-TR" b="1" i="1" dirty="0" err="1"/>
              <a:t>Measures</a:t>
            </a:r>
            <a:r>
              <a:rPr lang="tr-TR" b="1" i="1" dirty="0"/>
              <a:t>: </a:t>
            </a:r>
            <a:r>
              <a:rPr lang="en-US" dirty="0"/>
              <a:t>with national and regional </a:t>
            </a:r>
            <a:r>
              <a:rPr lang="en-US" dirty="0" err="1"/>
              <a:t>programmes</a:t>
            </a:r>
            <a:r>
              <a:rPr lang="en-US" dirty="0"/>
              <a:t> to address the specific needs and challenges facing rural areas</a:t>
            </a:r>
            <a:r>
              <a:rPr lang="tr-TR" dirty="0"/>
              <a:t>.</a:t>
            </a:r>
            <a:endParaRPr lang="tr-TR" b="1" i="1" dirty="0"/>
          </a:p>
        </p:txBody>
      </p:sp>
    </p:spTree>
    <p:extLst>
      <p:ext uri="{BB962C8B-B14F-4D97-AF65-F5344CB8AC3E}">
        <p14:creationId xmlns:p14="http://schemas.microsoft.com/office/powerpoint/2010/main" val="627266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965" y="1171276"/>
            <a:ext cx="5794555" cy="763525"/>
          </a:xfrm>
        </p:spPr>
        <p:txBody>
          <a:bodyPr/>
          <a:lstStyle/>
          <a:p>
            <a:pPr algn="ctr"/>
            <a:r>
              <a:rPr lang="tr-TR" b="1" dirty="0"/>
              <a:t>CAP </a:t>
            </a:r>
            <a:r>
              <a:rPr lang="tr-TR" b="1" dirty="0" err="1"/>
              <a:t>Financing</a:t>
            </a:r>
            <a:endParaRPr lang="tr-TR" b="1"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6490" y="1917300"/>
            <a:ext cx="7411052" cy="4940701"/>
          </a:xfrm>
        </p:spPr>
      </p:pic>
    </p:spTree>
    <p:extLst>
      <p:ext uri="{BB962C8B-B14F-4D97-AF65-F5344CB8AC3E}">
        <p14:creationId xmlns:p14="http://schemas.microsoft.com/office/powerpoint/2010/main" val="3912395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78376" y="2206626"/>
            <a:ext cx="8093364" cy="4276725"/>
          </a:xfrm>
        </p:spPr>
      </p:pic>
      <p:sp>
        <p:nvSpPr>
          <p:cNvPr id="4" name="Unvan 1"/>
          <p:cNvSpPr>
            <a:spLocks noGrp="1"/>
          </p:cNvSpPr>
          <p:nvPr>
            <p:ph type="title"/>
          </p:nvPr>
        </p:nvSpPr>
        <p:spPr>
          <a:xfrm>
            <a:off x="1362145" y="1291131"/>
            <a:ext cx="6558080" cy="763525"/>
          </a:xfrm>
        </p:spPr>
        <p:txBody>
          <a:bodyPr/>
          <a:lstStyle/>
          <a:p>
            <a:pPr algn="ctr"/>
            <a:r>
              <a:rPr lang="tr-TR" b="1" dirty="0"/>
              <a:t>CAP </a:t>
            </a:r>
            <a:r>
              <a:rPr lang="tr-TR" b="1" dirty="0" err="1"/>
              <a:t>Financing</a:t>
            </a:r>
            <a:endParaRPr lang="tr-TR" b="1" dirty="0"/>
          </a:p>
        </p:txBody>
      </p:sp>
    </p:spTree>
    <p:extLst>
      <p:ext uri="{BB962C8B-B14F-4D97-AF65-F5344CB8AC3E}">
        <p14:creationId xmlns:p14="http://schemas.microsoft.com/office/powerpoint/2010/main" val="2035041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586</Words>
  <Application>Microsoft Macintosh PowerPoint</Application>
  <PresentationFormat>Geniş ekran</PresentationFormat>
  <Paragraphs>39</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Comic Sans MS</vt:lpstr>
      <vt:lpstr>Courier New</vt:lpstr>
      <vt:lpstr>Times New Roman</vt:lpstr>
      <vt:lpstr>Wingdings</vt:lpstr>
      <vt:lpstr>Office Theme</vt:lpstr>
      <vt:lpstr>COMMON POLICIES OF THE EUROPEAN UNION</vt:lpstr>
      <vt:lpstr>PowerPoint Sunusu</vt:lpstr>
      <vt:lpstr>AIM OF THE CAP (Common Agricultural Policy)</vt:lpstr>
      <vt:lpstr>PowerPoint Sunusu</vt:lpstr>
      <vt:lpstr>PowerPoint Sunusu</vt:lpstr>
      <vt:lpstr>The CAP in practice</vt:lpstr>
      <vt:lpstr>The CAP takes action with</vt:lpstr>
      <vt:lpstr>CAP Financing</vt:lpstr>
      <vt:lpstr>CAP Financing</vt:lpstr>
      <vt:lpstr>PowerPoint Sunusu</vt:lpstr>
      <vt:lpstr>CAP Financing</vt:lpstr>
      <vt:lpstr>The benefits of the CAP </vt:lpstr>
      <vt:lpstr>The benefits of the CAP </vt:lpstr>
      <vt:lpstr>The benefits of the CAP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POLICIES OF THE EUROPEAN UNION</dc:title>
  <dc:creator>Arzu Gökdai</dc:creator>
  <cp:lastModifiedBy>Arzu Gökdai</cp:lastModifiedBy>
  <cp:revision>1</cp:revision>
  <dcterms:created xsi:type="dcterms:W3CDTF">2020-05-05T15:04:33Z</dcterms:created>
  <dcterms:modified xsi:type="dcterms:W3CDTF">2020-05-05T15:04:51Z</dcterms:modified>
</cp:coreProperties>
</file>