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0"/>
  </p:notesMasterIdLst>
  <p:sldIdLst>
    <p:sldId id="595" r:id="rId2"/>
    <p:sldId id="426" r:id="rId3"/>
    <p:sldId id="608" r:id="rId4"/>
    <p:sldId id="598" r:id="rId5"/>
    <p:sldId id="597" r:id="rId6"/>
    <p:sldId id="599" r:id="rId7"/>
    <p:sldId id="460" r:id="rId8"/>
    <p:sldId id="60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E5B85-6C5A-42C2-98FC-D65C088BC86D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707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12.05.2020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251520" y="3429000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ARAŞTIRMA SÜRECİ: KAVRAMLAR, İLKELER VE TEKNİKLER</a:t>
            </a:r>
            <a:b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tr-TR" sz="24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b="1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51520" y="1268761"/>
            <a:ext cx="856895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600" b="1" dirty="0" smtClean="0">
                <a:latin typeface="Arial" pitchFamily="34" charset="0"/>
                <a:cs typeface="Arial" pitchFamily="34" charset="0"/>
              </a:rPr>
              <a:t>PROBLEM </a:t>
            </a:r>
          </a:p>
          <a:p>
            <a:pPr algn="ctr"/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>
                <a:latin typeface="Arial" pitchFamily="34" charset="0"/>
                <a:cs typeface="Arial" pitchFamily="34" charset="0"/>
              </a:rPr>
              <a:t>Hissedilen ve giderilmek istenen her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güçlük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potansiyel bir problemdir.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>
                <a:latin typeface="Arial" pitchFamily="34" charset="0"/>
                <a:cs typeface="Arial" pitchFamily="34" charset="0"/>
              </a:rPr>
              <a:t>Araştırma açısından herhangi bir güçlüğün problem olarak kabul edilebilmesi için,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en az, iki koşulu karşılaması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gerekir.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Resi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52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51520" y="1268761"/>
            <a:ext cx="856895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600" b="1" dirty="0" smtClean="0">
                <a:latin typeface="Arial" pitchFamily="34" charset="0"/>
                <a:cs typeface="Arial" pitchFamily="34" charset="0"/>
              </a:rPr>
              <a:t>PROBLEM </a:t>
            </a:r>
          </a:p>
          <a:p>
            <a:pPr algn="ctr"/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Bunlar</a:t>
            </a:r>
            <a:r>
              <a:rPr lang="tr-TR" sz="2600" dirty="0">
                <a:latin typeface="Arial" pitchFamily="34" charset="0"/>
                <a:cs typeface="Arial" pitchFamily="34" charset="0"/>
              </a:rPr>
              <a:t>: (</a:t>
            </a:r>
            <a:r>
              <a:rPr lang="tr-TR" sz="2600" dirty="0" err="1">
                <a:latin typeface="Arial" pitchFamily="34" charset="0"/>
                <a:cs typeface="Arial" pitchFamily="34" charset="0"/>
              </a:rPr>
              <a:t>Ripple</a:t>
            </a:r>
            <a:r>
              <a:rPr lang="tr-TR" sz="2600" dirty="0">
                <a:latin typeface="Arial" pitchFamily="34" charset="0"/>
                <a:cs typeface="Arial" pitchFamily="34" charset="0"/>
              </a:rPr>
              <a:t>, 1967).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Kararsızlık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Birden çok olası çözüm yolu</a:t>
            </a:r>
            <a:endParaRPr lang="tr-TR" sz="26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Resim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1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55679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latin typeface="Arial" pitchFamily="34" charset="0"/>
                <a:cs typeface="Arial" pitchFamily="34" charset="0"/>
              </a:rPr>
              <a:t>PROBLEM </a:t>
            </a:r>
          </a:p>
          <a:p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>
                <a:latin typeface="Arial" pitchFamily="34" charset="0"/>
                <a:cs typeface="Arial" pitchFamily="34" charset="0"/>
              </a:rPr>
              <a:t>Herhangi bir durumda kararsızlık olması için, ilgilenilen konuda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bilinmek istenen fakat bilinmeyen yönlerin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bulunması ve bu nedenle de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ortak karar alınamamasıdır.</a:t>
            </a:r>
          </a:p>
          <a:p>
            <a:endParaRPr lang="tr-TR" sz="2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Bir  araştırmada yapılması gereken ilk iş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hissedilen güçlüğün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problem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olarak tanımlanmasıdır.</a:t>
            </a:r>
          </a:p>
          <a:p>
            <a:endParaRPr lang="tr-TR" sz="2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539552" y="1700808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Arial" pitchFamily="34" charset="0"/>
                <a:cs typeface="Arial" pitchFamily="34" charset="0"/>
              </a:rPr>
              <a:t>Problem Kaynakları</a:t>
            </a:r>
          </a:p>
          <a:p>
            <a:endParaRPr lang="tr-TR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Araştırmacı, problem üzerinde çalışırken doğa ve toplum gibi ana kaynakların yanı sıra,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önceki araştırmacıların hazırladıkları raporlardan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, araştırma ansiklopedilerinden , tezlerden, danışman öğretim üyelerinin görüşlerinden, gazete ve dergiler ile son yıllarda araştırmacılara büyük olanaklar sunan internet sitelerinden yararlanabilir .</a:t>
            </a:r>
          </a:p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         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95536" y="1844824"/>
            <a:ext cx="784887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Araştırma problemi olmaya aday konularda </a:t>
            </a:r>
            <a:r>
              <a:rPr lang="tr-TR" sz="2600" b="1" dirty="0" err="1" smtClean="0">
                <a:latin typeface="Arial" pitchFamily="34" charset="0"/>
                <a:cs typeface="Arial" pitchFamily="34" charset="0"/>
              </a:rPr>
              <a:t>alanyazın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(literatür)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taraması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, adeta kaçınılmaz bir zorunluluktur. </a:t>
            </a:r>
            <a:endParaRPr lang="tr-TR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6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yolla, hem problem daha iyi tanınmış olur hem de özellikle, bu alanda yapılan (varsa) öteki araştırmalar değerlendirilmiş, onlardan yararlanılmış olur. Böylece de daha verimli bir çalışma düzeni gerçekleştirilir.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95536" y="1556792"/>
            <a:ext cx="828092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Değişken ve Çeşitleri 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latin typeface="Arial" pitchFamily="34" charset="0"/>
                <a:cs typeface="Arial" pitchFamily="34" charset="0"/>
              </a:rPr>
              <a:t>Değişebilen,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yani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en az iki değer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alabilen her şey değişkendir. Bir başka deyişle, "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gözlemden gözleme değişik değerler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alabilen objelere, özelliklere ya da durumlara” değişken denir.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tr-TR" dirty="0">
              <a:latin typeface="Calibri" panose="020F050202020403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87624" y="6021288"/>
            <a:ext cx="3636404" cy="42860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endParaRPr lang="tr-TR" sz="1000" kern="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72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3991088" y="6448251"/>
            <a:ext cx="1161826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39552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latin typeface="Calibri" panose="020F0502020204030204" pitchFamily="34" charset="0"/>
              </a:rPr>
              <a:t>KAYNAKÇA </a:t>
            </a:r>
          </a:p>
          <a:p>
            <a:pPr algn="ctr"/>
            <a:endParaRPr lang="tr-TR" sz="3200" b="1" dirty="0" smtClean="0">
              <a:latin typeface="Calibri" panose="020F0502020204030204" pitchFamily="34" charset="0"/>
            </a:endParaRPr>
          </a:p>
          <a:p>
            <a:pPr algn="ctr"/>
            <a:r>
              <a:rPr lang="tr-TR" sz="2400" dirty="0" err="1" smtClean="0">
                <a:latin typeface="Calibri" panose="020F0502020204030204" pitchFamily="34" charset="0"/>
              </a:rPr>
              <a:t>Prof.Dr</a:t>
            </a:r>
            <a:r>
              <a:rPr lang="tr-TR" sz="2400" dirty="0" smtClean="0">
                <a:latin typeface="Calibri" panose="020F0502020204030204" pitchFamily="34" charset="0"/>
              </a:rPr>
              <a:t>.Niyazi KARASAR  Bilimsel Araştırma Yöntemi</a:t>
            </a:r>
          </a:p>
        </p:txBody>
      </p:sp>
      <p:pic>
        <p:nvPicPr>
          <p:cNvPr id="4" name="Resi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47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202</Words>
  <Application>Microsoft Office PowerPoint</Application>
  <PresentationFormat>Ekran Gösterisi (4:3)</PresentationFormat>
  <Paragraphs>44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Candara</vt:lpstr>
      <vt:lpstr>Symbol</vt:lpstr>
      <vt:lpstr>Wingdings</vt:lpstr>
      <vt:lpstr>Dalga Biçimi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2020-05-11T21:28:23Z</dcterms:modified>
</cp:coreProperties>
</file>