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60" r:id="rId1"/>
  </p:sldMasterIdLst>
  <p:notesMasterIdLst>
    <p:notesMasterId r:id="rId10"/>
  </p:notesMasterIdLst>
  <p:sldIdLst>
    <p:sldId id="595" r:id="rId2"/>
    <p:sldId id="426" r:id="rId3"/>
    <p:sldId id="608" r:id="rId4"/>
    <p:sldId id="598" r:id="rId5"/>
    <p:sldId id="597" r:id="rId6"/>
    <p:sldId id="599" r:id="rId7"/>
    <p:sldId id="460" r:id="rId8"/>
    <p:sldId id="607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  <a:srgbClr val="0014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Açık Stil 1 - Vurgu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Orta Stil 4 - Vurgu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D113A9D2-9D6B-4929-AA2D-F23B5EE8CBE7}" styleName="Tema Uygulanmış Stil 2 - Vurgu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E13994-30AF-47AB-9AE9-BBDCDBE0CBA6}" type="datetimeFigureOut">
              <a:rPr lang="tr-TR" smtClean="0"/>
              <a:pPr/>
              <a:t>12.05.2020</a:t>
            </a:fld>
            <a:endParaRPr lang="tr-TR" dirty="0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 dirty="0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3E5B85-6C5A-42C2-98FC-D65C088BC86D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175910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3E5B85-6C5A-42C2-98FC-D65C088BC86D}" type="slidenum">
              <a:rPr lang="tr-TR" smtClean="0"/>
              <a:pPr/>
              <a:t>7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847072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E651E-FD33-42A8-ADDD-5E41CCA25CE5}" type="datetime1">
              <a:rPr lang="tr-TR" smtClean="0"/>
              <a:pPr/>
              <a:t>12.05.2020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93EEF-5FEB-4F91-8402-245DF9A954B4}" type="datetime1">
              <a:rPr lang="tr-TR" smtClean="0"/>
              <a:pPr/>
              <a:t>12.05.2020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AB41A-7824-411D-AF58-4FA7B998A58B}" type="datetime1">
              <a:rPr lang="tr-TR" smtClean="0"/>
              <a:pPr/>
              <a:t>12.05.2020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6570B-8D22-492B-8338-008433A7E923}" type="datetime1">
              <a:rPr lang="tr-TR" smtClean="0"/>
              <a:pPr/>
              <a:t>12.05.2020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0E79A-BAD9-447F-83AE-4CCD68DD987E}" type="datetime1">
              <a:rPr lang="tr-TR" smtClean="0"/>
              <a:pPr/>
              <a:t>12.05.2020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FA889-AD2A-48F9-8217-6F87E3C869C4}" type="datetime1">
              <a:rPr lang="tr-TR" smtClean="0"/>
              <a:pPr/>
              <a:t>12.05.2020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089DF-6726-4B26-8188-F0FDDF0538F5}" type="datetime1">
              <a:rPr lang="tr-TR" smtClean="0"/>
              <a:pPr/>
              <a:t>12.05.2020</a:t>
            </a:fld>
            <a:endParaRPr lang="tr-T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0D3B0-6A4B-4030-9A7D-70DA3E38815D}" type="datetime1">
              <a:rPr lang="tr-TR" smtClean="0"/>
              <a:pPr/>
              <a:t>12.05.2020</a:t>
            </a:fld>
            <a:endParaRPr lang="tr-T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591C2-C5F5-4A3A-BB92-01B6AED6A02F}" type="datetime1">
              <a:rPr lang="tr-TR" smtClean="0"/>
              <a:pPr/>
              <a:t>12.05.2020</a:t>
            </a:fld>
            <a:endParaRPr lang="tr-T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C6C86-EBE7-4D87-9461-68EF3F0CB5F9}" type="datetime1">
              <a:rPr lang="tr-TR" smtClean="0"/>
              <a:pPr/>
              <a:t>12.05.2020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35063-CCEC-42B1-A0CA-2D5FE7222A82}" type="datetime1">
              <a:rPr lang="tr-TR" smtClean="0"/>
              <a:pPr/>
              <a:t>12.05.2020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dirty="0" smtClean="0"/>
              <a:t>Resim eklemek için simgeyi tıklatın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7168676-C2FF-4DD2-8FA3-79A4615BE075}" type="datetime1">
              <a:rPr lang="tr-TR" smtClean="0"/>
              <a:pPr/>
              <a:t>12.05.2020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6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2195736" y="-171400"/>
            <a:ext cx="4752528" cy="30963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6" name="Başlık 1"/>
          <p:cNvSpPr txBox="1">
            <a:spLocks/>
          </p:cNvSpPr>
          <p:nvPr/>
        </p:nvSpPr>
        <p:spPr>
          <a:xfrm>
            <a:off x="251520" y="3429000"/>
            <a:ext cx="8640960" cy="23042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tr-TR" sz="4000" b="1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r>
              <a:rPr lang="tr-TR" sz="24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ARAŞTIRMA SÜRECİ: KAVRAMLAR, İLKELER VE TEKNİKLER</a:t>
            </a:r>
            <a:br>
              <a:rPr lang="tr-TR" sz="2400" b="1" dirty="0" smtClean="0">
                <a:solidFill>
                  <a:schemeClr val="tx1"/>
                </a:solidFill>
                <a:latin typeface="Calibri" panose="020F0502020204030204" pitchFamily="34" charset="0"/>
              </a:rPr>
            </a:br>
            <a:endParaRPr lang="tr-TR" sz="2400" b="1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r>
              <a:rPr lang="tr-TR" sz="2000" b="1" smtClean="0">
                <a:solidFill>
                  <a:schemeClr val="tx1"/>
                </a:solidFill>
                <a:latin typeface="Calibri" panose="020F0502020204030204" pitchFamily="34" charset="0"/>
              </a:rPr>
              <a:t>                                                                                                   </a:t>
            </a:r>
            <a:endParaRPr lang="tr-TR" sz="20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Picture 4" descr="https://upload.wikimedia.org/wikipedia/tr/5/5f/Ankara_%C3%9Cniversitesi_logosu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5805264"/>
            <a:ext cx="1080120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Resim 7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5805264"/>
            <a:ext cx="1080120" cy="10081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11355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>
          <a:xfrm>
            <a:off x="3991088" y="6448251"/>
            <a:ext cx="1161826" cy="365125"/>
          </a:xfrm>
        </p:spPr>
        <p:txBody>
          <a:bodyPr/>
          <a:lstStyle/>
          <a:p>
            <a:fld id="{F302176B-0E47-46AC-8F43-DAB4B8A37D06}" type="slidenum">
              <a:rPr lang="tr-TR" smtClean="0"/>
              <a:pPr/>
              <a:t>2</a:t>
            </a:fld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>
            <a:off x="251520" y="1268761"/>
            <a:ext cx="8568952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600" b="1" dirty="0" smtClean="0">
                <a:latin typeface="Arial" pitchFamily="34" charset="0"/>
                <a:cs typeface="Arial" pitchFamily="34" charset="0"/>
              </a:rPr>
              <a:t>PROBLEM </a:t>
            </a:r>
          </a:p>
          <a:p>
            <a:pPr algn="ctr"/>
            <a:endParaRPr lang="tr-TR" sz="2600" b="1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600" dirty="0" smtClean="0">
                <a:latin typeface="Arial" pitchFamily="34" charset="0"/>
                <a:cs typeface="Arial" pitchFamily="34" charset="0"/>
              </a:rPr>
              <a:t>Hissedilen ve giderilmek istenen her </a:t>
            </a:r>
            <a:r>
              <a:rPr lang="tr-TR" sz="2600" b="1" dirty="0" smtClean="0">
                <a:latin typeface="Arial" pitchFamily="34" charset="0"/>
                <a:cs typeface="Arial" pitchFamily="34" charset="0"/>
              </a:rPr>
              <a:t>güçlük</a:t>
            </a:r>
            <a:r>
              <a:rPr lang="tr-TR" sz="2600" dirty="0" smtClean="0">
                <a:latin typeface="Arial" pitchFamily="34" charset="0"/>
                <a:cs typeface="Arial" pitchFamily="34" charset="0"/>
              </a:rPr>
              <a:t> potansiyel bir problemdir.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tr-TR" sz="2600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600" dirty="0" smtClean="0">
                <a:latin typeface="Arial" pitchFamily="34" charset="0"/>
                <a:cs typeface="Arial" pitchFamily="34" charset="0"/>
              </a:rPr>
              <a:t>Araştırma açısından herhangi bir güçlüğün problem olarak kabul edilebilmesi için, </a:t>
            </a:r>
            <a:r>
              <a:rPr lang="tr-TR" sz="2600" b="1" dirty="0" smtClean="0">
                <a:latin typeface="Arial" pitchFamily="34" charset="0"/>
                <a:cs typeface="Arial" pitchFamily="34" charset="0"/>
              </a:rPr>
              <a:t>en az, iki koşulu karşılaması</a:t>
            </a:r>
            <a:r>
              <a:rPr lang="tr-TR" sz="2600" dirty="0" smtClean="0">
                <a:latin typeface="Arial" pitchFamily="34" charset="0"/>
                <a:cs typeface="Arial" pitchFamily="34" charset="0"/>
              </a:rPr>
              <a:t> gerekir.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tr-TR" sz="2600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tr-TR" sz="2600" dirty="0" smtClean="0">
              <a:latin typeface="Arial" pitchFamily="34" charset="0"/>
              <a:cs typeface="Arial" pitchFamily="34" charset="0"/>
            </a:endParaRPr>
          </a:p>
          <a:p>
            <a:endParaRPr lang="tr-TR" sz="2600" dirty="0" smtClean="0">
              <a:latin typeface="Arial" pitchFamily="34" charset="0"/>
              <a:cs typeface="Arial" pitchFamily="34" charset="0"/>
            </a:endParaRPr>
          </a:p>
          <a:p>
            <a:endParaRPr lang="tr-TR" sz="2800" dirty="0" smtClean="0">
              <a:latin typeface="Arial" pitchFamily="34" charset="0"/>
              <a:cs typeface="Arial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Resim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5805264"/>
            <a:ext cx="1080120" cy="1008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4" descr="https://upload.wikimedia.org/wikipedia/tr/5/5f/Ankara_%C3%9Cniversitesi_logosu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5805264"/>
            <a:ext cx="1080120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9521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>
          <a:xfrm>
            <a:off x="3991088" y="6448251"/>
            <a:ext cx="1161826" cy="365125"/>
          </a:xfrm>
        </p:spPr>
        <p:txBody>
          <a:bodyPr/>
          <a:lstStyle/>
          <a:p>
            <a:fld id="{F302176B-0E47-46AC-8F43-DAB4B8A37D06}" type="slidenum">
              <a:rPr lang="tr-TR" smtClean="0"/>
              <a:pPr/>
              <a:t>3</a:t>
            </a:fld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>
            <a:off x="251520" y="1268761"/>
            <a:ext cx="8568952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600" b="1" dirty="0" smtClean="0">
                <a:latin typeface="Arial" pitchFamily="34" charset="0"/>
                <a:cs typeface="Arial" pitchFamily="34" charset="0"/>
              </a:rPr>
              <a:t>PROBLEM </a:t>
            </a:r>
          </a:p>
          <a:p>
            <a:pPr algn="ctr"/>
            <a:endParaRPr lang="tr-TR" sz="2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tr-TR" sz="2600" dirty="0" smtClean="0">
                <a:latin typeface="Arial" pitchFamily="34" charset="0"/>
                <a:cs typeface="Arial" pitchFamily="34" charset="0"/>
              </a:rPr>
              <a:t>Bunlar</a:t>
            </a:r>
            <a:r>
              <a:rPr lang="tr-TR" sz="2600" dirty="0">
                <a:latin typeface="Arial" pitchFamily="34" charset="0"/>
                <a:cs typeface="Arial" pitchFamily="34" charset="0"/>
              </a:rPr>
              <a:t>: (</a:t>
            </a:r>
            <a:r>
              <a:rPr lang="tr-TR" sz="2600" dirty="0" err="1">
                <a:latin typeface="Arial" pitchFamily="34" charset="0"/>
                <a:cs typeface="Arial" pitchFamily="34" charset="0"/>
              </a:rPr>
              <a:t>Ripple</a:t>
            </a:r>
            <a:r>
              <a:rPr lang="tr-TR" sz="2600" dirty="0">
                <a:latin typeface="Arial" pitchFamily="34" charset="0"/>
                <a:cs typeface="Arial" pitchFamily="34" charset="0"/>
              </a:rPr>
              <a:t>, 1967).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2600" b="1" dirty="0">
                <a:latin typeface="Arial" pitchFamily="34" charset="0"/>
                <a:cs typeface="Arial" pitchFamily="34" charset="0"/>
              </a:rPr>
              <a:t>Kararsızlık 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2600" b="1" dirty="0">
                <a:latin typeface="Arial" pitchFamily="34" charset="0"/>
                <a:cs typeface="Arial" pitchFamily="34" charset="0"/>
              </a:rPr>
              <a:t>Birden çok olası çözüm yolu</a:t>
            </a:r>
            <a:endParaRPr lang="tr-TR" sz="2600" dirty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tr-TR" sz="2600" dirty="0" smtClean="0">
              <a:latin typeface="Arial" pitchFamily="34" charset="0"/>
              <a:cs typeface="Arial" pitchFamily="34" charset="0"/>
            </a:endParaRPr>
          </a:p>
          <a:p>
            <a:endParaRPr lang="tr-TR" sz="2600" dirty="0" smtClean="0">
              <a:latin typeface="Arial" pitchFamily="34" charset="0"/>
              <a:cs typeface="Arial" pitchFamily="34" charset="0"/>
            </a:endParaRPr>
          </a:p>
          <a:p>
            <a:endParaRPr lang="tr-TR" sz="2800" dirty="0" smtClean="0">
              <a:latin typeface="Arial" pitchFamily="34" charset="0"/>
              <a:cs typeface="Arial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Resim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5805264"/>
            <a:ext cx="1080120" cy="1008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4" descr="https://upload.wikimedia.org/wikipedia/tr/5/5f/Ankara_%C3%9Cniversitesi_logosu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5805264"/>
            <a:ext cx="1080120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6151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4</a:t>
            </a:fld>
            <a:endParaRPr lang="tr-TR" dirty="0"/>
          </a:p>
        </p:txBody>
      </p:sp>
      <p:sp>
        <p:nvSpPr>
          <p:cNvPr id="3" name="2 Dikdörtgen"/>
          <p:cNvSpPr/>
          <p:nvPr/>
        </p:nvSpPr>
        <p:spPr>
          <a:xfrm>
            <a:off x="827584" y="1556792"/>
            <a:ext cx="748883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400" b="1" dirty="0" smtClean="0">
                <a:latin typeface="Arial" pitchFamily="34" charset="0"/>
                <a:cs typeface="Arial" pitchFamily="34" charset="0"/>
              </a:rPr>
              <a:t>PROBLEM </a:t>
            </a:r>
          </a:p>
          <a:p>
            <a:endParaRPr lang="tr-TR" sz="2600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600" dirty="0" smtClean="0">
                <a:latin typeface="Arial" pitchFamily="34" charset="0"/>
                <a:cs typeface="Arial" pitchFamily="34" charset="0"/>
              </a:rPr>
              <a:t>Herhangi bir durumda kararsızlık olması için, ilgilenilen konuda </a:t>
            </a:r>
            <a:r>
              <a:rPr lang="tr-TR" sz="2600" b="1" dirty="0" smtClean="0">
                <a:latin typeface="Arial" pitchFamily="34" charset="0"/>
                <a:cs typeface="Arial" pitchFamily="34" charset="0"/>
              </a:rPr>
              <a:t>bilinmek istenen fakat bilinmeyen yönlerin </a:t>
            </a:r>
            <a:r>
              <a:rPr lang="tr-TR" sz="2600" dirty="0" smtClean="0">
                <a:latin typeface="Arial" pitchFamily="34" charset="0"/>
                <a:cs typeface="Arial" pitchFamily="34" charset="0"/>
              </a:rPr>
              <a:t>bulunması ve bu nedenle de </a:t>
            </a:r>
            <a:r>
              <a:rPr lang="tr-TR" sz="2600" b="1" dirty="0" smtClean="0">
                <a:latin typeface="Arial" pitchFamily="34" charset="0"/>
                <a:cs typeface="Arial" pitchFamily="34" charset="0"/>
              </a:rPr>
              <a:t>ortak karar alınamamasıdır.</a:t>
            </a:r>
          </a:p>
          <a:p>
            <a:endParaRPr lang="tr-TR" sz="2600" b="1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600" b="1" dirty="0" smtClean="0">
                <a:latin typeface="Arial" pitchFamily="34" charset="0"/>
                <a:cs typeface="Arial" pitchFamily="34" charset="0"/>
              </a:rPr>
              <a:t>Bir  araştırmada yapılması gereken ilk iş </a:t>
            </a:r>
            <a:r>
              <a:rPr lang="tr-TR" sz="2600" dirty="0" smtClean="0">
                <a:latin typeface="Arial" pitchFamily="34" charset="0"/>
                <a:cs typeface="Arial" pitchFamily="34" charset="0"/>
              </a:rPr>
              <a:t>hissedilen güçlüğün </a:t>
            </a:r>
            <a:r>
              <a:rPr lang="tr-TR" sz="2600" b="1" dirty="0" smtClean="0">
                <a:latin typeface="Arial" pitchFamily="34" charset="0"/>
                <a:cs typeface="Arial" pitchFamily="34" charset="0"/>
              </a:rPr>
              <a:t>problem</a:t>
            </a:r>
            <a:r>
              <a:rPr lang="tr-TR" sz="2600" dirty="0" smtClean="0">
                <a:latin typeface="Arial" pitchFamily="34" charset="0"/>
                <a:cs typeface="Arial" pitchFamily="34" charset="0"/>
              </a:rPr>
              <a:t> olarak tanımlanmasıdır.</a:t>
            </a:r>
          </a:p>
          <a:p>
            <a:endParaRPr lang="tr-TR" sz="2600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5</a:t>
            </a:fld>
            <a:endParaRPr lang="tr-TR" dirty="0"/>
          </a:p>
        </p:txBody>
      </p:sp>
      <p:sp>
        <p:nvSpPr>
          <p:cNvPr id="3" name="2 Dikdörtgen"/>
          <p:cNvSpPr/>
          <p:nvPr/>
        </p:nvSpPr>
        <p:spPr>
          <a:xfrm>
            <a:off x="539552" y="1700808"/>
            <a:ext cx="784887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b="1" dirty="0" smtClean="0">
                <a:latin typeface="Arial" pitchFamily="34" charset="0"/>
                <a:cs typeface="Arial" pitchFamily="34" charset="0"/>
              </a:rPr>
              <a:t>Problem Kaynakları</a:t>
            </a:r>
          </a:p>
          <a:p>
            <a:endParaRPr lang="tr-TR" sz="2400" b="1" dirty="0" smtClean="0">
              <a:latin typeface="Arial" pitchFamily="34" charset="0"/>
              <a:cs typeface="Arial" pitchFamily="34" charset="0"/>
            </a:endParaRPr>
          </a:p>
          <a:p>
            <a:r>
              <a:rPr lang="tr-TR" sz="2400" dirty="0" smtClean="0">
                <a:latin typeface="Arial" pitchFamily="34" charset="0"/>
                <a:cs typeface="Arial" pitchFamily="34" charset="0"/>
              </a:rPr>
              <a:t>Araştırmacı, problem üzerinde çalışırken doğa ve toplum gibi ana kaynakların yanı sıra, 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önceki araştırmacıların hazırladıkları raporlardan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, araştırma ansiklopedilerinden , tezlerden, danışman öğretim üyelerinin görüşlerinden, gazete ve dergiler ile son yıllarda araştırmacılara büyük olanaklar sunan internet sitelerinden yararlanabilir .</a:t>
            </a:r>
          </a:p>
          <a:p>
            <a:r>
              <a:rPr lang="tr-TR" sz="2400" dirty="0" smtClean="0">
                <a:latin typeface="Arial" pitchFamily="34" charset="0"/>
                <a:cs typeface="Arial" pitchFamily="34" charset="0"/>
              </a:rPr>
              <a:t>         </a:t>
            </a:r>
            <a:endParaRPr lang="tr-TR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6</a:t>
            </a:fld>
            <a:endParaRPr lang="tr-TR" dirty="0"/>
          </a:p>
        </p:txBody>
      </p:sp>
      <p:sp>
        <p:nvSpPr>
          <p:cNvPr id="3" name="2 Dikdörtgen"/>
          <p:cNvSpPr/>
          <p:nvPr/>
        </p:nvSpPr>
        <p:spPr>
          <a:xfrm>
            <a:off x="395536" y="1844824"/>
            <a:ext cx="7848872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600" b="1" dirty="0" smtClean="0">
                <a:latin typeface="Arial" pitchFamily="34" charset="0"/>
                <a:cs typeface="Arial" pitchFamily="34" charset="0"/>
              </a:rPr>
              <a:t>Araştırma problemi olmaya aday konularda </a:t>
            </a:r>
            <a:r>
              <a:rPr lang="tr-TR" sz="2600" b="1" dirty="0" err="1" smtClean="0">
                <a:latin typeface="Arial" pitchFamily="34" charset="0"/>
                <a:cs typeface="Arial" pitchFamily="34" charset="0"/>
              </a:rPr>
              <a:t>alanyazın</a:t>
            </a:r>
            <a:r>
              <a:rPr lang="tr-TR" sz="2600" dirty="0" smtClean="0">
                <a:latin typeface="Arial" pitchFamily="34" charset="0"/>
                <a:cs typeface="Arial" pitchFamily="34" charset="0"/>
              </a:rPr>
              <a:t> (literatür) </a:t>
            </a:r>
            <a:r>
              <a:rPr lang="tr-TR" sz="2600" b="1" dirty="0" smtClean="0">
                <a:latin typeface="Arial" pitchFamily="34" charset="0"/>
                <a:cs typeface="Arial" pitchFamily="34" charset="0"/>
              </a:rPr>
              <a:t>taraması</a:t>
            </a:r>
            <a:r>
              <a:rPr lang="tr-TR" sz="2600" dirty="0" smtClean="0">
                <a:latin typeface="Arial" pitchFamily="34" charset="0"/>
                <a:cs typeface="Arial" pitchFamily="34" charset="0"/>
              </a:rPr>
              <a:t>, adeta kaçınılmaz bir zorunluluktur. </a:t>
            </a:r>
            <a:endParaRPr lang="tr-TR" sz="2600" dirty="0" smtClean="0">
              <a:latin typeface="Arial" pitchFamily="34" charset="0"/>
              <a:cs typeface="Arial" pitchFamily="34" charset="0"/>
            </a:endParaRPr>
          </a:p>
          <a:p>
            <a:r>
              <a:rPr lang="tr-TR" sz="2600" dirty="0" smtClean="0">
                <a:latin typeface="Arial" pitchFamily="34" charset="0"/>
                <a:cs typeface="Arial" pitchFamily="34" charset="0"/>
              </a:rPr>
              <a:t>Bu </a:t>
            </a:r>
            <a:r>
              <a:rPr lang="tr-TR" sz="2600" dirty="0" smtClean="0">
                <a:latin typeface="Arial" pitchFamily="34" charset="0"/>
                <a:cs typeface="Arial" pitchFamily="34" charset="0"/>
              </a:rPr>
              <a:t>yolla, hem problem daha iyi tanınmış olur hem de özellikle, bu alanda yapılan (varsa) öteki araştırmalar değerlendirilmiş, onlardan yararlanılmış olur. Böylece de daha verimli bir çalışma düzeni gerçekleştirilir.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>
          <a:xfrm>
            <a:off x="3991088" y="6448251"/>
            <a:ext cx="1161826" cy="365125"/>
          </a:xfrm>
        </p:spPr>
        <p:txBody>
          <a:bodyPr/>
          <a:lstStyle/>
          <a:p>
            <a:fld id="{F302176B-0E47-46AC-8F43-DAB4B8A37D06}" type="slidenum">
              <a:rPr lang="tr-TR" smtClean="0"/>
              <a:pPr/>
              <a:t>7</a:t>
            </a:fld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>
            <a:off x="395536" y="1556792"/>
            <a:ext cx="8280920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Arial" pitchFamily="34" charset="0"/>
                <a:cs typeface="Arial" pitchFamily="34" charset="0"/>
              </a:rPr>
              <a:t>Değişken ve Çeşitleri </a:t>
            </a:r>
          </a:p>
          <a:p>
            <a:endParaRPr lang="tr-TR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tr-TR" sz="2800" b="1" dirty="0" smtClean="0">
                <a:latin typeface="Arial" pitchFamily="34" charset="0"/>
                <a:cs typeface="Arial" pitchFamily="34" charset="0"/>
              </a:rPr>
              <a:t>Değişebilen, 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yani </a:t>
            </a:r>
            <a:r>
              <a:rPr lang="tr-TR" sz="2800" b="1" dirty="0" smtClean="0">
                <a:latin typeface="Arial" pitchFamily="34" charset="0"/>
                <a:cs typeface="Arial" pitchFamily="34" charset="0"/>
              </a:rPr>
              <a:t>en az iki değer 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alabilen her şey değişkendir. Bir başka deyişle, "</a:t>
            </a:r>
            <a:r>
              <a:rPr lang="tr-TR" sz="2800" b="1" dirty="0" smtClean="0">
                <a:latin typeface="Arial" pitchFamily="34" charset="0"/>
                <a:cs typeface="Arial" pitchFamily="34" charset="0"/>
              </a:rPr>
              <a:t>gözlemden gözleme değişik değerler 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alabilen objelere, özelliklere ya da durumlara” değişken denir.</a:t>
            </a:r>
          </a:p>
          <a:p>
            <a:r>
              <a:rPr lang="tr-TR" sz="2800" dirty="0" smtClean="0">
                <a:latin typeface="Arial" pitchFamily="34" charset="0"/>
                <a:cs typeface="Arial" pitchFamily="34" charset="0"/>
              </a:rPr>
              <a:t> </a:t>
            </a:r>
          </a:p>
          <a:p>
            <a:pPr algn="just"/>
            <a:endParaRPr lang="tr-TR" dirty="0">
              <a:latin typeface="Calibri" panose="020F0502020204030204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187624" y="6021288"/>
            <a:ext cx="3636404" cy="428604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just">
              <a:buNone/>
            </a:pPr>
            <a:endParaRPr lang="tr-TR" sz="1000" kern="0" dirty="0">
              <a:latin typeface="Calibri" panose="020F0502020204030204" pitchFamily="34" charset="0"/>
            </a:endParaRPr>
          </a:p>
        </p:txBody>
      </p:sp>
      <p:pic>
        <p:nvPicPr>
          <p:cNvPr id="6" name="Resim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5805264"/>
            <a:ext cx="1080120" cy="1008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4" descr="https://upload.wikimedia.org/wikipedia/tr/5/5f/Ankara_%C3%9Cniversitesi_logosu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5805264"/>
            <a:ext cx="1080120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8726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>
          <a:xfrm>
            <a:off x="3991088" y="6448251"/>
            <a:ext cx="1161826" cy="365125"/>
          </a:xfrm>
        </p:spPr>
        <p:txBody>
          <a:bodyPr/>
          <a:lstStyle/>
          <a:p>
            <a:fld id="{F302176B-0E47-46AC-8F43-DAB4B8A37D06}" type="slidenum">
              <a:rPr lang="tr-TR" smtClean="0"/>
              <a:pPr/>
              <a:t>8</a:t>
            </a:fld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>
            <a:off x="539552" y="2060848"/>
            <a:ext cx="792088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latin typeface="Calibri" panose="020F0502020204030204" pitchFamily="34" charset="0"/>
              </a:rPr>
              <a:t>KAYNAKÇA </a:t>
            </a:r>
          </a:p>
          <a:p>
            <a:pPr algn="ctr"/>
            <a:endParaRPr lang="tr-TR" sz="3200" b="1" dirty="0" smtClean="0">
              <a:latin typeface="Calibri" panose="020F0502020204030204" pitchFamily="34" charset="0"/>
            </a:endParaRPr>
          </a:p>
          <a:p>
            <a:pPr algn="ctr"/>
            <a:r>
              <a:rPr lang="tr-TR" sz="2400" dirty="0" err="1" smtClean="0">
                <a:latin typeface="Calibri" panose="020F0502020204030204" pitchFamily="34" charset="0"/>
              </a:rPr>
              <a:t>Prof.Dr</a:t>
            </a:r>
            <a:r>
              <a:rPr lang="tr-TR" sz="2400" dirty="0" smtClean="0">
                <a:latin typeface="Calibri" panose="020F0502020204030204" pitchFamily="34" charset="0"/>
              </a:rPr>
              <a:t>.Niyazi KARASAR  Bilimsel Araştırma Yöntemi</a:t>
            </a:r>
          </a:p>
        </p:txBody>
      </p:sp>
      <p:pic>
        <p:nvPicPr>
          <p:cNvPr id="4" name="Resim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5805264"/>
            <a:ext cx="1080120" cy="1008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4" descr="https://upload.wikimedia.org/wikipedia/tr/5/5f/Ankara_%C3%9Cniversitesi_logosu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5805264"/>
            <a:ext cx="1080120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5476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lga Biçimi">
  <a:themeElements>
    <a:clrScheme name="Dalga Biçimi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Dalga Biçimi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alga Biçim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0</TotalTime>
  <Words>202</Words>
  <Application>Microsoft Office PowerPoint</Application>
  <PresentationFormat>Ekran Gösterisi (4:3)</PresentationFormat>
  <Paragraphs>44</Paragraphs>
  <Slides>8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4" baseType="lpstr">
      <vt:lpstr>Arial</vt:lpstr>
      <vt:lpstr>Calibri</vt:lpstr>
      <vt:lpstr>Candara</vt:lpstr>
      <vt:lpstr>Symbol</vt:lpstr>
      <vt:lpstr>Wingdings</vt:lpstr>
      <vt:lpstr>Dalga Biçimi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2017-10-13T08:07:21Z</dcterms:created>
  <dcterms:modified xsi:type="dcterms:W3CDTF">2020-05-11T21:28:23Z</dcterms:modified>
</cp:coreProperties>
</file>