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8"/>
  </p:notesMasterIdLst>
  <p:sldIdLst>
    <p:sldId id="256" r:id="rId2"/>
    <p:sldId id="263" r:id="rId3"/>
    <p:sldId id="279" r:id="rId4"/>
    <p:sldId id="276" r:id="rId5"/>
    <p:sldId id="277" r:id="rId6"/>
    <p:sldId id="267" r:id="rId7"/>
    <p:sldId id="265" r:id="rId8"/>
    <p:sldId id="266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Kullanıcısı" initials="MOK" lastIdx="1" clrIdx="0">
    <p:extLst>
      <p:ext uri="{19B8F6BF-5375-455C-9EA6-DF929625EA0E}">
        <p15:presenceInfo xmlns:p15="http://schemas.microsoft.com/office/powerpoint/2012/main" userId="Microsoft Office Kullanıcısı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1"/>
    <p:restoredTop sz="94674"/>
  </p:normalViewPr>
  <p:slideViewPr>
    <p:cSldViewPr snapToGrid="0" snapToObjects="1">
      <p:cViewPr varScale="1">
        <p:scale>
          <a:sx n="71" d="100"/>
          <a:sy n="71" d="100"/>
        </p:scale>
        <p:origin x="1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2C8D09-444F-414A-BA15-DA92577B3E56}" type="datetimeFigureOut">
              <a:rPr lang="tr-TR" smtClean="0"/>
              <a:t>9.01.2019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DA059-CD9A-5042-91FB-D142FCBF7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896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88CD1-E8D2-A14A-941C-22B2AD4C544A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C9B37-F7AD-BB4A-9027-71AAB2750DDC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9350E-C8CE-1741-AE4E-2E04D978BC27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E9037-AA45-1343-B9E9-58726FFD76FF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946-CBBD-8248-B153-EBD836252DD5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B6E4E-23BE-BE45-BFCB-007DEBD09DCF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720D4-999F-684A-A01A-903D6A53EC6E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1D51-3509-0441-8A0D-C2264E8F8803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63937-FBB6-8542-9481-C4803DE235E2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7B98-B2D2-D84C-908D-CA8043E4340A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C8FE-83AB-D84F-A07B-50FCF606916B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1A66-2F2A-9E40-9BFB-9A44057A09DF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8CEB1-D950-B84C-92D8-A4359CC5EF25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3E2D5-1946-0049-A413-9FAB21869E7D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D62BD-38B9-E443-AE27-4F237E059F8D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F3D6D-D54C-BA49-A618-D564285E6CE7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1CBDB-C5C3-0945-8315-0A4BDCEF4841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F3D8673-50CD-284D-87B6-E054E015E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6226" y="1817575"/>
            <a:ext cx="6338046" cy="2262781"/>
          </a:xfrm>
        </p:spPr>
        <p:txBody>
          <a:bodyPr>
            <a:normAutofit/>
          </a:bodyPr>
          <a:lstStyle/>
          <a:p>
            <a:r>
              <a:rPr lang="tr-TR" dirty="0" smtClean="0"/>
              <a:t>Genel Sosyoloji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41AEF47-ACB2-3D41-8935-831F470F7A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55893" y="3617895"/>
            <a:ext cx="5526741" cy="1908846"/>
          </a:xfrm>
        </p:spPr>
        <p:txBody>
          <a:bodyPr>
            <a:normAutofit/>
          </a:bodyPr>
          <a:lstStyle/>
          <a:p>
            <a:pPr algn="ctr"/>
            <a:r>
              <a:rPr lang="tr-TR" sz="2400" b="1"/>
              <a:t>SOS </a:t>
            </a:r>
            <a:r>
              <a:rPr lang="tr-TR" sz="2400" b="1" smtClean="0"/>
              <a:t>107</a:t>
            </a:r>
            <a:endParaRPr lang="tr-TR" sz="2400" b="1" dirty="0"/>
          </a:p>
          <a:p>
            <a:pPr algn="ctr"/>
            <a:r>
              <a:rPr lang="tr-TR" sz="2400" b="1" dirty="0"/>
              <a:t>Toplumsal Araştırma</a:t>
            </a:r>
          </a:p>
        </p:txBody>
      </p:sp>
    </p:spTree>
    <p:extLst>
      <p:ext uri="{BB962C8B-B14F-4D97-AF65-F5344CB8AC3E}">
        <p14:creationId xmlns:p14="http://schemas.microsoft.com/office/powerpoint/2010/main" val="226872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42729" y="429557"/>
            <a:ext cx="8911687" cy="1280890"/>
          </a:xfrm>
        </p:spPr>
        <p:txBody>
          <a:bodyPr/>
          <a:lstStyle/>
          <a:p>
            <a:r>
              <a:rPr lang="tr-TR" dirty="0"/>
              <a:t>Objektiflik problemi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42729" y="1371600"/>
            <a:ext cx="9251004" cy="529184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tr-TR" dirty="0"/>
              <a:t>Neden-Sonuç İlişkisi Kurmanın 3 şartı: </a:t>
            </a:r>
          </a:p>
          <a:p>
            <a:pPr lvl="1"/>
            <a:r>
              <a:rPr lang="tr-TR" dirty="0"/>
              <a:t>Görünen korelasyon olmalı </a:t>
            </a:r>
          </a:p>
          <a:p>
            <a:pPr lvl="1"/>
            <a:r>
              <a:rPr lang="tr-TR" dirty="0"/>
              <a:t>Bağımlı değişkenden önce bir bağımsız değişken olmalı </a:t>
            </a:r>
          </a:p>
          <a:p>
            <a:pPr lvl="1"/>
            <a:r>
              <a:rPr lang="tr-TR" dirty="0"/>
              <a:t>İki değişken arasında sahte ilişki yaratan değişken olmamalı. </a:t>
            </a:r>
          </a:p>
          <a:p>
            <a:r>
              <a:rPr lang="tr-TR" dirty="0"/>
              <a:t>Objektiflik İdeali: </a:t>
            </a:r>
          </a:p>
          <a:p>
            <a:pPr lvl="1"/>
            <a:r>
              <a:rPr lang="tr-TR" dirty="0"/>
              <a:t>Araştırmayı yürütürken tarafsız olmak. Bilimsel prosedürlere bağlılık ve kendi tutum ve inançlarının sonuçları etkilemesine müsaade etmeme. </a:t>
            </a:r>
          </a:p>
          <a:p>
            <a:r>
              <a:rPr lang="tr-TR" dirty="0"/>
              <a:t>Yineleme: </a:t>
            </a:r>
          </a:p>
          <a:p>
            <a:pPr lvl="1"/>
            <a:r>
              <a:rPr lang="tr-TR" dirty="0" err="1"/>
              <a:t>Research</a:t>
            </a:r>
            <a:r>
              <a:rPr lang="tr-TR" dirty="0"/>
              <a:t>;  tarafsız olmanın yolu. Diğer araştırmacıların da aynı süreçleri uygulamış ve aynı sonuçlara ulaşmış olması</a:t>
            </a:r>
          </a:p>
          <a:p>
            <a:pPr lvl="1"/>
            <a:r>
              <a:rPr lang="tr-TR" dirty="0"/>
              <a:t>Objektiflik tek çalışmada değil, devam eden bilimsel süreç içinde mümkün olur.</a:t>
            </a:r>
          </a:p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1B6A191-A986-2945-9922-7FA0245A8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6776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Sorunlar sınırlılıklar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90281" y="1731523"/>
            <a:ext cx="9014331" cy="4179699"/>
          </a:xfrm>
        </p:spPr>
        <p:txBody>
          <a:bodyPr/>
          <a:lstStyle/>
          <a:p>
            <a:r>
              <a:rPr lang="tr-TR" dirty="0"/>
              <a:t>Bilimsel sosyolojinin sınırlılıkları: 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1) insan davranışları tam hesaplanamayacak kadar karmaşıktır </a:t>
            </a:r>
          </a:p>
          <a:p>
            <a:pPr marL="0" indent="0">
              <a:buNone/>
            </a:pPr>
            <a:r>
              <a:rPr lang="tr-TR" dirty="0"/>
              <a:t>2) insanlar etrafına tepki verir; araştırmacı nesnesinin davranışını etkileyebilir </a:t>
            </a:r>
          </a:p>
          <a:p>
            <a:pPr marL="0" indent="0">
              <a:buNone/>
            </a:pPr>
            <a:r>
              <a:rPr lang="tr-TR" dirty="0"/>
              <a:t>3) sosyal yapılar değişken, bir yer/zaman için doğru olan başkası için değil </a:t>
            </a:r>
          </a:p>
          <a:p>
            <a:pPr marL="0" indent="0">
              <a:buNone/>
            </a:pPr>
            <a:r>
              <a:rPr lang="tr-TR" dirty="0"/>
              <a:t>4) sosyologlar uzaydan gelmediği için değerlerinden tamamıyla sıyrılamaz</a:t>
            </a:r>
          </a:p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03602A3-1B2B-6F47-ADE9-73828A8B0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701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Yorumlayıcı Sosyoloji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73550" y="1439694"/>
            <a:ext cx="9131062" cy="5019472"/>
          </a:xfrm>
        </p:spPr>
        <p:txBody>
          <a:bodyPr>
            <a:normAutofit/>
          </a:bodyPr>
          <a:lstStyle/>
          <a:p>
            <a:r>
              <a:rPr lang="tr-TR" sz="2400" dirty="0"/>
              <a:t>İnsanların sosyal dünyalarına atfettikleri anlamlara odaklanır. </a:t>
            </a:r>
          </a:p>
          <a:p>
            <a:pPr lvl="1"/>
            <a:r>
              <a:rPr lang="tr-TR" sz="2400" dirty="0" err="1"/>
              <a:t>Verstehen</a:t>
            </a:r>
            <a:r>
              <a:rPr lang="tr-TR" sz="2400" dirty="0"/>
              <a:t>: «</a:t>
            </a:r>
            <a:r>
              <a:rPr lang="tr-TR" sz="2400" dirty="0" err="1"/>
              <a:t>Weber’in</a:t>
            </a:r>
            <a:r>
              <a:rPr lang="tr-TR" sz="2400" dirty="0"/>
              <a:t> kişilerin öznel motivasyonlarını anlamaya çalışan yaklaşımı»</a:t>
            </a:r>
          </a:p>
          <a:p>
            <a:r>
              <a:rPr lang="tr-TR" sz="2400" dirty="0"/>
              <a:t> Pozitivist sosyolojiden farkı: </a:t>
            </a:r>
          </a:p>
          <a:p>
            <a:pPr marL="1085850" lvl="2" indent="-285750"/>
            <a:r>
              <a:rPr lang="tr-TR" sz="2400" dirty="0"/>
              <a:t>1) Anlama  süreçlerine vurgu </a:t>
            </a:r>
          </a:p>
          <a:p>
            <a:pPr marL="1085850" lvl="2" indent="-285750"/>
            <a:r>
              <a:rPr lang="tr-TR" sz="2400" dirty="0"/>
              <a:t>2) Öznellik  süreçlerine vurgu  sosyal gerçekliğin özneler tarafından nasıl anlaşıldığı  ve biçimlendirildiği </a:t>
            </a:r>
          </a:p>
          <a:p>
            <a:pPr marL="1085850" lvl="2" indent="-285750"/>
            <a:r>
              <a:rPr lang="tr-TR" sz="2400" dirty="0"/>
              <a:t>3) Nitel yöntemlerin kullanımı  </a:t>
            </a:r>
          </a:p>
          <a:p>
            <a:pPr marL="1085850" lvl="2" indent="-285750"/>
            <a:r>
              <a:rPr lang="tr-TR" sz="2400" dirty="0"/>
              <a:t>4) Araştırmacının araştırılan ile yakın iletişimde olması </a:t>
            </a:r>
          </a:p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34308DD-C2F5-4C49-B263-61567803E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885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Eleştirel Sosyoloji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2924" y="1575881"/>
            <a:ext cx="8911687" cy="4335341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  <a:p>
            <a:r>
              <a:rPr lang="tr-TR" dirty="0"/>
              <a:t>Yalnızca araştırmayı değil araştırılan konuyu nesneyi durumu değiştirmeyi de hedefleyen yaklaşım. </a:t>
            </a:r>
          </a:p>
          <a:p>
            <a:endParaRPr lang="tr-TR" dirty="0"/>
          </a:p>
          <a:p>
            <a:r>
              <a:rPr lang="tr-TR" dirty="0"/>
              <a:t> “Toplum mevcut durumuyla var olmalı mıdır?” gibi ahlaki/politik sorular sorar. </a:t>
            </a:r>
          </a:p>
          <a:p>
            <a:endParaRPr lang="tr-TR" dirty="0"/>
          </a:p>
          <a:p>
            <a:r>
              <a:rPr lang="tr-TR" dirty="0"/>
              <a:t>Araştırmanın doğasını da değiştirir. Araştırmacı hem araştırma yapma biçimiyle hem insanlarla ilişkiye girme biçimiyle  hem de bulgu ve yorumlarıyla eşitsizliğin kalkmasını hedefler.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49BDEA9-F218-0243-BDDD-C81C5817A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2769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i="1" dirty="0"/>
              <a:t> </a:t>
            </a:r>
            <a:r>
              <a:rPr lang="tr-TR" dirty="0"/>
              <a:t>Toplumsal Cinsiyet Araştırmayı Nasıl Etkiler?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00009" y="1692613"/>
            <a:ext cx="9004603" cy="4218609"/>
          </a:xfrm>
        </p:spPr>
        <p:txBody>
          <a:bodyPr>
            <a:normAutofit/>
          </a:bodyPr>
          <a:lstStyle/>
          <a:p>
            <a:r>
              <a:rPr lang="tr-TR" dirty="0" err="1"/>
              <a:t>Androsentrizm</a:t>
            </a:r>
            <a:r>
              <a:rPr lang="tr-TR" dirty="0"/>
              <a:t>: Erkek üzerinde/ erkek bakış açısına odaklanmak.</a:t>
            </a:r>
          </a:p>
          <a:p>
            <a:r>
              <a:rPr lang="tr-TR" dirty="0" err="1"/>
              <a:t>Jinesentrizm</a:t>
            </a:r>
            <a:r>
              <a:rPr lang="tr-TR" dirty="0"/>
              <a:t>: kadına odaklanmak.</a:t>
            </a:r>
          </a:p>
          <a:p>
            <a:pPr lvl="0"/>
            <a:r>
              <a:rPr lang="tr-TR" dirty="0"/>
              <a:t>Aşırı genelleme: Bir cinsiyetten alınan verileri genel için bir çıkarıma dönüştürmek.</a:t>
            </a:r>
          </a:p>
          <a:p>
            <a:pPr lvl="0"/>
            <a:r>
              <a:rPr lang="tr-TR" dirty="0"/>
              <a:t>Toplumsal cinsiyet körlüğü: toplumsal cinsiyet faktörünü araştırmada göz ardı etmek.</a:t>
            </a:r>
          </a:p>
          <a:p>
            <a:pPr lvl="0"/>
            <a:r>
              <a:rPr lang="tr-TR" dirty="0"/>
              <a:t>Çifte standartlar: araştırmacı kadın ve erkeği farklı yargılamamalı.</a:t>
            </a:r>
          </a:p>
          <a:p>
            <a:pPr lvl="0"/>
            <a:r>
              <a:rPr lang="tr-TR" dirty="0"/>
              <a:t> Müdahale: katılımcının araştırmacının cinsiyetine tepki vermesi. </a:t>
            </a:r>
          </a:p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707B0CF-401D-F048-91CE-D910A3ACD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14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Araştırma Etiği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Bulgular paylaşılmalı</a:t>
            </a:r>
          </a:p>
          <a:p>
            <a:pPr lvl="0"/>
            <a:r>
              <a:rPr lang="tr-TR" dirty="0"/>
              <a:t>Bulguların diğer çalışmalarda da kullanılmasının önü açılmalı</a:t>
            </a:r>
          </a:p>
          <a:p>
            <a:pPr lvl="0"/>
            <a:r>
              <a:rPr lang="tr-TR" dirty="0"/>
              <a:t>Kaynaklar beyan edilmeli </a:t>
            </a:r>
          </a:p>
          <a:p>
            <a:pPr lvl="0"/>
            <a:r>
              <a:rPr lang="tr-TR" dirty="0"/>
              <a:t>Deneklere zarar verilmemeli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1E2D323-D5CE-B04A-BC2A-0569AF1F8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1822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Araştırma Teknikleri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2924" y="1517515"/>
            <a:ext cx="8911687" cy="5097294"/>
          </a:xfrm>
        </p:spPr>
        <p:txBody>
          <a:bodyPr>
            <a:normAutofit/>
          </a:bodyPr>
          <a:lstStyle/>
          <a:p>
            <a:pPr lvl="0"/>
            <a:r>
              <a:rPr lang="tr-TR" dirty="0"/>
              <a:t>Deney: kontrol edilmiş bir ortamda araştırmacıların iki veya daha fazla değişken arasında neden-sonuç ilişkisini incelemesini sağlar. Araştırmacılar hipotezleri (iki ya da daha fazla değişken arasında muhtemel bir ilişki ifadesi) test etmek için deney yapar. </a:t>
            </a:r>
          </a:p>
          <a:p>
            <a:pPr lvl="0"/>
            <a:r>
              <a:rPr lang="tr-TR" dirty="0"/>
              <a:t>Anket Uygulaması: Araştırmacı anket kullanarak veya mülakat yaparak bir dizi sorulara katılanlardan yanıt toplar. İnsanların görüşleri üzerinden resim yapar. Tasvir eden bulgulara yönlendirir. </a:t>
            </a:r>
          </a:p>
          <a:p>
            <a:pPr lvl="0"/>
            <a:r>
              <a:rPr lang="tr-TR" dirty="0"/>
              <a:t>Katılımcı Gözlem: Araştırmacılar uzun süre sosyal bir ortamda insanlarla bir arada bulunurlar. Alan çalışması da denir. Araştırmacıya ‘içeriye bakış’ sağlar. Hipotezi test etmezler araştırmacılar, açıklayıcı ve tasvir edicidir</a:t>
            </a:r>
          </a:p>
          <a:p>
            <a:pPr lvl="0"/>
            <a:r>
              <a:rPr lang="tr-TR" dirty="0"/>
              <a:t>Mevcut Kaynakları/Kayıtları Kullanma: - Devlet kayıtları, arşivler, istatistiki veriler</a:t>
            </a:r>
          </a:p>
          <a:p>
            <a:pPr lvl="0"/>
            <a:r>
              <a:rPr lang="tr-TR" dirty="0"/>
              <a:t>Araştırma teknikleri, araştırmacının hedefine göre değişir birlikte de kullanılabilir.</a:t>
            </a:r>
          </a:p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11AB8A0-F612-A641-BB3E-203B1FA2F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644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145452" y="147337"/>
            <a:ext cx="8911687" cy="1280890"/>
          </a:xfrm>
        </p:spPr>
        <p:txBody>
          <a:bodyPr/>
          <a:lstStyle/>
          <a:p>
            <a:r>
              <a:rPr lang="tr-TR" dirty="0"/>
              <a:t>Sosyolojik araştırmada iki temel gereksinim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17907" y="1428227"/>
            <a:ext cx="9286704" cy="5079577"/>
          </a:xfrm>
        </p:spPr>
        <p:txBody>
          <a:bodyPr>
            <a:noAutofit/>
          </a:bodyPr>
          <a:lstStyle/>
          <a:p>
            <a:r>
              <a:rPr lang="tr-TR" sz="2000" dirty="0"/>
              <a:t>Sosyolojik  bakış</a:t>
            </a:r>
          </a:p>
          <a:p>
            <a:r>
              <a:rPr lang="tr-TR" sz="2000" dirty="0"/>
              <a:t>Merak ve sorgulama</a:t>
            </a:r>
          </a:p>
          <a:p>
            <a:endParaRPr lang="tr-TR" sz="2000" dirty="0"/>
          </a:p>
          <a:p>
            <a:r>
              <a:rPr lang="tr-TR" sz="2000" dirty="0"/>
              <a:t>İnsanlar pek çok doğruya aynı anda erişebilir; bilim, inanç, sağduyu vb.</a:t>
            </a:r>
          </a:p>
          <a:p>
            <a:pPr lvl="1"/>
            <a:r>
              <a:rPr lang="tr-TR" sz="2000" dirty="0"/>
              <a:t>İnanç </a:t>
            </a:r>
          </a:p>
          <a:p>
            <a:pPr lvl="1"/>
            <a:r>
              <a:rPr lang="tr-TR" sz="2000" dirty="0"/>
              <a:t>Uzman bilgeliği </a:t>
            </a:r>
          </a:p>
          <a:p>
            <a:pPr lvl="1"/>
            <a:r>
              <a:rPr lang="tr-TR" sz="2000" dirty="0"/>
              <a:t>Genel Kabullenmeler </a:t>
            </a:r>
          </a:p>
          <a:p>
            <a:pPr lvl="1"/>
            <a:r>
              <a:rPr lang="tr-TR" sz="2000" dirty="0"/>
              <a:t>Bilim </a:t>
            </a:r>
          </a:p>
          <a:p>
            <a:pPr lvl="2"/>
            <a:r>
              <a:rPr lang="tr-TR" sz="2000" dirty="0"/>
              <a:t>Diğerlerinden farklı olarak ampirik kanıtlara dayanır. </a:t>
            </a:r>
          </a:p>
          <a:p>
            <a:pPr lvl="2"/>
            <a:r>
              <a:rPr lang="tr-TR" sz="2000" dirty="0"/>
              <a:t>Ampirik kanıt: Deneye gözleme ve sistematik yöntemsel bilgiye dayalı veriler 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8902042-867A-484B-AEF6-F72DCF13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660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EA31AA2-7BE5-7847-8749-BC3438FA0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3220" y="329899"/>
            <a:ext cx="8911687" cy="1280890"/>
          </a:xfrm>
        </p:spPr>
        <p:txBody>
          <a:bodyPr/>
          <a:lstStyle/>
          <a:p>
            <a:r>
              <a:rPr lang="en-US" b="1" dirty="0" err="1"/>
              <a:t>Sosyolojik</a:t>
            </a:r>
            <a:r>
              <a:rPr lang="en-US" b="1" dirty="0"/>
              <a:t> </a:t>
            </a:r>
            <a:r>
              <a:rPr lang="en-US" b="1" dirty="0" err="1"/>
              <a:t>Perspektif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4E8C4-AE75-1042-9EB9-258E08718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3516" y="1446663"/>
            <a:ext cx="9471096" cy="502237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r>
              <a:rPr lang="en-US" sz="3400" dirty="0" err="1"/>
              <a:t>Görme</a:t>
            </a:r>
            <a:r>
              <a:rPr lang="en-US" sz="3400" dirty="0"/>
              <a:t> </a:t>
            </a:r>
            <a:r>
              <a:rPr lang="en-US" sz="3400" dirty="0" err="1"/>
              <a:t>biçimleri</a:t>
            </a:r>
            <a:endParaRPr lang="tr-TR" sz="3400" dirty="0"/>
          </a:p>
          <a:p>
            <a:pPr lvl="1">
              <a:lnSpc>
                <a:spcPct val="170000"/>
              </a:lnSpc>
            </a:pPr>
            <a:r>
              <a:rPr lang="en-US" sz="3400" dirty="0"/>
              <a:t>“</a:t>
            </a:r>
            <a:r>
              <a:rPr lang="en-US" sz="3400" dirty="0" err="1"/>
              <a:t>İnsanoğlu</a:t>
            </a:r>
            <a:r>
              <a:rPr lang="en-US" sz="3400" dirty="0"/>
              <a:t> </a:t>
            </a:r>
            <a:r>
              <a:rPr lang="en-US" sz="3400" dirty="0" err="1"/>
              <a:t>toplumsal</a:t>
            </a:r>
            <a:r>
              <a:rPr lang="en-US" sz="3400" dirty="0"/>
              <a:t> </a:t>
            </a:r>
            <a:r>
              <a:rPr lang="en-US" sz="3400" dirty="0" err="1"/>
              <a:t>hayvandır</a:t>
            </a:r>
            <a:r>
              <a:rPr lang="en-US" sz="3400" dirty="0"/>
              <a:t>” – </a:t>
            </a:r>
            <a:r>
              <a:rPr lang="en-US" sz="3400" i="1" dirty="0" err="1"/>
              <a:t>işbirliğine</a:t>
            </a:r>
            <a:r>
              <a:rPr lang="en-US" sz="3400" i="1" dirty="0"/>
              <a:t> </a:t>
            </a:r>
            <a:r>
              <a:rPr lang="en-US" sz="3400" i="1" dirty="0" err="1"/>
              <a:t>ihtiyacımız</a:t>
            </a:r>
            <a:r>
              <a:rPr lang="en-US" sz="3400" i="1" dirty="0"/>
              <a:t> </a:t>
            </a:r>
            <a:r>
              <a:rPr lang="en-US" sz="3400" i="1" dirty="0" err="1"/>
              <a:t>var</a:t>
            </a:r>
            <a:endParaRPr lang="tr-TR" sz="3400" dirty="0"/>
          </a:p>
          <a:p>
            <a:pPr lvl="1">
              <a:lnSpc>
                <a:spcPct val="170000"/>
              </a:lnSpc>
            </a:pPr>
            <a:r>
              <a:rPr lang="en-US" sz="3400" dirty="0"/>
              <a:t>“</a:t>
            </a:r>
            <a:r>
              <a:rPr lang="en-US" sz="3400" dirty="0" err="1"/>
              <a:t>İnsan</a:t>
            </a:r>
            <a:r>
              <a:rPr lang="en-US" sz="3400" dirty="0"/>
              <a:t> </a:t>
            </a:r>
            <a:r>
              <a:rPr lang="en-US" sz="3400" dirty="0" err="1"/>
              <a:t>toplumsal</a:t>
            </a:r>
            <a:r>
              <a:rPr lang="en-US" sz="3400" dirty="0"/>
              <a:t> </a:t>
            </a:r>
            <a:r>
              <a:rPr lang="en-US" sz="3400" dirty="0" err="1"/>
              <a:t>davranışı</a:t>
            </a:r>
            <a:r>
              <a:rPr lang="en-US" sz="3400" dirty="0"/>
              <a:t> </a:t>
            </a:r>
            <a:r>
              <a:rPr lang="en-US" sz="3400" dirty="0" err="1"/>
              <a:t>öğrenilir</a:t>
            </a:r>
            <a:r>
              <a:rPr lang="en-US" sz="3400" dirty="0"/>
              <a:t>” – </a:t>
            </a:r>
            <a:r>
              <a:rPr lang="en-US" sz="3400" i="1" dirty="0" err="1"/>
              <a:t>güdüsel</a:t>
            </a:r>
            <a:r>
              <a:rPr lang="en-US" sz="3400" i="1" dirty="0"/>
              <a:t> </a:t>
            </a:r>
            <a:r>
              <a:rPr lang="en-US" sz="3400" i="1" dirty="0" err="1"/>
              <a:t>değil</a:t>
            </a:r>
            <a:endParaRPr lang="tr-TR" sz="3400" i="1" dirty="0"/>
          </a:p>
          <a:p>
            <a:pPr lvl="1">
              <a:lnSpc>
                <a:spcPct val="170000"/>
              </a:lnSpc>
            </a:pPr>
            <a:r>
              <a:rPr lang="en-US" sz="3400" dirty="0"/>
              <a:t>“</a:t>
            </a:r>
            <a:r>
              <a:rPr lang="en-US" sz="3400" dirty="0" err="1"/>
              <a:t>İnsan</a:t>
            </a:r>
            <a:r>
              <a:rPr lang="en-US" sz="3400" dirty="0"/>
              <a:t> </a:t>
            </a:r>
            <a:r>
              <a:rPr lang="en-US" sz="3400" dirty="0" err="1"/>
              <a:t>davranışı</a:t>
            </a:r>
            <a:r>
              <a:rPr lang="en-US" sz="3400" dirty="0"/>
              <a:t> </a:t>
            </a:r>
            <a:r>
              <a:rPr lang="en-US" sz="3400" dirty="0" err="1"/>
              <a:t>anlamak</a:t>
            </a:r>
            <a:r>
              <a:rPr lang="en-US" sz="3400" dirty="0"/>
              <a:t> </a:t>
            </a:r>
            <a:r>
              <a:rPr lang="en-US" sz="3400" dirty="0" err="1"/>
              <a:t>için</a:t>
            </a:r>
            <a:r>
              <a:rPr lang="en-US" sz="3400" dirty="0"/>
              <a:t> </a:t>
            </a:r>
            <a:r>
              <a:rPr lang="en-US" sz="3400" dirty="0" err="1"/>
              <a:t>dikkatimizi</a:t>
            </a:r>
            <a:r>
              <a:rPr lang="en-US" sz="3400" dirty="0"/>
              <a:t> </a:t>
            </a:r>
            <a:r>
              <a:rPr lang="en-US" sz="3400" dirty="0" err="1"/>
              <a:t>hangi</a:t>
            </a:r>
            <a:r>
              <a:rPr lang="en-US" sz="3400" dirty="0"/>
              <a:t> </a:t>
            </a:r>
            <a:r>
              <a:rPr lang="en-US" sz="3400" dirty="0" err="1"/>
              <a:t>gruplara</a:t>
            </a:r>
            <a:r>
              <a:rPr lang="en-US" sz="3400" dirty="0"/>
              <a:t> </a:t>
            </a:r>
            <a:r>
              <a:rPr lang="en-US" sz="3400" dirty="0" err="1"/>
              <a:t>ait</a:t>
            </a:r>
            <a:r>
              <a:rPr lang="en-US" sz="3400" dirty="0"/>
              <a:t> </a:t>
            </a:r>
            <a:r>
              <a:rPr lang="en-US" sz="3400" dirty="0" err="1"/>
              <a:t>olduklarına</a:t>
            </a:r>
            <a:r>
              <a:rPr lang="en-US" sz="3400" dirty="0"/>
              <a:t> </a:t>
            </a:r>
            <a:r>
              <a:rPr lang="en-US" sz="3400" dirty="0" err="1"/>
              <a:t>odaklamalıyız</a:t>
            </a:r>
            <a:r>
              <a:rPr lang="en-US" sz="3400" dirty="0"/>
              <a:t>” –  </a:t>
            </a:r>
            <a:r>
              <a:rPr lang="en-US" sz="3400" i="1" dirty="0" err="1"/>
              <a:t>gruplar</a:t>
            </a:r>
            <a:r>
              <a:rPr lang="en-US" sz="3400" i="1" dirty="0"/>
              <a:t> </a:t>
            </a:r>
            <a:r>
              <a:rPr lang="en-US" sz="3400" i="1" dirty="0" err="1"/>
              <a:t>çeşitli</a:t>
            </a:r>
            <a:r>
              <a:rPr lang="en-US" sz="3400" i="1" dirty="0"/>
              <a:t>, </a:t>
            </a:r>
            <a:r>
              <a:rPr lang="en-US" sz="3400" i="1" dirty="0" err="1"/>
              <a:t>toplum</a:t>
            </a:r>
            <a:r>
              <a:rPr lang="en-US" sz="3400" i="1" dirty="0"/>
              <a:t> </a:t>
            </a:r>
            <a:r>
              <a:rPr lang="en-US" sz="3400" i="1" dirty="0" err="1"/>
              <a:t>ise</a:t>
            </a:r>
            <a:r>
              <a:rPr lang="en-US" sz="3400" i="1" dirty="0"/>
              <a:t> </a:t>
            </a:r>
            <a:r>
              <a:rPr lang="en-US" sz="3400" i="1" dirty="0" err="1"/>
              <a:t>en</a:t>
            </a:r>
            <a:r>
              <a:rPr lang="en-US" sz="3400" i="1" dirty="0"/>
              <a:t> </a:t>
            </a:r>
            <a:r>
              <a:rPr lang="en-US" sz="3400" i="1" dirty="0" err="1"/>
              <a:t>geniş</a:t>
            </a:r>
            <a:r>
              <a:rPr lang="en-US" sz="3400" i="1" dirty="0"/>
              <a:t> </a:t>
            </a:r>
            <a:r>
              <a:rPr lang="en-US" sz="3400" i="1" dirty="0" err="1"/>
              <a:t>grup</a:t>
            </a:r>
            <a:endParaRPr lang="tr-TR" sz="3400" i="1" dirty="0"/>
          </a:p>
          <a:p>
            <a:pPr lvl="1">
              <a:lnSpc>
                <a:spcPct val="170000"/>
              </a:lnSpc>
            </a:pPr>
            <a:r>
              <a:rPr lang="en-US" sz="3400" dirty="0"/>
              <a:t>“</a:t>
            </a:r>
            <a:r>
              <a:rPr lang="en-US" sz="3400" dirty="0" err="1"/>
              <a:t>Sosyoloji</a:t>
            </a:r>
            <a:r>
              <a:rPr lang="en-US" sz="3400" dirty="0"/>
              <a:t>  </a:t>
            </a:r>
            <a:r>
              <a:rPr lang="en-US" sz="3400" dirty="0" err="1"/>
              <a:t>insan</a:t>
            </a:r>
            <a:r>
              <a:rPr lang="en-US" sz="3400" dirty="0"/>
              <a:t> </a:t>
            </a:r>
            <a:r>
              <a:rPr lang="en-US" sz="3400" dirty="0" err="1"/>
              <a:t>yaşamındaki</a:t>
            </a:r>
            <a:r>
              <a:rPr lang="en-US" sz="3400" dirty="0"/>
              <a:t> </a:t>
            </a:r>
            <a:r>
              <a:rPr lang="en-US" sz="3400" dirty="0" err="1"/>
              <a:t>ilişkilerin</a:t>
            </a:r>
            <a:r>
              <a:rPr lang="en-US" sz="3400" dirty="0"/>
              <a:t> </a:t>
            </a:r>
            <a:r>
              <a:rPr lang="en-US" sz="3400" dirty="0" err="1"/>
              <a:t>toplamına</a:t>
            </a:r>
            <a:r>
              <a:rPr lang="en-US" sz="3400" dirty="0"/>
              <a:t> </a:t>
            </a:r>
            <a:r>
              <a:rPr lang="en-US" sz="3400" dirty="0" err="1"/>
              <a:t>bakan</a:t>
            </a:r>
            <a:r>
              <a:rPr lang="en-US" sz="3400" dirty="0"/>
              <a:t> </a:t>
            </a:r>
            <a:r>
              <a:rPr lang="en-US" sz="3400" dirty="0" err="1"/>
              <a:t>bir</a:t>
            </a:r>
            <a:r>
              <a:rPr lang="en-US" sz="3400" dirty="0"/>
              <a:t> </a:t>
            </a:r>
            <a:r>
              <a:rPr lang="en-US" sz="3400" dirty="0" err="1"/>
              <a:t>perspektiftir</a:t>
            </a:r>
            <a:r>
              <a:rPr lang="en-US" sz="3400" dirty="0"/>
              <a:t>” -  </a:t>
            </a:r>
            <a:r>
              <a:rPr lang="en-US" sz="3400" i="1" dirty="0" err="1"/>
              <a:t>farklı</a:t>
            </a:r>
            <a:r>
              <a:rPr lang="en-US" sz="3400" i="1" dirty="0"/>
              <a:t> </a:t>
            </a:r>
            <a:r>
              <a:rPr lang="en-US" sz="3400" i="1" dirty="0" err="1"/>
              <a:t>boyutları</a:t>
            </a:r>
            <a:r>
              <a:rPr lang="en-US" sz="3400" i="1" dirty="0"/>
              <a:t> </a:t>
            </a:r>
            <a:r>
              <a:rPr lang="en-US" sz="3400" i="1" dirty="0" err="1"/>
              <a:t>görmeliyiz</a:t>
            </a:r>
            <a:r>
              <a:rPr lang="en-US" sz="3400" i="1" dirty="0"/>
              <a:t>, </a:t>
            </a:r>
            <a:r>
              <a:rPr lang="en-US" sz="3400" i="1" dirty="0" err="1"/>
              <a:t>ekonomik</a:t>
            </a:r>
            <a:r>
              <a:rPr lang="en-US" sz="3400" i="1" dirty="0"/>
              <a:t>, </a:t>
            </a:r>
            <a:r>
              <a:rPr lang="en-US" sz="3400" i="1" dirty="0" err="1"/>
              <a:t>siyasi</a:t>
            </a:r>
            <a:r>
              <a:rPr lang="en-US" sz="3400" i="1" dirty="0"/>
              <a:t>, </a:t>
            </a:r>
            <a:r>
              <a:rPr lang="en-US" sz="3400" i="1" dirty="0" err="1"/>
              <a:t>tarihsel</a:t>
            </a:r>
            <a:r>
              <a:rPr lang="en-US" sz="3400" i="1" dirty="0"/>
              <a:t>, </a:t>
            </a:r>
            <a:r>
              <a:rPr lang="en-US" sz="3400" i="1" dirty="0" err="1"/>
              <a:t>coğrafi</a:t>
            </a:r>
            <a:r>
              <a:rPr lang="en-US" sz="3400" i="1" dirty="0"/>
              <a:t>, </a:t>
            </a:r>
            <a:r>
              <a:rPr lang="en-US" sz="3400" i="1" dirty="0" err="1"/>
              <a:t>psikolojik</a:t>
            </a:r>
            <a:r>
              <a:rPr lang="en-US" sz="3400" i="1" dirty="0"/>
              <a:t>…</a:t>
            </a:r>
            <a:endParaRPr lang="tr-TR" sz="3400" i="1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7DE44AC-BD93-D44E-9499-69AF21CCA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285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EA31AA2-7BE5-7847-8749-BC3438FA0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3178" y="147337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Sosyolog</a:t>
            </a:r>
            <a:r>
              <a:rPr lang="en-US" b="1" dirty="0"/>
              <a:t> </a:t>
            </a:r>
            <a:r>
              <a:rPr lang="en-US" b="1" dirty="0" err="1"/>
              <a:t>toplumsal</a:t>
            </a:r>
            <a:r>
              <a:rPr lang="en-US" b="1" dirty="0"/>
              <a:t> </a:t>
            </a:r>
            <a:r>
              <a:rPr lang="en-US" b="1" dirty="0" err="1"/>
              <a:t>dünyayı</a:t>
            </a:r>
            <a:r>
              <a:rPr lang="en-US" b="1" dirty="0"/>
              <a:t> </a:t>
            </a:r>
            <a:r>
              <a:rPr lang="en-US" b="1" dirty="0" err="1"/>
              <a:t>nasıl</a:t>
            </a:r>
            <a:r>
              <a:rPr lang="en-US" b="1" dirty="0"/>
              <a:t> </a:t>
            </a:r>
            <a:r>
              <a:rPr lang="en-US" b="1" dirty="0" err="1"/>
              <a:t>çalışır</a:t>
            </a:r>
            <a:r>
              <a:rPr lang="en-US" b="1" dirty="0"/>
              <a:t>?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4E8C4-AE75-1042-9EB9-258E08718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2401" y="944221"/>
            <a:ext cx="9845494" cy="5670223"/>
          </a:xfrm>
        </p:spPr>
        <p:txBody>
          <a:bodyPr>
            <a:normAutofit/>
          </a:bodyPr>
          <a:lstStyle/>
          <a:p>
            <a:r>
              <a:rPr lang="en-US" sz="2000" dirty="0" err="1"/>
              <a:t>Tanımlar</a:t>
            </a:r>
            <a:r>
              <a:rPr lang="en-US" sz="2000" dirty="0"/>
              <a:t>, </a:t>
            </a:r>
            <a:r>
              <a:rPr lang="en-US" sz="2000" dirty="0" err="1"/>
              <a:t>kavramlarla</a:t>
            </a:r>
            <a:r>
              <a:rPr lang="en-US" sz="2000" dirty="0"/>
              <a:t> </a:t>
            </a:r>
          </a:p>
          <a:p>
            <a:pPr lvl="1"/>
            <a:r>
              <a:rPr lang="en-US" sz="2000" dirty="0"/>
              <a:t>“</a:t>
            </a:r>
            <a:r>
              <a:rPr lang="en-US" sz="2000" dirty="0" err="1"/>
              <a:t>bilimsel</a:t>
            </a:r>
            <a:r>
              <a:rPr lang="en-US" sz="2000" dirty="0"/>
              <a:t>”, “</a:t>
            </a:r>
            <a:r>
              <a:rPr lang="en-US" sz="2000" dirty="0" err="1"/>
              <a:t>sistematik</a:t>
            </a:r>
            <a:r>
              <a:rPr lang="en-US" sz="2000" dirty="0"/>
              <a:t>” </a:t>
            </a:r>
            <a:r>
              <a:rPr lang="en-US" sz="2000" dirty="0" err="1"/>
              <a:t>ve</a:t>
            </a:r>
            <a:r>
              <a:rPr lang="en-US" sz="2000" dirty="0"/>
              <a:t> “</a:t>
            </a:r>
            <a:r>
              <a:rPr lang="en-US" sz="2000" dirty="0" err="1"/>
              <a:t>objektif</a:t>
            </a:r>
            <a:r>
              <a:rPr lang="en-US" sz="2000" dirty="0"/>
              <a:t>” </a:t>
            </a:r>
            <a:r>
              <a:rPr lang="en-US" sz="2000" dirty="0" err="1"/>
              <a:t>gibi</a:t>
            </a:r>
            <a:r>
              <a:rPr lang="en-US" sz="2000" dirty="0"/>
              <a:t>. </a:t>
            </a:r>
            <a:endParaRPr lang="tr-TR" sz="2000" dirty="0"/>
          </a:p>
          <a:p>
            <a:r>
              <a:rPr lang="en-US" sz="2000" dirty="0" err="1"/>
              <a:t>Sosyal</a:t>
            </a:r>
            <a:r>
              <a:rPr lang="en-US" sz="2000" dirty="0"/>
              <a:t> </a:t>
            </a:r>
            <a:r>
              <a:rPr lang="en-US" sz="2000" dirty="0" err="1"/>
              <a:t>davranışları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bilgi</a:t>
            </a:r>
            <a:r>
              <a:rPr lang="en-US" sz="2000" dirty="0"/>
              <a:t> </a:t>
            </a:r>
            <a:r>
              <a:rPr lang="en-US" sz="2000" dirty="0" err="1"/>
              <a:t>türlerini</a:t>
            </a:r>
            <a:r>
              <a:rPr lang="en-US" sz="2000" dirty="0"/>
              <a:t> </a:t>
            </a:r>
            <a:r>
              <a:rPr lang="en-US" sz="2000" dirty="0" err="1"/>
              <a:t>inceleyerek</a:t>
            </a:r>
            <a:r>
              <a:rPr lang="en-US" sz="2000" dirty="0"/>
              <a:t> </a:t>
            </a:r>
            <a:r>
              <a:rPr lang="en-US" sz="2000" dirty="0" err="1"/>
              <a:t>sosyal</a:t>
            </a:r>
            <a:r>
              <a:rPr lang="en-US" sz="2000" dirty="0"/>
              <a:t> </a:t>
            </a:r>
            <a:r>
              <a:rPr lang="en-US" sz="2000" dirty="0" err="1"/>
              <a:t>hayat</a:t>
            </a:r>
            <a:r>
              <a:rPr lang="en-US" sz="2000" dirty="0"/>
              <a:t> </a:t>
            </a:r>
            <a:r>
              <a:rPr lang="en-US" sz="2000" dirty="0" err="1"/>
              <a:t>hakkında</a:t>
            </a:r>
            <a:r>
              <a:rPr lang="en-US" sz="2000" dirty="0"/>
              <a:t> </a:t>
            </a:r>
            <a:r>
              <a:rPr lang="en-US" sz="2000" dirty="0" err="1"/>
              <a:t>üretmeye</a:t>
            </a:r>
            <a:r>
              <a:rPr lang="en-US" sz="2000" dirty="0"/>
              <a:t> </a:t>
            </a:r>
            <a:r>
              <a:rPr lang="en-US" sz="2000" dirty="0" err="1"/>
              <a:t>çalışır</a:t>
            </a:r>
            <a:r>
              <a:rPr lang="en-US" sz="2000" dirty="0"/>
              <a:t>. </a:t>
            </a:r>
            <a:endParaRPr lang="tr-TR" sz="2000" dirty="0"/>
          </a:p>
          <a:p>
            <a:r>
              <a:rPr lang="en-US" sz="2000" dirty="0" err="1"/>
              <a:t>Amaç</a:t>
            </a:r>
            <a:r>
              <a:rPr lang="en-US" sz="2000" dirty="0"/>
              <a:t>, </a:t>
            </a:r>
            <a:r>
              <a:rPr lang="en-US" sz="2000" dirty="0" err="1"/>
              <a:t>temel</a:t>
            </a:r>
            <a:r>
              <a:rPr lang="en-US" sz="2000" dirty="0"/>
              <a:t> </a:t>
            </a:r>
            <a:r>
              <a:rPr lang="en-US" sz="2000" dirty="0" err="1"/>
              <a:t>olarak</a:t>
            </a:r>
            <a:r>
              <a:rPr lang="en-US" sz="2000" dirty="0"/>
              <a:t>, </a:t>
            </a:r>
            <a:r>
              <a:rPr lang="en-US" sz="2000" dirty="0" err="1"/>
              <a:t>sosyologların</a:t>
            </a:r>
            <a:r>
              <a:rPr lang="en-US" sz="2000" dirty="0"/>
              <a:t> </a:t>
            </a:r>
            <a:r>
              <a:rPr lang="en-US" sz="2000" b="1" dirty="0" err="1"/>
              <a:t>sadece</a:t>
            </a:r>
            <a:r>
              <a:rPr lang="en-US" sz="2000" b="1" dirty="0"/>
              <a:t> </a:t>
            </a:r>
            <a:r>
              <a:rPr lang="en-US" sz="2000" b="1" dirty="0" err="1"/>
              <a:t>görüşe</a:t>
            </a:r>
            <a:r>
              <a:rPr lang="en-US" sz="2000" dirty="0"/>
              <a:t> </a:t>
            </a:r>
            <a:r>
              <a:rPr lang="en-US" sz="2000" dirty="0" err="1"/>
              <a:t>dayalı</a:t>
            </a:r>
            <a:r>
              <a:rPr lang="en-US" sz="2000" dirty="0"/>
              <a:t> </a:t>
            </a:r>
            <a:r>
              <a:rPr lang="en-US" sz="2000" dirty="0" err="1"/>
              <a:t>olmaktan</a:t>
            </a:r>
            <a:r>
              <a:rPr lang="en-US" sz="2000" dirty="0"/>
              <a:t> </a:t>
            </a:r>
            <a:r>
              <a:rPr lang="en-US" sz="2000" dirty="0" err="1"/>
              <a:t>çok</a:t>
            </a:r>
            <a:r>
              <a:rPr lang="en-US" sz="2000" dirty="0"/>
              <a:t> </a:t>
            </a:r>
            <a:r>
              <a:rPr lang="en-US" sz="2000" b="1" dirty="0" err="1"/>
              <a:t>olgusal</a:t>
            </a:r>
            <a:r>
              <a:rPr lang="en-US" sz="2000" b="1" dirty="0"/>
              <a:t> </a:t>
            </a:r>
            <a:r>
              <a:rPr lang="en-US" sz="2000" b="1" dirty="0" err="1"/>
              <a:t>bilgi</a:t>
            </a:r>
            <a:r>
              <a:rPr lang="en-US" sz="2000" dirty="0"/>
              <a:t> </a:t>
            </a:r>
            <a:r>
              <a:rPr lang="en-US" sz="2000" dirty="0" err="1"/>
              <a:t>üretmeye</a:t>
            </a:r>
            <a:r>
              <a:rPr lang="en-US" sz="2000" dirty="0"/>
              <a:t> </a:t>
            </a:r>
            <a:r>
              <a:rPr lang="en-US" sz="2000" dirty="0" err="1"/>
              <a:t>çalışmasıdır</a:t>
            </a:r>
            <a:r>
              <a:rPr lang="en-US" sz="2000" dirty="0"/>
              <a:t>. </a:t>
            </a:r>
            <a:r>
              <a:rPr lang="en-US" sz="2000" dirty="0" err="1"/>
              <a:t>Basit</a:t>
            </a:r>
            <a:r>
              <a:rPr lang="en-US" sz="2000" dirty="0"/>
              <a:t> </a:t>
            </a:r>
            <a:r>
              <a:rPr lang="en-US" sz="2000" dirty="0" err="1"/>
              <a:t>anlamda</a:t>
            </a:r>
            <a:r>
              <a:rPr lang="en-US" sz="2000" dirty="0"/>
              <a:t>, </a:t>
            </a:r>
            <a:r>
              <a:rPr lang="en-US" sz="2000" dirty="0" err="1"/>
              <a:t>sosyologlar</a:t>
            </a:r>
            <a:r>
              <a:rPr lang="en-US" sz="2000" dirty="0"/>
              <a:t> </a:t>
            </a:r>
            <a:r>
              <a:rPr lang="en-US" sz="2000" dirty="0" err="1"/>
              <a:t>araştırma</a:t>
            </a:r>
            <a:r>
              <a:rPr lang="en-US" sz="2000" dirty="0"/>
              <a:t> </a:t>
            </a:r>
            <a:r>
              <a:rPr lang="en-US" sz="2000" dirty="0" err="1"/>
              <a:t>kapsamına</a:t>
            </a:r>
            <a:r>
              <a:rPr lang="en-US" sz="2000" dirty="0"/>
              <a:t> </a:t>
            </a:r>
            <a:r>
              <a:rPr lang="en-US" sz="2000" dirty="0" err="1"/>
              <a:t>girmeyen</a:t>
            </a:r>
            <a:r>
              <a:rPr lang="en-US" sz="2000" dirty="0"/>
              <a:t> </a:t>
            </a:r>
            <a:r>
              <a:rPr lang="en-US" sz="2000" dirty="0" err="1"/>
              <a:t>kişisel</a:t>
            </a:r>
            <a:r>
              <a:rPr lang="en-US" sz="2000" dirty="0"/>
              <a:t> </a:t>
            </a:r>
            <a:r>
              <a:rPr lang="en-US" sz="2000" dirty="0" err="1"/>
              <a:t>önyargılardan</a:t>
            </a:r>
            <a:r>
              <a:rPr lang="en-US" sz="2000" dirty="0"/>
              <a:t> </a:t>
            </a:r>
            <a:r>
              <a:rPr lang="en-US" sz="2000" dirty="0" err="1"/>
              <a:t>kaçınmaya</a:t>
            </a:r>
            <a:r>
              <a:rPr lang="en-US" sz="2000" dirty="0"/>
              <a:t> </a:t>
            </a:r>
            <a:r>
              <a:rPr lang="en-US" sz="2000" dirty="0" err="1"/>
              <a:t>çalışırlar</a:t>
            </a:r>
            <a:r>
              <a:rPr lang="en-US" sz="2000" dirty="0"/>
              <a:t>.</a:t>
            </a:r>
            <a:endParaRPr lang="tr-TR" sz="2000" dirty="0"/>
          </a:p>
          <a:p>
            <a:r>
              <a:rPr lang="en-US" sz="2000" dirty="0" err="1"/>
              <a:t>Sosyal</a:t>
            </a:r>
            <a:r>
              <a:rPr lang="en-US" sz="2000" dirty="0"/>
              <a:t> </a:t>
            </a:r>
            <a:r>
              <a:rPr lang="en-US" sz="2000" dirty="0" err="1"/>
              <a:t>davranışları</a:t>
            </a:r>
            <a:r>
              <a:rPr lang="en-US" sz="2000" dirty="0"/>
              <a:t> </a:t>
            </a:r>
            <a:r>
              <a:rPr lang="en-US" sz="2000" dirty="0" err="1"/>
              <a:t>incelemek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b="1" dirty="0" err="1"/>
              <a:t>sistematik</a:t>
            </a:r>
            <a:r>
              <a:rPr lang="en-US" sz="2000" dirty="0"/>
              <a:t> </a:t>
            </a:r>
            <a:r>
              <a:rPr lang="en-US" sz="2000" dirty="0" err="1"/>
              <a:t>yollar</a:t>
            </a:r>
            <a:r>
              <a:rPr lang="en-US" sz="2000" dirty="0"/>
              <a:t>. Bu, </a:t>
            </a:r>
            <a:r>
              <a:rPr lang="en-US" sz="2000" dirty="0" err="1"/>
              <a:t>sosyologlar</a:t>
            </a:r>
            <a:r>
              <a:rPr lang="en-US" sz="2000" dirty="0"/>
              <a:t> </a:t>
            </a:r>
            <a:r>
              <a:rPr lang="en-US" sz="2000" b="1" dirty="0" err="1"/>
              <a:t>araştırma</a:t>
            </a:r>
            <a:r>
              <a:rPr lang="en-US" sz="2000" b="1" dirty="0"/>
              <a:t> </a:t>
            </a:r>
            <a:r>
              <a:rPr lang="en-US" sz="2000" b="1" dirty="0" err="1"/>
              <a:t>yöntemleri</a:t>
            </a:r>
            <a:r>
              <a:rPr lang="en-US" sz="2000" b="1" dirty="0"/>
              <a:t> (</a:t>
            </a:r>
            <a:r>
              <a:rPr lang="en-US" sz="2000" b="1" dirty="0" err="1"/>
              <a:t>anketler</a:t>
            </a:r>
            <a:r>
              <a:rPr lang="en-US" sz="2000" b="1" dirty="0"/>
              <a:t>, </a:t>
            </a:r>
            <a:r>
              <a:rPr lang="en-US" sz="2000" b="1" dirty="0" err="1"/>
              <a:t>gözlemler</a:t>
            </a:r>
            <a:r>
              <a:rPr lang="en-US" sz="2000" b="1" dirty="0"/>
              <a:t>, </a:t>
            </a:r>
            <a:r>
              <a:rPr lang="en-US" sz="2000" b="1" dirty="0" err="1"/>
              <a:t>deneyler</a:t>
            </a:r>
            <a:r>
              <a:rPr lang="en-US" sz="2000" b="1" dirty="0"/>
              <a:t> vb.) </a:t>
            </a:r>
            <a:r>
              <a:rPr lang="en-US" sz="2000" dirty="0" err="1"/>
              <a:t>kullanmayı</a:t>
            </a:r>
            <a:r>
              <a:rPr lang="en-US" sz="2000" dirty="0"/>
              <a:t> </a:t>
            </a:r>
            <a:r>
              <a:rPr lang="en-US" sz="2000" dirty="0" err="1"/>
              <a:t>denediği</a:t>
            </a:r>
            <a:r>
              <a:rPr lang="en-US" sz="2000" dirty="0"/>
              <a:t> </a:t>
            </a:r>
            <a:r>
              <a:rPr lang="en-US" sz="2000" dirty="0" err="1"/>
              <a:t>anlamına</a:t>
            </a:r>
            <a:r>
              <a:rPr lang="en-US" sz="2000" dirty="0"/>
              <a:t> </a:t>
            </a:r>
            <a:r>
              <a:rPr lang="en-US" sz="2000" dirty="0" err="1"/>
              <a:t>gelir</a:t>
            </a:r>
            <a:r>
              <a:rPr lang="en-US" sz="2000" dirty="0"/>
              <a:t>. </a:t>
            </a:r>
            <a:r>
              <a:rPr lang="en-US" sz="2000" dirty="0" err="1"/>
              <a:t>Bunlar</a:t>
            </a:r>
            <a:r>
              <a:rPr lang="en-US" sz="2000" dirty="0"/>
              <a:t> </a:t>
            </a:r>
            <a:r>
              <a:rPr lang="en-US" sz="2000" dirty="0" err="1"/>
              <a:t>belirli</a:t>
            </a:r>
            <a:r>
              <a:rPr lang="en-US" sz="2000" dirty="0"/>
              <a:t> </a:t>
            </a:r>
            <a:r>
              <a:rPr lang="en-US" sz="2000" b="1" dirty="0" err="1"/>
              <a:t>ispat</a:t>
            </a:r>
            <a:r>
              <a:rPr lang="en-US" sz="2000" b="1" dirty="0"/>
              <a:t> </a:t>
            </a:r>
            <a:r>
              <a:rPr lang="en-US" sz="2000" b="1" dirty="0" err="1"/>
              <a:t>yöntemlerine</a:t>
            </a:r>
            <a:r>
              <a:rPr lang="en-US" sz="2000" b="1" dirty="0"/>
              <a:t> </a:t>
            </a:r>
            <a:r>
              <a:rPr lang="en-US" sz="2000" dirty="0" err="1"/>
              <a:t>göre</a:t>
            </a:r>
            <a:r>
              <a:rPr lang="en-US" sz="2000" dirty="0"/>
              <a:t> </a:t>
            </a:r>
            <a:r>
              <a:rPr lang="en-US" sz="2000" dirty="0" err="1"/>
              <a:t>yapılır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Özetle</a:t>
            </a:r>
            <a:r>
              <a:rPr lang="en-US" sz="2000" dirty="0"/>
              <a:t>: </a:t>
            </a:r>
            <a:endParaRPr lang="tr-TR" sz="2000" dirty="0"/>
          </a:p>
          <a:p>
            <a:pPr lvl="1"/>
            <a:r>
              <a:rPr lang="en-US" sz="2000" dirty="0" err="1"/>
              <a:t>Sosyoloji</a:t>
            </a:r>
            <a:r>
              <a:rPr lang="en-US" sz="2000" dirty="0"/>
              <a:t>, </a:t>
            </a:r>
            <a:r>
              <a:rPr lang="en-US" sz="2000" dirty="0" err="1"/>
              <a:t>insan</a:t>
            </a:r>
            <a:r>
              <a:rPr lang="en-US" sz="2000" dirty="0"/>
              <a:t> </a:t>
            </a:r>
            <a:r>
              <a:rPr lang="en-US" sz="2000" dirty="0" err="1"/>
              <a:t>sosyal</a:t>
            </a:r>
            <a:r>
              <a:rPr lang="en-US" sz="2000" dirty="0"/>
              <a:t> </a:t>
            </a:r>
            <a:r>
              <a:rPr lang="en-US" sz="2000" dirty="0" err="1"/>
              <a:t>ilişkileri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ilgili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sosyal</a:t>
            </a:r>
            <a:r>
              <a:rPr lang="en-US" sz="2000" dirty="0"/>
              <a:t> </a:t>
            </a:r>
            <a:r>
              <a:rPr lang="en-US" sz="2000" dirty="0" err="1"/>
              <a:t>bilimdir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endParaRPr lang="tr-TR" sz="2000" dirty="0"/>
          </a:p>
          <a:p>
            <a:pPr lvl="1"/>
            <a:r>
              <a:rPr lang="en-US" sz="2000" dirty="0"/>
              <a:t>Bu </a:t>
            </a:r>
            <a:r>
              <a:rPr lang="en-US" sz="2000" dirty="0" err="1"/>
              <a:t>ilişkiler</a:t>
            </a:r>
            <a:r>
              <a:rPr lang="en-US" sz="2000" dirty="0"/>
              <a:t>, </a:t>
            </a:r>
            <a:r>
              <a:rPr lang="en-US" sz="2000" dirty="0" err="1"/>
              <a:t>sosyal</a:t>
            </a:r>
            <a:r>
              <a:rPr lang="en-US" sz="2000" dirty="0"/>
              <a:t> </a:t>
            </a:r>
            <a:r>
              <a:rPr lang="en-US" sz="2000" dirty="0" err="1"/>
              <a:t>gruplar</a:t>
            </a:r>
            <a:r>
              <a:rPr lang="en-US" sz="2000" dirty="0"/>
              <a:t> </a:t>
            </a:r>
            <a:r>
              <a:rPr lang="en-US" sz="2000" dirty="0" err="1"/>
              <a:t>örgütler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toplumlar</a:t>
            </a:r>
            <a:r>
              <a:rPr lang="en-US" sz="2000" dirty="0"/>
              <a:t> </a:t>
            </a:r>
            <a:r>
              <a:rPr lang="en-US" sz="2000" dirty="0" err="1"/>
              <a:t>açısından</a:t>
            </a:r>
            <a:r>
              <a:rPr lang="en-US" sz="2000" dirty="0"/>
              <a:t> </a:t>
            </a:r>
            <a:r>
              <a:rPr lang="en-US" sz="2000" dirty="0" err="1"/>
              <a:t>çeşitli</a:t>
            </a:r>
            <a:r>
              <a:rPr lang="en-US" sz="2000" dirty="0"/>
              <a:t> </a:t>
            </a:r>
            <a:r>
              <a:rPr lang="en-US" sz="2000" dirty="0" err="1"/>
              <a:t>şekillerde</a:t>
            </a:r>
            <a:r>
              <a:rPr lang="en-US" sz="2000" dirty="0"/>
              <a:t> </a:t>
            </a:r>
            <a:r>
              <a:rPr lang="en-US" sz="2000" dirty="0" err="1"/>
              <a:t>düzenlenir</a:t>
            </a:r>
            <a:r>
              <a:rPr lang="en-US" sz="2000" dirty="0"/>
              <a:t>.</a:t>
            </a:r>
            <a:endParaRPr lang="tr-TR" sz="2000" dirty="0"/>
          </a:p>
          <a:p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884662A-AAF6-7F4C-A996-E60366CBB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920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EA31AA2-7BE5-7847-8749-BC3438FA0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246920"/>
            <a:ext cx="8911687" cy="1280890"/>
          </a:xfrm>
        </p:spPr>
        <p:txBody>
          <a:bodyPr/>
          <a:lstStyle/>
          <a:p>
            <a:r>
              <a:rPr lang="en-US" b="1" dirty="0" err="1"/>
              <a:t>Sosyolojik</a:t>
            </a:r>
            <a:r>
              <a:rPr lang="en-US" b="1" dirty="0"/>
              <a:t>  </a:t>
            </a:r>
            <a:r>
              <a:rPr lang="en-US" b="1" dirty="0" err="1"/>
              <a:t>sorular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4E8C4-AE75-1042-9EB9-258E08718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5910" y="1300899"/>
            <a:ext cx="9938702" cy="5199934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1.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nokta</a:t>
            </a:r>
            <a:r>
              <a:rPr lang="en-US" dirty="0"/>
              <a:t> </a:t>
            </a:r>
            <a:r>
              <a:rPr lang="en-US" b="1" dirty="0" err="1"/>
              <a:t>olgular</a:t>
            </a:r>
            <a:r>
              <a:rPr lang="en-US" b="1" dirty="0"/>
              <a:t> </a:t>
            </a:r>
            <a:r>
              <a:rPr lang="en-US" b="1" dirty="0" err="1"/>
              <a:t>ile</a:t>
            </a:r>
            <a:r>
              <a:rPr lang="en-US" b="1" dirty="0"/>
              <a:t> </a:t>
            </a:r>
            <a:r>
              <a:rPr lang="en-US" b="1" dirty="0" err="1"/>
              <a:t>fikirler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farkı</a:t>
            </a:r>
            <a:r>
              <a:rPr lang="en-US" dirty="0"/>
              <a:t> </a:t>
            </a:r>
            <a:r>
              <a:rPr lang="en-US" dirty="0" err="1"/>
              <a:t>anlamak</a:t>
            </a:r>
            <a:r>
              <a:rPr lang="en-US" dirty="0"/>
              <a:t>.</a:t>
            </a:r>
            <a:endParaRPr lang="tr-TR" dirty="0"/>
          </a:p>
          <a:p>
            <a:pPr lvl="1"/>
            <a:r>
              <a:rPr lang="en-US" dirty="0" err="1"/>
              <a:t>Yılın</a:t>
            </a:r>
            <a:r>
              <a:rPr lang="en-US" dirty="0"/>
              <a:t> </a:t>
            </a:r>
            <a:r>
              <a:rPr lang="en-US" dirty="0" err="1"/>
              <a:t>sonunda</a:t>
            </a:r>
            <a:r>
              <a:rPr lang="en-US" dirty="0"/>
              <a:t> </a:t>
            </a:r>
            <a:r>
              <a:rPr lang="en-US" dirty="0" err="1"/>
              <a:t>sınav</a:t>
            </a:r>
            <a:r>
              <a:rPr lang="en-US" dirty="0"/>
              <a:t> </a:t>
            </a:r>
            <a:r>
              <a:rPr lang="en-US" dirty="0" err="1"/>
              <a:t>olacağınız</a:t>
            </a:r>
            <a:r>
              <a:rPr lang="en-US" dirty="0"/>
              <a:t> </a:t>
            </a:r>
            <a:r>
              <a:rPr lang="en-US" dirty="0" err="1"/>
              <a:t>olgu</a:t>
            </a:r>
            <a:r>
              <a:rPr lang="en-US" dirty="0"/>
              <a:t>, </a:t>
            </a:r>
            <a:r>
              <a:rPr lang="en-US" dirty="0" err="1"/>
              <a:t>sizin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zeki</a:t>
            </a:r>
            <a:r>
              <a:rPr lang="en-US" dirty="0"/>
              <a:t> </a:t>
            </a:r>
            <a:r>
              <a:rPr lang="en-US" dirty="0" err="1"/>
              <a:t>olduğunuzu</a:t>
            </a:r>
            <a:r>
              <a:rPr lang="en-US" dirty="0"/>
              <a:t> </a:t>
            </a:r>
            <a:r>
              <a:rPr lang="en-US" dirty="0" err="1"/>
              <a:t>düşünmem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fikir</a:t>
            </a:r>
            <a:r>
              <a:rPr lang="en-US" dirty="0"/>
              <a:t>…</a:t>
            </a:r>
            <a:endParaRPr lang="tr-TR" dirty="0"/>
          </a:p>
          <a:p>
            <a:pPr marL="800100" lvl="1"/>
            <a:r>
              <a:rPr lang="en-US" dirty="0" err="1"/>
              <a:t>Sosyolog</a:t>
            </a:r>
            <a:r>
              <a:rPr lang="en-US" dirty="0"/>
              <a:t>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davranışları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olgusal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üretmeye</a:t>
            </a:r>
            <a:r>
              <a:rPr lang="en-US" dirty="0"/>
              <a:t>, </a:t>
            </a:r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etmeye</a:t>
            </a:r>
            <a:r>
              <a:rPr lang="en-US" dirty="0"/>
              <a:t> </a:t>
            </a:r>
            <a:r>
              <a:rPr lang="en-US" dirty="0" err="1"/>
              <a:t>çalışır</a:t>
            </a:r>
            <a:r>
              <a:rPr lang="en-US" dirty="0"/>
              <a:t>. 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 </a:t>
            </a:r>
            <a:endParaRPr lang="tr-TR" dirty="0"/>
          </a:p>
          <a:p>
            <a:pPr lvl="0"/>
            <a:r>
              <a:rPr lang="en-US" b="1" dirty="0"/>
              <a:t>2. </a:t>
            </a:r>
            <a:r>
              <a:rPr lang="en-US" b="1" dirty="0" err="1"/>
              <a:t>Olgusal</a:t>
            </a:r>
            <a:r>
              <a:rPr lang="en-US" b="1" dirty="0"/>
              <a:t> </a:t>
            </a:r>
            <a:r>
              <a:rPr lang="en-US" b="1" dirty="0" err="1"/>
              <a:t>bilginin</a:t>
            </a:r>
            <a:r>
              <a:rPr lang="en-US" b="1" dirty="0"/>
              <a:t> </a:t>
            </a:r>
            <a:r>
              <a:rPr lang="en-US" b="1" dirty="0" err="1"/>
              <a:t>nasıl</a:t>
            </a:r>
            <a:r>
              <a:rPr lang="en-US" b="1" dirty="0"/>
              <a:t> </a:t>
            </a:r>
            <a:r>
              <a:rPr lang="en-US" b="1" dirty="0" err="1"/>
              <a:t>elde</a:t>
            </a:r>
            <a:r>
              <a:rPr lang="en-US" b="1" dirty="0"/>
              <a:t> </a:t>
            </a:r>
            <a:r>
              <a:rPr lang="en-US" b="1" dirty="0" err="1"/>
              <a:t>edildiğini</a:t>
            </a:r>
            <a:r>
              <a:rPr lang="en-US" b="1" dirty="0"/>
              <a:t> </a:t>
            </a:r>
            <a:r>
              <a:rPr lang="en-US" b="1" dirty="0" err="1"/>
              <a:t>gösterme</a:t>
            </a:r>
            <a:r>
              <a:rPr lang="en-US" b="1" dirty="0"/>
              <a:t> </a:t>
            </a:r>
            <a:r>
              <a:rPr lang="en-US" b="1" dirty="0" err="1"/>
              <a:t>yeteneği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dünya</a:t>
            </a:r>
            <a:r>
              <a:rPr lang="en-US" dirty="0"/>
              <a:t> </a:t>
            </a:r>
            <a:r>
              <a:rPr lang="en-US" dirty="0" err="1"/>
              <a:t>açısından</a:t>
            </a:r>
            <a:r>
              <a:rPr lang="en-US" dirty="0"/>
              <a:t> </a:t>
            </a:r>
            <a:r>
              <a:rPr lang="en-US" dirty="0" err="1"/>
              <a:t>önemini</a:t>
            </a:r>
            <a:r>
              <a:rPr lang="en-US" dirty="0"/>
              <a:t> </a:t>
            </a:r>
            <a:r>
              <a:rPr lang="en-US" dirty="0" err="1"/>
              <a:t>vurgulama</a:t>
            </a:r>
            <a:r>
              <a:rPr lang="en-US" dirty="0"/>
              <a:t>.</a:t>
            </a:r>
            <a:endParaRPr lang="tr-TR" dirty="0"/>
          </a:p>
          <a:p>
            <a:pPr lvl="1"/>
            <a:r>
              <a:rPr lang="en-US" i="1" dirty="0" err="1"/>
              <a:t>Kimin</a:t>
            </a:r>
            <a:r>
              <a:rPr lang="en-US" i="1" dirty="0"/>
              <a:t> </a:t>
            </a:r>
            <a:r>
              <a:rPr lang="en-US" i="1" dirty="0" err="1"/>
              <a:t>için</a:t>
            </a:r>
            <a:r>
              <a:rPr lang="en-US" i="1" dirty="0"/>
              <a:t>, ne </a:t>
            </a:r>
            <a:r>
              <a:rPr lang="en-US" i="1" dirty="0" err="1"/>
              <a:t>amaçla</a:t>
            </a:r>
            <a:r>
              <a:rPr lang="en-US" i="1" dirty="0"/>
              <a:t> </a:t>
            </a:r>
            <a:r>
              <a:rPr lang="en-US" i="1" dirty="0" err="1"/>
              <a:t>yapılır</a:t>
            </a:r>
            <a:r>
              <a:rPr lang="en-US" i="1" dirty="0"/>
              <a:t>? </a:t>
            </a:r>
            <a:r>
              <a:rPr lang="en-US" i="1" dirty="0" err="1"/>
              <a:t>Teorik</a:t>
            </a:r>
            <a:r>
              <a:rPr lang="en-US" i="1" dirty="0"/>
              <a:t> </a:t>
            </a:r>
            <a:r>
              <a:rPr lang="en-US" i="1" dirty="0" err="1"/>
              <a:t>sorular</a:t>
            </a:r>
            <a:r>
              <a:rPr lang="en-US" i="1" dirty="0"/>
              <a:t> </a:t>
            </a:r>
            <a:r>
              <a:rPr lang="en-US" i="1" dirty="0" err="1"/>
              <a:t>sorulur</a:t>
            </a:r>
            <a:r>
              <a:rPr lang="en-US" i="1" dirty="0"/>
              <a:t>.</a:t>
            </a:r>
            <a:endParaRPr lang="tr-TR" dirty="0"/>
          </a:p>
          <a:p>
            <a:pPr lvl="1"/>
            <a:r>
              <a:rPr lang="en-US" dirty="0" err="1"/>
              <a:t>Örneğin</a:t>
            </a:r>
            <a:r>
              <a:rPr lang="en-US" dirty="0"/>
              <a:t> 1995 </a:t>
            </a:r>
            <a:r>
              <a:rPr lang="en-US" dirty="0" err="1"/>
              <a:t>yılında</a:t>
            </a:r>
            <a:r>
              <a:rPr lang="en-US" dirty="0"/>
              <a:t> </a:t>
            </a:r>
            <a:r>
              <a:rPr lang="en-US" dirty="0" err="1"/>
              <a:t>İngiltere</a:t>
            </a:r>
            <a:r>
              <a:rPr lang="en-US" dirty="0"/>
              <a:t> de 160,000 </a:t>
            </a:r>
            <a:r>
              <a:rPr lang="en-US" dirty="0" err="1"/>
              <a:t>evlilik</a:t>
            </a:r>
            <a:r>
              <a:rPr lang="en-US" dirty="0"/>
              <a:t> </a:t>
            </a:r>
            <a:r>
              <a:rPr lang="en-US" dirty="0" err="1"/>
              <a:t>boşanma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sonlanmış</a:t>
            </a:r>
            <a:r>
              <a:rPr lang="en-US" dirty="0"/>
              <a:t>. </a:t>
            </a:r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/>
              <a:t>sorusu</a:t>
            </a:r>
            <a:r>
              <a:rPr lang="en-US" dirty="0"/>
              <a:t>? </a:t>
            </a:r>
            <a:r>
              <a:rPr lang="en-US" dirty="0" err="1"/>
              <a:t>Boşanmanın</a:t>
            </a:r>
            <a:r>
              <a:rPr lang="en-US" dirty="0"/>
              <a:t> </a:t>
            </a:r>
            <a:r>
              <a:rPr lang="en-US" dirty="0" err="1"/>
              <a:t>nedenleri</a:t>
            </a:r>
            <a:r>
              <a:rPr lang="en-US" dirty="0"/>
              <a:t> </a:t>
            </a:r>
            <a:r>
              <a:rPr lang="en-US" dirty="0" err="1"/>
              <a:t>nedir</a:t>
            </a:r>
            <a:r>
              <a:rPr lang="en-US" dirty="0"/>
              <a:t>? Ne </a:t>
            </a:r>
            <a:r>
              <a:rPr lang="en-US" dirty="0" err="1"/>
              <a:t>etkilemektedir</a:t>
            </a:r>
            <a:r>
              <a:rPr lang="en-US" dirty="0"/>
              <a:t>?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 </a:t>
            </a:r>
            <a:endParaRPr lang="tr-TR" dirty="0"/>
          </a:p>
          <a:p>
            <a:pPr lvl="0"/>
            <a:r>
              <a:rPr lang="en-US" b="1" dirty="0"/>
              <a:t>3. </a:t>
            </a:r>
            <a:r>
              <a:rPr lang="en-US" b="1" dirty="0" err="1"/>
              <a:t>Karşılaştırma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çeşit</a:t>
            </a:r>
            <a:r>
              <a:rPr lang="en-US" dirty="0"/>
              <a:t> </a:t>
            </a:r>
            <a:r>
              <a:rPr lang="en-US" dirty="0" err="1"/>
              <a:t>soru</a:t>
            </a:r>
            <a:r>
              <a:rPr lang="en-US" dirty="0"/>
              <a:t> </a:t>
            </a:r>
            <a:r>
              <a:rPr lang="en-US" dirty="0" err="1"/>
              <a:t>sorma</a:t>
            </a:r>
            <a:r>
              <a:rPr lang="en-US" dirty="0"/>
              <a:t> </a:t>
            </a:r>
            <a:r>
              <a:rPr lang="en-US" dirty="0" err="1"/>
              <a:t>yöntemidir</a:t>
            </a:r>
            <a:r>
              <a:rPr lang="en-US" dirty="0"/>
              <a:t>.</a:t>
            </a:r>
            <a:endParaRPr lang="tr-TR" dirty="0"/>
          </a:p>
          <a:p>
            <a:pPr lvl="1"/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toplumu</a:t>
            </a:r>
            <a:r>
              <a:rPr lang="en-US" dirty="0"/>
              <a:t> </a:t>
            </a:r>
            <a:r>
              <a:rPr lang="en-US" dirty="0" err="1"/>
              <a:t>karşılaştırma</a:t>
            </a:r>
            <a:r>
              <a:rPr lang="en-US" dirty="0"/>
              <a:t> </a:t>
            </a:r>
            <a:r>
              <a:rPr lang="en-US" dirty="0" err="1"/>
              <a:t>olacağı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,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toplumun</a:t>
            </a:r>
            <a:r>
              <a:rPr lang="en-US" dirty="0"/>
              <a:t> </a:t>
            </a:r>
            <a:r>
              <a:rPr lang="en-US" dirty="0" err="1"/>
              <a:t>geçmişini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şu</a:t>
            </a:r>
            <a:r>
              <a:rPr lang="en-US" dirty="0"/>
              <a:t> </a:t>
            </a:r>
            <a:r>
              <a:rPr lang="en-US" dirty="0" err="1"/>
              <a:t>anını</a:t>
            </a:r>
            <a:r>
              <a:rPr lang="en-US" dirty="0"/>
              <a:t> </a:t>
            </a:r>
            <a:r>
              <a:rPr lang="en-US" dirty="0" err="1"/>
              <a:t>karşılaştırabilirsiniz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4742E43-81F8-264E-9A7D-94F8BEE27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999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EA31AA2-7BE5-7847-8749-BC3438FA0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Olguları</a:t>
            </a:r>
            <a:r>
              <a:rPr lang="en-US" b="1" dirty="0"/>
              <a:t> </a:t>
            </a:r>
            <a:r>
              <a:rPr lang="en-US" b="1" dirty="0" err="1"/>
              <a:t>açıklamak</a:t>
            </a:r>
            <a:r>
              <a:rPr lang="en-US" b="1" dirty="0"/>
              <a:t> </a:t>
            </a:r>
            <a:r>
              <a:rPr lang="en-US" b="1" dirty="0" err="1"/>
              <a:t>için</a:t>
            </a:r>
            <a:r>
              <a:rPr lang="en-US" b="1" dirty="0"/>
              <a:t> </a:t>
            </a:r>
            <a:r>
              <a:rPr lang="en-US" b="1" dirty="0" err="1"/>
              <a:t>teoriyi</a:t>
            </a:r>
            <a:r>
              <a:rPr lang="en-US" b="1" dirty="0"/>
              <a:t> </a:t>
            </a:r>
            <a:r>
              <a:rPr lang="en-US" b="1" dirty="0" err="1"/>
              <a:t>nasıl</a:t>
            </a:r>
            <a:r>
              <a:rPr lang="en-US" b="1" dirty="0"/>
              <a:t> </a:t>
            </a:r>
            <a:r>
              <a:rPr lang="en-US" b="1" dirty="0" err="1"/>
              <a:t>kullanırız</a:t>
            </a:r>
            <a:r>
              <a:rPr lang="en-US" b="1" dirty="0"/>
              <a:t>?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4E8C4-AE75-1042-9EB9-258E08718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Bilgi</a:t>
            </a:r>
            <a:endParaRPr lang="tr-TR" dirty="0"/>
          </a:p>
          <a:p>
            <a:r>
              <a:rPr lang="en-US" i="1" dirty="0" err="1"/>
              <a:t>Anlama</a:t>
            </a:r>
            <a:endParaRPr lang="tr-TR" dirty="0"/>
          </a:p>
          <a:p>
            <a:r>
              <a:rPr lang="en-US" i="1" dirty="0" err="1"/>
              <a:t>Yorum</a:t>
            </a:r>
            <a:endParaRPr lang="tr-TR" dirty="0"/>
          </a:p>
          <a:p>
            <a:r>
              <a:rPr lang="en-US" i="1" dirty="0" err="1"/>
              <a:t>Uygulama</a:t>
            </a:r>
            <a:r>
              <a:rPr lang="en-US" i="1" dirty="0"/>
              <a:t> </a:t>
            </a:r>
            <a:r>
              <a:rPr lang="en-US" i="1" dirty="0" err="1"/>
              <a:t>ve</a:t>
            </a:r>
            <a:r>
              <a:rPr lang="en-US" i="1" dirty="0"/>
              <a:t> </a:t>
            </a:r>
            <a:r>
              <a:rPr lang="en-US" i="1" dirty="0" err="1"/>
              <a:t>Analiz</a:t>
            </a:r>
            <a:endParaRPr lang="tr-TR" dirty="0"/>
          </a:p>
          <a:p>
            <a:r>
              <a:rPr lang="en-US" i="1" dirty="0" err="1"/>
              <a:t>Değerlendirme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890D76C-5CA7-AD41-AA69-9CE0A7DC0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165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73078" y="418901"/>
            <a:ext cx="8911687" cy="737762"/>
          </a:xfrm>
        </p:spPr>
        <p:txBody>
          <a:bodyPr>
            <a:normAutofit/>
          </a:bodyPr>
          <a:lstStyle/>
          <a:p>
            <a:r>
              <a:rPr lang="tr-TR" dirty="0"/>
              <a:t>Sosyolojik araştırmanın üç yöntemi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23353" y="1245140"/>
            <a:ext cx="9481259" cy="50389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400" b="1" dirty="0"/>
              <a:t>Pozitivizm</a:t>
            </a:r>
          </a:p>
          <a:p>
            <a:pPr marL="0" indent="0">
              <a:buNone/>
            </a:pPr>
            <a:endParaRPr lang="tr-TR" sz="2400" b="1" dirty="0"/>
          </a:p>
          <a:p>
            <a:pPr lvl="0"/>
            <a:r>
              <a:rPr lang="tr-TR" dirty="0"/>
              <a:t>Sosyal davranışın sistematik gözlenmesine dayanarak toplumun incelenmesi.</a:t>
            </a:r>
          </a:p>
          <a:p>
            <a:pPr lvl="0"/>
            <a:r>
              <a:rPr lang="tr-TR" dirty="0"/>
              <a:t>Objektiflik  – Kanıt ve doğruların toplanması</a:t>
            </a:r>
          </a:p>
          <a:p>
            <a:r>
              <a:rPr lang="tr-TR" dirty="0"/>
              <a:t>Kavramlar, Değişkenler, Ölçme:</a:t>
            </a:r>
          </a:p>
          <a:p>
            <a:r>
              <a:rPr lang="tr-TR" dirty="0"/>
              <a:t>Kavram: olguları soyutlaştırıp genelleyen kuramsal araçlar</a:t>
            </a:r>
          </a:p>
          <a:p>
            <a:r>
              <a:rPr lang="tr-TR" dirty="0"/>
              <a:t>Değişken: Durumdan duruma değeri değişen kavramlar. Sosyal sınıf, </a:t>
            </a:r>
            <a:r>
              <a:rPr lang="tr-TR" dirty="0" err="1"/>
              <a:t>etnisite</a:t>
            </a:r>
            <a:r>
              <a:rPr lang="tr-TR" dirty="0"/>
              <a:t>, yaş vb.</a:t>
            </a:r>
          </a:p>
          <a:p>
            <a:r>
              <a:rPr lang="tr-TR" dirty="0"/>
              <a:t>Ölçüm: Belli bir durumda değişkenin değerini belirleme işlemi.</a:t>
            </a:r>
          </a:p>
          <a:p>
            <a:r>
              <a:rPr lang="tr-TR" dirty="0"/>
              <a:t>Bir bireyin sosyal sınıfını ölçmek: Evini, mahallesini, konuşma şeklini değerlendirerek (başlayıp) eğitim, gelir düzeyi, mesleği üzerinden anlamlı sonuçlara ulaşmak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5D36200-DF15-B547-97FF-63F843C09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775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Toplumu ölçmek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2924" y="1905000"/>
            <a:ext cx="8911687" cy="4006222"/>
          </a:xfrm>
        </p:spPr>
        <p:txBody>
          <a:bodyPr>
            <a:normAutofit/>
          </a:bodyPr>
          <a:lstStyle/>
          <a:p>
            <a:r>
              <a:rPr lang="tr-TR" sz="2400" dirty="0"/>
              <a:t>Betimleyici istatistik: ortalama olanı tarif eden  istatistikler. </a:t>
            </a:r>
          </a:p>
          <a:p>
            <a:pPr lvl="1"/>
            <a:r>
              <a:rPr lang="tr-TR" sz="2400" dirty="0"/>
              <a:t>Tekrar  eden </a:t>
            </a:r>
            <a:r>
              <a:rPr lang="tr-TR" sz="2400" dirty="0" err="1"/>
              <a:t>mod</a:t>
            </a:r>
            <a:r>
              <a:rPr lang="tr-TR" sz="2400" dirty="0"/>
              <a:t>/</a:t>
            </a:r>
            <a:r>
              <a:rPr lang="tr-TR" sz="2400" dirty="0" err="1"/>
              <a:t>lar</a:t>
            </a:r>
            <a:r>
              <a:rPr lang="tr-TR" sz="2400" dirty="0"/>
              <a:t> </a:t>
            </a:r>
          </a:p>
          <a:p>
            <a:pPr lvl="1"/>
            <a:r>
              <a:rPr lang="tr-TR" sz="2400" dirty="0"/>
              <a:t>Aritmetik  ortalama</a:t>
            </a:r>
          </a:p>
          <a:p>
            <a:pPr lvl="1"/>
            <a:r>
              <a:rPr lang="tr-TR" sz="2400" dirty="0"/>
              <a:t>Rakamları  sıralamak ortada kalanı dikkate almak (medyan)</a:t>
            </a:r>
          </a:p>
          <a:p>
            <a:pPr lvl="1"/>
            <a:r>
              <a:rPr lang="tr-TR" sz="2400" dirty="0"/>
              <a:t>Değişkenleri </a:t>
            </a:r>
            <a:r>
              <a:rPr lang="tr-TR" sz="2400" dirty="0" err="1"/>
              <a:t>işlemselleştirmek</a:t>
            </a:r>
            <a:endParaRPr lang="tr-TR" sz="2400" dirty="0"/>
          </a:p>
          <a:p>
            <a:pPr lvl="1"/>
            <a:r>
              <a:rPr lang="tr-TR" sz="2400" dirty="0"/>
              <a:t> ölçülecek  değişkeni tam olarak belirlemek. Irk, etnik köken, sınıf vb.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AEEB6E1-310B-6F47-8727-ABC40F014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964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Korelasyon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73549" y="1760706"/>
            <a:ext cx="9131063" cy="4150516"/>
          </a:xfrm>
        </p:spPr>
        <p:txBody>
          <a:bodyPr/>
          <a:lstStyle/>
          <a:p>
            <a:r>
              <a:rPr lang="tr-TR" dirty="0"/>
              <a:t>Güvenilirlik &amp; geçerlilik: </a:t>
            </a:r>
          </a:p>
          <a:p>
            <a:pPr lvl="1"/>
            <a:r>
              <a:rPr lang="tr-TR" dirty="0"/>
              <a:t>Ölçmeyi hesapladığımız değişkeni gerçekten ölçüyor muyuz? Her ölçtüğümüzde aynı sonuçları alıyor muyuz? </a:t>
            </a:r>
          </a:p>
          <a:p>
            <a:r>
              <a:rPr lang="tr-TR" dirty="0"/>
              <a:t>Değişkenler arası ilişkiler: </a:t>
            </a:r>
          </a:p>
          <a:p>
            <a:pPr lvl="1"/>
            <a:r>
              <a:rPr lang="tr-TR" dirty="0"/>
              <a:t>Değişkenlerden birisinin (bağımsız-çalışma miktarı) değişimini diğer değişken (bağımlı-sınav sonucu) üzerindeki etkisi (neden-sonuç). Biri diğerinin nedeni ise o zaman tam bir korelasyondan söz edilebilir. İlişkili olması yetmez. </a:t>
            </a:r>
          </a:p>
          <a:p>
            <a:r>
              <a:rPr lang="tr-TR" i="1" dirty="0"/>
              <a:t>Sahte korelasyon</a:t>
            </a:r>
            <a:r>
              <a:rPr lang="tr-TR" dirty="0"/>
              <a:t> </a:t>
            </a:r>
          </a:p>
          <a:p>
            <a:pPr lvl="1"/>
            <a:r>
              <a:rPr lang="tr-TR" dirty="0"/>
              <a:t>3. değişken nedeniyle 2 ya da daha fazla değişken arasında var olduğu düşünülen ancak sahte olan bağlantı.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F5CF3B1-C2E1-C54F-943B-6447167DB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82494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Duman</Template>
  <TotalTime>1181</TotalTime>
  <Words>938</Words>
  <Application>Microsoft Office PowerPoint</Application>
  <PresentationFormat>Geniş ekran</PresentationFormat>
  <Paragraphs>136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Arial</vt:lpstr>
      <vt:lpstr>Calibri</vt:lpstr>
      <vt:lpstr>Century Gothic</vt:lpstr>
      <vt:lpstr>Wingdings 3</vt:lpstr>
      <vt:lpstr>Duman</vt:lpstr>
      <vt:lpstr>Genel Sosyoloji </vt:lpstr>
      <vt:lpstr>Sosyolojik araştırmada iki temel gereksinim</vt:lpstr>
      <vt:lpstr>Sosyolojik Perspektif </vt:lpstr>
      <vt:lpstr>Sosyolog toplumsal dünyayı nasıl çalışır? </vt:lpstr>
      <vt:lpstr>Sosyolojik  sorular </vt:lpstr>
      <vt:lpstr>Olguları açıklamak için teoriyi nasıl kullanırız? </vt:lpstr>
      <vt:lpstr>Sosyolojik araştırmanın üç yöntemi</vt:lpstr>
      <vt:lpstr>Toplumu ölçmek </vt:lpstr>
      <vt:lpstr>Korelasyon </vt:lpstr>
      <vt:lpstr>Objektiflik problemi </vt:lpstr>
      <vt:lpstr>Sorunlar sınırlılıklar </vt:lpstr>
      <vt:lpstr>Yorumlayıcı Sosyoloji</vt:lpstr>
      <vt:lpstr>Eleştirel Sosyoloji</vt:lpstr>
      <vt:lpstr> Toplumsal Cinsiyet Araştırmayı Nasıl Etkiler? </vt:lpstr>
      <vt:lpstr>Araştırma Etiği </vt:lpstr>
      <vt:lpstr>Araştırma Teknikleri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Nsakdoğan</cp:lastModifiedBy>
  <cp:revision>37</cp:revision>
  <dcterms:created xsi:type="dcterms:W3CDTF">2018-10-01T18:52:37Z</dcterms:created>
  <dcterms:modified xsi:type="dcterms:W3CDTF">2019-01-09T10:51:09Z</dcterms:modified>
</cp:coreProperties>
</file>