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2"/>
  </p:notesMasterIdLst>
  <p:sldIdLst>
    <p:sldId id="256" r:id="rId2"/>
    <p:sldId id="263" r:id="rId3"/>
    <p:sldId id="331" r:id="rId4"/>
    <p:sldId id="264" r:id="rId5"/>
    <p:sldId id="265" r:id="rId6"/>
    <p:sldId id="266" r:id="rId7"/>
    <p:sldId id="268" r:id="rId8"/>
    <p:sldId id="270" r:id="rId9"/>
    <p:sldId id="287" r:id="rId10"/>
    <p:sldId id="290" r:id="rId11"/>
    <p:sldId id="291" r:id="rId12"/>
    <p:sldId id="292" r:id="rId13"/>
    <p:sldId id="332" r:id="rId14"/>
    <p:sldId id="295" r:id="rId15"/>
    <p:sldId id="310" r:id="rId16"/>
    <p:sldId id="311" r:id="rId17"/>
    <p:sldId id="314" r:id="rId18"/>
    <p:sldId id="319" r:id="rId19"/>
    <p:sldId id="321" r:id="rId20"/>
    <p:sldId id="257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01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CA03A1-9DF5-412A-84DC-F7B724C5B27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CDDC5E-5D9C-4D7F-A582-5983E6359653}">
      <dgm:prSet phldrT="[Text]" custT="1"/>
      <dgm:spPr>
        <a:ln>
          <a:solidFill>
            <a:schemeClr val="tx2"/>
          </a:solidFill>
        </a:ln>
        <a:effectLst>
          <a:glow rad="304800">
            <a:schemeClr val="accent1">
              <a:alpha val="40000"/>
            </a:schemeClr>
          </a:glow>
        </a:effectLst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“</a:t>
          </a:r>
          <a:r>
            <a:rPr lang="tr-TR" sz="2000" b="1" dirty="0">
              <a:solidFill>
                <a:schemeClr val="tx1"/>
              </a:solidFill>
            </a:rPr>
            <a:t>KATALOGLAMA</a:t>
          </a:r>
          <a:r>
            <a:rPr lang="en-US" sz="2000" b="1" dirty="0">
              <a:solidFill>
                <a:schemeClr val="tx1"/>
              </a:solidFill>
            </a:rPr>
            <a:t>”</a:t>
          </a:r>
        </a:p>
      </dgm:t>
    </dgm:pt>
    <dgm:pt modelId="{08F4C41F-69D2-4BDE-84BA-786E18AE6802}" type="parTrans" cxnId="{A40B7B67-DBFA-4C75-91B6-A061ED4B6E3B}">
      <dgm:prSet/>
      <dgm:spPr/>
      <dgm:t>
        <a:bodyPr/>
        <a:lstStyle/>
        <a:p>
          <a:endParaRPr lang="en-US"/>
        </a:p>
      </dgm:t>
    </dgm:pt>
    <dgm:pt modelId="{DFC68CB4-199E-4B55-A3AD-F481428A3964}" type="sibTrans" cxnId="{A40B7B67-DBFA-4C75-91B6-A061ED4B6E3B}">
      <dgm:prSet/>
      <dgm:spPr/>
      <dgm:t>
        <a:bodyPr/>
        <a:lstStyle/>
        <a:p>
          <a:endParaRPr lang="en-US"/>
        </a:p>
      </dgm:t>
    </dgm:pt>
    <dgm:pt modelId="{D741A835-9132-41B0-8ECC-19A2BF152957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RDA</a:t>
          </a:r>
        </a:p>
      </dgm:t>
    </dgm:pt>
    <dgm:pt modelId="{8D113495-B0CD-4674-A881-6499C2A2CC4E}" type="parTrans" cxnId="{0C65ADAF-999D-4B3D-AE77-5ECF00E2CA10}">
      <dgm:prSet/>
      <dgm:spPr/>
      <dgm:t>
        <a:bodyPr/>
        <a:lstStyle/>
        <a:p>
          <a:endParaRPr lang="en-US"/>
        </a:p>
      </dgm:t>
    </dgm:pt>
    <dgm:pt modelId="{47C4D8A4-9DAE-4AA5-BAFD-95B37EB7726B}" type="sibTrans" cxnId="{0C65ADAF-999D-4B3D-AE77-5ECF00E2CA10}">
      <dgm:prSet/>
      <dgm:spPr/>
      <dgm:t>
        <a:bodyPr/>
        <a:lstStyle/>
        <a:p>
          <a:endParaRPr lang="en-US"/>
        </a:p>
      </dgm:t>
    </dgm:pt>
    <dgm:pt modelId="{115132F5-4194-49C8-9F92-F37AD32705FD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FRBR</a:t>
          </a:r>
          <a:endParaRPr lang="tr-TR" b="1" dirty="0">
            <a:solidFill>
              <a:schemeClr val="tx1"/>
            </a:solidFill>
          </a:endParaRPr>
        </a:p>
        <a:p>
          <a:r>
            <a:rPr lang="tr-TR" b="1" dirty="0">
              <a:solidFill>
                <a:schemeClr val="tx1"/>
              </a:solidFill>
            </a:rPr>
            <a:t>FRAD</a:t>
          </a:r>
          <a:endParaRPr lang="en-US" b="1" dirty="0">
            <a:solidFill>
              <a:schemeClr val="tx1"/>
            </a:solidFill>
          </a:endParaRPr>
        </a:p>
      </dgm:t>
    </dgm:pt>
    <dgm:pt modelId="{39B2EE61-7811-4FB7-A097-AF80A2F985D8}" type="parTrans" cxnId="{4860AECA-3355-4EEB-A2ED-D5B9673A97DB}">
      <dgm:prSet/>
      <dgm:spPr>
        <a:effectLst/>
      </dgm:spPr>
      <dgm:t>
        <a:bodyPr/>
        <a:lstStyle/>
        <a:p>
          <a:endParaRPr lang="en-US"/>
        </a:p>
      </dgm:t>
    </dgm:pt>
    <dgm:pt modelId="{19D946CD-BF2A-47F6-ADDB-F259EB1CC68B}" type="sibTrans" cxnId="{4860AECA-3355-4EEB-A2ED-D5B9673A97DB}">
      <dgm:prSet/>
      <dgm:spPr/>
      <dgm:t>
        <a:bodyPr/>
        <a:lstStyle/>
        <a:p>
          <a:endParaRPr lang="en-US"/>
        </a:p>
      </dgm:t>
    </dgm:pt>
    <dgm:pt modelId="{331DFFC2-88AC-4E10-9D9E-13C05BC7FEF1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MARC</a:t>
          </a:r>
        </a:p>
      </dgm:t>
    </dgm:pt>
    <dgm:pt modelId="{8B6B4F08-79A5-42C2-A645-766877D4D51A}" type="parTrans" cxnId="{6BDB8AD9-9197-4C12-A58B-1931C183366D}">
      <dgm:prSet/>
      <dgm:spPr/>
      <dgm:t>
        <a:bodyPr/>
        <a:lstStyle/>
        <a:p>
          <a:endParaRPr lang="en-US"/>
        </a:p>
      </dgm:t>
    </dgm:pt>
    <dgm:pt modelId="{A63A37F6-AE5B-4F44-9652-555FC4BFF800}" type="sibTrans" cxnId="{6BDB8AD9-9197-4C12-A58B-1931C183366D}">
      <dgm:prSet/>
      <dgm:spPr/>
      <dgm:t>
        <a:bodyPr/>
        <a:lstStyle/>
        <a:p>
          <a:endParaRPr lang="en-US"/>
        </a:p>
      </dgm:t>
    </dgm:pt>
    <dgm:pt modelId="{8F2440D1-B4F9-4470-9BB3-2FB017179E5D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tr-TR" b="1" dirty="0" err="1">
              <a:solidFill>
                <a:schemeClr val="tx1"/>
              </a:solidFill>
            </a:rPr>
            <a:t>Metadata</a:t>
          </a:r>
          <a:endParaRPr lang="en-US" b="1" dirty="0">
            <a:solidFill>
              <a:schemeClr val="tx1"/>
            </a:solidFill>
          </a:endParaRPr>
        </a:p>
      </dgm:t>
    </dgm:pt>
    <dgm:pt modelId="{DCA63F05-3DF1-4034-8A14-4AE82422011A}" type="parTrans" cxnId="{2C54FBC9-8445-46A5-84C5-8B23A622C3C9}">
      <dgm:prSet/>
      <dgm:spPr/>
      <dgm:t>
        <a:bodyPr/>
        <a:lstStyle/>
        <a:p>
          <a:endParaRPr lang="tr-TR"/>
        </a:p>
      </dgm:t>
    </dgm:pt>
    <dgm:pt modelId="{8BFC331C-507B-46B7-B12E-C7D0BA08C2D1}" type="sibTrans" cxnId="{2C54FBC9-8445-46A5-84C5-8B23A622C3C9}">
      <dgm:prSet/>
      <dgm:spPr/>
      <dgm:t>
        <a:bodyPr/>
        <a:lstStyle/>
        <a:p>
          <a:endParaRPr lang="tr-TR"/>
        </a:p>
      </dgm:t>
    </dgm:pt>
    <dgm:pt modelId="{3E01F33C-E9AC-4D64-B0FC-54DB6E360E3C}" type="pres">
      <dgm:prSet presAssocID="{5BCA03A1-9DF5-412A-84DC-F7B724C5B2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D675D12-7777-474E-9DED-4437A2D3EF4C}" type="pres">
      <dgm:prSet presAssocID="{98CDDC5E-5D9C-4D7F-A582-5983E6359653}" presName="centerShape" presStyleLbl="node0" presStyleIdx="0" presStyleCnt="1" custScaleX="170392"/>
      <dgm:spPr/>
      <dgm:t>
        <a:bodyPr/>
        <a:lstStyle/>
        <a:p>
          <a:endParaRPr lang="tr-TR"/>
        </a:p>
      </dgm:t>
    </dgm:pt>
    <dgm:pt modelId="{8F5C507D-BB75-4F7E-BF5C-299342045C22}" type="pres">
      <dgm:prSet presAssocID="{8D113495-B0CD-4674-A881-6499C2A2CC4E}" presName="parTrans" presStyleLbl="bgSibTrans2D1" presStyleIdx="0" presStyleCnt="4" custScaleX="162224" custLinFactNeighborX="-3397" custLinFactNeighborY="39901"/>
      <dgm:spPr/>
      <dgm:t>
        <a:bodyPr/>
        <a:lstStyle/>
        <a:p>
          <a:endParaRPr lang="tr-TR"/>
        </a:p>
      </dgm:t>
    </dgm:pt>
    <dgm:pt modelId="{A057A9A4-49B0-49D0-8E64-966230B12796}" type="pres">
      <dgm:prSet presAssocID="{D741A835-9132-41B0-8ECC-19A2BF152957}" presName="node" presStyleLbl="node1" presStyleIdx="0" presStyleCnt="4" custScaleX="76869" custScaleY="70463" custRadScaleRad="131513" custRadScaleInc="18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5DDE0D-EE24-4276-B242-BE64F3A86191}" type="pres">
      <dgm:prSet presAssocID="{39B2EE61-7811-4FB7-A097-AF80A2F985D8}" presName="parTrans" presStyleLbl="bgSibTrans2D1" presStyleIdx="1" presStyleCnt="4" custScaleX="165231" custLinFactNeighborX="-2417" custLinFactNeighborY="45400"/>
      <dgm:spPr/>
      <dgm:t>
        <a:bodyPr/>
        <a:lstStyle/>
        <a:p>
          <a:endParaRPr lang="tr-TR"/>
        </a:p>
      </dgm:t>
    </dgm:pt>
    <dgm:pt modelId="{933DF26F-C8C8-4601-9422-72F28B9397A4}" type="pres">
      <dgm:prSet presAssocID="{115132F5-4194-49C8-9F92-F37AD32705FD}" presName="node" presStyleLbl="node1" presStyleIdx="1" presStyleCnt="4" custScaleX="76869" custScaleY="70463" custRadScaleRad="107717" custRadScaleInc="-965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0FE624-E955-448D-BB82-5278DEE8C08B}" type="pres">
      <dgm:prSet presAssocID="{8B6B4F08-79A5-42C2-A645-766877D4D51A}" presName="parTrans" presStyleLbl="bgSibTrans2D1" presStyleIdx="2" presStyleCnt="4" custScaleX="161634" custLinFactNeighborX="7037" custLinFactNeighborY="52468"/>
      <dgm:spPr/>
      <dgm:t>
        <a:bodyPr/>
        <a:lstStyle/>
        <a:p>
          <a:endParaRPr lang="tr-TR"/>
        </a:p>
      </dgm:t>
    </dgm:pt>
    <dgm:pt modelId="{27EF970F-BD31-4A1A-A64B-EF861764DE68}" type="pres">
      <dgm:prSet presAssocID="{331DFFC2-88AC-4E10-9D9E-13C05BC7FEF1}" presName="node" presStyleLbl="node1" presStyleIdx="2" presStyleCnt="4" custScaleX="76869" custScaleY="70463" custRadScaleRad="106624" custRadScaleInc="409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55095C-63EC-430E-9AAC-2404049390CD}" type="pres">
      <dgm:prSet presAssocID="{DCA63F05-3DF1-4034-8A14-4AE82422011A}" presName="parTrans" presStyleLbl="bgSibTrans2D1" presStyleIdx="3" presStyleCnt="4" custLinFactNeighborX="-16902" custLinFactNeighborY="73856"/>
      <dgm:spPr/>
      <dgm:t>
        <a:bodyPr/>
        <a:lstStyle/>
        <a:p>
          <a:endParaRPr lang="tr-TR"/>
        </a:p>
      </dgm:t>
    </dgm:pt>
    <dgm:pt modelId="{79D7176B-ED6B-40E0-9F82-AE7D31993457}" type="pres">
      <dgm:prSet presAssocID="{8F2440D1-B4F9-4470-9BB3-2FB017179E5D}" presName="node" presStyleLbl="node1" presStyleIdx="3" presStyleCnt="4" custRadScaleRad="137010" custRadScaleInc="-10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0A5FB36-E7D5-492F-9F5E-532CB15E3C32}" type="presOf" srcId="{D741A835-9132-41B0-8ECC-19A2BF152957}" destId="{A057A9A4-49B0-49D0-8E64-966230B12796}" srcOrd="0" destOrd="0" presId="urn:microsoft.com/office/officeart/2005/8/layout/radial4"/>
    <dgm:cxn modelId="{4806AED6-FF12-41BE-BCBE-9196280E9132}" type="presOf" srcId="{8D113495-B0CD-4674-A881-6499C2A2CC4E}" destId="{8F5C507D-BB75-4F7E-BF5C-299342045C22}" srcOrd="0" destOrd="0" presId="urn:microsoft.com/office/officeart/2005/8/layout/radial4"/>
    <dgm:cxn modelId="{3580AF32-2596-4D6F-94F9-D38F658F8FDA}" type="presOf" srcId="{5BCA03A1-9DF5-412A-84DC-F7B724C5B278}" destId="{3E01F33C-E9AC-4D64-B0FC-54DB6E360E3C}" srcOrd="0" destOrd="0" presId="urn:microsoft.com/office/officeart/2005/8/layout/radial4"/>
    <dgm:cxn modelId="{6BDB8AD9-9197-4C12-A58B-1931C183366D}" srcId="{98CDDC5E-5D9C-4D7F-A582-5983E6359653}" destId="{331DFFC2-88AC-4E10-9D9E-13C05BC7FEF1}" srcOrd="2" destOrd="0" parTransId="{8B6B4F08-79A5-42C2-A645-766877D4D51A}" sibTransId="{A63A37F6-AE5B-4F44-9652-555FC4BFF800}"/>
    <dgm:cxn modelId="{4860AECA-3355-4EEB-A2ED-D5B9673A97DB}" srcId="{98CDDC5E-5D9C-4D7F-A582-5983E6359653}" destId="{115132F5-4194-49C8-9F92-F37AD32705FD}" srcOrd="1" destOrd="0" parTransId="{39B2EE61-7811-4FB7-A097-AF80A2F985D8}" sibTransId="{19D946CD-BF2A-47F6-ADDB-F259EB1CC68B}"/>
    <dgm:cxn modelId="{ADF37202-6220-43D1-BA6F-E7A131C0650E}" type="presOf" srcId="{98CDDC5E-5D9C-4D7F-A582-5983E6359653}" destId="{ED675D12-7777-474E-9DED-4437A2D3EF4C}" srcOrd="0" destOrd="0" presId="urn:microsoft.com/office/officeart/2005/8/layout/radial4"/>
    <dgm:cxn modelId="{0C65ADAF-999D-4B3D-AE77-5ECF00E2CA10}" srcId="{98CDDC5E-5D9C-4D7F-A582-5983E6359653}" destId="{D741A835-9132-41B0-8ECC-19A2BF152957}" srcOrd="0" destOrd="0" parTransId="{8D113495-B0CD-4674-A881-6499C2A2CC4E}" sibTransId="{47C4D8A4-9DAE-4AA5-BAFD-95B37EB7726B}"/>
    <dgm:cxn modelId="{A40B7B67-DBFA-4C75-91B6-A061ED4B6E3B}" srcId="{5BCA03A1-9DF5-412A-84DC-F7B724C5B278}" destId="{98CDDC5E-5D9C-4D7F-A582-5983E6359653}" srcOrd="0" destOrd="0" parTransId="{08F4C41F-69D2-4BDE-84BA-786E18AE6802}" sibTransId="{DFC68CB4-199E-4B55-A3AD-F481428A3964}"/>
    <dgm:cxn modelId="{23A28121-38E7-47DC-89AC-06CC2E03769A}" type="presOf" srcId="{331DFFC2-88AC-4E10-9D9E-13C05BC7FEF1}" destId="{27EF970F-BD31-4A1A-A64B-EF861764DE68}" srcOrd="0" destOrd="0" presId="urn:microsoft.com/office/officeart/2005/8/layout/radial4"/>
    <dgm:cxn modelId="{CAC457CC-6535-4295-9570-1EBF15488D91}" type="presOf" srcId="{DCA63F05-3DF1-4034-8A14-4AE82422011A}" destId="{0555095C-63EC-430E-9AAC-2404049390CD}" srcOrd="0" destOrd="0" presId="urn:microsoft.com/office/officeart/2005/8/layout/radial4"/>
    <dgm:cxn modelId="{A3CFD7BE-068A-42FC-AA3C-D768667DDDC2}" type="presOf" srcId="{115132F5-4194-49C8-9F92-F37AD32705FD}" destId="{933DF26F-C8C8-4601-9422-72F28B9397A4}" srcOrd="0" destOrd="0" presId="urn:microsoft.com/office/officeart/2005/8/layout/radial4"/>
    <dgm:cxn modelId="{493B2662-0D6C-4B4E-A552-1E8F6564A789}" type="presOf" srcId="{8F2440D1-B4F9-4470-9BB3-2FB017179E5D}" destId="{79D7176B-ED6B-40E0-9F82-AE7D31993457}" srcOrd="0" destOrd="0" presId="urn:microsoft.com/office/officeart/2005/8/layout/radial4"/>
    <dgm:cxn modelId="{64A50252-DE8C-4B00-A875-9196435D82D8}" type="presOf" srcId="{39B2EE61-7811-4FB7-A097-AF80A2F985D8}" destId="{F85DDE0D-EE24-4276-B242-BE64F3A86191}" srcOrd="0" destOrd="0" presId="urn:microsoft.com/office/officeart/2005/8/layout/radial4"/>
    <dgm:cxn modelId="{2C54FBC9-8445-46A5-84C5-8B23A622C3C9}" srcId="{98CDDC5E-5D9C-4D7F-A582-5983E6359653}" destId="{8F2440D1-B4F9-4470-9BB3-2FB017179E5D}" srcOrd="3" destOrd="0" parTransId="{DCA63F05-3DF1-4034-8A14-4AE82422011A}" sibTransId="{8BFC331C-507B-46B7-B12E-C7D0BA08C2D1}"/>
    <dgm:cxn modelId="{B270FD89-5D0F-484C-AB6D-A8E1500FE3FB}" type="presOf" srcId="{8B6B4F08-79A5-42C2-A645-766877D4D51A}" destId="{410FE624-E955-448D-BB82-5278DEE8C08B}" srcOrd="0" destOrd="0" presId="urn:microsoft.com/office/officeart/2005/8/layout/radial4"/>
    <dgm:cxn modelId="{C8C5CE35-E98E-4648-B783-039445436C66}" type="presParOf" srcId="{3E01F33C-E9AC-4D64-B0FC-54DB6E360E3C}" destId="{ED675D12-7777-474E-9DED-4437A2D3EF4C}" srcOrd="0" destOrd="0" presId="urn:microsoft.com/office/officeart/2005/8/layout/radial4"/>
    <dgm:cxn modelId="{E13C6A90-4B60-4CA4-A0CA-E847548AEEA4}" type="presParOf" srcId="{3E01F33C-E9AC-4D64-B0FC-54DB6E360E3C}" destId="{8F5C507D-BB75-4F7E-BF5C-299342045C22}" srcOrd="1" destOrd="0" presId="urn:microsoft.com/office/officeart/2005/8/layout/radial4"/>
    <dgm:cxn modelId="{0B44823D-5FB1-4C2E-A008-4192E1A747BA}" type="presParOf" srcId="{3E01F33C-E9AC-4D64-B0FC-54DB6E360E3C}" destId="{A057A9A4-49B0-49D0-8E64-966230B12796}" srcOrd="2" destOrd="0" presId="urn:microsoft.com/office/officeart/2005/8/layout/radial4"/>
    <dgm:cxn modelId="{ADEB7738-5683-4CC9-AEB5-BB90D21ECDC1}" type="presParOf" srcId="{3E01F33C-E9AC-4D64-B0FC-54DB6E360E3C}" destId="{F85DDE0D-EE24-4276-B242-BE64F3A86191}" srcOrd="3" destOrd="0" presId="urn:microsoft.com/office/officeart/2005/8/layout/radial4"/>
    <dgm:cxn modelId="{78C30C23-D0DC-424E-8F79-6757E820C6A4}" type="presParOf" srcId="{3E01F33C-E9AC-4D64-B0FC-54DB6E360E3C}" destId="{933DF26F-C8C8-4601-9422-72F28B9397A4}" srcOrd="4" destOrd="0" presId="urn:microsoft.com/office/officeart/2005/8/layout/radial4"/>
    <dgm:cxn modelId="{F1462AB3-176A-42B2-994F-9C2DA63CC398}" type="presParOf" srcId="{3E01F33C-E9AC-4D64-B0FC-54DB6E360E3C}" destId="{410FE624-E955-448D-BB82-5278DEE8C08B}" srcOrd="5" destOrd="0" presId="urn:microsoft.com/office/officeart/2005/8/layout/radial4"/>
    <dgm:cxn modelId="{7BB9133B-0056-4AB2-8AC3-1C878A75F07E}" type="presParOf" srcId="{3E01F33C-E9AC-4D64-B0FC-54DB6E360E3C}" destId="{27EF970F-BD31-4A1A-A64B-EF861764DE68}" srcOrd="6" destOrd="0" presId="urn:microsoft.com/office/officeart/2005/8/layout/radial4"/>
    <dgm:cxn modelId="{6CAC4E12-E46C-42F5-A584-7BD06A138774}" type="presParOf" srcId="{3E01F33C-E9AC-4D64-B0FC-54DB6E360E3C}" destId="{0555095C-63EC-430E-9AAC-2404049390CD}" srcOrd="7" destOrd="0" presId="urn:microsoft.com/office/officeart/2005/8/layout/radial4"/>
    <dgm:cxn modelId="{8B702EE8-3871-4072-9D2C-7C7A7DBDB7B1}" type="presParOf" srcId="{3E01F33C-E9AC-4D64-B0FC-54DB6E360E3C}" destId="{79D7176B-ED6B-40E0-9F82-AE7D3199345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75D12-7777-474E-9DED-4437A2D3EF4C}">
      <dsp:nvSpPr>
        <dsp:cNvPr id="0" name=""/>
        <dsp:cNvSpPr/>
      </dsp:nvSpPr>
      <dsp:spPr>
        <a:xfrm>
          <a:off x="2635015" y="1920659"/>
          <a:ext cx="3297967" cy="19355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2"/>
          </a:solidFill>
          <a:prstDash val="solid"/>
        </a:ln>
        <a:effectLst>
          <a:glow rad="304800">
            <a:schemeClr val="accent1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“</a:t>
          </a:r>
          <a:r>
            <a:rPr lang="tr-TR" sz="2000" b="1" kern="1200" dirty="0">
              <a:solidFill>
                <a:schemeClr val="tx1"/>
              </a:solidFill>
            </a:rPr>
            <a:t>KATALOGLAMA</a:t>
          </a:r>
          <a:r>
            <a:rPr lang="en-US" sz="2000" b="1" kern="1200" dirty="0">
              <a:solidFill>
                <a:schemeClr val="tx1"/>
              </a:solidFill>
            </a:rPr>
            <a:t>”</a:t>
          </a:r>
        </a:p>
      </dsp:txBody>
      <dsp:txXfrm>
        <a:off x="3117991" y="2204109"/>
        <a:ext cx="2332015" cy="1368617"/>
      </dsp:txXfrm>
    </dsp:sp>
    <dsp:sp modelId="{8F5C507D-BB75-4F7E-BF5C-299342045C22}">
      <dsp:nvSpPr>
        <dsp:cNvPr id="0" name=""/>
        <dsp:cNvSpPr/>
      </dsp:nvSpPr>
      <dsp:spPr>
        <a:xfrm rot="11751111">
          <a:off x="530053" y="2160837"/>
          <a:ext cx="2663981" cy="5516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7A9A4-49B0-49D0-8E64-966230B12796}">
      <dsp:nvSpPr>
        <dsp:cNvPr id="0" name=""/>
        <dsp:cNvSpPr/>
      </dsp:nvSpPr>
      <dsp:spPr>
        <a:xfrm>
          <a:off x="421260" y="1474013"/>
          <a:ext cx="1413422" cy="1036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chemeClr val="tx1"/>
              </a:solidFill>
            </a:rPr>
            <a:t>RDA</a:t>
          </a:r>
        </a:p>
      </dsp:txBody>
      <dsp:txXfrm>
        <a:off x="451618" y="1504371"/>
        <a:ext cx="1352706" cy="975790"/>
      </dsp:txXfrm>
    </dsp:sp>
    <dsp:sp modelId="{F85DDE0D-EE24-4276-B242-BE64F3A86191}">
      <dsp:nvSpPr>
        <dsp:cNvPr id="0" name=""/>
        <dsp:cNvSpPr/>
      </dsp:nvSpPr>
      <dsp:spPr>
        <a:xfrm rot="14439396">
          <a:off x="2033155" y="1193186"/>
          <a:ext cx="2549609" cy="5516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DF26F-C8C8-4601-9422-72F28B9397A4}">
      <dsp:nvSpPr>
        <dsp:cNvPr id="0" name=""/>
        <dsp:cNvSpPr/>
      </dsp:nvSpPr>
      <dsp:spPr>
        <a:xfrm>
          <a:off x="2260462" y="27767"/>
          <a:ext cx="1413422" cy="1036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chemeClr val="tx1"/>
              </a:solidFill>
            </a:rPr>
            <a:t>FRBR</a:t>
          </a:r>
          <a:endParaRPr lang="tr-TR" sz="2600" b="1" kern="1200" dirty="0">
            <a:solidFill>
              <a:schemeClr val="tx1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>
              <a:solidFill>
                <a:schemeClr val="tx1"/>
              </a:solidFill>
            </a:rPr>
            <a:t>FRAD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2290820" y="58125"/>
        <a:ext cx="1352706" cy="975790"/>
      </dsp:txXfrm>
    </dsp:sp>
    <dsp:sp modelId="{410FE624-E955-448D-BB82-5278DEE8C08B}">
      <dsp:nvSpPr>
        <dsp:cNvPr id="0" name=""/>
        <dsp:cNvSpPr/>
      </dsp:nvSpPr>
      <dsp:spPr>
        <a:xfrm rot="17812370">
          <a:off x="4012105" y="1213475"/>
          <a:ext cx="2470170" cy="5516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F970F-BD31-4A1A-A64B-EF861764DE68}">
      <dsp:nvSpPr>
        <dsp:cNvPr id="0" name=""/>
        <dsp:cNvSpPr/>
      </dsp:nvSpPr>
      <dsp:spPr>
        <a:xfrm>
          <a:off x="4778329" y="0"/>
          <a:ext cx="1413422" cy="1036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chemeClr val="tx1"/>
              </a:solidFill>
            </a:rPr>
            <a:t>MARC</a:t>
          </a:r>
        </a:p>
      </dsp:txBody>
      <dsp:txXfrm>
        <a:off x="4808687" y="30358"/>
        <a:ext cx="1352706" cy="975790"/>
      </dsp:txXfrm>
    </dsp:sp>
    <dsp:sp modelId="{0555095C-63EC-430E-9AAC-2404049390CD}">
      <dsp:nvSpPr>
        <dsp:cNvPr id="0" name=""/>
        <dsp:cNvSpPr/>
      </dsp:nvSpPr>
      <dsp:spPr>
        <a:xfrm rot="20671218">
          <a:off x="5543603" y="2343667"/>
          <a:ext cx="1767629" cy="5516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7176B-ED6B-40E0-9F82-AE7D31993457}">
      <dsp:nvSpPr>
        <dsp:cNvPr id="0" name=""/>
        <dsp:cNvSpPr/>
      </dsp:nvSpPr>
      <dsp:spPr>
        <a:xfrm>
          <a:off x="6658567" y="1240687"/>
          <a:ext cx="1838742" cy="1470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err="1">
              <a:solidFill>
                <a:schemeClr val="tx1"/>
              </a:solidFill>
            </a:rPr>
            <a:t>Metadata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6701651" y="1283771"/>
        <a:ext cx="1752574" cy="1384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703D0-7129-47C8-834C-44021ED8D4B0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FD9A2-1F7F-4655-B4C8-25E339E0DB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6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/>
          <a:lstStyle/>
          <a:p>
            <a:r>
              <a:rPr lang="tr-TR"/>
              <a:t>Kütüphanelerde Link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r>
              <a:rPr lang="tr-TR"/>
              <a:t>49. Kütüphane Haftası etkinlikleri, İstanbul Üniversitesi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B9058D3-DDF9-4EF6-9431-93D5A3F6F7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93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872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067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78E867F7-9316-40AF-8F69-043BFE7F95BD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723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ln/>
        </p:spPr>
        <p:txBody>
          <a:bodyPr/>
          <a:lstStyle/>
          <a:p>
            <a:fld id="{E5AF52A8-980A-4D35-B15E-F3120C08F50B}" type="slidenum">
              <a:rPr lang="en-US"/>
              <a:pPr/>
              <a:t>14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126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993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89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92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865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884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6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94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331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5211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14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68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49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34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8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91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40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235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56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BCFB111-03DB-45D7-B367-D5BD9846072C}" type="datetimeFigureOut">
              <a:rPr lang="tr-TR" smtClean="0"/>
              <a:t>30.03.2022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B2933BF-59D3-4C71-B76C-344922B842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46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marc/relators/" TargetMode="External"/><Relationship Id="rId2" Type="http://schemas.openxmlformats.org/officeDocument/2006/relationships/hyperlink" Target="https://www.ifla.org/publications/functional-requirements-for-bibliographic-records?og=5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c.gov/standards/valuelist/rdacarrier.html" TargetMode="External"/><Relationship Id="rId5" Type="http://schemas.openxmlformats.org/officeDocument/2006/relationships/hyperlink" Target="http://www.loc.gov/standards/valuelist/rdamedia.html" TargetMode="External"/><Relationship Id="rId4" Type="http://schemas.openxmlformats.org/officeDocument/2006/relationships/hyperlink" Target="http://www.loc.gov/standards/valuelist/rdacontent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26" Type="http://schemas.openxmlformats.org/officeDocument/2006/relationships/hyperlink" Target="http://www.ebookmall.com/adobe-reader/" TargetMode="External"/><Relationship Id="rId39" Type="http://schemas.openxmlformats.org/officeDocument/2006/relationships/image" Target="../media/image33.png"/><Relationship Id="rId21" Type="http://schemas.openxmlformats.org/officeDocument/2006/relationships/image" Target="../media/image22.gif"/><Relationship Id="rId34" Type="http://schemas.openxmlformats.org/officeDocument/2006/relationships/hyperlink" Target="http://upload.wikimedia.org/wikipedia/commons/a/a1/Video_Floppy_Disk_-_front_(gabbe).jpg" TargetMode="External"/><Relationship Id="rId42" Type="http://schemas.openxmlformats.org/officeDocument/2006/relationships/image" Target="../media/image36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gif"/><Relationship Id="rId20" Type="http://schemas.openxmlformats.org/officeDocument/2006/relationships/image" Target="../media/image21.gif"/><Relationship Id="rId29" Type="http://schemas.openxmlformats.org/officeDocument/2006/relationships/image" Target="../media/image27.png"/><Relationship Id="rId41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24" Type="http://schemas.openxmlformats.org/officeDocument/2006/relationships/image" Target="../media/image24.png"/><Relationship Id="rId32" Type="http://schemas.openxmlformats.org/officeDocument/2006/relationships/image" Target="../media/image29.png"/><Relationship Id="rId37" Type="http://schemas.openxmlformats.org/officeDocument/2006/relationships/image" Target="../media/image32.jpeg"/><Relationship Id="rId40" Type="http://schemas.openxmlformats.org/officeDocument/2006/relationships/image" Target="../media/image34.png"/><Relationship Id="rId5" Type="http://schemas.openxmlformats.org/officeDocument/2006/relationships/image" Target="../media/image6.gif"/><Relationship Id="rId15" Type="http://schemas.openxmlformats.org/officeDocument/2006/relationships/image" Target="../media/image16.gif"/><Relationship Id="rId23" Type="http://schemas.openxmlformats.org/officeDocument/2006/relationships/hyperlink" Target="http://www.ebookmall.com/html/" TargetMode="External"/><Relationship Id="rId28" Type="http://schemas.openxmlformats.org/officeDocument/2006/relationships/hyperlink" Target="http://www.ebookmall.com/microsoft-word/" TargetMode="External"/><Relationship Id="rId36" Type="http://schemas.openxmlformats.org/officeDocument/2006/relationships/hyperlink" Target="http://images.google.co.uk/imgres?imgurl=http://users.ox.ac.uk/~ochjs/pics/microfilm.gif&amp;imgrefurl=http://users.ox.ac.uk/~ochjs/library/collections.html&amp;h=567&amp;w=117&amp;sz=29&amp;tbnid=66s7oey2Gq4J:&amp;tbnh=130&amp;tbnw=27&amp;start=4&amp;prev=/images?q=microfilm+%22british+library%22&amp;hl=en&amp;lr=&amp;sa=G" TargetMode="External"/><Relationship Id="rId10" Type="http://schemas.openxmlformats.org/officeDocument/2006/relationships/image" Target="../media/image11.gif"/><Relationship Id="rId19" Type="http://schemas.openxmlformats.org/officeDocument/2006/relationships/image" Target="../media/image20.gif"/><Relationship Id="rId31" Type="http://schemas.openxmlformats.org/officeDocument/2006/relationships/hyperlink" Target="http://www.ebookmall.com/microsoftreader/" TargetMode="External"/><Relationship Id="rId4" Type="http://schemas.openxmlformats.org/officeDocument/2006/relationships/image" Target="../media/image5.gif"/><Relationship Id="rId9" Type="http://schemas.openxmlformats.org/officeDocument/2006/relationships/image" Target="../media/image10.gif"/><Relationship Id="rId14" Type="http://schemas.openxmlformats.org/officeDocument/2006/relationships/image" Target="../media/image15.gif"/><Relationship Id="rId22" Type="http://schemas.openxmlformats.org/officeDocument/2006/relationships/image" Target="../media/image23.gif"/><Relationship Id="rId27" Type="http://schemas.openxmlformats.org/officeDocument/2006/relationships/image" Target="../media/image26.png"/><Relationship Id="rId30" Type="http://schemas.openxmlformats.org/officeDocument/2006/relationships/image" Target="../media/image28.jpeg"/><Relationship Id="rId35" Type="http://schemas.openxmlformats.org/officeDocument/2006/relationships/image" Target="../media/image31.jpeg"/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5" Type="http://schemas.openxmlformats.org/officeDocument/2006/relationships/image" Target="../media/image25.jpeg"/><Relationship Id="rId33" Type="http://schemas.openxmlformats.org/officeDocument/2006/relationships/image" Target="../media/image30.jpeg"/><Relationship Id="rId38" Type="http://schemas.openxmlformats.org/officeDocument/2006/relationships/hyperlink" Target="http://www.ebookmall.com/gemsta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115" y="1288235"/>
            <a:ext cx="8498200" cy="2429034"/>
          </a:xfrm>
        </p:spPr>
        <p:txBody>
          <a:bodyPr/>
          <a:lstStyle/>
          <a:p>
            <a:r>
              <a:rPr lang="tr-TR" sz="6000" dirty="0"/>
              <a:t>BİLGİNİN ORGANİZASYONU 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721790" y="4355248"/>
            <a:ext cx="5372734" cy="146861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/>
              <a:t>RDA </a:t>
            </a:r>
          </a:p>
          <a:p>
            <a:pPr algn="ctr"/>
            <a:r>
              <a:rPr lang="tr-T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tr-TR" sz="2400" b="1" cap="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Resource </a:t>
            </a:r>
            <a:r>
              <a:rPr lang="tr-TR" sz="2400" b="1" cap="non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Description</a:t>
            </a:r>
            <a:r>
              <a:rPr lang="tr-TR" sz="2400" b="1" cap="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2400" b="1" cap="none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and</a:t>
            </a:r>
            <a:r>
              <a:rPr lang="tr-TR" sz="2400" b="1" cap="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Access</a:t>
            </a:r>
            <a:r>
              <a:rPr lang="tr-T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231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2511380"/>
            <a:ext cx="8229600" cy="3614784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320040" indent="-320040">
              <a:lnSpc>
                <a:spcPct val="160000"/>
              </a:lnSpc>
              <a:buNone/>
              <a:defRPr/>
            </a:pPr>
            <a:r>
              <a:rPr lang="tr-TR" dirty="0">
                <a:latin typeface="Calibri" pitchFamily="34" charset="0"/>
              </a:rPr>
              <a:t>AAKK2’de yer alan genel materyal belirteçleri kaldırılmış, </a:t>
            </a:r>
            <a:r>
              <a:rPr lang="tr-TR" dirty="0" err="1">
                <a:latin typeface="Calibri" pitchFamily="34" charset="0"/>
              </a:rPr>
              <a:t>RDA’da</a:t>
            </a:r>
            <a:r>
              <a:rPr lang="tr-TR" dirty="0">
                <a:latin typeface="Calibri" pitchFamily="34" charset="0"/>
              </a:rPr>
              <a:t> bunun yerine 3 farklı MARC alanı eklenmiştir.</a:t>
            </a:r>
          </a:p>
          <a:p>
            <a:pPr marL="320040" indent="-320040">
              <a:buNone/>
              <a:defRPr/>
            </a:pPr>
            <a:endParaRPr lang="tr-TR" dirty="0">
              <a:latin typeface="Calibri" pitchFamily="34" charset="0"/>
            </a:endParaRPr>
          </a:p>
          <a:p>
            <a:pPr marL="320040" indent="-320040">
              <a:buNone/>
              <a:defRPr/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AAKK2</a:t>
            </a:r>
          </a:p>
          <a:p>
            <a:pPr marL="640715" lvl="1" indent="-320040">
              <a:buNone/>
              <a:defRPr/>
            </a:pP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Genel Materyal Belirteçleri</a:t>
            </a:r>
          </a:p>
          <a:p>
            <a:pPr marL="0" indent="0">
              <a:buNone/>
              <a:defRPr/>
            </a:pPr>
            <a:endParaRPr lang="tr-TR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320040" indent="-320040">
              <a:buNone/>
              <a:defRPr/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RDA</a:t>
            </a:r>
          </a:p>
          <a:p>
            <a:pPr marL="640715" lvl="1" indent="-320040">
              <a:buNone/>
              <a:defRPr/>
            </a:pP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Content </a:t>
            </a:r>
            <a:r>
              <a:rPr lang="tr-TR" sz="18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type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	</a:t>
            </a:r>
            <a:r>
              <a:rPr lang="tr-TR" sz="1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İçerik 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türü</a:t>
            </a:r>
          </a:p>
          <a:p>
            <a:pPr marL="640715" lvl="1" indent="-320040">
              <a:buNone/>
              <a:defRPr/>
            </a:pP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Media </a:t>
            </a:r>
            <a:r>
              <a:rPr lang="tr-TR" sz="18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type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		Ortam türü</a:t>
            </a:r>
          </a:p>
          <a:p>
            <a:pPr marL="640715" lvl="1" indent="-320040">
              <a:buNone/>
              <a:defRPr/>
            </a:pP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Carrier </a:t>
            </a:r>
            <a:r>
              <a:rPr lang="tr-TR" sz="18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type</a:t>
            </a:r>
            <a:r>
              <a:rPr lang="tr-TR" sz="1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			Taşıyıcı türü</a:t>
            </a:r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B7D7A9DF-09D7-430F-91D0-4FE3124C9700}"/>
              </a:ext>
            </a:extLst>
          </p:cNvPr>
          <p:cNvCxnSpPr/>
          <p:nvPr/>
        </p:nvCxnSpPr>
        <p:spPr>
          <a:xfrm>
            <a:off x="4031781" y="5182682"/>
            <a:ext cx="479834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E8D6C2A0-A605-477E-93A6-E8EED2ED9FF3}"/>
              </a:ext>
            </a:extLst>
          </p:cNvPr>
          <p:cNvCxnSpPr/>
          <p:nvPr/>
        </p:nvCxnSpPr>
        <p:spPr>
          <a:xfrm>
            <a:off x="4031781" y="5546300"/>
            <a:ext cx="479834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8AE1D90E-C671-4DA6-8049-8BD75EA51213}"/>
              </a:ext>
            </a:extLst>
          </p:cNvPr>
          <p:cNvCxnSpPr/>
          <p:nvPr/>
        </p:nvCxnSpPr>
        <p:spPr>
          <a:xfrm>
            <a:off x="4031781" y="5873279"/>
            <a:ext cx="479834" cy="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E032C7F-0BB8-41D5-9C72-C2765EE5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tr-TR" b="1" dirty="0" smtClean="0">
                <a:ea typeface="Verdana" pitchFamily="34" charset="0"/>
                <a:cs typeface="Verdana" pitchFamily="34" charset="0"/>
              </a:rPr>
              <a:t>Yeni MARC Alanları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7939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681" y="861372"/>
            <a:ext cx="8229600" cy="64703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b="1" dirty="0">
                <a:latin typeface="Calibri" pitchFamily="34" charset="0"/>
              </a:rPr>
              <a:t>MARC 336</a:t>
            </a:r>
            <a:r>
              <a:rPr lang="tr-TR" b="1" dirty="0">
                <a:latin typeface="Calibri" pitchFamily="34" charset="0"/>
              </a:rPr>
              <a:t> - </a:t>
            </a:r>
            <a:r>
              <a:rPr lang="tr-TR" b="1" dirty="0">
                <a:solidFill>
                  <a:schemeClr val="bg1"/>
                </a:solidFill>
                <a:latin typeface="Calibri" pitchFamily="34" charset="0"/>
              </a:rPr>
              <a:t>İçerik türü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87652" y="2606933"/>
            <a:ext cx="9357740" cy="36123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MARC 336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–</a:t>
            </a:r>
            <a:r>
              <a:rPr lang="tr-TR" sz="2400" b="1" dirty="0">
                <a:latin typeface="Calibri" pitchFamily="34" charset="0"/>
              </a:rPr>
              <a:t> 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İçerik türü</a:t>
            </a:r>
            <a:r>
              <a:rPr lang="tr-TR" sz="2400" b="1" dirty="0">
                <a:latin typeface="Calibri" pitchFamily="34" charset="0"/>
              </a:rPr>
              <a:t> (</a:t>
            </a:r>
            <a:r>
              <a:rPr lang="en-US" sz="2400" b="1" dirty="0">
                <a:latin typeface="Calibri" pitchFamily="34" charset="0"/>
              </a:rPr>
              <a:t>Content Type</a:t>
            </a:r>
            <a:r>
              <a:rPr lang="tr-TR" sz="2400" b="1" dirty="0">
                <a:latin typeface="Calibri" pitchFamily="34" charset="0"/>
              </a:rPr>
              <a:t>)</a:t>
            </a:r>
          </a:p>
          <a:p>
            <a:pPr>
              <a:buNone/>
            </a:pPr>
            <a:endParaRPr lang="tr-TR" sz="2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Bilgi kaynağının anlatımında kullanılan iletişim şekli </a:t>
            </a:r>
            <a:r>
              <a:rPr lang="tr-TR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(müzik performansı; metin; hareketli resim)</a:t>
            </a:r>
            <a:endParaRPr lang="tr-TR" sz="2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Bilgi kaynağının anlatım biçimlerini içerir.  </a:t>
            </a:r>
            <a:r>
              <a:rPr lang="tr-T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Kayıt türü </a:t>
            </a: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alanındaki </a:t>
            </a:r>
            <a:r>
              <a:rPr lang="tr-TR" sz="2200" dirty="0">
                <a:latin typeface="Calibri" panose="020F0502020204030204" pitchFamily="34" charset="0"/>
                <a:cs typeface="Calibri" panose="020F0502020204030204" pitchFamily="34" charset="0"/>
              </a:rPr>
              <a:t>tanımlamaların yerine kullanılmaktadır.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Müzik performansı (icra edilen müzik);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metin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iki boyutlu hareketli resim; </a:t>
            </a:r>
            <a:r>
              <a:rPr lang="tr-TR" sz="20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kartografik resim</a:t>
            </a:r>
            <a:endParaRPr lang="tr-TR" sz="20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99504" y="245689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13029474" y="170080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1350" dirty="0"/>
          </a:p>
        </p:txBody>
      </p:sp>
    </p:spTree>
    <p:extLst>
      <p:ext uri="{BB962C8B-B14F-4D97-AF65-F5344CB8AC3E}">
        <p14:creationId xmlns:p14="http://schemas.microsoft.com/office/powerpoint/2010/main" val="10278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MARC 33</a:t>
            </a:r>
            <a:r>
              <a:rPr lang="tr-TR" b="1" dirty="0">
                <a:solidFill>
                  <a:schemeClr val="bg1"/>
                </a:solidFill>
                <a:latin typeface="Calibri" pitchFamily="34" charset="0"/>
              </a:rPr>
              <a:t>7 </a:t>
            </a:r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–</a:t>
            </a:r>
            <a:r>
              <a:rPr lang="tr-TR" b="1" dirty="0">
                <a:solidFill>
                  <a:schemeClr val="bg1"/>
                </a:solidFill>
                <a:latin typeface="Calibri" pitchFamily="34" charset="0"/>
              </a:rPr>
              <a:t> Ortam türü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22830" y="2666875"/>
            <a:ext cx="8825659" cy="34163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 33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Ortam türü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Media Type</a:t>
            </a:r>
            <a:r>
              <a:rPr lang="tr-TR" sz="2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charset="0"/>
              <a:buNone/>
            </a:pP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Bilgi kaynağının içeriğini görüntüleme, oynatma, çalıştırma için kullanılan araçlar </a:t>
            </a:r>
            <a:r>
              <a:rPr lang="tr-TR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(ses, bilgisayar, video, </a:t>
            </a:r>
            <a:r>
              <a:rPr lang="tr-TR" sz="26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mikroform</a:t>
            </a:r>
            <a:r>
              <a:rPr lang="tr-TR" sz="2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2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aracısız/araçsız)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Bir kaynağın içeriğini ortaya çıkarabilmek için gerekli olan görüntüleme, oynatma, çalıştırma için kullanılan araçlar</a:t>
            </a:r>
            <a:r>
              <a:rPr lang="tr-TR" sz="2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tr-TR" sz="2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</a:t>
            </a:r>
            <a:r>
              <a:rPr lang="en-US" sz="2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tr-TR" sz="2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bilgisayar</a:t>
            </a:r>
            <a:r>
              <a:rPr lang="en-US" sz="2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mi</a:t>
            </a:r>
            <a:r>
              <a:rPr lang="tr-TR" sz="2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2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roform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tr-TR" sz="2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aracısız/araçsız</a:t>
            </a:r>
            <a:r>
              <a:rPr lang="en-US" sz="22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endParaRPr lang="tr-TR" sz="22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72C35B-B8FA-492B-B3CF-722A7551D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 33</a:t>
            </a:r>
            <a:r>
              <a:rPr lang="tr-T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tr-T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Taşıyıcı türü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6CBCB0-10C4-422C-ABA8-213D8C38E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 33</a:t>
            </a:r>
            <a:r>
              <a:rPr lang="tr-TR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Taşıyıcı türü</a:t>
            </a:r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Carrier Type</a:t>
            </a:r>
            <a:r>
              <a:rPr lang="tr-TR" sz="4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tr-T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Verilerin depolanması ve saklanması için kullanılan ortamlar 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(cilt-kitap, çevrimiçi kaynak, </a:t>
            </a:r>
            <a:r>
              <a:rPr lang="tr-TR" sz="28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mikrofiş</a:t>
            </a:r>
            <a:r>
              <a:rPr lang="tr-TR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video kaset, ses diski)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Kaynağın içeriğini ortam özeliği ile birlikte bulunduran depolayan, saklayan format türünü gösterir.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 diski (CD)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kaynaklar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mi</a:t>
            </a:r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rofi</a:t>
            </a:r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video</a:t>
            </a:r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</a:t>
            </a:r>
            <a:r>
              <a:rPr lang="en-US" sz="2400" b="1" i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aset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tr-TR" sz="2400" b="1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cilt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9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86245" y="960438"/>
            <a:ext cx="8229600" cy="562074"/>
          </a:xfrm>
          <a:noFill/>
        </p:spPr>
        <p:txBody>
          <a:bodyPr>
            <a:normAutofit fontScale="90000"/>
          </a:bodyPr>
          <a:lstStyle/>
          <a:p>
            <a:r>
              <a:rPr lang="tr-TR" b="1" dirty="0"/>
              <a:t>MARC </a:t>
            </a:r>
            <a:r>
              <a:rPr lang="en-US" b="1" dirty="0"/>
              <a:t>336</a:t>
            </a:r>
            <a:r>
              <a:rPr lang="tr-TR" b="1" dirty="0"/>
              <a:t>, 337, </a:t>
            </a:r>
            <a:r>
              <a:rPr lang="en-US" b="1" dirty="0"/>
              <a:t>338</a:t>
            </a:r>
            <a:r>
              <a:rPr lang="tr-TR" b="1" dirty="0"/>
              <a:t> </a:t>
            </a:r>
            <a:r>
              <a:rPr lang="tr-TR" b="1" dirty="0" smtClean="0"/>
              <a:t>Alanları</a:t>
            </a:r>
            <a:endParaRPr lang="en-US" b="1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86245" y="1566224"/>
            <a:ext cx="7643192" cy="200054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800" b="1" u="sng" dirty="0">
                <a:latin typeface="+mj-lt"/>
              </a:rPr>
              <a:t>Kitap </a:t>
            </a:r>
            <a:r>
              <a:rPr lang="en-US" sz="2800" b="1" dirty="0">
                <a:latin typeface="+mj-lt"/>
              </a:rPr>
              <a:t>:</a:t>
            </a:r>
          </a:p>
          <a:p>
            <a:r>
              <a:rPr lang="en-US" dirty="0">
                <a:latin typeface="+mj-lt"/>
              </a:rPr>
              <a:t>	</a:t>
            </a:r>
            <a:r>
              <a:rPr lang="fr-FR" sz="2400" b="1" dirty="0">
                <a:latin typeface="+mj-lt"/>
              </a:rPr>
              <a:t>300</a:t>
            </a:r>
            <a:r>
              <a:rPr lang="fr-FR" sz="2400" dirty="0">
                <a:latin typeface="+mj-lt"/>
              </a:rPr>
              <a:t> </a:t>
            </a:r>
            <a:r>
              <a:rPr lang="tr-TR" sz="2400" dirty="0">
                <a:latin typeface="+mj-lt"/>
              </a:rPr>
              <a:t>  </a:t>
            </a:r>
            <a:r>
              <a:rPr lang="fr-FR" sz="2400" dirty="0">
                <a:latin typeface="+mj-lt"/>
              </a:rPr>
              <a:t>222 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sayfa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>
                <a:latin typeface="+mj-lt"/>
              </a:rPr>
              <a:t>;|c21 cm </a:t>
            </a:r>
            <a:endParaRPr lang="tr-TR" sz="2400" dirty="0">
              <a:latin typeface="+mj-lt"/>
            </a:endParaRPr>
          </a:p>
          <a:p>
            <a:r>
              <a:rPr lang="tr-TR" sz="2400" dirty="0">
                <a:latin typeface="+mj-lt"/>
              </a:rPr>
              <a:t>	</a:t>
            </a:r>
            <a:r>
              <a:rPr lang="tr-TR" sz="2400" b="1" dirty="0">
                <a:latin typeface="+mj-lt"/>
              </a:rPr>
              <a:t>336</a:t>
            </a:r>
            <a:r>
              <a:rPr lang="tr-TR" sz="2400" dirty="0">
                <a:latin typeface="+mj-lt"/>
              </a:rPr>
              <a:t>   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metin</a:t>
            </a:r>
            <a:r>
              <a:rPr lang="tr-TR" sz="2400" dirty="0" smtClean="0">
                <a:latin typeface="+mj-lt"/>
              </a:rPr>
              <a:t>|2rdacontent</a:t>
            </a:r>
            <a:endParaRPr lang="tr-TR" sz="2400" dirty="0">
              <a:latin typeface="+mj-lt"/>
            </a:endParaRPr>
          </a:p>
          <a:p>
            <a:r>
              <a:rPr lang="tr-TR" sz="2400" dirty="0">
                <a:latin typeface="+mj-lt"/>
              </a:rPr>
              <a:t>	</a:t>
            </a:r>
            <a:r>
              <a:rPr lang="tr-TR" sz="2400" b="1" dirty="0">
                <a:latin typeface="+mj-lt"/>
              </a:rPr>
              <a:t>337</a:t>
            </a:r>
            <a:r>
              <a:rPr lang="tr-TR" sz="2400" dirty="0">
                <a:latin typeface="+mj-lt"/>
              </a:rPr>
              <a:t>   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araçsız</a:t>
            </a:r>
            <a:r>
              <a:rPr lang="tr-TR" sz="2400" dirty="0" smtClean="0">
                <a:latin typeface="+mj-lt"/>
              </a:rPr>
              <a:t>|2rdamedia</a:t>
            </a:r>
            <a:endParaRPr lang="tr-TR" sz="2400" dirty="0">
              <a:latin typeface="+mj-lt"/>
            </a:endParaRPr>
          </a:p>
          <a:p>
            <a:r>
              <a:rPr lang="tr-TR" sz="2400" dirty="0">
                <a:latin typeface="+mj-lt"/>
              </a:rPr>
              <a:t>	</a:t>
            </a:r>
            <a:r>
              <a:rPr lang="tr-TR" sz="2400" b="1" dirty="0">
                <a:latin typeface="+mj-lt"/>
              </a:rPr>
              <a:t>338</a:t>
            </a:r>
            <a:r>
              <a:rPr lang="tr-TR" sz="2400" dirty="0">
                <a:latin typeface="+mj-lt"/>
              </a:rPr>
              <a:t>   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cilt</a:t>
            </a:r>
            <a:r>
              <a:rPr lang="tr-TR" sz="2400" dirty="0" smtClean="0">
                <a:latin typeface="+mj-lt"/>
              </a:rPr>
              <a:t>|2rdacarrier </a:t>
            </a:r>
            <a:endParaRPr lang="en-US" sz="2400" b="1" dirty="0">
              <a:latin typeface="+mj-lt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900797" y="4825606"/>
            <a:ext cx="18473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500" b="1">
              <a:latin typeface="Courier New" pitchFamily="49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86245" y="3963024"/>
            <a:ext cx="7643192" cy="2739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+mj-lt"/>
              </a:rPr>
              <a:t>Website</a:t>
            </a:r>
            <a:r>
              <a:rPr lang="tr-TR" sz="2800" b="1" u="sng" dirty="0">
                <a:latin typeface="+mj-lt"/>
              </a:rPr>
              <a:t>si</a:t>
            </a:r>
            <a:r>
              <a:rPr lang="en-US" dirty="0">
                <a:latin typeface="+mj-lt"/>
              </a:rPr>
              <a:t> </a:t>
            </a:r>
            <a:r>
              <a:rPr lang="tr-TR" dirty="0">
                <a:latin typeface="+mj-lt"/>
              </a:rPr>
              <a:t>  </a:t>
            </a:r>
            <a:r>
              <a:rPr lang="en-US" sz="2400" b="1" dirty="0">
                <a:latin typeface="+mj-lt"/>
              </a:rPr>
              <a:t>(</a:t>
            </a:r>
            <a:r>
              <a:rPr lang="en-US" sz="2400" b="1" i="1" dirty="0">
                <a:latin typeface="+mj-lt"/>
              </a:rPr>
              <a:t>maps, text, </a:t>
            </a:r>
            <a:r>
              <a:rPr lang="tr-TR" sz="2400" b="1" i="1" dirty="0">
                <a:latin typeface="+mj-lt"/>
              </a:rPr>
              <a:t>ve</a:t>
            </a:r>
            <a:r>
              <a:rPr lang="en-US" sz="2400" b="1" i="1" dirty="0">
                <a:latin typeface="+mj-lt"/>
              </a:rPr>
              <a:t> photographs</a:t>
            </a:r>
            <a:r>
              <a:rPr lang="en-US" sz="2400" b="1" dirty="0">
                <a:latin typeface="+mj-lt"/>
              </a:rPr>
              <a:t>)</a:t>
            </a:r>
          </a:p>
          <a:p>
            <a:r>
              <a:rPr lang="en-US" sz="2400" dirty="0">
                <a:latin typeface="+mj-lt"/>
              </a:rPr>
              <a:t>	</a:t>
            </a:r>
            <a:r>
              <a:rPr lang="en-US" sz="2400" b="1" dirty="0">
                <a:latin typeface="+mj-lt"/>
              </a:rPr>
              <a:t>300 </a:t>
            </a:r>
            <a:r>
              <a:rPr lang="tr-TR" sz="2400" b="1" dirty="0">
                <a:latin typeface="+mj-lt"/>
              </a:rPr>
              <a:t>	</a:t>
            </a:r>
            <a:r>
              <a:rPr lang="en-US" sz="2400" b="1" dirty="0">
                <a:latin typeface="+mj-lt"/>
              </a:rPr>
              <a:t>1 online resource</a:t>
            </a:r>
          </a:p>
          <a:p>
            <a:r>
              <a:rPr lang="en-US" sz="2400" b="1" dirty="0">
                <a:latin typeface="+mj-lt"/>
              </a:rPr>
              <a:t>	336 </a:t>
            </a:r>
            <a:r>
              <a:rPr lang="tr-TR" sz="2400" b="1" dirty="0">
                <a:latin typeface="+mj-lt"/>
              </a:rPr>
              <a:t>	</a:t>
            </a:r>
            <a:r>
              <a:rPr lang="en-US" sz="2400" b="1" dirty="0">
                <a:latin typeface="+mj-lt"/>
              </a:rPr>
              <a:t> 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metin</a:t>
            </a:r>
            <a:r>
              <a:rPr lang="en-US" sz="2400" b="1" dirty="0" smtClean="0">
                <a:latin typeface="+mj-lt"/>
              </a:rPr>
              <a:t> </a:t>
            </a:r>
            <a:r>
              <a:rPr lang="tr-TR" sz="2400" dirty="0">
                <a:latin typeface="+mj-lt"/>
              </a:rPr>
              <a:t>|</a:t>
            </a:r>
            <a:r>
              <a:rPr lang="en-US" sz="2400" dirty="0">
                <a:latin typeface="+mj-lt"/>
              </a:rPr>
              <a:t>2</a:t>
            </a:r>
            <a:r>
              <a:rPr lang="tr-TR" sz="2400" dirty="0">
                <a:latin typeface="+mj-lt"/>
              </a:rPr>
              <a:t>rda</a:t>
            </a:r>
            <a:r>
              <a:rPr lang="en-US" sz="2400" dirty="0">
                <a:latin typeface="+mj-lt"/>
              </a:rPr>
              <a:t>content</a:t>
            </a:r>
          </a:p>
          <a:p>
            <a:r>
              <a:rPr lang="en-US" sz="2400" b="1" dirty="0">
                <a:latin typeface="+mj-lt"/>
              </a:rPr>
              <a:t>	336 </a:t>
            </a:r>
            <a:r>
              <a:rPr lang="tr-TR" sz="2400" b="1" dirty="0">
                <a:latin typeface="+mj-lt"/>
              </a:rPr>
              <a:t>	</a:t>
            </a:r>
            <a:r>
              <a:rPr lang="en-US" sz="2400" b="1" dirty="0">
                <a:latin typeface="+mj-lt"/>
              </a:rPr>
              <a:t> 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kartografik resim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400" dirty="0">
                <a:latin typeface="+mj-lt"/>
              </a:rPr>
              <a:t>|rda</a:t>
            </a:r>
            <a:r>
              <a:rPr lang="en-US" sz="2400" dirty="0">
                <a:latin typeface="+mj-lt"/>
              </a:rPr>
              <a:t>content</a:t>
            </a:r>
          </a:p>
          <a:p>
            <a:r>
              <a:rPr lang="en-US" sz="2400" b="1" dirty="0">
                <a:latin typeface="+mj-lt"/>
              </a:rPr>
              <a:t>	336 </a:t>
            </a:r>
            <a:r>
              <a:rPr lang="tr-TR" sz="2400" b="1" dirty="0">
                <a:latin typeface="+mj-lt"/>
              </a:rPr>
              <a:t>	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resim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400" dirty="0">
                <a:latin typeface="+mj-lt"/>
              </a:rPr>
              <a:t>|</a:t>
            </a:r>
            <a:r>
              <a:rPr lang="en-US" sz="2400" dirty="0">
                <a:latin typeface="+mj-lt"/>
              </a:rPr>
              <a:t>2</a:t>
            </a:r>
            <a:r>
              <a:rPr lang="tr-TR" sz="2400" dirty="0">
                <a:latin typeface="+mj-lt"/>
              </a:rPr>
              <a:t>rda</a:t>
            </a:r>
            <a:r>
              <a:rPr lang="en-US" sz="2400" dirty="0" err="1">
                <a:latin typeface="+mj-lt"/>
              </a:rPr>
              <a:t>ccontent</a:t>
            </a:r>
            <a:endParaRPr lang="en-US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	337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tr-T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bilgisayar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tr-TR" sz="2400" dirty="0">
                <a:latin typeface="+mj-lt"/>
              </a:rPr>
              <a:t>|</a:t>
            </a:r>
            <a:r>
              <a:rPr lang="en-US" sz="2400" dirty="0">
                <a:latin typeface="+mj-lt"/>
              </a:rPr>
              <a:t>2</a:t>
            </a:r>
            <a:r>
              <a:rPr lang="tr-TR" sz="2400" dirty="0">
                <a:latin typeface="+mj-lt"/>
              </a:rPr>
              <a:t>rda</a:t>
            </a:r>
            <a:r>
              <a:rPr lang="en-US" sz="2400" dirty="0">
                <a:latin typeface="+mj-lt"/>
              </a:rPr>
              <a:t>media</a:t>
            </a:r>
          </a:p>
          <a:p>
            <a:r>
              <a:rPr lang="en-US" sz="2400" b="1" dirty="0">
                <a:latin typeface="+mj-lt"/>
              </a:rPr>
              <a:t>	338 </a:t>
            </a:r>
            <a:r>
              <a:rPr lang="tr-TR" sz="2400" b="1" dirty="0">
                <a:latin typeface="+mj-lt"/>
              </a:rPr>
              <a:t>	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online 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kaynak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400" dirty="0">
                <a:latin typeface="+mj-lt"/>
              </a:rPr>
              <a:t>|2rda</a:t>
            </a:r>
            <a:r>
              <a:rPr lang="en-US" sz="2400" dirty="0">
                <a:latin typeface="+mj-lt"/>
              </a:rPr>
              <a:t>carrier</a:t>
            </a:r>
          </a:p>
        </p:txBody>
      </p:sp>
    </p:spTree>
    <p:extLst>
      <p:ext uri="{BB962C8B-B14F-4D97-AF65-F5344CB8AC3E}">
        <p14:creationId xmlns:p14="http://schemas.microsoft.com/office/powerpoint/2010/main" val="10871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25286" y="988861"/>
            <a:ext cx="8229600" cy="504056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tr-TR" sz="2800" b="1" dirty="0" smtClean="0"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Kısaltmalar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5192" y="2267100"/>
            <a:ext cx="9416143" cy="3294773"/>
          </a:xfrm>
          <a:ln>
            <a:noFill/>
          </a:ln>
        </p:spPr>
        <p:txBody>
          <a:bodyPr>
            <a:noAutofit/>
          </a:bodyPr>
          <a:lstStyle/>
          <a:p>
            <a:pPr marL="320040" lvl="1" indent="0">
              <a:buFont typeface="Wingdings" pitchFamily="2" charset="2"/>
              <a:buChar char="§"/>
              <a:defRPr/>
            </a:pPr>
            <a:r>
              <a:rPr lang="tr-TR" sz="1400" b="1" dirty="0">
                <a:latin typeface="Calibri" panose="020F0502020204030204" pitchFamily="34" charset="0"/>
                <a:cs typeface="Calibri" panose="020F0502020204030204" pitchFamily="34" charset="0"/>
              </a:rPr>
              <a:t>y. y.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(“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yayın yeri yok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20040" lvl="1" indent="0">
              <a:buFont typeface="Wingdings" pitchFamily="2" charset="2"/>
              <a:buChar char="§"/>
              <a:defRPr/>
            </a:pPr>
            <a:r>
              <a:rPr lang="tr-TR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Yayl</a:t>
            </a:r>
            <a:r>
              <a:rPr lang="tr-TR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y.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(“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yayınlayan yok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</a:p>
          <a:p>
            <a:pPr marL="320040" lvl="1" indent="0">
              <a:buFont typeface="Wingdings" pitchFamily="2" charset="2"/>
              <a:buChar char="§"/>
              <a:defRPr/>
            </a:pP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s.l.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sine loco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yayın yeri yok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20040" lvl="1" indent="0">
              <a:buFont typeface="Wingdings" pitchFamily="2" charset="2"/>
              <a:buChar char="§"/>
              <a:defRPr/>
            </a:pPr>
            <a:r>
              <a:rPr lang="tr-TR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s.n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sine nomine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yayınlayan yok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</a:p>
          <a:p>
            <a:pPr marL="320040" lvl="1" indent="0">
              <a:buFont typeface="Wingdings" pitchFamily="2" charset="2"/>
              <a:buChar char="§"/>
              <a:defRPr/>
            </a:pPr>
            <a:r>
              <a:rPr lang="tr-TR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et al.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alii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ve diğerleri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0040" lvl="1" indent="0">
              <a:buFont typeface="Wingdings" pitchFamily="2" charset="2"/>
              <a:buChar char="§"/>
              <a:defRPr/>
            </a:pPr>
            <a:r>
              <a:rPr lang="tr-TR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circa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yaklaşık olarak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0040" lvl="1" indent="0">
              <a:buNone/>
              <a:defRPr/>
            </a:pPr>
            <a:endParaRPr lang="tr-T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>
              <a:buNone/>
            </a:pP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[yayın yeri tanımlı değil/tanımlanmamıştır]; 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Place of publication not identified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6">
              <a:buNone/>
            </a:pP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[yayıncı tanımlı değil/tanımlanmamıştır]; 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publisher not identified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],</a:t>
            </a:r>
          </a:p>
          <a:p>
            <a:pPr lvl="6">
              <a:buNone/>
            </a:pP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[tarih tanımlı değil/tanımlanmamıştır]; </a:t>
            </a:r>
            <a:r>
              <a:rPr lang="en-US" alt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[date of publication not identified]</a:t>
            </a:r>
            <a:endParaRPr lang="tr-TR" alt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>
              <a:buNone/>
            </a:pP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[ve diğerleri]; [ve başkaları];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 others</a:t>
            </a: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>
              <a:buNone/>
            </a:pPr>
            <a:r>
              <a:rPr lang="tr-TR" sz="1400" dirty="0">
                <a:latin typeface="Calibri" panose="020F0502020204030204" pitchFamily="34" charset="0"/>
                <a:cs typeface="Calibri" panose="020F0502020204030204" pitchFamily="34" charset="0"/>
              </a:rPr>
              <a:t>Yaklaşık; yaklaşık olarak;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approximately</a:t>
            </a:r>
            <a:endParaRPr lang="tr-TR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131468" y="2984102"/>
            <a:ext cx="6039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 kısaltmalar kullanımdan kaldırılmıştır.</a:t>
            </a:r>
            <a:endParaRPr lang="tr-TR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ağ Ayraç 3">
            <a:extLst>
              <a:ext uri="{FF2B5EF4-FFF2-40B4-BE49-F238E27FC236}">
                <a16:creationId xmlns:a16="http://schemas.microsoft.com/office/drawing/2014/main" id="{1DDA60CD-B9A8-4FCF-924B-2C18716DF77E}"/>
              </a:ext>
            </a:extLst>
          </p:cNvPr>
          <p:cNvSpPr/>
          <p:nvPr/>
        </p:nvSpPr>
        <p:spPr>
          <a:xfrm>
            <a:off x="3508373" y="2452465"/>
            <a:ext cx="461727" cy="1575303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ağ Ayraç 5">
            <a:extLst>
              <a:ext uri="{FF2B5EF4-FFF2-40B4-BE49-F238E27FC236}">
                <a16:creationId xmlns:a16="http://schemas.microsoft.com/office/drawing/2014/main" id="{F5D0A1DF-2315-412A-B8DC-9D41355037B1}"/>
              </a:ext>
            </a:extLst>
          </p:cNvPr>
          <p:cNvSpPr/>
          <p:nvPr/>
        </p:nvSpPr>
        <p:spPr>
          <a:xfrm>
            <a:off x="9154886" y="4703572"/>
            <a:ext cx="461727" cy="1575303"/>
          </a:xfrm>
          <a:prstGeom prst="rightBrac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F034C1F-12C3-4D56-9DB2-F63A91656AA8}"/>
              </a:ext>
            </a:extLst>
          </p:cNvPr>
          <p:cNvSpPr txBox="1"/>
          <p:nvPr/>
        </p:nvSpPr>
        <p:spPr>
          <a:xfrm>
            <a:off x="9756213" y="5137280"/>
            <a:ext cx="2217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Yerine bu ifadeler kullanılmaktadır.</a:t>
            </a:r>
            <a:endParaRPr lang="tr-TR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8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912946"/>
            <a:ext cx="8229600" cy="504056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tr-TR" b="1" dirty="0"/>
              <a:t>Yanlış yazılmış sözcükler için…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" y="2405743"/>
            <a:ext cx="11212287" cy="4362678"/>
          </a:xfrm>
          <a:ln>
            <a:noFill/>
          </a:ln>
        </p:spPr>
        <p:txBody>
          <a:bodyPr/>
          <a:lstStyle/>
          <a:p>
            <a:pPr marL="342316" indent="-342316" defTabSz="914646">
              <a:buClr>
                <a:srgbClr val="0070C0"/>
              </a:buClr>
            </a:pPr>
            <a:r>
              <a:rPr lang="en-AU" sz="2400" b="1" dirty="0"/>
              <a:t>AA</a:t>
            </a:r>
            <a:r>
              <a:rPr lang="tr-TR" sz="2400" b="1" dirty="0"/>
              <a:t>KK</a:t>
            </a:r>
            <a:r>
              <a:rPr lang="en-AU" sz="2400" b="1" dirty="0"/>
              <a:t>2</a:t>
            </a:r>
          </a:p>
          <a:p>
            <a:pPr marL="457323" lvl="1" indent="0" defTabSz="914646">
              <a:buClr>
                <a:srgbClr val="0070C0"/>
              </a:buClr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Yanlış yazılmış sözcükler başlık içinde düzeltilmek </a:t>
            </a:r>
            <a:r>
              <a:rPr lang="en-AU" sz="2400" dirty="0">
                <a:latin typeface="Arial" pitchFamily="34" charset="0"/>
                <a:cs typeface="Arial" pitchFamily="34" charset="0"/>
              </a:rPr>
              <a:t> [sic]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ya da </a:t>
            </a:r>
            <a:r>
              <a:rPr lang="en-AU" sz="2400" b="1" dirty="0">
                <a:latin typeface="Arial" pitchFamily="34" charset="0"/>
                <a:cs typeface="Arial" pitchFamily="34" charset="0"/>
              </a:rPr>
              <a:t>[i.e. ...]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ile gösterilir.</a:t>
            </a:r>
          </a:p>
          <a:p>
            <a:pPr marL="457323" lvl="1" indent="0" defTabSz="914646">
              <a:buClr>
                <a:srgbClr val="0070C0"/>
              </a:buClr>
              <a:buNone/>
            </a:pP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316" indent="-342316" defTabSz="914646">
              <a:buClr>
                <a:srgbClr val="0070C0"/>
              </a:buClr>
            </a:pPr>
            <a:r>
              <a:rPr lang="en-AU" sz="2400" b="1" dirty="0"/>
              <a:t>RDA</a:t>
            </a:r>
          </a:p>
          <a:p>
            <a:pPr marL="457323" lvl="1" indent="0" defTabSz="914646">
              <a:buClr>
                <a:srgbClr val="0070C0"/>
              </a:buClr>
              <a:buNone/>
            </a:pPr>
            <a:r>
              <a:rPr lang="tr-TR" sz="2400" dirty="0"/>
              <a:t>Yanlış yazılmış sözcükler kaynak üzerinde olduğu biçimi ile gösterilir, olması gereken biçimi </a:t>
            </a:r>
            <a:r>
              <a:rPr lang="tr-TR" sz="2400" b="1" dirty="0"/>
              <a:t>not ile birlikte diğer başlık </a:t>
            </a:r>
            <a:r>
              <a:rPr lang="tr-TR" sz="2400" dirty="0"/>
              <a:t>girişi ile tekrarlanır.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7798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50194" y="915696"/>
            <a:ext cx="8229600" cy="504056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tr-TR" b="1" dirty="0">
                <a:ea typeface="Verdana" pitchFamily="34" charset="0"/>
                <a:cs typeface="Verdana" pitchFamily="34" charset="0"/>
              </a:rPr>
              <a:t>Sorumluluk Bildirimi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2223" y="3071117"/>
            <a:ext cx="10732206" cy="2709197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tr-TR" b="1" dirty="0"/>
              <a:t>RDA </a:t>
            </a:r>
          </a:p>
          <a:p>
            <a:r>
              <a:rPr lang="tr-TR" b="1" dirty="0"/>
              <a:t>3 ve 3 den fazla sorumluluk bildirimi olan eserlerde ;</a:t>
            </a:r>
          </a:p>
          <a:p>
            <a:pPr lvl="1"/>
            <a:r>
              <a:rPr lang="tr-TR" dirty="0"/>
              <a:t>Birinci yazardan giriş verilir, </a:t>
            </a:r>
            <a:r>
              <a:rPr lang="tr-TR" b="1" dirty="0"/>
              <a:t>isteğe bağlı </a:t>
            </a:r>
            <a:r>
              <a:rPr lang="tr-TR" dirty="0"/>
              <a:t>olarak diğer yazarlar ek giriş ile gösterilir.</a:t>
            </a:r>
          </a:p>
          <a:p>
            <a:r>
              <a:rPr lang="tr-TR" dirty="0"/>
              <a:t>Ya da ;</a:t>
            </a:r>
          </a:p>
          <a:p>
            <a:pPr lvl="1"/>
            <a:r>
              <a:rPr lang="tr-TR" dirty="0"/>
              <a:t>Birinci yazardan giriş yapılır, diğer yazarların sayısı kadar </a:t>
            </a:r>
            <a:r>
              <a:rPr lang="tr-TR" b="1" dirty="0" smtClean="0"/>
              <a:t>[ve diğer 10 kişi] </a:t>
            </a:r>
            <a:r>
              <a:rPr lang="tr-TR" dirty="0"/>
              <a:t>gibi bilgi notu verilir.</a:t>
            </a:r>
          </a:p>
        </p:txBody>
      </p:sp>
    </p:spTree>
    <p:extLst>
      <p:ext uri="{BB962C8B-B14F-4D97-AF65-F5344CB8AC3E}">
        <p14:creationId xmlns:p14="http://schemas.microsoft.com/office/powerpoint/2010/main" val="14459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1154" y="912773"/>
            <a:ext cx="8936359" cy="504056"/>
          </a:xfrm>
          <a:ln>
            <a:noFill/>
          </a:ln>
        </p:spPr>
        <p:txBody>
          <a:bodyPr>
            <a:noAutofit/>
          </a:bodyPr>
          <a:lstStyle/>
          <a:p>
            <a:r>
              <a:rPr lang="tr-TR" sz="3200" b="1" dirty="0"/>
              <a:t>Basım Alanı : Yayın yeri yok : Yayınevi yok</a:t>
            </a:r>
            <a:endParaRPr lang="tr-TR" sz="3200" dirty="0"/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741039" y="2654101"/>
            <a:ext cx="10634532" cy="409504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Yayın yeri tanımlı değil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en-US" sz="2400" b="1" dirty="0"/>
              <a:t>:|</a:t>
            </a:r>
            <a:r>
              <a:rPr lang="en-US" sz="2400" b="1" dirty="0" smtClean="0"/>
              <a:t>b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yayıncı tanımlı değil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en-US" sz="2400" b="1" dirty="0" smtClean="0"/>
              <a:t>,|c</a:t>
            </a:r>
            <a:r>
              <a:rPr lang="tr-TR" sz="2400" b="1" dirty="0" smtClean="0"/>
              <a:t>2022</a:t>
            </a:r>
            <a:r>
              <a:rPr lang="tr-TR" sz="2400" b="1" dirty="0" smtClean="0"/>
              <a:t>.</a:t>
            </a:r>
            <a:endParaRPr lang="tr-TR" sz="2400" b="1" dirty="0"/>
          </a:p>
          <a:p>
            <a:endParaRPr lang="tr-TR" dirty="0"/>
          </a:p>
          <a:p>
            <a:pPr marL="0" indent="0">
              <a:buNone/>
            </a:pPr>
            <a:r>
              <a:rPr lang="en-US" sz="2000" b="1" dirty="0" smtClean="0"/>
              <a:t>264</a:t>
            </a:r>
            <a:r>
              <a:rPr lang="tr-TR" sz="2000" b="1" dirty="0" smtClean="0"/>
              <a:t>  </a:t>
            </a:r>
            <a:r>
              <a:rPr lang="en-US" sz="2000" b="1" dirty="0"/>
              <a:t>1	</a:t>
            </a:r>
            <a:r>
              <a:rPr lang="en-US" sz="2000" b="1" dirty="0" smtClean="0"/>
              <a:t>[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Yayın yeri tanımlı değil</a:t>
            </a:r>
            <a:r>
              <a:rPr lang="en-US" sz="2000" b="1" dirty="0" smtClean="0"/>
              <a:t>] </a:t>
            </a:r>
            <a:r>
              <a:rPr lang="en-US" sz="2000" b="1" dirty="0"/>
              <a:t>:|</a:t>
            </a:r>
            <a:r>
              <a:rPr lang="en-US" sz="2000" b="1" dirty="0" smtClean="0"/>
              <a:t>b[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yayıncı tanımlı değil</a:t>
            </a:r>
            <a:r>
              <a:rPr lang="en-US" sz="2000" b="1" dirty="0" smtClean="0"/>
              <a:t>],|c</a:t>
            </a:r>
            <a:r>
              <a:rPr lang="tr-TR" sz="2000" b="1" dirty="0" smtClean="0"/>
              <a:t>2022</a:t>
            </a:r>
            <a:r>
              <a:rPr lang="en-US" sz="2000" b="1" dirty="0" smtClean="0"/>
              <a:t>.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264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İstanbul :|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tr-TR" sz="2000" b="1" dirty="0" err="1" smtClean="0">
                <a:solidFill>
                  <a:schemeClr val="accent1">
                    <a:lumMod val="75000"/>
                  </a:schemeClr>
                </a:solidFill>
              </a:rPr>
              <a:t>Pera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Matbaası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2000" b="1" dirty="0"/>
          </a:p>
          <a:p>
            <a:pPr marL="0" indent="0">
              <a:buNone/>
            </a:pPr>
            <a:endParaRPr lang="tr-TR" altLang="tr-TR" sz="2400" dirty="0"/>
          </a:p>
          <a:p>
            <a:pPr marL="0" indent="0">
              <a:buNone/>
            </a:pPr>
            <a:r>
              <a:rPr lang="tr-TR" altLang="tr-TR" sz="2000" b="1" dirty="0"/>
              <a:t>Not:</a:t>
            </a:r>
            <a:r>
              <a:rPr lang="tr-TR" altLang="tr-TR" sz="2000" dirty="0"/>
              <a:t> Tarih bilgisi olmadığı durumlarda </a:t>
            </a:r>
            <a:r>
              <a:rPr lang="en-US" altLang="tr-TR" sz="2000" b="1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tr-TR" altLang="tr-TR" sz="2000" b="1" dirty="0" smtClean="0">
                <a:solidFill>
                  <a:schemeClr val="accent1">
                    <a:lumMod val="50000"/>
                  </a:schemeClr>
                </a:solidFill>
              </a:rPr>
              <a:t>yayın tarihi tanımlı değil</a:t>
            </a:r>
            <a:r>
              <a:rPr lang="en-US" altLang="tr-TR" sz="2000" b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tr-TR" altLang="tr-TR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altLang="tr-TR" sz="2000" dirty="0"/>
              <a:t>kullanılır.</a:t>
            </a:r>
            <a:endParaRPr lang="tr-TR" sz="2000" dirty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389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932772" y="981077"/>
            <a:ext cx="8229600" cy="464794"/>
          </a:xfrm>
        </p:spPr>
        <p:txBody>
          <a:bodyPr>
            <a:normAutofit fontScale="90000"/>
          </a:bodyPr>
          <a:lstStyle/>
          <a:p>
            <a:r>
              <a:rPr lang="tr-TR" b="1" dirty="0" err="1"/>
              <a:t>Copyright</a:t>
            </a:r>
            <a:r>
              <a:rPr lang="tr-TR" b="1" dirty="0"/>
              <a:t> tarihi örnekler </a:t>
            </a:r>
          </a:p>
        </p:txBody>
      </p:sp>
      <p:sp>
        <p:nvSpPr>
          <p:cNvPr id="5" name="Unvan 1"/>
          <p:cNvSpPr>
            <a:spLocks noGrp="1"/>
          </p:cNvSpPr>
          <p:nvPr>
            <p:ph idx="1"/>
          </p:nvPr>
        </p:nvSpPr>
        <p:spPr>
          <a:xfrm>
            <a:off x="642257" y="2211162"/>
            <a:ext cx="10798629" cy="4646838"/>
          </a:xfrm>
        </p:spPr>
        <p:txBody>
          <a:bodyPr>
            <a:noAutofit/>
          </a:bodyPr>
          <a:lstStyle/>
          <a:p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</a:rPr>
              <a:t>Copyright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 tarihi ve basım (</a:t>
            </a:r>
            <a:r>
              <a:rPr lang="tr-TR" sz="2000" b="1" dirty="0" err="1">
                <a:solidFill>
                  <a:schemeClr val="accent1">
                    <a:lumMod val="50000"/>
                  </a:schemeClr>
                </a:solidFill>
              </a:rPr>
              <a:t>publication</a:t>
            </a:r>
            <a:r>
              <a:rPr lang="tr-TR" sz="2000" b="1" dirty="0">
                <a:solidFill>
                  <a:schemeClr val="accent1">
                    <a:lumMod val="50000"/>
                  </a:schemeClr>
                </a:solidFill>
              </a:rPr>
              <a:t>) tarihi </a:t>
            </a: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varsa, ikisi birden yazılır.</a:t>
            </a:r>
            <a:endParaRPr lang="tr-T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tr-TR" sz="2000" b="1" dirty="0"/>
          </a:p>
          <a:p>
            <a:pPr marL="457200" lvl="1" indent="0">
              <a:buNone/>
            </a:pPr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</a:rPr>
              <a:t>Eser adı</a:t>
            </a:r>
            <a:endParaRPr lang="tr-T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tr-TR" sz="2000" dirty="0" smtClean="0"/>
              <a:t>Kütüphane teknisyenleri için teknik hizmetlere giriş </a:t>
            </a:r>
            <a:r>
              <a:rPr lang="en-US" sz="2000" dirty="0" smtClean="0"/>
              <a:t>/ </a:t>
            </a:r>
            <a:r>
              <a:rPr lang="tr-TR" sz="2000" dirty="0" err="1" smtClean="0"/>
              <a:t>Marty</a:t>
            </a:r>
            <a:r>
              <a:rPr lang="tr-TR" sz="2000" dirty="0" smtClean="0"/>
              <a:t> Bloomberg, G. Edward </a:t>
            </a:r>
            <a:r>
              <a:rPr lang="tr-TR" sz="2000" dirty="0" err="1" smtClean="0"/>
              <a:t>Evans</a:t>
            </a:r>
            <a:r>
              <a:rPr lang="tr-TR" sz="2000" dirty="0" smtClean="0"/>
              <a:t> ; çeviren Nilüfer Tuncer </a:t>
            </a:r>
            <a:endParaRPr lang="tr-TR" sz="2000" dirty="0"/>
          </a:p>
          <a:p>
            <a:pPr marL="457200" lvl="1" indent="0">
              <a:buNone/>
            </a:pP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Basıma ait bilgiler</a:t>
            </a:r>
            <a:endParaRPr lang="tr-T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 fontAlgn="ctr">
              <a:buNone/>
            </a:pPr>
            <a:r>
              <a:rPr lang="tr-TR" dirty="0" smtClean="0"/>
              <a:t>Ankara </a:t>
            </a:r>
            <a:r>
              <a:rPr lang="tr-TR" dirty="0"/>
              <a:t>: </a:t>
            </a:r>
            <a:r>
              <a:rPr lang="tr-TR" dirty="0" smtClean="0"/>
              <a:t>TKD, 1989, </a:t>
            </a:r>
            <a:r>
              <a:rPr lang="tr-TR" dirty="0"/>
              <a:t>©</a:t>
            </a:r>
            <a:r>
              <a:rPr lang="tr-TR" dirty="0" smtClean="0"/>
              <a:t>1985</a:t>
            </a:r>
            <a:r>
              <a:rPr lang="tr-TR" dirty="0"/>
              <a:t>.</a:t>
            </a:r>
            <a:endParaRPr lang="tr-TR" sz="2000" dirty="0"/>
          </a:p>
          <a:p>
            <a:pPr marL="0" indent="0" fontAlgn="ctr">
              <a:buNone/>
            </a:pPr>
            <a:r>
              <a:rPr lang="tr-TR" dirty="0"/>
              <a:t>	©</a:t>
            </a:r>
            <a:r>
              <a:rPr lang="tr-TR" dirty="0" smtClean="0"/>
              <a:t>1985</a:t>
            </a:r>
            <a:endParaRPr lang="tr-TR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7796" y="731602"/>
            <a:ext cx="10517513" cy="896695"/>
          </a:xfrm>
        </p:spPr>
        <p:txBody>
          <a:bodyPr>
            <a:noAutofit/>
          </a:bodyPr>
          <a:lstStyle/>
          <a:p>
            <a:r>
              <a:rPr lang="tr-TR" sz="4000" dirty="0"/>
              <a:t>Belirtilen bu farklı “kataloglama” unsurları birbirleriyle nasıl ilişkilidir?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96736" y="2252591"/>
            <a:ext cx="8991599" cy="4525963"/>
          </a:xfrm>
        </p:spPr>
        <p:txBody>
          <a:bodyPr/>
          <a:lstStyle/>
          <a:p>
            <a:endParaRPr lang="tr-TR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652657"/>
              </p:ext>
            </p:extLst>
          </p:nvPr>
        </p:nvGraphicFramePr>
        <p:xfrm>
          <a:off x="1603665" y="2589290"/>
          <a:ext cx="8780659" cy="396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485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55303" cy="3416300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FRBR için daha ayrıntılı bilgiye ;</a:t>
            </a:r>
          </a:p>
          <a:p>
            <a:pPr marL="0" indent="0">
              <a:buNone/>
            </a:pPr>
            <a:r>
              <a:rPr lang="tr-TR" dirty="0">
                <a:hlinkClick r:id="rId2"/>
              </a:rPr>
              <a:t>https://www.ifla.org/publications/functional-requirements-for-bibliographic-records?og=587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linkinden erişebilirsiniz.</a:t>
            </a:r>
          </a:p>
          <a:p>
            <a:r>
              <a:rPr lang="en-CA" sz="2000" dirty="0">
                <a:latin typeface="Calibri" pitchFamily="34" charset="0"/>
                <a:cs typeface="Calibri" pitchFamily="34" charset="0"/>
              </a:rPr>
              <a:t> MARC code list for relators</a:t>
            </a:r>
          </a:p>
          <a:p>
            <a:pPr marL="400050" lvl="1" indent="0">
              <a:buNone/>
            </a:pPr>
            <a:r>
              <a:rPr lang="en-CA" sz="2000" dirty="0">
                <a:latin typeface="Calibri" pitchFamily="34" charset="0"/>
                <a:cs typeface="Calibri" pitchFamily="34" charset="0"/>
                <a:hlinkClick r:id="rId3"/>
              </a:rPr>
              <a:t>http://www.loc.gov/marc/relators/</a:t>
            </a:r>
            <a:endParaRPr lang="en-CA" sz="2000" dirty="0">
              <a:latin typeface="Calibri" pitchFamily="34" charset="0"/>
              <a:cs typeface="Calibri" pitchFamily="34" charset="0"/>
            </a:endParaRPr>
          </a:p>
          <a:p>
            <a:pPr marL="400050" lvl="1" indent="0">
              <a:buNone/>
            </a:pPr>
            <a:endParaRPr lang="en-CA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/>
              <a:t>Term and code list for RDA content types </a:t>
            </a:r>
            <a:r>
              <a:rPr lang="en-US" sz="2000" dirty="0">
                <a:hlinkClick r:id="rId4"/>
              </a:rPr>
              <a:t>http://www.loc.gov/standards/valuelist/rdacontent.html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Term and code list for RDA media types </a:t>
            </a:r>
            <a:r>
              <a:rPr lang="en-US" sz="2000" dirty="0">
                <a:hlinkClick r:id="rId5"/>
              </a:rPr>
              <a:t>http://www.loc.gov/standards/valuelist/rdamedia.html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Term and code list for RDA carrier types </a:t>
            </a: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www.loc.gov/standards/valuelist/rdacarrier.html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086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FRBR, RDA, MARC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499"/>
            <a:ext cx="9455707" cy="367960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FRBR</a:t>
            </a:r>
            <a:r>
              <a:rPr lang="tr-TR" b="1" dirty="0"/>
              <a:t>,</a:t>
            </a:r>
            <a:r>
              <a:rPr lang="tr-TR" dirty="0"/>
              <a:t> kataloglamanın temelini oluşturan kavramsal bir modeldir.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FRAD</a:t>
            </a:r>
            <a:r>
              <a:rPr lang="tr-TR" dirty="0"/>
              <a:t>, otorite verilerinin oluşturulması için kullanılan bir modeldir. Ayrıca </a:t>
            </a:r>
            <a:r>
              <a:rPr lang="tr-TR" dirty="0" err="1"/>
              <a:t>FRBR’nin</a:t>
            </a:r>
            <a:r>
              <a:rPr lang="tr-TR" dirty="0"/>
              <a:t> bir uzantısıdır.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RDA </a:t>
            </a:r>
            <a:r>
              <a:rPr lang="tr-TR" sz="1700" dirty="0">
                <a:solidFill>
                  <a:schemeClr val="accent2">
                    <a:lumMod val="75000"/>
                  </a:schemeClr>
                </a:solidFill>
              </a:rPr>
              <a:t>(Resource </a:t>
            </a:r>
            <a:r>
              <a:rPr lang="tr-TR" sz="1700" dirty="0" err="1">
                <a:solidFill>
                  <a:schemeClr val="accent2">
                    <a:lumMod val="75000"/>
                  </a:schemeClr>
                </a:solidFill>
              </a:rPr>
              <a:t>Description</a:t>
            </a:r>
            <a:r>
              <a:rPr lang="tr-TR" sz="17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700" dirty="0" err="1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tr-TR" sz="1700" dirty="0">
                <a:solidFill>
                  <a:schemeClr val="accent2">
                    <a:lumMod val="75000"/>
                  </a:schemeClr>
                </a:solidFill>
              </a:rPr>
              <a:t> Access)</a:t>
            </a:r>
            <a:r>
              <a:rPr lang="tr-TR" dirty="0"/>
              <a:t>, FRBR kavramsal modeline dayalı bir kataloglama standardıdır.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MARC</a:t>
            </a:r>
            <a:r>
              <a:rPr lang="tr-TR" dirty="0"/>
              <a:t> (</a:t>
            </a:r>
            <a:r>
              <a:rPr lang="tr-TR" dirty="0" err="1"/>
              <a:t>MAchine-Readable</a:t>
            </a:r>
            <a:r>
              <a:rPr lang="tr-TR" dirty="0"/>
              <a:t> </a:t>
            </a:r>
            <a:r>
              <a:rPr lang="tr-TR" dirty="0" err="1"/>
              <a:t>Cataloging</a:t>
            </a:r>
            <a:r>
              <a:rPr lang="tr-TR" dirty="0"/>
              <a:t>), bilgisayarların bibliyografik bilgileri değiş tokuş ettiği, kullandığı ve yorumladığı kodlama şemasını içerir.</a:t>
            </a:r>
          </a:p>
          <a:p>
            <a:pPr algn="just">
              <a:lnSpc>
                <a:spcPct val="150000"/>
              </a:lnSpc>
            </a:pPr>
            <a:r>
              <a:rPr lang="tr-TR" b="1" dirty="0" err="1">
                <a:solidFill>
                  <a:schemeClr val="accent6">
                    <a:lumMod val="50000"/>
                  </a:schemeClr>
                </a:solidFill>
              </a:rPr>
              <a:t>Metadata</a:t>
            </a:r>
            <a:r>
              <a:rPr lang="tr-TR" dirty="0"/>
              <a:t>, verilerin keşfedilmesi, erişimi ve yönetimi için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156563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d-c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24" y="1933832"/>
            <a:ext cx="4045623" cy="491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791404" y="697776"/>
            <a:ext cx="768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>
                <a:solidFill>
                  <a:schemeClr val="bg1"/>
                </a:solidFill>
              </a:rPr>
              <a:t>Kart Kataloglar  - AAKK</a:t>
            </a:r>
          </a:p>
        </p:txBody>
      </p:sp>
      <p:pic>
        <p:nvPicPr>
          <p:cNvPr id="13" name="İçerik Yer Tutucusu 4">
            <a:extLst>
              <a:ext uri="{FF2B5EF4-FFF2-40B4-BE49-F238E27FC236}">
                <a16:creationId xmlns:a16="http://schemas.microsoft.com/office/drawing/2014/main" id="{BED703E4-C975-4904-860C-907854874815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648" y="2986029"/>
            <a:ext cx="5084428" cy="2859991"/>
          </a:xfrm>
          <a:prstGeom prst="rect">
            <a:avLst/>
          </a:prstGeom>
        </p:spPr>
      </p:pic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1000D1F7-DE7B-4D2F-92CE-10932863F700}"/>
              </a:ext>
            </a:extLst>
          </p:cNvPr>
          <p:cNvCxnSpPr/>
          <p:nvPr/>
        </p:nvCxnSpPr>
        <p:spPr>
          <a:xfrm flipH="1">
            <a:off x="1167712" y="3991238"/>
            <a:ext cx="497134" cy="6705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C0609C2-82C2-479D-A6C0-6203E1943E01}"/>
              </a:ext>
            </a:extLst>
          </p:cNvPr>
          <p:cNvSpPr txBox="1"/>
          <p:nvPr/>
        </p:nvSpPr>
        <p:spPr>
          <a:xfrm>
            <a:off x="604792" y="4661765"/>
            <a:ext cx="760628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rgbClr val="002060"/>
                </a:solidFill>
              </a:rPr>
              <a:t>Sınıflama numarası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8A4F465F-C85E-4454-A326-E9F670AF6082}"/>
              </a:ext>
            </a:extLst>
          </p:cNvPr>
          <p:cNvSpPr txBox="1"/>
          <p:nvPr/>
        </p:nvSpPr>
        <p:spPr>
          <a:xfrm>
            <a:off x="1664846" y="3745474"/>
            <a:ext cx="350182" cy="2519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F9AABCD6-739A-4F6D-953A-FD6D38FC6CF7}"/>
              </a:ext>
            </a:extLst>
          </p:cNvPr>
          <p:cNvCxnSpPr/>
          <p:nvPr/>
        </p:nvCxnSpPr>
        <p:spPr>
          <a:xfrm>
            <a:off x="2069758" y="3966526"/>
            <a:ext cx="1272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83784592-DF47-470B-B062-970932309F7D}"/>
              </a:ext>
            </a:extLst>
          </p:cNvPr>
          <p:cNvCxnSpPr/>
          <p:nvPr/>
        </p:nvCxnSpPr>
        <p:spPr>
          <a:xfrm flipV="1">
            <a:off x="3336327" y="3720762"/>
            <a:ext cx="451021" cy="245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3180891E-C8E6-43E6-8A23-3FA25B7655D8}"/>
              </a:ext>
            </a:extLst>
          </p:cNvPr>
          <p:cNvSpPr txBox="1"/>
          <p:nvPr/>
        </p:nvSpPr>
        <p:spPr>
          <a:xfrm>
            <a:off x="3793528" y="3656556"/>
            <a:ext cx="661086" cy="27699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rgbClr val="002060"/>
                </a:solidFill>
              </a:rPr>
              <a:t>Yazar</a:t>
            </a:r>
          </a:p>
        </p:txBody>
      </p:sp>
      <p:cxnSp>
        <p:nvCxnSpPr>
          <p:cNvPr id="29" name="Düz Bağlayıcı 28">
            <a:extLst>
              <a:ext uri="{FF2B5EF4-FFF2-40B4-BE49-F238E27FC236}">
                <a16:creationId xmlns:a16="http://schemas.microsoft.com/office/drawing/2014/main" id="{718C3173-9745-49D7-88AA-E9F93E2BAF59}"/>
              </a:ext>
            </a:extLst>
          </p:cNvPr>
          <p:cNvCxnSpPr/>
          <p:nvPr/>
        </p:nvCxnSpPr>
        <p:spPr>
          <a:xfrm>
            <a:off x="2215348" y="5445910"/>
            <a:ext cx="2665569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225A7346-CFF9-43C3-97D1-5425908CEF8D}"/>
              </a:ext>
            </a:extLst>
          </p:cNvPr>
          <p:cNvSpPr txBox="1"/>
          <p:nvPr/>
        </p:nvSpPr>
        <p:spPr>
          <a:xfrm>
            <a:off x="4887098" y="5307230"/>
            <a:ext cx="1062679" cy="26161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1100" dirty="0">
                <a:solidFill>
                  <a:srgbClr val="002060"/>
                </a:solidFill>
              </a:rPr>
              <a:t>Konu başlığı</a:t>
            </a:r>
          </a:p>
        </p:txBody>
      </p:sp>
      <p:cxnSp>
        <p:nvCxnSpPr>
          <p:cNvPr id="32" name="Düz Ok Bağlayıcısı 31">
            <a:extLst>
              <a:ext uri="{FF2B5EF4-FFF2-40B4-BE49-F238E27FC236}">
                <a16:creationId xmlns:a16="http://schemas.microsoft.com/office/drawing/2014/main" id="{8047663A-7358-4862-AE0E-25EBF9C1806A}"/>
              </a:ext>
            </a:extLst>
          </p:cNvPr>
          <p:cNvCxnSpPr/>
          <p:nvPr/>
        </p:nvCxnSpPr>
        <p:spPr>
          <a:xfrm>
            <a:off x="2304533" y="4097963"/>
            <a:ext cx="3929449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60E01865-672F-40B6-9CD2-0EB832294B7C}"/>
              </a:ext>
            </a:extLst>
          </p:cNvPr>
          <p:cNvSpPr txBox="1"/>
          <p:nvPr/>
        </p:nvSpPr>
        <p:spPr>
          <a:xfrm>
            <a:off x="6228254" y="3974852"/>
            <a:ext cx="685800" cy="24622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rgbClr val="002060"/>
                </a:solidFill>
              </a:rPr>
              <a:t>Eser Adı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17C16C4D-A709-4562-A021-01365BCC0727}"/>
              </a:ext>
            </a:extLst>
          </p:cNvPr>
          <p:cNvSpPr txBox="1"/>
          <p:nvPr/>
        </p:nvSpPr>
        <p:spPr>
          <a:xfrm>
            <a:off x="1365420" y="3720762"/>
            <a:ext cx="685800" cy="5002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cxnSp>
        <p:nvCxnSpPr>
          <p:cNvPr id="36" name="Düz Ok Bağlayıcısı 35">
            <a:extLst>
              <a:ext uri="{FF2B5EF4-FFF2-40B4-BE49-F238E27FC236}">
                <a16:creationId xmlns:a16="http://schemas.microsoft.com/office/drawing/2014/main" id="{0AFE7DE8-B502-42F3-9509-B1922C829896}"/>
              </a:ext>
            </a:extLst>
          </p:cNvPr>
          <p:cNvCxnSpPr/>
          <p:nvPr/>
        </p:nvCxnSpPr>
        <p:spPr>
          <a:xfrm flipH="1" flipV="1">
            <a:off x="1081786" y="3268368"/>
            <a:ext cx="283634" cy="45239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4506B2E5-D44E-4230-8A88-4560C0C6D0C4}"/>
              </a:ext>
            </a:extLst>
          </p:cNvPr>
          <p:cNvSpPr txBox="1"/>
          <p:nvPr/>
        </p:nvSpPr>
        <p:spPr>
          <a:xfrm>
            <a:off x="483610" y="3025523"/>
            <a:ext cx="1033736" cy="2539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tr-TR" sz="1050" dirty="0">
                <a:solidFill>
                  <a:srgbClr val="7030A0"/>
                </a:solidFill>
              </a:rPr>
              <a:t>Yer Numarası</a:t>
            </a:r>
          </a:p>
        </p:txBody>
      </p:sp>
    </p:spTree>
    <p:extLst>
      <p:ext uri="{BB962C8B-B14F-4D97-AF65-F5344CB8AC3E}">
        <p14:creationId xmlns:p14="http://schemas.microsoft.com/office/powerpoint/2010/main" val="151741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69772" y="3727022"/>
            <a:ext cx="3369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6929" algn="l"/>
                <a:tab pos="373856" algn="l"/>
                <a:tab pos="561975" algn="l"/>
                <a:tab pos="748904" algn="l"/>
                <a:tab pos="937022" algn="l"/>
                <a:tab pos="1123950" algn="l"/>
                <a:tab pos="1312069" algn="l"/>
                <a:tab pos="1498997" algn="l"/>
                <a:tab pos="1687116" algn="l"/>
                <a:tab pos="1874044" algn="l"/>
                <a:tab pos="2062163" algn="l"/>
                <a:tab pos="2249091" algn="l"/>
              </a:tabLst>
            </a:pPr>
            <a:endParaRPr lang="en-US" dirty="0">
              <a:latin typeface="+mj-lt"/>
              <a:cs typeface="Helvetica" pitchFamily="-109" charset="0"/>
              <a:sym typeface="Helvetica" pitchFamily="-109" charset="0"/>
            </a:endParaRPr>
          </a:p>
        </p:txBody>
      </p:sp>
      <p:pic>
        <p:nvPicPr>
          <p:cNvPr id="3073" name="Picture 1" descr="C:\Users\GÜR\Desktop\hafta\all library materi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106" y="3370134"/>
            <a:ext cx="1406757" cy="1336728"/>
          </a:xfrm>
          <a:prstGeom prst="rect">
            <a:avLst/>
          </a:prstGeom>
          <a:noFill/>
        </p:spPr>
      </p:pic>
      <p:pic>
        <p:nvPicPr>
          <p:cNvPr id="3078" name="Picture 6" descr="e-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28" y="2899053"/>
            <a:ext cx="743038" cy="756084"/>
          </a:xfrm>
          <a:prstGeom prst="rect">
            <a:avLst/>
          </a:prstGeom>
          <a:noFill/>
        </p:spPr>
      </p:pic>
      <p:pic>
        <p:nvPicPr>
          <p:cNvPr id="3079" name="Picture 7" descr="periodic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201" y="5920192"/>
            <a:ext cx="652338" cy="663792"/>
          </a:xfrm>
          <a:prstGeom prst="rect">
            <a:avLst/>
          </a:prstGeom>
          <a:noFill/>
        </p:spPr>
      </p:pic>
      <p:pic>
        <p:nvPicPr>
          <p:cNvPr id="3080" name="Picture 8" descr="e-journ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2096" y="6214680"/>
            <a:ext cx="477667" cy="486054"/>
          </a:xfrm>
          <a:prstGeom prst="rect">
            <a:avLst/>
          </a:prstGeom>
          <a:noFill/>
        </p:spPr>
      </p:pic>
      <p:pic>
        <p:nvPicPr>
          <p:cNvPr id="3081" name="Picture 9" descr="2d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97241" y="2411618"/>
            <a:ext cx="636890" cy="702078"/>
          </a:xfrm>
          <a:prstGeom prst="rect">
            <a:avLst/>
          </a:prstGeom>
          <a:noFill/>
        </p:spPr>
      </p:pic>
      <p:pic>
        <p:nvPicPr>
          <p:cNvPr id="3082" name="Picture 10" descr="3d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58891" y="3282251"/>
            <a:ext cx="530741" cy="675075"/>
          </a:xfrm>
          <a:prstGeom prst="rect">
            <a:avLst/>
          </a:prstGeom>
          <a:noFill/>
        </p:spPr>
      </p:pic>
      <p:pic>
        <p:nvPicPr>
          <p:cNvPr id="3083" name="Picture 11" descr="archiv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30872" y="4917236"/>
            <a:ext cx="599264" cy="609786"/>
          </a:xfrm>
          <a:prstGeom prst="rect">
            <a:avLst/>
          </a:prstGeom>
          <a:noFill/>
        </p:spPr>
      </p:pic>
      <p:pic>
        <p:nvPicPr>
          <p:cNvPr id="3084" name="Picture 12" descr="ki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097" y="5186817"/>
            <a:ext cx="689964" cy="702078"/>
          </a:xfrm>
          <a:prstGeom prst="rect">
            <a:avLst/>
          </a:prstGeom>
          <a:noFill/>
        </p:spPr>
      </p:pic>
      <p:pic>
        <p:nvPicPr>
          <p:cNvPr id="3085" name="Picture 13" descr="c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148" y="5966958"/>
            <a:ext cx="636890" cy="648072"/>
          </a:xfrm>
          <a:prstGeom prst="rect">
            <a:avLst/>
          </a:prstGeom>
          <a:noFill/>
        </p:spPr>
      </p:pic>
      <p:pic>
        <p:nvPicPr>
          <p:cNvPr id="3086" name="Picture 14" descr="tap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86764" y="5057801"/>
            <a:ext cx="607961" cy="618635"/>
          </a:xfrm>
          <a:prstGeom prst="rect">
            <a:avLst/>
          </a:prstGeom>
          <a:noFill/>
        </p:spPr>
      </p:pic>
      <p:pic>
        <p:nvPicPr>
          <p:cNvPr id="3087" name="Picture 15" descr="viny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74937" y="5966958"/>
            <a:ext cx="546190" cy="555780"/>
          </a:xfrm>
          <a:prstGeom prst="rect">
            <a:avLst/>
          </a:prstGeom>
          <a:noFill/>
        </p:spPr>
      </p:pic>
      <p:pic>
        <p:nvPicPr>
          <p:cNvPr id="3088" name="Picture 16" descr="soun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9355" y="5142842"/>
            <a:ext cx="689964" cy="702078"/>
          </a:xfrm>
          <a:prstGeom prst="rect">
            <a:avLst/>
          </a:prstGeom>
          <a:noFill/>
        </p:spPr>
      </p:pic>
      <p:pic>
        <p:nvPicPr>
          <p:cNvPr id="3089" name="Picture 17" descr="digital audi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12941" y="3506364"/>
            <a:ext cx="575381" cy="497382"/>
          </a:xfrm>
          <a:prstGeom prst="rect">
            <a:avLst/>
          </a:prstGeom>
          <a:noFill/>
        </p:spPr>
      </p:pic>
      <p:pic>
        <p:nvPicPr>
          <p:cNvPr id="3090" name="Picture 18" descr="dv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02415" y="2521363"/>
            <a:ext cx="743038" cy="540060"/>
          </a:xfrm>
          <a:prstGeom prst="rect">
            <a:avLst/>
          </a:prstGeom>
          <a:noFill/>
        </p:spPr>
      </p:pic>
      <p:pic>
        <p:nvPicPr>
          <p:cNvPr id="3092" name="Picture 20" descr="vh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67246" y="4545799"/>
            <a:ext cx="493116" cy="609786"/>
          </a:xfrm>
          <a:prstGeom prst="rect">
            <a:avLst/>
          </a:prstGeom>
          <a:noFill/>
        </p:spPr>
      </p:pic>
      <p:pic>
        <p:nvPicPr>
          <p:cNvPr id="3093" name="Picture 21" descr="computer fil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60662" y="2448693"/>
            <a:ext cx="636890" cy="594066"/>
          </a:xfrm>
          <a:prstGeom prst="rect">
            <a:avLst/>
          </a:prstGeom>
          <a:noFill/>
        </p:spPr>
      </p:pic>
      <p:pic>
        <p:nvPicPr>
          <p:cNvPr id="3094" name="Picture 22" descr="web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117525" y="3256528"/>
            <a:ext cx="546190" cy="609786"/>
          </a:xfrm>
          <a:prstGeom prst="rect">
            <a:avLst/>
          </a:prstGeom>
          <a:noFill/>
        </p:spPr>
      </p:pic>
      <p:pic>
        <p:nvPicPr>
          <p:cNvPr id="3095" name="Picture 23" descr="score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59091" y="5053025"/>
            <a:ext cx="705412" cy="717798"/>
          </a:xfrm>
          <a:prstGeom prst="rect">
            <a:avLst/>
          </a:prstGeom>
          <a:noFill/>
        </p:spPr>
      </p:pic>
      <p:pic>
        <p:nvPicPr>
          <p:cNvPr id="3096" name="Picture 24" descr="map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272957" y="5901049"/>
            <a:ext cx="599264" cy="702078"/>
          </a:xfrm>
          <a:prstGeom prst="rect">
            <a:avLst/>
          </a:prstGeom>
          <a:noFill/>
        </p:spPr>
      </p:pic>
      <p:pic>
        <p:nvPicPr>
          <p:cNvPr id="3077" name="Picture 5" descr="book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682195" y="2224262"/>
            <a:ext cx="689963" cy="447769"/>
          </a:xfrm>
          <a:prstGeom prst="rect">
            <a:avLst/>
          </a:prstGeom>
          <a:noFill/>
        </p:spPr>
      </p:pic>
      <p:pic>
        <p:nvPicPr>
          <p:cNvPr id="28" name="Picture 15" descr="HTML eBooks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2682132">
            <a:off x="10039246" y="3741062"/>
            <a:ext cx="895037" cy="29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18"/>
          <p:cNvSpPr txBox="1">
            <a:spLocks noChangeArrowheads="1"/>
          </p:cNvSpPr>
          <p:nvPr/>
        </p:nvSpPr>
        <p:spPr bwMode="auto">
          <a:xfrm rot="2456804">
            <a:off x="7652152" y="6257191"/>
            <a:ext cx="1251219" cy="44021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/>
              <a:t>.wav</a:t>
            </a:r>
            <a:endParaRPr lang="en-US" sz="2400" b="1" dirty="0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 rot="20551662">
            <a:off x="10764921" y="2658296"/>
            <a:ext cx="923800" cy="30171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500" b="1" dirty="0"/>
              <a:t>TIFF</a:t>
            </a:r>
            <a:endParaRPr lang="en-US" sz="1500" b="1" dirty="0"/>
          </a:p>
        </p:txBody>
      </p:sp>
      <p:pic>
        <p:nvPicPr>
          <p:cNvPr id="32" name="Picture 2" descr="cdt_vinyl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281160" y="5848490"/>
            <a:ext cx="1006415" cy="76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4" descr="Adobe Reader PDF eBooks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83422" y="5560673"/>
            <a:ext cx="75119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6" descr="Microsoft Word eBooks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011945" y="4137380"/>
            <a:ext cx="1446220" cy="26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2" descr="reader_icon_special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51036" y="4665040"/>
            <a:ext cx="829283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1" descr="Microsoft Reader eBooks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134442" y="2613572"/>
            <a:ext cx="1053073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logojpe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9045217" y="2745726"/>
            <a:ext cx="599081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1" descr="Image:Video Floppy Disk - front (gabbe).jp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021356" y="4797201"/>
            <a:ext cx="743038" cy="5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 descr="microfilm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>
          <a:xfrm>
            <a:off x="11521127" y="3863788"/>
            <a:ext cx="258589" cy="1331119"/>
          </a:xfrm>
          <a:prstGeom prst="rect">
            <a:avLst/>
          </a:prstGeom>
        </p:spPr>
      </p:pic>
      <p:pic>
        <p:nvPicPr>
          <p:cNvPr id="40" name="Picture 12" descr="Gemstar Rocket eBooks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522461" y="2554094"/>
            <a:ext cx="126368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 descr="http://clipartist.info/Art/April/text_file_icon_gs_text-999px.pn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188547" y="3843721"/>
            <a:ext cx="597810" cy="702078"/>
          </a:xfrm>
          <a:prstGeom prst="rect">
            <a:avLst/>
          </a:prstGeom>
          <a:noFill/>
        </p:spPr>
      </p:pic>
      <p:pic>
        <p:nvPicPr>
          <p:cNvPr id="45" name="Picture 2" descr="http://www.storagenewsletter.com/images/public/sites/StorageNewsletter.com/articles/icono9/nec_cloud_storage_solution_540.jpg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4413087" y="4045979"/>
            <a:ext cx="1719602" cy="1005576"/>
          </a:xfrm>
          <a:prstGeom prst="rect">
            <a:avLst/>
          </a:prstGeom>
          <a:noFill/>
        </p:spPr>
      </p:pic>
      <p:pic>
        <p:nvPicPr>
          <p:cNvPr id="121860" name="Picture 4" descr="http://images.pcworld.com/images/article/2012/02/choose_tablet_606-11321394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004753" y="5758540"/>
            <a:ext cx="1425942" cy="972108"/>
          </a:xfrm>
          <a:prstGeom prst="rect">
            <a:avLst/>
          </a:prstGeom>
          <a:noFill/>
        </p:spPr>
      </p:pic>
      <p:sp>
        <p:nvSpPr>
          <p:cNvPr id="2" name="Metin kutusu 1"/>
          <p:cNvSpPr txBox="1"/>
          <p:nvPr/>
        </p:nvSpPr>
        <p:spPr>
          <a:xfrm>
            <a:off x="772288" y="791644"/>
            <a:ext cx="8723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İçerik ve Taşıyıcı Türleri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A2D1DAF-7827-4B63-8D80-4E00A48C4D3E}"/>
              </a:ext>
            </a:extLst>
          </p:cNvPr>
          <p:cNvSpPr/>
          <p:nvPr/>
        </p:nvSpPr>
        <p:spPr>
          <a:xfrm>
            <a:off x="2922971" y="3142892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b="1" dirty="0"/>
              <a:t>XML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7417" y="929266"/>
            <a:ext cx="9708574" cy="562074"/>
          </a:xfrm>
        </p:spPr>
        <p:txBody>
          <a:bodyPr>
            <a:noAutofit/>
          </a:bodyPr>
          <a:lstStyle/>
          <a:p>
            <a:pPr defTabSz="914400"/>
            <a:r>
              <a:rPr lang="tr-TR" sz="4000" dirty="0"/>
              <a:t>Kataloglama Alanındaki Değişimler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7417" y="2618508"/>
            <a:ext cx="10671464" cy="406342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/>
              <a:t>Web tabanlı kataloglar ve kataloglama </a:t>
            </a:r>
            <a:r>
              <a:rPr lang="tr-TR" sz="1600" dirty="0" smtClean="0"/>
              <a:t>programlarında artış,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/>
              <a:t>Bilgi taşıyıcılarında artış,</a:t>
            </a:r>
            <a:endParaRPr lang="tr-TR" sz="1600" dirty="0"/>
          </a:p>
          <a:p>
            <a:pPr algn="just">
              <a:lnSpc>
                <a:spcPct val="150000"/>
              </a:lnSpc>
            </a:pPr>
            <a:r>
              <a:rPr lang="tr-TR" sz="1600" dirty="0"/>
              <a:t>Farklı ve </a:t>
            </a:r>
            <a:r>
              <a:rPr lang="tr-TR" sz="1600" dirty="0" smtClean="0"/>
              <a:t>karma </a:t>
            </a:r>
            <a:r>
              <a:rPr lang="tr-TR" sz="1600" dirty="0"/>
              <a:t>içerikli </a:t>
            </a:r>
            <a:r>
              <a:rPr lang="tr-TR" sz="1600" dirty="0" smtClean="0"/>
              <a:t>kaynaklarda artış,</a:t>
            </a:r>
            <a:endParaRPr lang="tr-TR" sz="1600" dirty="0"/>
          </a:p>
          <a:p>
            <a:pPr algn="just">
              <a:lnSpc>
                <a:spcPct val="150000"/>
              </a:lnSpc>
            </a:pPr>
            <a:r>
              <a:rPr lang="tr-TR" sz="1600" dirty="0"/>
              <a:t>Kütüphanecilerin dışında </a:t>
            </a:r>
            <a:r>
              <a:rPr lang="tr-TR" sz="1600" dirty="0" err="1" smtClean="0"/>
              <a:t>üstveri</a:t>
            </a:r>
            <a:r>
              <a:rPr lang="tr-TR" sz="1600" dirty="0" smtClean="0"/>
              <a:t> şemalarını kullanan kişilerin verilerinde artış,</a:t>
            </a:r>
            <a:endParaRPr lang="tr-TR" sz="1600" dirty="0"/>
          </a:p>
          <a:p>
            <a:pPr algn="just">
              <a:lnSpc>
                <a:spcPct val="150000"/>
              </a:lnSpc>
            </a:pPr>
            <a:r>
              <a:rPr lang="tr-TR" sz="1600" dirty="0"/>
              <a:t>Dijital </a:t>
            </a:r>
            <a:r>
              <a:rPr lang="tr-TR" sz="1600" dirty="0" smtClean="0"/>
              <a:t>kaynaklar ile ilgili olarak, bibliyografik </a:t>
            </a:r>
            <a:r>
              <a:rPr lang="tr-TR" sz="1600" dirty="0"/>
              <a:t>künyelerde kullanıcıya gösterilmesinin </a:t>
            </a:r>
            <a:r>
              <a:rPr lang="tr-TR" sz="1600" dirty="0" smtClean="0"/>
              <a:t>faydalı olacağı verilerde artış.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86372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RDA nedir?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2610484" y="3222200"/>
            <a:ext cx="6008415" cy="2618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just" defTabSz="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AA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2’nin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yerini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yeni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kataloglama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standardı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İçerik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(content)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standardı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 defTabSz="457200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 d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ijital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ortam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hem de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basılı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ortam için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E6CA58B-1EE7-4EB7-BD5B-E806E7C2230A}"/>
              </a:ext>
            </a:extLst>
          </p:cNvPr>
          <p:cNvSpPr txBox="1"/>
          <p:nvPr/>
        </p:nvSpPr>
        <p:spPr>
          <a:xfrm>
            <a:off x="986828" y="2575869"/>
            <a:ext cx="76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Resource Description and Access </a:t>
            </a:r>
            <a:r>
              <a:rPr lang="tr-T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Kaynak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Tanımlama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Erişim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40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713509" y="2210094"/>
            <a:ext cx="10778836" cy="4525963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b="1" dirty="0">
                <a:latin typeface="Calibri" panose="020F0502020204030204" pitchFamily="34" charset="0"/>
                <a:cs typeface="华文仿宋"/>
              </a:rPr>
              <a:t>F</a:t>
            </a:r>
            <a:r>
              <a:rPr lang="en-US" altLang="zh-CN" sz="2400" dirty="0">
                <a:latin typeface="Calibri" panose="020F0502020204030204" pitchFamily="34" charset="0"/>
                <a:cs typeface="华文仿宋"/>
              </a:rPr>
              <a:t>unctional </a:t>
            </a:r>
            <a:r>
              <a:rPr lang="en-US" altLang="zh-CN" sz="2400" b="1" dirty="0">
                <a:latin typeface="Calibri" panose="020F0502020204030204" pitchFamily="34" charset="0"/>
                <a:cs typeface="华文仿宋"/>
              </a:rPr>
              <a:t>R</a:t>
            </a:r>
            <a:r>
              <a:rPr lang="en-US" altLang="zh-CN" sz="2400" dirty="0">
                <a:latin typeface="Calibri" panose="020F0502020204030204" pitchFamily="34" charset="0"/>
                <a:cs typeface="华文仿宋"/>
              </a:rPr>
              <a:t>equirements for </a:t>
            </a:r>
            <a:r>
              <a:rPr lang="en-US" altLang="zh-CN" sz="2400" b="1" dirty="0">
                <a:latin typeface="Calibri" panose="020F0502020204030204" pitchFamily="34" charset="0"/>
                <a:cs typeface="华文仿宋"/>
              </a:rPr>
              <a:t>B</a:t>
            </a:r>
            <a:r>
              <a:rPr lang="en-US" altLang="zh-CN" sz="2400" dirty="0">
                <a:latin typeface="Calibri" panose="020F0502020204030204" pitchFamily="34" charset="0"/>
                <a:cs typeface="华文仿宋"/>
              </a:rPr>
              <a:t>ibliographic </a:t>
            </a:r>
            <a:r>
              <a:rPr lang="en-US" altLang="zh-CN" sz="2400" b="1" dirty="0">
                <a:latin typeface="Calibri" panose="020F0502020204030204" pitchFamily="34" charset="0"/>
                <a:cs typeface="华文仿宋"/>
              </a:rPr>
              <a:t>R</a:t>
            </a:r>
            <a:r>
              <a:rPr lang="en-US" altLang="zh-CN" sz="2400" dirty="0">
                <a:latin typeface="Calibri" panose="020F0502020204030204" pitchFamily="34" charset="0"/>
                <a:cs typeface="华文仿宋"/>
              </a:rPr>
              <a:t>ecords (</a:t>
            </a:r>
            <a:r>
              <a:rPr lang="en-US" altLang="zh-CN" sz="2400" b="1" dirty="0">
                <a:latin typeface="Calibri" panose="020F0502020204030204" pitchFamily="34" charset="0"/>
                <a:cs typeface="华文仿宋"/>
              </a:rPr>
              <a:t>FRBR) </a:t>
            </a:r>
            <a:endParaRPr lang="tr-TR" altLang="zh-CN" sz="2400" b="1" dirty="0">
              <a:latin typeface="Calibri" panose="020F0502020204030204" pitchFamily="34" charset="0"/>
              <a:cs typeface="华文仿宋"/>
            </a:endParaRPr>
          </a:p>
          <a:p>
            <a:pPr lvl="1" algn="just"/>
            <a:r>
              <a:rPr lang="tr-TR" sz="20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tr-TR" sz="20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Bibliyografik kayıtlar için işlevsel gerekler</a:t>
            </a:r>
            <a:r>
              <a:rPr lang="tr-TR" sz="20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marL="457200" lvl="1" indent="0" algn="just">
              <a:buNone/>
            </a:pPr>
            <a:endParaRPr lang="tr-TR" sz="1800" b="1" dirty="0">
              <a:latin typeface="Calibri" pitchFamily="34" charset="0"/>
            </a:endParaRPr>
          </a:p>
          <a:p>
            <a:pPr algn="just"/>
            <a:r>
              <a:rPr lang="en-US" altLang="zh-CN" sz="2300" b="1" dirty="0">
                <a:latin typeface="Calibri" panose="020F0502020204030204" pitchFamily="34" charset="0"/>
                <a:cs typeface="华文仿宋"/>
              </a:rPr>
              <a:t>F</a:t>
            </a:r>
            <a:r>
              <a:rPr lang="en-US" altLang="zh-CN" sz="2300" dirty="0">
                <a:latin typeface="Calibri" panose="020F0502020204030204" pitchFamily="34" charset="0"/>
                <a:cs typeface="华文仿宋"/>
              </a:rPr>
              <a:t>unctional </a:t>
            </a:r>
            <a:r>
              <a:rPr lang="en-US" altLang="zh-CN" sz="2300" b="1" dirty="0">
                <a:latin typeface="Calibri" panose="020F0502020204030204" pitchFamily="34" charset="0"/>
                <a:cs typeface="华文仿宋"/>
              </a:rPr>
              <a:t>R</a:t>
            </a:r>
            <a:r>
              <a:rPr lang="en-US" altLang="zh-CN" sz="2300" dirty="0">
                <a:latin typeface="Calibri" panose="020F0502020204030204" pitchFamily="34" charset="0"/>
                <a:cs typeface="华文仿宋"/>
              </a:rPr>
              <a:t>equirements for </a:t>
            </a:r>
            <a:r>
              <a:rPr lang="en-US" altLang="zh-CN" sz="2300" b="1" dirty="0">
                <a:latin typeface="Calibri" panose="020F0502020204030204" pitchFamily="34" charset="0"/>
                <a:cs typeface="华文仿宋"/>
              </a:rPr>
              <a:t>A</a:t>
            </a:r>
            <a:r>
              <a:rPr lang="en-US" altLang="zh-CN" sz="2300" dirty="0">
                <a:latin typeface="Calibri" panose="020F0502020204030204" pitchFamily="34" charset="0"/>
                <a:cs typeface="华文仿宋"/>
              </a:rPr>
              <a:t>uthority </a:t>
            </a:r>
            <a:r>
              <a:rPr lang="en-US" altLang="zh-CN" sz="2300" b="1" dirty="0">
                <a:latin typeface="Calibri" panose="020F0502020204030204" pitchFamily="34" charset="0"/>
                <a:cs typeface="华文仿宋"/>
              </a:rPr>
              <a:t>D</a:t>
            </a:r>
            <a:r>
              <a:rPr lang="en-US" altLang="zh-CN" sz="2300" dirty="0">
                <a:latin typeface="Calibri" panose="020F0502020204030204" pitchFamily="34" charset="0"/>
                <a:cs typeface="华文仿宋"/>
              </a:rPr>
              <a:t>ata (</a:t>
            </a:r>
            <a:r>
              <a:rPr lang="en-US" altLang="zh-CN" sz="2300" b="1" dirty="0">
                <a:latin typeface="Calibri" panose="020F0502020204030204" pitchFamily="34" charset="0"/>
                <a:cs typeface="华文仿宋"/>
              </a:rPr>
              <a:t>FRAD</a:t>
            </a:r>
            <a:r>
              <a:rPr lang="tr-TR" altLang="zh-CN" sz="2300" b="1" dirty="0">
                <a:latin typeface="Calibri" panose="020F0502020204030204" pitchFamily="34" charset="0"/>
                <a:cs typeface="华文仿宋"/>
              </a:rPr>
              <a:t>)</a:t>
            </a:r>
          </a:p>
          <a:p>
            <a:pPr lvl="1" algn="just"/>
            <a:r>
              <a:rPr lang="tr-TR" sz="2000" dirty="0">
                <a:latin typeface="Calibri" pitchFamily="34" charset="0"/>
              </a:rPr>
              <a:t>“Otorite Verileri İçin İşlevsel Gerekler” </a:t>
            </a:r>
          </a:p>
          <a:p>
            <a:pPr lvl="1" algn="just"/>
            <a:endParaRPr lang="tr-TR" altLang="zh-CN" sz="1900" b="1" dirty="0">
              <a:latin typeface="Calibri" panose="020F0502020204030204" pitchFamily="34" charset="0"/>
              <a:cs typeface="华文仿宋"/>
            </a:endParaRPr>
          </a:p>
          <a:p>
            <a:pPr algn="just"/>
            <a:r>
              <a:rPr lang="en-US" altLang="zh-CN" sz="2400" b="1" dirty="0">
                <a:latin typeface="Calibri" panose="020F0502020204030204" pitchFamily="34" charset="0"/>
                <a:cs typeface="华文仿宋"/>
              </a:rPr>
              <a:t>I</a:t>
            </a:r>
            <a:r>
              <a:rPr lang="en-US" altLang="zh-CN" sz="2400" dirty="0">
                <a:latin typeface="Calibri" panose="020F0502020204030204" pitchFamily="34" charset="0"/>
                <a:cs typeface="华文仿宋"/>
              </a:rPr>
              <a:t>FLA Statement of </a:t>
            </a:r>
            <a:r>
              <a:rPr lang="en-US" altLang="zh-CN" sz="2400" b="1" dirty="0">
                <a:latin typeface="Calibri" panose="020F0502020204030204" pitchFamily="34" charset="0"/>
                <a:cs typeface="华文仿宋"/>
              </a:rPr>
              <a:t>I</a:t>
            </a:r>
            <a:r>
              <a:rPr lang="en-US" altLang="zh-CN" sz="2400" dirty="0">
                <a:latin typeface="Calibri" panose="020F0502020204030204" pitchFamily="34" charset="0"/>
                <a:cs typeface="华文仿宋"/>
              </a:rPr>
              <a:t>nternational </a:t>
            </a:r>
            <a:r>
              <a:rPr lang="en-US" altLang="zh-CN" sz="2400" b="1" dirty="0">
                <a:latin typeface="Calibri" panose="020F0502020204030204" pitchFamily="34" charset="0"/>
                <a:cs typeface="华文仿宋"/>
              </a:rPr>
              <a:t>C</a:t>
            </a:r>
            <a:r>
              <a:rPr lang="en-US" altLang="zh-CN" sz="2400" dirty="0">
                <a:latin typeface="Calibri" panose="020F0502020204030204" pitchFamily="34" charset="0"/>
                <a:cs typeface="华文仿宋"/>
              </a:rPr>
              <a:t>ataloguing </a:t>
            </a:r>
            <a:r>
              <a:rPr lang="en-US" altLang="zh-CN" sz="2400" b="1" dirty="0">
                <a:latin typeface="Calibri" panose="020F0502020204030204" pitchFamily="34" charset="0"/>
                <a:cs typeface="华文仿宋"/>
              </a:rPr>
              <a:t>P</a:t>
            </a:r>
            <a:r>
              <a:rPr lang="en-US" altLang="zh-CN" sz="2400" dirty="0">
                <a:latin typeface="Calibri" panose="020F0502020204030204" pitchFamily="34" charset="0"/>
                <a:cs typeface="华文仿宋"/>
              </a:rPr>
              <a:t>rinciples (</a:t>
            </a:r>
            <a:r>
              <a:rPr lang="en-US" altLang="zh-CN" sz="2400" b="1" dirty="0">
                <a:latin typeface="Calibri" panose="020F0502020204030204" pitchFamily="34" charset="0"/>
                <a:cs typeface="华文仿宋"/>
              </a:rPr>
              <a:t>ICP</a:t>
            </a:r>
            <a:r>
              <a:rPr lang="tr-TR" altLang="zh-CN" sz="2400" dirty="0">
                <a:latin typeface="Calibri" panose="020F0502020204030204" pitchFamily="34" charset="0"/>
                <a:cs typeface="华文仿宋"/>
              </a:rPr>
              <a:t>)</a:t>
            </a:r>
          </a:p>
          <a:p>
            <a:pPr algn="just"/>
            <a:endParaRPr lang="tr-TR" sz="2400" dirty="0">
              <a:latin typeface="Calibri" panose="020F0502020204030204" pitchFamily="34" charset="0"/>
            </a:endParaRPr>
          </a:p>
          <a:p>
            <a:pPr algn="just"/>
            <a:r>
              <a:rPr lang="tr-TR" sz="2400" b="1" dirty="0">
                <a:latin typeface="Calibri" panose="020F0502020204030204" pitchFamily="34" charset="0"/>
                <a:cs typeface="华文仿宋"/>
              </a:rPr>
              <a:t>I</a:t>
            </a:r>
            <a:r>
              <a:rPr lang="tr-TR" sz="2400" dirty="0">
                <a:latin typeface="Calibri" panose="020F0502020204030204" pitchFamily="34" charset="0"/>
                <a:cs typeface="华文仿宋"/>
              </a:rPr>
              <a:t>nternational </a:t>
            </a:r>
            <a:r>
              <a:rPr lang="tr-TR" sz="2400" b="1" dirty="0">
                <a:latin typeface="Calibri" panose="020F0502020204030204" pitchFamily="34" charset="0"/>
                <a:cs typeface="华文仿宋"/>
              </a:rPr>
              <a:t>S</a:t>
            </a:r>
            <a:r>
              <a:rPr lang="tr-TR" sz="2400" dirty="0">
                <a:latin typeface="Calibri" panose="020F0502020204030204" pitchFamily="34" charset="0"/>
                <a:cs typeface="华文仿宋"/>
              </a:rPr>
              <a:t>tandard </a:t>
            </a:r>
            <a:r>
              <a:rPr lang="tr-TR" sz="2400" dirty="0" err="1">
                <a:latin typeface="Calibri" panose="020F0502020204030204" pitchFamily="34" charset="0"/>
                <a:cs typeface="华文仿宋"/>
              </a:rPr>
              <a:t>for</a:t>
            </a:r>
            <a:r>
              <a:rPr lang="tr-TR" sz="2400" dirty="0">
                <a:latin typeface="Calibri" panose="020F0502020204030204" pitchFamily="34" charset="0"/>
                <a:cs typeface="华文仿宋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华文仿宋"/>
              </a:rPr>
              <a:t>B</a:t>
            </a:r>
            <a:r>
              <a:rPr lang="tr-TR" sz="2400" dirty="0" err="1">
                <a:latin typeface="Calibri" panose="020F0502020204030204" pitchFamily="34" charset="0"/>
                <a:cs typeface="华文仿宋"/>
              </a:rPr>
              <a:t>ibliographic</a:t>
            </a:r>
            <a:r>
              <a:rPr lang="tr-TR" sz="2400" dirty="0">
                <a:latin typeface="Calibri" panose="020F0502020204030204" pitchFamily="34" charset="0"/>
                <a:cs typeface="华文仿宋"/>
              </a:rPr>
              <a:t> </a:t>
            </a:r>
            <a:r>
              <a:rPr lang="tr-TR" sz="2400" b="1" dirty="0" err="1">
                <a:latin typeface="Calibri" panose="020F0502020204030204" pitchFamily="34" charset="0"/>
                <a:cs typeface="华文仿宋"/>
              </a:rPr>
              <a:t>D</a:t>
            </a:r>
            <a:r>
              <a:rPr lang="tr-TR" sz="2400" dirty="0" err="1">
                <a:latin typeface="Calibri" panose="020F0502020204030204" pitchFamily="34" charset="0"/>
                <a:cs typeface="华文仿宋"/>
              </a:rPr>
              <a:t>escription</a:t>
            </a:r>
            <a:r>
              <a:rPr lang="tr-TR" sz="2400" dirty="0">
                <a:latin typeface="Calibri" panose="020F0502020204030204" pitchFamily="34" charset="0"/>
                <a:cs typeface="华文仿宋"/>
              </a:rPr>
              <a:t> </a:t>
            </a:r>
            <a:r>
              <a:rPr lang="tr-TR" sz="2400" b="1" dirty="0">
                <a:latin typeface="Calibri" panose="020F0502020204030204" pitchFamily="34" charset="0"/>
                <a:cs typeface="华文仿宋"/>
              </a:rPr>
              <a:t>(ISBD)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13508" y="820882"/>
            <a:ext cx="9895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err="1">
                <a:solidFill>
                  <a:schemeClr val="bg1"/>
                </a:solidFill>
              </a:rPr>
              <a:t>RDA’nın</a:t>
            </a:r>
            <a:r>
              <a:rPr lang="tr-TR" sz="4000" dirty="0">
                <a:solidFill>
                  <a:schemeClr val="bg1"/>
                </a:solidFill>
              </a:rPr>
              <a:t> temelleri / Standartlarla ilişkisi</a:t>
            </a:r>
          </a:p>
        </p:txBody>
      </p:sp>
    </p:spTree>
    <p:extLst>
      <p:ext uri="{BB962C8B-B14F-4D97-AF65-F5344CB8AC3E}">
        <p14:creationId xmlns:p14="http://schemas.microsoft.com/office/powerpoint/2010/main" val="17120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9753" y="802650"/>
            <a:ext cx="8229600" cy="615949"/>
          </a:xfrm>
        </p:spPr>
        <p:txBody>
          <a:bodyPr>
            <a:normAutofit fontScale="90000"/>
          </a:bodyPr>
          <a:lstStyle/>
          <a:p>
            <a:r>
              <a:rPr lang="en-NZ" altLang="tr-TR" b="1" dirty="0">
                <a:ea typeface="Verdana" panose="020B0604030504040204" pitchFamily="34" charset="0"/>
                <a:cs typeface="Verdana" panose="020B0604030504040204" pitchFamily="34" charset="0"/>
              </a:rPr>
              <a:t>AA</a:t>
            </a:r>
            <a:r>
              <a:rPr lang="tr-TR" altLang="tr-TR" b="1" dirty="0">
                <a:ea typeface="Verdana" panose="020B0604030504040204" pitchFamily="34" charset="0"/>
                <a:cs typeface="Verdana" panose="020B0604030504040204" pitchFamily="34" charset="0"/>
              </a:rPr>
              <a:t>KK</a:t>
            </a:r>
            <a:r>
              <a:rPr lang="en-NZ" altLang="tr-TR" b="1" dirty="0"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tr-TR" altLang="tr-TR" b="1" dirty="0">
                <a:ea typeface="Verdana" panose="020B0604030504040204" pitchFamily="34" charset="0"/>
                <a:cs typeface="Verdana" panose="020B0604030504040204" pitchFamily="34" charset="0"/>
              </a:rPr>
              <a:t>ve</a:t>
            </a:r>
            <a:r>
              <a:rPr lang="en-NZ" altLang="tr-TR" b="1" dirty="0">
                <a:ea typeface="Verdana" panose="020B0604030504040204" pitchFamily="34" charset="0"/>
                <a:cs typeface="Verdana" panose="020B0604030504040204" pitchFamily="34" charset="0"/>
              </a:rPr>
              <a:t> RDA</a:t>
            </a:r>
            <a:r>
              <a:rPr lang="tr-TR" altLang="tr-TR" b="1" dirty="0">
                <a:ea typeface="Verdana" panose="020B0604030504040204" pitchFamily="34" charset="0"/>
                <a:cs typeface="Verdana" panose="020B0604030504040204" pitchFamily="34" charset="0"/>
              </a:rPr>
              <a:t> Farkları</a:t>
            </a:r>
            <a:endParaRPr lang="tr-TR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150447" y="2294335"/>
            <a:ext cx="1671054" cy="639762"/>
          </a:xfrm>
        </p:spPr>
        <p:txBody>
          <a:bodyPr/>
          <a:lstStyle/>
          <a:p>
            <a:r>
              <a:rPr lang="tr-TR" dirty="0"/>
              <a:t>AAKK2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35955" y="3398417"/>
            <a:ext cx="4040188" cy="267457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altLang="tr-TR" dirty="0">
                <a:latin typeface="Calibri" panose="020F0502020204030204" pitchFamily="34" charset="0"/>
              </a:rPr>
              <a:t>Kart kataloglar için tasarlanmıştır</a:t>
            </a:r>
          </a:p>
          <a:p>
            <a:endParaRPr lang="tr-TR" altLang="tr-TR" dirty="0">
              <a:latin typeface="Calibri" panose="020F0502020204030204" pitchFamily="34" charset="0"/>
            </a:endParaRPr>
          </a:p>
          <a:p>
            <a:r>
              <a:rPr lang="tr-TR" altLang="tr-TR" dirty="0">
                <a:latin typeface="Calibri" panose="020F0502020204030204" pitchFamily="34" charset="0"/>
              </a:rPr>
              <a:t>Pratiğe dayanır</a:t>
            </a:r>
          </a:p>
          <a:p>
            <a:endParaRPr lang="tr-TR" altLang="tr-TR" dirty="0">
              <a:latin typeface="Calibri" panose="020F0502020204030204" pitchFamily="34" charset="0"/>
            </a:endParaRPr>
          </a:p>
          <a:p>
            <a:r>
              <a:rPr lang="tr-TR" altLang="tr-TR" dirty="0">
                <a:latin typeface="Calibri" panose="020F0502020204030204" pitchFamily="34" charset="0"/>
              </a:rPr>
              <a:t>Materyal türüne göre </a:t>
            </a:r>
            <a:r>
              <a:rPr lang="tr-TR" altLang="tr-TR" dirty="0" smtClean="0">
                <a:latin typeface="Calibri" panose="020F0502020204030204" pitchFamily="34" charset="0"/>
              </a:rPr>
              <a:t>tanımlama</a:t>
            </a:r>
            <a:endParaRPr lang="tr-TR" altLang="tr-TR" dirty="0">
              <a:latin typeface="Calibri" panose="020F0502020204030204" pitchFamily="34" charset="0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7757033" y="2423731"/>
            <a:ext cx="1162682" cy="639762"/>
          </a:xfrm>
        </p:spPr>
        <p:txBody>
          <a:bodyPr/>
          <a:lstStyle/>
          <a:p>
            <a:r>
              <a:rPr lang="tr-TR" dirty="0"/>
              <a:t>RDA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402072" y="3398416"/>
            <a:ext cx="4041775" cy="267457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altLang="tr-TR" dirty="0">
                <a:latin typeface="Calibri" panose="020F0502020204030204" pitchFamily="34" charset="0"/>
              </a:rPr>
              <a:t>Dijital ortam için tasarlanmıştır </a:t>
            </a:r>
          </a:p>
          <a:p>
            <a:endParaRPr lang="tr-TR" altLang="tr-TR" dirty="0">
              <a:latin typeface="Calibri" panose="020F0502020204030204" pitchFamily="34" charset="0"/>
            </a:endParaRPr>
          </a:p>
          <a:p>
            <a:r>
              <a:rPr lang="tr-TR" altLang="tr-TR" dirty="0">
                <a:latin typeface="Calibri" panose="020F0502020204030204" pitchFamily="34" charset="0"/>
              </a:rPr>
              <a:t>Teoriye  dayanır </a:t>
            </a:r>
            <a:r>
              <a:rPr lang="tr-TR" altLang="tr-TR" sz="2000" b="1" dirty="0">
                <a:latin typeface="Calibri" panose="020F0502020204030204" pitchFamily="34" charset="0"/>
              </a:rPr>
              <a:t>(FRBR, FRAD</a:t>
            </a:r>
            <a:r>
              <a:rPr lang="tr-TR" altLang="tr-TR" sz="2000" dirty="0">
                <a:latin typeface="Calibri" panose="020F0502020204030204" pitchFamily="34" charset="0"/>
              </a:rPr>
              <a:t>)</a:t>
            </a:r>
          </a:p>
          <a:p>
            <a:endParaRPr lang="tr-TR" altLang="tr-TR" dirty="0">
              <a:latin typeface="Calibri" panose="020F0502020204030204" pitchFamily="34" charset="0"/>
            </a:endParaRPr>
          </a:p>
          <a:p>
            <a:r>
              <a:rPr lang="tr-TR" altLang="tr-TR" dirty="0">
                <a:latin typeface="Calibri" panose="020F0502020204030204" pitchFamily="34" charset="0"/>
              </a:rPr>
              <a:t>Her türlü  kaynak ve  içerik türüne göre </a:t>
            </a:r>
            <a:r>
              <a:rPr lang="tr-TR" altLang="tr-TR" dirty="0" smtClean="0">
                <a:latin typeface="Calibri" panose="020F0502020204030204" pitchFamily="34" charset="0"/>
              </a:rPr>
              <a:t>tanımlama</a:t>
            </a:r>
            <a:endParaRPr lang="tr-TR" altLang="tr-TR" dirty="0">
              <a:latin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06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695</TotalTime>
  <Words>1035</Words>
  <Application>Microsoft Office PowerPoint</Application>
  <PresentationFormat>Geniş ekran</PresentationFormat>
  <Paragraphs>161</Paragraphs>
  <Slides>20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31" baseType="lpstr">
      <vt:lpstr>宋体</vt:lpstr>
      <vt:lpstr>Arial</vt:lpstr>
      <vt:lpstr>Calibri</vt:lpstr>
      <vt:lpstr>Century Gothic</vt:lpstr>
      <vt:lpstr>Courier New</vt:lpstr>
      <vt:lpstr>Helvetica</vt:lpstr>
      <vt:lpstr>华文仿宋</vt:lpstr>
      <vt:lpstr>Verdana</vt:lpstr>
      <vt:lpstr>Wingdings</vt:lpstr>
      <vt:lpstr>Wingdings 3</vt:lpstr>
      <vt:lpstr>İyon Toplantı Odası</vt:lpstr>
      <vt:lpstr>BİLGİNİN ORGANİZASYONU I</vt:lpstr>
      <vt:lpstr>Belirtilen bu farklı “kataloglama” unsurları birbirleriyle nasıl ilişkilidir?</vt:lpstr>
      <vt:lpstr>FRBR, RDA, MARC</vt:lpstr>
      <vt:lpstr>PowerPoint Sunusu</vt:lpstr>
      <vt:lpstr>PowerPoint Sunusu</vt:lpstr>
      <vt:lpstr>Kataloglama Alanındaki Değişimler</vt:lpstr>
      <vt:lpstr>PowerPoint Sunusu</vt:lpstr>
      <vt:lpstr>PowerPoint Sunusu</vt:lpstr>
      <vt:lpstr>AAKK2 ve RDA Farkları</vt:lpstr>
      <vt:lpstr>Yeni MARC Alanları</vt:lpstr>
      <vt:lpstr>MARC 336 - İçerik türü</vt:lpstr>
      <vt:lpstr>MARC 337 – Ortam türü</vt:lpstr>
      <vt:lpstr>MARC 338 – Taşıyıcı türü</vt:lpstr>
      <vt:lpstr>MARC 336, 337, 338 Alanları</vt:lpstr>
      <vt:lpstr>Kısaltmalar</vt:lpstr>
      <vt:lpstr>Yanlış yazılmış sözcükler için…</vt:lpstr>
      <vt:lpstr>Sorumluluk Bildirimi</vt:lpstr>
      <vt:lpstr>Basım Alanı : Yayın yeri yok : Yayınevi yok</vt:lpstr>
      <vt:lpstr>Copyright tarihi örnekler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BİLGİNİN ORGANİZASYONU I</dc:title>
  <dc:creator>dogan_atilgan</dc:creator>
  <cp:lastModifiedBy>Dogan Atılgan</cp:lastModifiedBy>
  <cp:revision>66</cp:revision>
  <dcterms:created xsi:type="dcterms:W3CDTF">2018-03-19T11:49:11Z</dcterms:created>
  <dcterms:modified xsi:type="dcterms:W3CDTF">2022-03-30T07:57:07Z</dcterms:modified>
</cp:coreProperties>
</file>