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4A4902D-57B8-47FB-9FAF-603EE15D336D}"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2606879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A4902D-57B8-47FB-9FAF-603EE15D336D}"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2384970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A4902D-57B8-47FB-9FAF-603EE15D336D}"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511922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A4902D-57B8-47FB-9FAF-603EE15D336D}"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2659197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4A4902D-57B8-47FB-9FAF-603EE15D336D}"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1990250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4A4902D-57B8-47FB-9FAF-603EE15D336D}"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64816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4A4902D-57B8-47FB-9FAF-603EE15D336D}" type="datetimeFigureOut">
              <a:rPr lang="tr-TR" smtClean="0"/>
              <a:t>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1713694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4A4902D-57B8-47FB-9FAF-603EE15D336D}" type="datetimeFigureOut">
              <a:rPr lang="tr-TR" smtClean="0"/>
              <a:t>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19338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4A4902D-57B8-47FB-9FAF-603EE15D336D}" type="datetimeFigureOut">
              <a:rPr lang="tr-TR" smtClean="0"/>
              <a:t>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734497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4A4902D-57B8-47FB-9FAF-603EE15D336D}"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3975523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4A4902D-57B8-47FB-9FAF-603EE15D336D}"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D2927A-0FCD-4A21-BD35-9EA6A6CF6ABE}" type="slidenum">
              <a:rPr lang="tr-TR" smtClean="0"/>
              <a:t>‹#›</a:t>
            </a:fld>
            <a:endParaRPr lang="tr-TR"/>
          </a:p>
        </p:txBody>
      </p:sp>
    </p:spTree>
    <p:extLst>
      <p:ext uri="{BB962C8B-B14F-4D97-AF65-F5344CB8AC3E}">
        <p14:creationId xmlns:p14="http://schemas.microsoft.com/office/powerpoint/2010/main" val="3542560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A4902D-57B8-47FB-9FAF-603EE15D336D}" type="datetimeFigureOut">
              <a:rPr lang="tr-TR" smtClean="0"/>
              <a:t>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2927A-0FCD-4A21-BD35-9EA6A6CF6ABE}" type="slidenum">
              <a:rPr lang="tr-TR" smtClean="0"/>
              <a:t>‹#›</a:t>
            </a:fld>
            <a:endParaRPr lang="tr-TR"/>
          </a:p>
        </p:txBody>
      </p:sp>
    </p:spTree>
    <p:extLst>
      <p:ext uri="{BB962C8B-B14F-4D97-AF65-F5344CB8AC3E}">
        <p14:creationId xmlns:p14="http://schemas.microsoft.com/office/powerpoint/2010/main" val="3395715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a:t>BÖLÜM </a:t>
            </a:r>
            <a:r>
              <a:rPr lang="tr-TR" sz="4000" b="1" dirty="0" smtClean="0"/>
              <a:t>6</a:t>
            </a:r>
            <a:br>
              <a:rPr lang="tr-TR" sz="4000" b="1" dirty="0" smtClean="0"/>
            </a:br>
            <a:r>
              <a:rPr lang="tr-TR" sz="4000" b="1" dirty="0" smtClean="0"/>
              <a:t>ÖRGÜTSEL </a:t>
            </a:r>
            <a:r>
              <a:rPr lang="tr-TR" sz="4000" b="1" dirty="0"/>
              <a:t>GELİŞME TAKIM-GRUP ARACILARI</a:t>
            </a:r>
            <a:r>
              <a:rPr lang="tr-TR" sz="4000" dirty="0"/>
              <a:t/>
            </a:r>
            <a:br>
              <a:rPr lang="tr-TR" sz="4000" dirty="0"/>
            </a:br>
            <a:endParaRPr lang="tr-TR" sz="4000" dirty="0"/>
          </a:p>
        </p:txBody>
      </p:sp>
      <p:sp>
        <p:nvSpPr>
          <p:cNvPr id="3" name="Alt Başlık 2"/>
          <p:cNvSpPr>
            <a:spLocks noGrp="1"/>
          </p:cNvSpPr>
          <p:nvPr>
            <p:ph type="subTitle" idx="1"/>
          </p:nvPr>
        </p:nvSpPr>
        <p:spPr/>
        <p:txBody>
          <a:bodyPr/>
          <a:lstStyle/>
          <a:p>
            <a:r>
              <a:rPr lang="tr-TR" dirty="0" smtClean="0"/>
              <a:t>Prof. Dr. Ali Balcı</a:t>
            </a:r>
            <a:endParaRPr lang="tr-TR" dirty="0"/>
          </a:p>
        </p:txBody>
      </p:sp>
    </p:spTree>
    <p:extLst>
      <p:ext uri="{BB962C8B-B14F-4D97-AF65-F5344CB8AC3E}">
        <p14:creationId xmlns:p14="http://schemas.microsoft.com/office/powerpoint/2010/main" val="3365593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pPr marL="0" indent="0">
              <a:buNone/>
            </a:pPr>
            <a:endParaRPr lang="tr-TR" b="1" dirty="0" smtClean="0"/>
          </a:p>
          <a:p>
            <a:pPr marL="0" indent="0">
              <a:buNone/>
            </a:pPr>
            <a:endParaRPr lang="tr-TR" b="1" dirty="0"/>
          </a:p>
          <a:p>
            <a:pPr marL="0" indent="0">
              <a:buNone/>
            </a:pPr>
            <a:r>
              <a:rPr lang="tr-TR" b="1" dirty="0" smtClean="0"/>
              <a:t>Sorumluluk Şeması.</a:t>
            </a:r>
          </a:p>
          <a:p>
            <a:r>
              <a:rPr lang="tr-TR" dirty="0" err="1"/>
              <a:t>Beckhard</a:t>
            </a:r>
            <a:r>
              <a:rPr lang="tr-TR" dirty="0"/>
              <a:t> ve Harris (1977)’</a:t>
            </a:r>
            <a:r>
              <a:rPr lang="tr-TR" dirty="0" err="1"/>
              <a:t>ın</a:t>
            </a:r>
            <a:r>
              <a:rPr lang="tr-TR" dirty="0"/>
              <a:t> tekniği, kimlerin, hangi karar ve eylemlerden sorumlu olduklarını açığa kavuşturmada yardımcı bir araçtır. Bir anlamda takımın işlevini geliştirici basit bir aracıdır.</a:t>
            </a:r>
          </a:p>
          <a:p>
            <a:endParaRPr lang="tr-TR" dirty="0"/>
          </a:p>
        </p:txBody>
      </p:sp>
    </p:spTree>
    <p:extLst>
      <p:ext uri="{BB962C8B-B14F-4D97-AF65-F5344CB8AC3E}">
        <p14:creationId xmlns:p14="http://schemas.microsoft.com/office/powerpoint/2010/main" val="159628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pPr marL="0" indent="0">
              <a:buNone/>
            </a:pPr>
            <a:endParaRPr lang="tr-TR" b="1" dirty="0" smtClean="0"/>
          </a:p>
          <a:p>
            <a:pPr marL="0" indent="0">
              <a:buNone/>
            </a:pPr>
            <a:endParaRPr lang="tr-TR" b="1" dirty="0"/>
          </a:p>
          <a:p>
            <a:pPr marL="0" indent="0">
              <a:buNone/>
            </a:pPr>
            <a:r>
              <a:rPr lang="tr-TR" b="1" dirty="0" smtClean="0"/>
              <a:t>Örgüt Aynası.</a:t>
            </a:r>
          </a:p>
          <a:p>
            <a:r>
              <a:rPr lang="tr-TR" dirty="0" err="1" smtClean="0"/>
              <a:t>Gruplararası</a:t>
            </a:r>
            <a:r>
              <a:rPr lang="tr-TR" dirty="0" smtClean="0"/>
              <a:t> </a:t>
            </a:r>
            <a:r>
              <a:rPr lang="tr-TR" dirty="0"/>
              <a:t>bir aracı olarak örgüt aynası (</a:t>
            </a:r>
            <a:r>
              <a:rPr lang="tr-TR" dirty="0" err="1"/>
              <a:t>Organization</a:t>
            </a:r>
            <a:r>
              <a:rPr lang="tr-TR" dirty="0"/>
              <a:t> </a:t>
            </a:r>
            <a:r>
              <a:rPr lang="tr-TR" dirty="0" err="1"/>
              <a:t>Mirror</a:t>
            </a:r>
            <a:r>
              <a:rPr lang="tr-TR" dirty="0" smtClean="0"/>
              <a:t>)</a:t>
            </a:r>
            <a:r>
              <a:rPr lang="tr-TR" baseline="30000" dirty="0" smtClean="0"/>
              <a:t> </a:t>
            </a:r>
            <a:r>
              <a:rPr lang="tr-TR" dirty="0" smtClean="0"/>
              <a:t>örgütteki </a:t>
            </a:r>
            <a:r>
              <a:rPr lang="tr-TR" dirty="0"/>
              <a:t>özel bir grubun ya da ev sahibi niteliğindeki grubun, çeşitli örgütsel grupların temsilcilerinden kendisinin nasıl algılandığı ve ilişkili olduğu hakkında dönüt aldığı bir dizi etkinlik olarak tanımlanabilir. </a:t>
            </a:r>
          </a:p>
        </p:txBody>
      </p:sp>
    </p:spTree>
    <p:extLst>
      <p:ext uri="{BB962C8B-B14F-4D97-AF65-F5344CB8AC3E}">
        <p14:creationId xmlns:p14="http://schemas.microsoft.com/office/powerpoint/2010/main" val="1425045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Örgütteki </a:t>
            </a:r>
            <a:r>
              <a:rPr lang="tr-TR" dirty="0"/>
              <a:t>çeşitli takımların etkililiğinin geliştirilmesi, OD uzmanının en önemli işlevleri arasındadır. Bu amaçla kimi aracılar, aile gruplarına (bir üst ve birkaç asttan ibaret sürekli grup), kimileri de geçici özel işlerin gerektirdiği takımlara, proje gruplarına vs. yöneltilir. </a:t>
            </a:r>
          </a:p>
        </p:txBody>
      </p:sp>
    </p:spTree>
    <p:extLst>
      <p:ext uri="{BB962C8B-B14F-4D97-AF65-F5344CB8AC3E}">
        <p14:creationId xmlns:p14="http://schemas.microsoft.com/office/powerpoint/2010/main" val="3475045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Takım </a:t>
            </a:r>
            <a:r>
              <a:rPr lang="tr-TR" dirty="0"/>
              <a:t>ya da iş grubu örgütün temel ünitesidir. Örgütün amaçlarını geliştirmede proje takımlarına, iş gücü gruplarına ve komitelere artan bir güven ve ihtiyaç vardır</a:t>
            </a:r>
          </a:p>
        </p:txBody>
      </p:sp>
    </p:spTree>
    <p:extLst>
      <p:ext uri="{BB962C8B-B14F-4D97-AF65-F5344CB8AC3E}">
        <p14:creationId xmlns:p14="http://schemas.microsoft.com/office/powerpoint/2010/main" val="1070116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Sistem </a:t>
            </a:r>
            <a:r>
              <a:rPr lang="tr-TR" dirty="0"/>
              <a:t>çaplı takım geliştirme-yetiştirme yaklaşımı bir örgüt boyunca iş takımları için “problem çözme” ve “kişilerarası süreç” yetiştirmesi sağlar. İlgi odağı etkili performansa engel olan etkenlerin tanımlanması ve yok </a:t>
            </a:r>
            <a:r>
              <a:rPr lang="tr-TR" dirty="0" smtClean="0"/>
              <a:t>edilmesidir.</a:t>
            </a:r>
            <a:endParaRPr lang="tr-TR" dirty="0"/>
          </a:p>
        </p:txBody>
      </p:sp>
    </p:spTree>
    <p:extLst>
      <p:ext uri="{BB962C8B-B14F-4D97-AF65-F5344CB8AC3E}">
        <p14:creationId xmlns:p14="http://schemas.microsoft.com/office/powerpoint/2010/main" val="2644726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Kendini </a:t>
            </a:r>
            <a:r>
              <a:rPr lang="tr-TR" dirty="0"/>
              <a:t>yöneten – kendi yönetimli bir takımın, tanımlanan bir iş için toplam sorumluluğu vardır. Tanımlanan iş, spesifik bir proje olabilir. Kendini yöneten bir takım, etkileşimli beceri setine sahip üyelerden oluşur; paylaşılan motivasyon ve paylaşılan liderliğe sahiptir.</a:t>
            </a:r>
          </a:p>
        </p:txBody>
      </p:sp>
    </p:spTree>
    <p:extLst>
      <p:ext uri="{BB962C8B-B14F-4D97-AF65-F5344CB8AC3E}">
        <p14:creationId xmlns:p14="http://schemas.microsoft.com/office/powerpoint/2010/main" val="673441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Bir </a:t>
            </a:r>
            <a:r>
              <a:rPr lang="tr-TR" dirty="0"/>
              <a:t>başka teşvik sistemi de </a:t>
            </a:r>
            <a:r>
              <a:rPr lang="tr-TR" dirty="0" err="1"/>
              <a:t>Scanlon</a:t>
            </a:r>
            <a:r>
              <a:rPr lang="tr-TR" dirty="0"/>
              <a:t> planıdır</a:t>
            </a:r>
            <a:r>
              <a:rPr lang="tr-TR" dirty="0" smtClean="0"/>
              <a:t>.</a:t>
            </a:r>
            <a:r>
              <a:rPr lang="tr-TR" dirty="0"/>
              <a:t> </a:t>
            </a:r>
            <a:r>
              <a:rPr lang="tr-TR" dirty="0" err="1" smtClean="0"/>
              <a:t>Scanlon</a:t>
            </a:r>
            <a:r>
              <a:rPr lang="tr-TR" dirty="0" smtClean="0"/>
              <a:t>, </a:t>
            </a:r>
            <a:r>
              <a:rPr lang="tr-TR" dirty="0"/>
              <a:t>kariyeri boyunca geliştirdiği planını yayınladı. Plan iki temel mekanizmadan oluşur: (1) Örgüt üyelerinin tümünün karar sürecine katılması fırsatını güvence altında alan yeni bir öneri sistemi ve (2) Artan üretkenlik- verimlilik için ödül sağlayan eşitlenebilir bir sistem. </a:t>
            </a:r>
          </a:p>
        </p:txBody>
      </p:sp>
    </p:spTree>
    <p:extLst>
      <p:ext uri="{BB962C8B-B14F-4D97-AF65-F5344CB8AC3E}">
        <p14:creationId xmlns:p14="http://schemas.microsoft.com/office/powerpoint/2010/main" val="3920006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pPr marL="0" indent="0">
              <a:buNone/>
            </a:pPr>
            <a:endParaRPr lang="tr-TR" b="1" dirty="0" smtClean="0"/>
          </a:p>
          <a:p>
            <a:pPr marL="0" indent="0">
              <a:buNone/>
            </a:pPr>
            <a:endParaRPr lang="tr-TR" b="1" dirty="0"/>
          </a:p>
          <a:p>
            <a:pPr marL="0" indent="0">
              <a:buNone/>
            </a:pPr>
            <a:r>
              <a:rPr lang="tr-TR" b="1" dirty="0" smtClean="0"/>
              <a:t>Rol Analizi Tekniği</a:t>
            </a:r>
          </a:p>
          <a:p>
            <a:r>
              <a:rPr lang="tr-TR" dirty="0" smtClean="0"/>
              <a:t>Her </a:t>
            </a:r>
            <a:r>
              <a:rPr lang="tr-TR" dirty="0"/>
              <a:t>rolün analizi, şu  üç eylemden oluşur: (1)Rolün amacının tartışılması, (2) Rolün </a:t>
            </a:r>
            <a:r>
              <a:rPr lang="tr-TR" dirty="0" err="1"/>
              <a:t>reçeteleşmiş</a:t>
            </a:r>
            <a:r>
              <a:rPr lang="tr-TR" dirty="0"/>
              <a:t> ve nitelik elemanlarının belirlenmesi ve (3) Rolün diğer rollerle bağlantısı -rol takımı kavramı</a:t>
            </a:r>
          </a:p>
        </p:txBody>
      </p:sp>
    </p:spTree>
    <p:extLst>
      <p:ext uri="{BB962C8B-B14F-4D97-AF65-F5344CB8AC3E}">
        <p14:creationId xmlns:p14="http://schemas.microsoft.com/office/powerpoint/2010/main" val="969531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pPr marL="0" indent="0">
              <a:buNone/>
            </a:pPr>
            <a:endParaRPr lang="tr-TR" b="1" dirty="0" smtClean="0"/>
          </a:p>
          <a:p>
            <a:pPr marL="0" indent="0">
              <a:buNone/>
            </a:pPr>
            <a:endParaRPr lang="tr-TR" b="1" dirty="0"/>
          </a:p>
          <a:p>
            <a:pPr marL="0" indent="0">
              <a:buNone/>
            </a:pPr>
            <a:r>
              <a:rPr lang="tr-TR" b="1" dirty="0" smtClean="0"/>
              <a:t>Rol Pazarlığı</a:t>
            </a:r>
          </a:p>
          <a:p>
            <a:r>
              <a:rPr lang="tr-TR" dirty="0" smtClean="0"/>
              <a:t>Rol </a:t>
            </a:r>
            <a:r>
              <a:rPr lang="tr-TR" dirty="0"/>
              <a:t>takımı üyeleriyle birlikte pazarlık yaparak birey ya da grubun örgütteki rolünün değiştirilmesi sürecidir. Rol, formel iş betimlemesi yanında </a:t>
            </a:r>
            <a:r>
              <a:rPr lang="tr-TR" dirty="0" err="1"/>
              <a:t>informel</a:t>
            </a:r>
            <a:r>
              <a:rPr lang="tr-TR" dirty="0"/>
              <a:t> anlayış, anlaşma ve beklentileri de içerir.</a:t>
            </a:r>
          </a:p>
          <a:p>
            <a:endParaRPr lang="tr-TR" dirty="0"/>
          </a:p>
        </p:txBody>
      </p:sp>
    </p:spTree>
    <p:extLst>
      <p:ext uri="{BB962C8B-B14F-4D97-AF65-F5344CB8AC3E}">
        <p14:creationId xmlns:p14="http://schemas.microsoft.com/office/powerpoint/2010/main" val="4024527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6</a:t>
            </a:r>
            <a:br>
              <a:rPr lang="tr-TR" sz="2800" b="1" dirty="0"/>
            </a:br>
            <a:r>
              <a:rPr lang="tr-TR" sz="2800" b="1" dirty="0"/>
              <a:t>ÖRGÜTSEL GELİŞME TAKIM-GRUP ARACILARI</a:t>
            </a:r>
            <a:endParaRPr lang="tr-TR" sz="2800" dirty="0"/>
          </a:p>
        </p:txBody>
      </p:sp>
      <p:sp>
        <p:nvSpPr>
          <p:cNvPr id="3" name="İçerik Yer Tutucusu 2"/>
          <p:cNvSpPr>
            <a:spLocks noGrp="1"/>
          </p:cNvSpPr>
          <p:nvPr>
            <p:ph idx="1"/>
          </p:nvPr>
        </p:nvSpPr>
        <p:spPr/>
        <p:txBody>
          <a:bodyPr/>
          <a:lstStyle/>
          <a:p>
            <a:pPr marL="0" indent="0">
              <a:buNone/>
            </a:pPr>
            <a:endParaRPr lang="tr-TR" b="1" dirty="0" smtClean="0"/>
          </a:p>
          <a:p>
            <a:pPr marL="0" indent="0">
              <a:buNone/>
            </a:pPr>
            <a:endParaRPr lang="tr-TR" b="1" dirty="0"/>
          </a:p>
          <a:p>
            <a:pPr marL="0" indent="0">
              <a:buNone/>
            </a:pPr>
            <a:r>
              <a:rPr lang="tr-TR" b="1" dirty="0" smtClean="0"/>
              <a:t>Aile Grubu Tanılama Toplantısı</a:t>
            </a:r>
          </a:p>
          <a:p>
            <a:r>
              <a:rPr lang="tr-TR" dirty="0" smtClean="0"/>
              <a:t>Bu </a:t>
            </a:r>
            <a:r>
              <a:rPr lang="tr-TR" dirty="0"/>
              <a:t>aracının temel amacı, problem çözmek değil bir takımın problemlerini tanılamaktır. Tipik olarak bir takım lideri ile OD danışmanı, bu yaklaşımın yararlılığı konusunda anlaştıktan sonra bunu, grup üyeleri ile tepkilerini almak üzere tartışırlar. </a:t>
            </a:r>
          </a:p>
        </p:txBody>
      </p:sp>
    </p:spTree>
    <p:extLst>
      <p:ext uri="{BB962C8B-B14F-4D97-AF65-F5344CB8AC3E}">
        <p14:creationId xmlns:p14="http://schemas.microsoft.com/office/powerpoint/2010/main" val="27378455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419</Words>
  <Application>Microsoft Office PowerPoint</Application>
  <PresentationFormat>Geniş ekran</PresentationFormat>
  <Paragraphs>47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BÖLÜM 6 ÖRGÜTSEL GELİŞME TAKIM-GRUP ARACILARI </vt:lpstr>
      <vt:lpstr>BÖLÜM 6 ÖRGÜTSEL GELİŞME TAKIM-GRUP ARACILARI</vt:lpstr>
      <vt:lpstr>BÖLÜM 6 ÖRGÜTSEL GELİŞME TAKIM-GRUP ARACILARI</vt:lpstr>
      <vt:lpstr>BÖLÜM 6 ÖRGÜTSEL GELİŞME TAKIM-GRUP ARACILARI</vt:lpstr>
      <vt:lpstr>BÖLÜM 6 ÖRGÜTSEL GELİŞME TAKIM-GRUP ARACILARI</vt:lpstr>
      <vt:lpstr>BÖLÜM 6 ÖRGÜTSEL GELİŞME TAKIM-GRUP ARACILARI</vt:lpstr>
      <vt:lpstr>BÖLÜM 6 ÖRGÜTSEL GELİŞME TAKIM-GRUP ARACILARI</vt:lpstr>
      <vt:lpstr>BÖLÜM 6 ÖRGÜTSEL GELİŞME TAKIM-GRUP ARACILARI</vt:lpstr>
      <vt:lpstr>BÖLÜM 6 ÖRGÜTSEL GELİŞME TAKIM-GRUP ARACILARI</vt:lpstr>
      <vt:lpstr>BÖLÜM 6 ÖRGÜTSEL GELİŞME TAKIM-GRUP ARACILARI</vt:lpstr>
      <vt:lpstr>BÖLÜM 6 ÖRGÜTSEL GELİŞME TAKIM-GRUP ARACILARI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6 ÖRGÜTSEL GELİŞME TAKIM-GRUP ARACILARI</dc:title>
  <dc:creator>inci �z</dc:creator>
  <cp:lastModifiedBy>ebf</cp:lastModifiedBy>
  <cp:revision>20</cp:revision>
  <dcterms:created xsi:type="dcterms:W3CDTF">2018-02-01T16:28:05Z</dcterms:created>
  <dcterms:modified xsi:type="dcterms:W3CDTF">2018-02-02T06:15:20Z</dcterms:modified>
</cp:coreProperties>
</file>