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0"/>
  </p:notesMasterIdLst>
  <p:sldIdLst>
    <p:sldId id="604" r:id="rId4"/>
    <p:sldId id="611" r:id="rId5"/>
    <p:sldId id="614" r:id="rId6"/>
    <p:sldId id="612" r:id="rId7"/>
    <p:sldId id="615" r:id="rId8"/>
    <p:sldId id="613"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10. HAFTA</a:t>
            </a: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Kamulaştırma ve ipotek işlemleri</a:t>
            </a:r>
          </a:p>
        </p:txBody>
      </p:sp>
    </p:spTree>
    <p:extLst>
      <p:ext uri="{BB962C8B-B14F-4D97-AF65-F5344CB8AC3E}">
        <p14:creationId xmlns:p14="http://schemas.microsoft.com/office/powerpoint/2010/main" val="47047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Kamulaştırma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464234" y="2473230"/>
            <a:ext cx="8366684" cy="1938992"/>
          </a:xfrm>
          <a:prstGeom prst="rect">
            <a:avLst/>
          </a:prstGeom>
        </p:spPr>
        <p:txBody>
          <a:bodyPr wrap="square">
            <a:spAutoFit/>
          </a:bodyPr>
          <a:lstStyle/>
          <a:p>
            <a:pPr algn="just"/>
            <a:r>
              <a:rPr lang="tr-TR" sz="2400" b="1" dirty="0">
                <a:latin typeface="Arial" panose="020B0604020202020204" pitchFamily="34" charset="0"/>
                <a:cs typeface="Arial" panose="020B0604020202020204" pitchFamily="34" charset="0"/>
              </a:rPr>
              <a:t>Kamulaştırma</a:t>
            </a:r>
            <a:r>
              <a:rPr lang="tr-TR" sz="2400" dirty="0">
                <a:latin typeface="Arial" panose="020B0604020202020204" pitchFamily="34" charset="0"/>
                <a:cs typeface="Arial" panose="020B0604020202020204" pitchFamily="34" charset="0"/>
              </a:rPr>
              <a:t>, Devlet veya kamu tüzel kişilerince, kamu yararının gerektirdiği hallerde, karşılığını peşin ödemek şartıyla, özel mülkiyette bulunan taşınmaz malların tamamına veya bir kısmına el konulması veya üzerinde irtifak hakkı tesis edilmesi işlemidir</a:t>
            </a:r>
            <a:r>
              <a:rPr lang="tr-TR" sz="2400" dirty="0" smtClean="0">
                <a:latin typeface="Arial" panose="020B0604020202020204" pitchFamily="34" charset="0"/>
                <a:cs typeface="Arial" panose="020B0604020202020204" pitchFamily="34" charset="0"/>
              </a:rPr>
              <a:t>.</a:t>
            </a:r>
            <a:endParaRPr lang="tr-T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Kamulaştırma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88657" y="2537899"/>
            <a:ext cx="8366684" cy="2015936"/>
          </a:xfrm>
          <a:prstGeom prst="rect">
            <a:avLst/>
          </a:prstGeom>
        </p:spPr>
        <p:txBody>
          <a:bodyPr wrap="square">
            <a:spAutoFit/>
          </a:bodyPr>
          <a:lstStyle/>
          <a:p>
            <a:pPr algn="just"/>
            <a:endParaRPr lang="tr-TR" sz="2400" dirty="0" smtClean="0">
              <a:latin typeface="Arial" panose="020B0604020202020204" pitchFamily="34" charset="0"/>
              <a:cs typeface="Arial" panose="020B0604020202020204" pitchFamily="34" charset="0"/>
            </a:endParaRPr>
          </a:p>
          <a:p>
            <a:pPr algn="just"/>
            <a:r>
              <a:rPr lang="tr-TR" sz="2400" dirty="0" smtClean="0">
                <a:latin typeface="Arial" panose="020B0604020202020204" pitchFamily="34" charset="0"/>
                <a:cs typeface="Arial" panose="020B0604020202020204" pitchFamily="34" charset="0"/>
              </a:rPr>
              <a:t>Malik ile kamulaştırma yapan İdarenin bedel konusunda anlaşması halinde tapu müdürlüğünde resmî senet düzenlenir. Mülkiyet tescil ile İdareye geçer.</a:t>
            </a:r>
            <a:endParaRPr lang="tr-TR" sz="2400" dirty="0">
              <a:latin typeface="Arial" panose="020B0604020202020204" pitchFamily="34" charset="0"/>
              <a:cs typeface="Arial" panose="020B0604020202020204" pitchFamily="34" charset="0"/>
            </a:endParaRPr>
          </a:p>
          <a:p>
            <a:pPr algn="just">
              <a:spcBef>
                <a:spcPts val="600"/>
              </a:spcBef>
              <a:spcAft>
                <a:spcPts val="600"/>
              </a:spcAft>
            </a:pP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0119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İpotek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481453"/>
            <a:ext cx="8517837" cy="1631216"/>
          </a:xfrm>
          <a:prstGeom prst="rect">
            <a:avLst/>
          </a:prstGeom>
        </p:spPr>
        <p:txBody>
          <a:bodyPr wrap="square">
            <a:spAutoFit/>
          </a:bodyPr>
          <a:lstStyle/>
          <a:p>
            <a:pPr algn="just"/>
            <a:r>
              <a:rPr lang="tr-TR" sz="2000" dirty="0" smtClean="0">
                <a:latin typeface="Arial" panose="020B0604020202020204" pitchFamily="34" charset="0"/>
                <a:cs typeface="Arial" panose="020B0604020202020204" pitchFamily="34" charset="0"/>
              </a:rPr>
              <a:t>	İpotek</a:t>
            </a:r>
            <a:r>
              <a:rPr lang="tr-TR" sz="2000" dirty="0">
                <a:latin typeface="Arial" panose="020B0604020202020204" pitchFamily="34" charset="0"/>
                <a:cs typeface="Arial" panose="020B0604020202020204" pitchFamily="34" charset="0"/>
              </a:rPr>
              <a:t>, taşınmaz karşılık göstermek suretiyle halen mevcut olan veya henüz doğmamış olmakla beraber doğması kesin veya olası bulunan bir alacak hakkının teminat altına alınmasıdır (M.K. 881). İpoteğe konu olacak taşınmazın, borçlunun mülkiyetinde bulunması gerekmez.</a:t>
            </a:r>
          </a:p>
          <a:p>
            <a:pPr algn="just"/>
            <a:r>
              <a:rPr lang="tr-TR" sz="2000" dirty="0">
                <a:latin typeface="Arial" panose="020B0604020202020204" pitchFamily="34" charset="0"/>
                <a:cs typeface="Arial" panose="020B0604020202020204" pitchFamily="34" charset="0"/>
              </a:rPr>
              <a:t>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10480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İpotek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247980" y="2118900"/>
            <a:ext cx="8517837" cy="3308598"/>
          </a:xfrm>
          <a:prstGeom prst="rect">
            <a:avLst/>
          </a:prstGeom>
        </p:spPr>
        <p:txBody>
          <a:bodyPr wrap="square">
            <a:spAutoFit/>
          </a:bodyPr>
          <a:lstStyle/>
          <a:p>
            <a:pPr algn="just"/>
            <a:r>
              <a:rPr lang="tr-TR" sz="2000" dirty="0">
                <a:latin typeface="Arial" panose="020B0604020202020204" pitchFamily="34" charset="0"/>
                <a:cs typeface="Arial" panose="020B0604020202020204" pitchFamily="34" charset="0"/>
              </a:rPr>
              <a:t>	İpoteğin iktisadi görevi, alacağın teminat altına alınmasıdır. Alacaklı, alacağını önce alacağa teminat teşkil eden gayrimenkulden temin etmeye çalışır. Ancak bu teminat alacağını karşılamazsa, borçlunun diğer mal varlıklarına da başvurur. Burada artık borçlunun şahsi sorumluluğu söz konusu olur.</a:t>
            </a:r>
          </a:p>
          <a:p>
            <a:pPr algn="just"/>
            <a:r>
              <a:rPr lang="tr-TR" sz="2000" dirty="0">
                <a:latin typeface="Arial" panose="020B0604020202020204" pitchFamily="34" charset="0"/>
                <a:cs typeface="Arial" panose="020B0604020202020204" pitchFamily="34" charset="0"/>
              </a:rPr>
              <a:t>	Kısaca ipotek, teminat altına aldığı alacağa, bağlı bir haktır. (Asıl alacağa bağlı </a:t>
            </a:r>
            <a:r>
              <a:rPr lang="tr-TR" sz="2000" dirty="0" err="1">
                <a:latin typeface="Arial" panose="020B0604020202020204" pitchFamily="34" charset="0"/>
                <a:cs typeface="Arial" panose="020B0604020202020204" pitchFamily="34" charset="0"/>
              </a:rPr>
              <a:t>fer’i</a:t>
            </a:r>
            <a:r>
              <a:rPr lang="tr-TR" sz="2000" dirty="0">
                <a:latin typeface="Arial" panose="020B0604020202020204" pitchFamily="34" charset="0"/>
                <a:cs typeface="Arial" panose="020B0604020202020204" pitchFamily="34" charset="0"/>
              </a:rPr>
              <a:t> bir hak) Yani bağımlı bir haktır. </a:t>
            </a:r>
            <a:endParaRPr lang="tr-TR" sz="2000" dirty="0" smtClean="0">
              <a:latin typeface="Arial" panose="020B0604020202020204" pitchFamily="34" charset="0"/>
              <a:cs typeface="Arial" panose="020B0604020202020204" pitchFamily="34" charset="0"/>
            </a:endParaRPr>
          </a:p>
          <a:p>
            <a:pPr algn="just"/>
            <a:r>
              <a:rPr lang="tr-TR" sz="2000" dirty="0">
                <a:latin typeface="Arial" panose="020B0604020202020204" pitchFamily="34" charset="0"/>
                <a:cs typeface="Arial" panose="020B0604020202020204" pitchFamily="34" charset="0"/>
              </a:rPr>
              <a:t>	</a:t>
            </a:r>
            <a:endParaRPr lang="tr-TR" sz="2000" dirty="0" smtClean="0">
              <a:latin typeface="Arial" panose="020B0604020202020204" pitchFamily="34" charset="0"/>
              <a:cs typeface="Arial" panose="020B0604020202020204" pitchFamily="34" charset="0"/>
            </a:endParaRPr>
          </a:p>
          <a:p>
            <a:pPr algn="just"/>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İpotek </a:t>
            </a:r>
            <a:r>
              <a:rPr lang="tr-TR" sz="2000" dirty="0">
                <a:latin typeface="Arial" panose="020B0604020202020204" pitchFamily="34" charset="0"/>
                <a:cs typeface="Arial" panose="020B0604020202020204" pitchFamily="34" charset="0"/>
              </a:rPr>
              <a:t>işlemi için tapu müdürlüğünde resmî senet düzenlenir.</a:t>
            </a:r>
          </a:p>
          <a:p>
            <a:pPr algn="just">
              <a:spcBef>
                <a:spcPts val="600"/>
              </a:spcBef>
              <a:spcAft>
                <a:spcPts val="600"/>
              </a:spcAft>
            </a:pP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6095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07391" y="1837236"/>
            <a:ext cx="8517838" cy="3477875"/>
          </a:xfrm>
          <a:prstGeom prst="rect">
            <a:avLst/>
          </a:prstGeom>
        </p:spPr>
        <p:txBody>
          <a:bodyPr wrap="square">
            <a:spAutoFit/>
          </a:bodyPr>
          <a:lstStyle/>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Aydın Aybay, Hüseyin </a:t>
            </a:r>
            <a:r>
              <a:rPr lang="tr-TR" sz="2000" dirty="0" err="1">
                <a:latin typeface="Arial" panose="020B0604020202020204" pitchFamily="34" charset="0"/>
                <a:cs typeface="Arial" panose="020B0604020202020204" pitchFamily="34" charset="0"/>
              </a:rPr>
              <a:t>Hatemi</a:t>
            </a:r>
            <a:r>
              <a:rPr lang="tr-TR" sz="2000" dirty="0">
                <a:latin typeface="Arial" panose="020B0604020202020204" pitchFamily="34" charset="0"/>
                <a:cs typeface="Arial" panose="020B0604020202020204" pitchFamily="34" charset="0"/>
              </a:rPr>
              <a:t>, Vedat Kitabevi, </a:t>
            </a:r>
            <a:r>
              <a:rPr lang="tr-TR" sz="2000" dirty="0" smtClean="0">
                <a:latin typeface="Arial" panose="020B0604020202020204" pitchFamily="34" charset="0"/>
                <a:cs typeface="Arial" panose="020B0604020202020204" pitchFamily="34" charset="0"/>
              </a:rPr>
              <a:t>İstanbul.</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Jale G. </a:t>
            </a:r>
            <a:r>
              <a:rPr lang="tr-TR" sz="2000" dirty="0" err="1">
                <a:latin typeface="Arial" panose="020B0604020202020204" pitchFamily="34" charset="0"/>
                <a:cs typeface="Arial" panose="020B0604020202020204" pitchFamily="34" charset="0"/>
              </a:rPr>
              <a:t>Akipek</a:t>
            </a:r>
            <a:r>
              <a:rPr lang="tr-TR" sz="2000" dirty="0">
                <a:latin typeface="Arial" panose="020B0604020202020204" pitchFamily="34" charset="0"/>
                <a:cs typeface="Arial" panose="020B0604020202020204" pitchFamily="34" charset="0"/>
              </a:rPr>
              <a:t>, Turgut Akıntürk, Beta Yayınları, İstanbul, </a:t>
            </a:r>
            <a:r>
              <a:rPr lang="tr-TR" sz="2000" dirty="0" smtClean="0">
                <a:latin typeface="Arial" panose="020B0604020202020204" pitchFamily="34" charset="0"/>
                <a:cs typeface="Arial" panose="020B0604020202020204" pitchFamily="34" charset="0"/>
              </a:rPr>
              <a:t>2009.</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Kemal </a:t>
            </a:r>
            <a:r>
              <a:rPr lang="tr-TR" sz="2000" dirty="0" err="1">
                <a:latin typeface="Arial" panose="020B0604020202020204" pitchFamily="34" charset="0"/>
                <a:cs typeface="Arial" panose="020B0604020202020204" pitchFamily="34" charset="0"/>
              </a:rPr>
              <a:t>Oğuzman</a:t>
            </a:r>
            <a:r>
              <a:rPr lang="tr-TR" sz="2000" dirty="0">
                <a:latin typeface="Arial" panose="020B0604020202020204" pitchFamily="34" charset="0"/>
                <a:cs typeface="Arial" panose="020B0604020202020204" pitchFamily="34" charset="0"/>
              </a:rPr>
              <a:t>, Özer </a:t>
            </a:r>
            <a:r>
              <a:rPr lang="tr-TR" sz="2000" dirty="0" err="1">
                <a:latin typeface="Arial" panose="020B0604020202020204" pitchFamily="34" charset="0"/>
                <a:cs typeface="Arial" panose="020B0604020202020204" pitchFamily="34" charset="0"/>
              </a:rPr>
              <a:t>Seliçi</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Saibe</a:t>
            </a:r>
            <a:r>
              <a:rPr lang="tr-TR" sz="2000" dirty="0">
                <a:latin typeface="Arial" panose="020B0604020202020204" pitchFamily="34" charset="0"/>
                <a:cs typeface="Arial" panose="020B0604020202020204" pitchFamily="34" charset="0"/>
              </a:rPr>
              <a:t> Oktay-Özdemir, Filiz Yayınevi, İstanbul </a:t>
            </a:r>
            <a:r>
              <a:rPr lang="tr-TR" sz="2000" dirty="0" smtClean="0">
                <a:latin typeface="Arial" panose="020B0604020202020204" pitchFamily="34" charset="0"/>
                <a:cs typeface="Arial" panose="020B0604020202020204" pitchFamily="34" charset="0"/>
              </a:rPr>
              <a:t>2006.</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t>
            </a:r>
            <a:r>
              <a:rPr lang="tr-TR" sz="2000" dirty="0" err="1">
                <a:latin typeface="Arial" panose="020B0604020202020204" pitchFamily="34" charset="0"/>
                <a:cs typeface="Arial" panose="020B0604020202020204" pitchFamily="34" charset="0"/>
              </a:rPr>
              <a:t>Kudrat</a:t>
            </a:r>
            <a:r>
              <a:rPr lang="tr-TR" sz="2000" dirty="0">
                <a:latin typeface="Arial" panose="020B0604020202020204" pitchFamily="34" charset="0"/>
                <a:cs typeface="Arial" panose="020B0604020202020204" pitchFamily="34" charset="0"/>
              </a:rPr>
              <a:t> Güven, Turhan Esener, Yetkin Yayınları, </a:t>
            </a:r>
            <a:r>
              <a:rPr lang="tr-TR" sz="2000" dirty="0" smtClean="0">
                <a:latin typeface="Arial" panose="020B0604020202020204" pitchFamily="34" charset="0"/>
                <a:cs typeface="Arial" panose="020B0604020202020204" pitchFamily="34" charset="0"/>
              </a:rPr>
              <a:t>Ankara.</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Şeref Ertaç, Seçkin Yayınları, Ankara, </a:t>
            </a:r>
            <a:r>
              <a:rPr lang="tr-TR" sz="2000" dirty="0" smtClean="0">
                <a:latin typeface="Arial" panose="020B0604020202020204" pitchFamily="34" charset="0"/>
                <a:cs typeface="Arial" panose="020B0604020202020204" pitchFamily="34" charset="0"/>
              </a:rPr>
              <a:t>2008.</a:t>
            </a: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Medeni </a:t>
            </a:r>
            <a:r>
              <a:rPr lang="tr-TR" sz="2000" dirty="0">
                <a:latin typeface="Arial" panose="020B0604020202020204" pitchFamily="34" charset="0"/>
                <a:cs typeface="Arial" panose="020B0604020202020204" pitchFamily="34" charset="0"/>
              </a:rPr>
              <a:t>Kanun,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Borçlar </a:t>
            </a:r>
            <a:r>
              <a:rPr lang="tr-TR" sz="2000" dirty="0">
                <a:latin typeface="Arial" panose="020B0604020202020204" pitchFamily="34" charset="0"/>
                <a:cs typeface="Arial" panose="020B0604020202020204" pitchFamily="34" charset="0"/>
              </a:rPr>
              <a:t>Kanunu,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Genelgeler</a:t>
            </a:r>
          </a:p>
          <a:p>
            <a:pPr marL="1257300" lvl="2" indent="-342900" algn="just">
              <a:buFont typeface="Wingdings" panose="05000000000000000000" pitchFamily="2" charset="2"/>
              <a:buChar char="Ø"/>
            </a:pPr>
            <a:r>
              <a:rPr lang="tr-TR" sz="2000" dirty="0" smtClean="0">
                <a:latin typeface="Arial" panose="020B0604020202020204" pitchFamily="34" charset="0"/>
                <a:cs typeface="Arial" panose="020B0604020202020204" pitchFamily="34" charset="0"/>
              </a:rPr>
              <a:t>	Kanunlar </a:t>
            </a:r>
            <a:r>
              <a:rPr lang="tr-TR" sz="2000" dirty="0">
                <a:latin typeface="Arial" panose="020B0604020202020204" pitchFamily="34" charset="0"/>
                <a:cs typeface="Arial" panose="020B0604020202020204" pitchFamily="34" charset="0"/>
              </a:rPr>
              <a:t>ve Tüzükler.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7965673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12542</TotalTime>
  <Words>140</Words>
  <Application>Microsoft Office PowerPoint</Application>
  <PresentationFormat>Ekran Gösterisi (4:3)</PresentationFormat>
  <Paragraphs>42</Paragraphs>
  <Slides>6</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6</vt:i4>
      </vt:variant>
    </vt:vector>
  </HeadingPairs>
  <TitlesOfParts>
    <vt:vector size="15"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839</cp:revision>
  <cp:lastPrinted>2016-10-24T07:53:35Z</cp:lastPrinted>
  <dcterms:created xsi:type="dcterms:W3CDTF">2016-09-18T09:35:24Z</dcterms:created>
  <dcterms:modified xsi:type="dcterms:W3CDTF">2020-03-02T13:17:11Z</dcterms:modified>
</cp:coreProperties>
</file>