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A3DB-4E28-451C-8E1B-4B7453E8F253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720D-AE8A-4F1C-8C56-0652520832DC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A3DB-4E28-451C-8E1B-4B7453E8F253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720D-AE8A-4F1C-8C56-0652520832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A3DB-4E28-451C-8E1B-4B7453E8F253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720D-AE8A-4F1C-8C56-0652520832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A3DB-4E28-451C-8E1B-4B7453E8F253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720D-AE8A-4F1C-8C56-0652520832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A3DB-4E28-451C-8E1B-4B7453E8F253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720D-AE8A-4F1C-8C56-0652520832DC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A3DB-4E28-451C-8E1B-4B7453E8F253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720D-AE8A-4F1C-8C56-0652520832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A3DB-4E28-451C-8E1B-4B7453E8F253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720D-AE8A-4F1C-8C56-0652520832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A3DB-4E28-451C-8E1B-4B7453E8F253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720D-AE8A-4F1C-8C56-0652520832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A3DB-4E28-451C-8E1B-4B7453E8F253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720D-AE8A-4F1C-8C56-0652520832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A3DB-4E28-451C-8E1B-4B7453E8F253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720D-AE8A-4F1C-8C56-0652520832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A3DB-4E28-451C-8E1B-4B7453E8F253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C58720D-AE8A-4F1C-8C56-0652520832DC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FCA3DB-4E28-451C-8E1B-4B7453E8F253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58720D-AE8A-4F1C-8C56-0652520832DC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Periodontolojide</a:t>
            </a:r>
            <a:r>
              <a:rPr lang="tr-TR" b="1" dirty="0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Klinik Yardımcılığı II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00034" y="4286256"/>
            <a:ext cx="7854696" cy="1752600"/>
          </a:xfrm>
        </p:spPr>
        <p:txBody>
          <a:bodyPr>
            <a:normAutofit fontScale="92500" lnSpcReduction="10000"/>
          </a:bodyPr>
          <a:lstStyle/>
          <a:p>
            <a:endParaRPr lang="tr-TR" b="1" dirty="0" smtClean="0">
              <a:latin typeface="Arial" pitchFamily="34" charset="0"/>
              <a:cs typeface="Arial" pitchFamily="34" charset="0"/>
            </a:endParaRPr>
          </a:p>
          <a:p>
            <a:endParaRPr lang="tr-TR" b="1" dirty="0" smtClean="0">
              <a:latin typeface="Arial" pitchFamily="34" charset="0"/>
              <a:cs typeface="Arial" pitchFamily="34" charset="0"/>
            </a:endParaRPr>
          </a:p>
          <a:p>
            <a:r>
              <a:rPr lang="tr-TR" b="1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tr-TR" b="1" dirty="0" err="1" smtClean="0">
                <a:latin typeface="Arial" pitchFamily="34" charset="0"/>
                <a:cs typeface="Arial" pitchFamily="34" charset="0"/>
              </a:rPr>
              <a:t>Dt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. Fatma KARACAOĞLU</a:t>
            </a:r>
          </a:p>
          <a:p>
            <a:r>
              <a:rPr lang="tr-TR" b="1" dirty="0" smtClean="0">
                <a:latin typeface="Arial" pitchFamily="34" charset="0"/>
                <a:cs typeface="Arial" pitchFamily="34" charset="0"/>
              </a:rPr>
              <a:t>A.Ü. Diş Hekimliği Fakültesi </a:t>
            </a:r>
            <a:r>
              <a:rPr lang="tr-TR" b="1" dirty="0" err="1" smtClean="0">
                <a:latin typeface="Arial" pitchFamily="34" charset="0"/>
                <a:cs typeface="Arial" pitchFamily="34" charset="0"/>
              </a:rPr>
              <a:t>Periodontoloji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 A.D.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Autofit/>
          </a:bodyPr>
          <a:lstStyle/>
          <a:p>
            <a:r>
              <a:rPr lang="tr-TR" sz="4000" dirty="0" smtClean="0"/>
              <a:t>Hasta Etrafındaki Çalışma Alanının Sınıflandırılması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389120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/>
              <a:t>Tüm faaliyet alanı hasta ağzı ile sınırlıdır ve saat kadranına göre bölümlendirilmiştir</a:t>
            </a:r>
          </a:p>
          <a:p>
            <a:endParaRPr lang="tr-TR" dirty="0" smtClean="0"/>
          </a:p>
          <a:p>
            <a:r>
              <a:rPr lang="tr-TR" dirty="0" smtClean="0"/>
              <a:t>Sağ elle çalışma düzeninde: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		Hekim bölgesi 		7’den 12’ye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	Asistan bölgesi 		2’den 4’e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Sol elle çalışma düzeninde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		Hekim bölgesi 		12’den 5’e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	Asistan bölgesi 		8’den 10’a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		</a:t>
            </a:r>
            <a:endParaRPr lang="tr-TR" dirty="0"/>
          </a:p>
        </p:txBody>
      </p:sp>
      <p:sp>
        <p:nvSpPr>
          <p:cNvPr id="5" name="4 Sağ Ok"/>
          <p:cNvSpPr/>
          <p:nvPr/>
        </p:nvSpPr>
        <p:spPr>
          <a:xfrm>
            <a:off x="3214678" y="3071810"/>
            <a:ext cx="85725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Sağ Ok"/>
          <p:cNvSpPr/>
          <p:nvPr/>
        </p:nvSpPr>
        <p:spPr>
          <a:xfrm>
            <a:off x="3214678" y="3643314"/>
            <a:ext cx="85725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Sağ Ok"/>
          <p:cNvSpPr/>
          <p:nvPr/>
        </p:nvSpPr>
        <p:spPr>
          <a:xfrm>
            <a:off x="3214678" y="4786322"/>
            <a:ext cx="85725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ağ Ok"/>
          <p:cNvSpPr/>
          <p:nvPr/>
        </p:nvSpPr>
        <p:spPr>
          <a:xfrm>
            <a:off x="3214678" y="5286388"/>
            <a:ext cx="85725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3" y="2335788"/>
            <a:ext cx="2071702" cy="2020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4572008"/>
            <a:ext cx="2143140" cy="205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Desktop\oral-dental-health-agiz-dis-sagligi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7525" r="7555"/>
          <a:stretch>
            <a:fillRect/>
          </a:stretch>
        </p:blipFill>
        <p:spPr bwMode="auto">
          <a:xfrm>
            <a:off x="571472" y="714356"/>
            <a:ext cx="5643602" cy="2643206"/>
          </a:xfrm>
          <a:prstGeom prst="rect">
            <a:avLst/>
          </a:prstGeom>
          <a:noFill/>
        </p:spPr>
      </p:pic>
      <p:pic>
        <p:nvPicPr>
          <p:cNvPr id="2051" name="Picture 3" descr="C:\Users\Asus\Desktop\ABDUSSAME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600427"/>
            <a:ext cx="5429288" cy="3257573"/>
          </a:xfrm>
          <a:prstGeom prst="rect">
            <a:avLst/>
          </a:prstGeom>
          <a:noFill/>
        </p:spPr>
      </p:pic>
      <p:cxnSp>
        <p:nvCxnSpPr>
          <p:cNvPr id="13" name="12 Düz Bağlayıcı"/>
          <p:cNvCxnSpPr/>
          <p:nvPr/>
        </p:nvCxnSpPr>
        <p:spPr>
          <a:xfrm rot="16200000" flipH="1">
            <a:off x="6322231" y="1678769"/>
            <a:ext cx="1214446" cy="285752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13 Düz Bağlayıcı"/>
          <p:cNvCxnSpPr/>
          <p:nvPr/>
        </p:nvCxnSpPr>
        <p:spPr>
          <a:xfrm rot="5400000" flipH="1" flipV="1">
            <a:off x="7036611" y="1250141"/>
            <a:ext cx="1214446" cy="11430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15 Düz Bağlayıcı"/>
          <p:cNvCxnSpPr/>
          <p:nvPr/>
        </p:nvCxnSpPr>
        <p:spPr>
          <a:xfrm rot="5400000">
            <a:off x="6786578" y="4429132"/>
            <a:ext cx="1500198" cy="10715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17 Düz Bağlayıcı"/>
          <p:cNvCxnSpPr/>
          <p:nvPr/>
        </p:nvCxnSpPr>
        <p:spPr>
          <a:xfrm rot="16200000" flipH="1">
            <a:off x="6929454" y="4429132"/>
            <a:ext cx="1500198" cy="10715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/>
          <a:lstStyle/>
          <a:p>
            <a:r>
              <a:rPr lang="tr-TR" dirty="0" smtClean="0"/>
              <a:t>Hasta Kayıtlarının tutulması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Temel olarak 3 bölümden oluşur: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	1- Kimlik ve adres bilgileri</a:t>
            </a:r>
          </a:p>
          <a:p>
            <a:pPr>
              <a:buNone/>
            </a:pPr>
            <a:r>
              <a:rPr lang="tr-TR" dirty="0" smtClean="0"/>
              <a:t>	2- Tıbbi ve </a:t>
            </a:r>
            <a:r>
              <a:rPr lang="tr-TR" dirty="0" err="1" smtClean="0"/>
              <a:t>dental</a:t>
            </a:r>
            <a:r>
              <a:rPr lang="tr-TR" dirty="0" smtClean="0"/>
              <a:t> </a:t>
            </a:r>
            <a:r>
              <a:rPr lang="tr-TR" dirty="0" err="1" smtClean="0"/>
              <a:t>anamnez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3- Yapılan tedavi kayıtları</a:t>
            </a:r>
          </a:p>
          <a:p>
            <a:endParaRPr lang="tr-TR" dirty="0" smtClean="0"/>
          </a:p>
          <a:p>
            <a:r>
              <a:rPr lang="tr-TR" dirty="0" smtClean="0"/>
              <a:t>Hastanın finansal kayıtlarının tutulduğu ve işletme giderlerinin kaydedildiği muhasebe defteri bulunmalıdır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395" r="1329"/>
          <a:stretch>
            <a:fillRect/>
          </a:stretch>
        </p:blipFill>
        <p:spPr bwMode="auto">
          <a:xfrm>
            <a:off x="500034" y="785794"/>
            <a:ext cx="7715304" cy="52530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5 Metin kutusu"/>
          <p:cNvSpPr txBox="1"/>
          <p:nvPr/>
        </p:nvSpPr>
        <p:spPr>
          <a:xfrm>
            <a:off x="571472" y="6211669"/>
            <a:ext cx="857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Tedavi sürecinde yapılan işlemler günlük olarak tarih bilgisiyle kaydedilmelidir.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Dört elle uygulanacak diş hekimliği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468880"/>
            <a:ext cx="8229600" cy="4389120"/>
          </a:xfrm>
        </p:spPr>
        <p:txBody>
          <a:bodyPr/>
          <a:lstStyle/>
          <a:p>
            <a:r>
              <a:rPr lang="tr-TR" dirty="0" smtClean="0"/>
              <a:t>Diş hekiminin hasta başında, bir asistan yardımı ile ergonomi ilkelerine uygun olarak çalışmasıdır.</a:t>
            </a:r>
          </a:p>
          <a:p>
            <a:endParaRPr lang="tr-TR" dirty="0" smtClean="0"/>
          </a:p>
          <a:p>
            <a:r>
              <a:rPr lang="tr-TR" dirty="0" err="1" smtClean="0"/>
              <a:t>Four</a:t>
            </a:r>
            <a:r>
              <a:rPr lang="tr-TR" dirty="0" smtClean="0"/>
              <a:t>-</a:t>
            </a:r>
            <a:r>
              <a:rPr lang="tr-TR" dirty="0" err="1" smtClean="0"/>
              <a:t>Handed</a:t>
            </a:r>
            <a:r>
              <a:rPr lang="tr-TR" dirty="0" smtClean="0"/>
              <a:t> </a:t>
            </a:r>
            <a:r>
              <a:rPr lang="tr-TR" dirty="0" err="1" smtClean="0"/>
              <a:t>Dentistry</a:t>
            </a:r>
            <a:r>
              <a:rPr lang="tr-TR" dirty="0" smtClean="0"/>
              <a:t>=Sit-</a:t>
            </a:r>
            <a:r>
              <a:rPr lang="tr-TR" dirty="0" err="1" smtClean="0"/>
              <a:t>Down</a:t>
            </a:r>
            <a:r>
              <a:rPr lang="tr-TR" dirty="0" smtClean="0"/>
              <a:t> </a:t>
            </a:r>
            <a:r>
              <a:rPr lang="tr-TR" dirty="0" err="1" smtClean="0"/>
              <a:t>Dentistry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Dört elle uygulanacak diş hekimliği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2468880"/>
            <a:ext cx="8229600" cy="4389120"/>
          </a:xfrm>
        </p:spPr>
        <p:txBody>
          <a:bodyPr/>
          <a:lstStyle/>
          <a:p>
            <a:pPr marL="514350" indent="-514350">
              <a:buNone/>
            </a:pPr>
            <a:r>
              <a:rPr lang="tr-TR" dirty="0" smtClean="0"/>
              <a:t>1. Oturarak çalışmayı, </a:t>
            </a:r>
          </a:p>
          <a:p>
            <a:pPr marL="514350" indent="-514350">
              <a:buAutoNum type="arabicPeriod"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2. Alet transferini gerçekleştiren bir yardımcıyı,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3. Diş hekimliği uygulamalarının bir kısmının in</a:t>
            </a:r>
          </a:p>
          <a:p>
            <a:pPr>
              <a:buNone/>
            </a:pPr>
            <a:r>
              <a:rPr lang="tr-TR" dirty="0" smtClean="0"/>
              <a:t>direkt yapılmasını gerektirir.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Dört elle uygulanacak diş hekimliği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Ergonomik olarak, kullanılacak eşyaların çalışma sırasındaki hareketi en aza indirgenecek şekilde düzenlenmeli</a:t>
            </a:r>
          </a:p>
          <a:p>
            <a:r>
              <a:rPr lang="tr-TR" dirty="0" smtClean="0"/>
              <a:t>Hasta ve sağlık ekibi doğru tasarlanmış yerlere yerleşmeli</a:t>
            </a:r>
          </a:p>
          <a:p>
            <a:r>
              <a:rPr lang="tr-TR" dirty="0" smtClean="0"/>
              <a:t>Uygulanacak olan tedaviye özel olarak önceden hazırlanmış malzeme ve tablalar kullanılmalı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/>
          <a:lstStyle/>
          <a:p>
            <a:r>
              <a:rPr lang="tr-TR" dirty="0" smtClean="0"/>
              <a:t>Hastanın konumlandırılması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Tetiyer</a:t>
            </a:r>
            <a:r>
              <a:rPr lang="tr-TR" dirty="0" smtClean="0"/>
              <a:t> hastanın başını ve boynunu destekleyecek şekilde her kişiye özel olarak ayarlanmalı</a:t>
            </a:r>
          </a:p>
          <a:p>
            <a:endParaRPr lang="tr-TR" dirty="0" smtClean="0"/>
          </a:p>
          <a:p>
            <a:r>
              <a:rPr lang="tr-TR" dirty="0" smtClean="0"/>
              <a:t>Tedaviden önce mutlaka hasta önlüğü takılmalı</a:t>
            </a:r>
          </a:p>
          <a:p>
            <a:endParaRPr lang="tr-TR" dirty="0" smtClean="0"/>
          </a:p>
          <a:p>
            <a:r>
              <a:rPr lang="tr-TR" dirty="0" smtClean="0"/>
              <a:t>Gerekli durumlarda koruyucu gözlük takılmalı</a:t>
            </a:r>
          </a:p>
          <a:p>
            <a:endParaRPr lang="tr-TR" dirty="0" smtClean="0"/>
          </a:p>
          <a:p>
            <a:r>
              <a:rPr lang="tr-TR" dirty="0" smtClean="0"/>
              <a:t>Hastanın bel baş ve boyun bölgesi tedavi süresince rahatsızlık duymayacak şekilde desteklenmelidir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r>
              <a:rPr lang="tr-TR" dirty="0" smtClean="0"/>
              <a:t>Hekimin konumlanması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389120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Hekim tabure pozisyonunu hastanın tedavi edilen ağız bölgesine göre değiştirir</a:t>
            </a:r>
          </a:p>
          <a:p>
            <a:endParaRPr lang="tr-TR" dirty="0" smtClean="0"/>
          </a:p>
          <a:p>
            <a:r>
              <a:rPr lang="tr-TR" dirty="0" smtClean="0"/>
              <a:t>Tabure, hekimin ayaklarını zemine sabit biçimde dayamasına izin verecek ve sırtı destekleyecek şekilde ayarlanmalıdır</a:t>
            </a:r>
          </a:p>
          <a:p>
            <a:endParaRPr lang="tr-TR" dirty="0" smtClean="0"/>
          </a:p>
          <a:p>
            <a:r>
              <a:rPr lang="tr-TR" dirty="0" smtClean="0"/>
              <a:t>Çalışma sırasında </a:t>
            </a:r>
            <a:r>
              <a:rPr lang="tr-TR" dirty="0" err="1" smtClean="0"/>
              <a:t>fotöy</a:t>
            </a:r>
            <a:r>
              <a:rPr lang="tr-TR" dirty="0" smtClean="0"/>
              <a:t>; hekimin çalışma alanında hareket etmesini engellemeyecek şekilde olmalı</a:t>
            </a:r>
          </a:p>
          <a:p>
            <a:endParaRPr lang="tr-TR" dirty="0" smtClean="0"/>
          </a:p>
          <a:p>
            <a:r>
              <a:rPr lang="tr-TR" dirty="0" smtClean="0"/>
              <a:t>Dirsekler vücudun yan tarafına yakın ve kollar yere paralel olmalı, çalışma sırasına omuzlar </a:t>
            </a:r>
            <a:r>
              <a:rPr lang="tr-TR" dirty="0" err="1" smtClean="0"/>
              <a:t>kaldırılmamamlıdır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Sırt dik boyun düz olmalı, hekimin gözü ile çalışma alanı arasındaki uzaklık yaklaşık 35 cm olarak ayarlanmalıdır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/>
          </a:bodyPr>
          <a:lstStyle/>
          <a:p>
            <a:r>
              <a:rPr lang="tr-TR" sz="4000" dirty="0" smtClean="0"/>
              <a:t>Yardımcı Personelin Konumlanması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785902"/>
            <a:ext cx="8229600" cy="5072098"/>
          </a:xfrm>
        </p:spPr>
        <p:txBody>
          <a:bodyPr>
            <a:normAutofit fontScale="62500" lnSpcReduction="20000"/>
          </a:bodyPr>
          <a:lstStyle/>
          <a:p>
            <a:r>
              <a:rPr lang="tr-TR" dirty="0" smtClean="0"/>
              <a:t>Yardımcı personelin oturduğu tabure de hasta koltuğuna olabildiğince yakın konumlanmalıdır</a:t>
            </a:r>
          </a:p>
          <a:p>
            <a:endParaRPr lang="tr-TR" dirty="0" smtClean="0"/>
          </a:p>
          <a:p>
            <a:r>
              <a:rPr lang="tr-TR" dirty="0" smtClean="0"/>
              <a:t>Gövde taburede ortalanmalı, ayaklar taburenin kenarına alınarak dizler hastanın yatar pozisyonunda ağız hizasında konumlanmalı ve baldırlar yere paralel hale getirilmelidir</a:t>
            </a:r>
          </a:p>
          <a:p>
            <a:endParaRPr lang="tr-TR" dirty="0" smtClean="0"/>
          </a:p>
          <a:p>
            <a:r>
              <a:rPr lang="tr-TR" dirty="0" smtClean="0"/>
              <a:t>Tabure vücut desteği sol taraftan gelecek şekilde ve kişi gövdesini ileri doğru eğerken destekleyecek şekilde konumlanmalı</a:t>
            </a:r>
          </a:p>
          <a:p>
            <a:endParaRPr lang="tr-TR" dirty="0" smtClean="0"/>
          </a:p>
          <a:p>
            <a:r>
              <a:rPr lang="tr-TR" dirty="0" smtClean="0"/>
              <a:t>Oturma pozisyonunda göz seviyesi, hekimin göz seviyesinden 15cm (yaklaşık bir baş mesafesi) yüksekte olmalı</a:t>
            </a:r>
          </a:p>
          <a:p>
            <a:endParaRPr lang="tr-TR" dirty="0" smtClean="0"/>
          </a:p>
          <a:p>
            <a:r>
              <a:rPr lang="tr-TR" dirty="0" smtClean="0"/>
              <a:t>Portatif dolap yardımcı personelin dizleri önünde  ve tabureye olabildiğince yakın olmalı</a:t>
            </a:r>
          </a:p>
          <a:p>
            <a:endParaRPr lang="tr-TR" dirty="0" smtClean="0"/>
          </a:p>
          <a:p>
            <a:r>
              <a:rPr lang="tr-TR" dirty="0" smtClean="0"/>
              <a:t>Yardımcı personel çalışma sırasında mümkün olduğunca sırtını ve boynunu dik tutabilmeli</a:t>
            </a:r>
          </a:p>
          <a:p>
            <a:endParaRPr lang="tr-TR" dirty="0" smtClean="0"/>
          </a:p>
          <a:p>
            <a:r>
              <a:rPr lang="tr-TR" dirty="0" smtClean="0"/>
              <a:t>Hareketler veya aletleri tutma sırasında doku incinmesine sebebiyet verecek kuvvet uygulamalarından kaçınmalı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359</Words>
  <Application>Microsoft Office PowerPoint</Application>
  <PresentationFormat>Ekran Gösterisi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Akış</vt:lpstr>
      <vt:lpstr>Periodontolojide Klinik Yardımcılığı II</vt:lpstr>
      <vt:lpstr>Hasta Kayıtlarının tutulması</vt:lpstr>
      <vt:lpstr>Slayt 3</vt:lpstr>
      <vt:lpstr>Dört elle uygulanacak diş hekimliği</vt:lpstr>
      <vt:lpstr>Dört elle uygulanacak diş hekimliği</vt:lpstr>
      <vt:lpstr>Dört elle uygulanacak diş hekimliği</vt:lpstr>
      <vt:lpstr>Hastanın konumlandırılması</vt:lpstr>
      <vt:lpstr>Hekimin konumlanması</vt:lpstr>
      <vt:lpstr>Yardımcı Personelin Konumlanması</vt:lpstr>
      <vt:lpstr>Hasta Etrafındaki Çalışma Alanının Sınıflandırılması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Periodontolojide Klinik Yardımcılığı II</dc:title>
  <dc:creator>Asus</dc:creator>
  <cp:lastModifiedBy>Asus</cp:lastModifiedBy>
  <cp:revision>1</cp:revision>
  <dcterms:created xsi:type="dcterms:W3CDTF">2018-03-13T14:26:24Z</dcterms:created>
  <dcterms:modified xsi:type="dcterms:W3CDTF">2018-03-13T14:26:52Z</dcterms:modified>
</cp:coreProperties>
</file>