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237EED3-F80E-4188-A007-5DA8729B380A}"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0A15289-D510-421E-87D9-FB711276C5C5}" type="slidenum">
              <a:rPr lang="tr-TR" smtClean="0"/>
              <a:t>‹#›</a:t>
            </a:fld>
            <a:endParaRPr lang="tr-TR"/>
          </a:p>
        </p:txBody>
      </p:sp>
    </p:spTree>
    <p:extLst>
      <p:ext uri="{BB962C8B-B14F-4D97-AF65-F5344CB8AC3E}">
        <p14:creationId xmlns:p14="http://schemas.microsoft.com/office/powerpoint/2010/main" val="2721065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237EED3-F80E-4188-A007-5DA8729B380A}"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0A15289-D510-421E-87D9-FB711276C5C5}" type="slidenum">
              <a:rPr lang="tr-TR" smtClean="0"/>
              <a:t>‹#›</a:t>
            </a:fld>
            <a:endParaRPr lang="tr-TR"/>
          </a:p>
        </p:txBody>
      </p:sp>
    </p:spTree>
    <p:extLst>
      <p:ext uri="{BB962C8B-B14F-4D97-AF65-F5344CB8AC3E}">
        <p14:creationId xmlns:p14="http://schemas.microsoft.com/office/powerpoint/2010/main" val="122976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237EED3-F80E-4188-A007-5DA8729B380A}"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0A15289-D510-421E-87D9-FB711276C5C5}" type="slidenum">
              <a:rPr lang="tr-TR" smtClean="0"/>
              <a:t>‹#›</a:t>
            </a:fld>
            <a:endParaRPr lang="tr-TR"/>
          </a:p>
        </p:txBody>
      </p:sp>
    </p:spTree>
    <p:extLst>
      <p:ext uri="{BB962C8B-B14F-4D97-AF65-F5344CB8AC3E}">
        <p14:creationId xmlns:p14="http://schemas.microsoft.com/office/powerpoint/2010/main" val="3786888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237EED3-F80E-4188-A007-5DA8729B380A}"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0A15289-D510-421E-87D9-FB711276C5C5}" type="slidenum">
              <a:rPr lang="tr-TR" smtClean="0"/>
              <a:t>‹#›</a:t>
            </a:fld>
            <a:endParaRPr lang="tr-TR"/>
          </a:p>
        </p:txBody>
      </p:sp>
    </p:spTree>
    <p:extLst>
      <p:ext uri="{BB962C8B-B14F-4D97-AF65-F5344CB8AC3E}">
        <p14:creationId xmlns:p14="http://schemas.microsoft.com/office/powerpoint/2010/main" val="2533110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237EED3-F80E-4188-A007-5DA8729B380A}"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0A15289-D510-421E-87D9-FB711276C5C5}" type="slidenum">
              <a:rPr lang="tr-TR" smtClean="0"/>
              <a:t>‹#›</a:t>
            </a:fld>
            <a:endParaRPr lang="tr-TR"/>
          </a:p>
        </p:txBody>
      </p:sp>
    </p:spTree>
    <p:extLst>
      <p:ext uri="{BB962C8B-B14F-4D97-AF65-F5344CB8AC3E}">
        <p14:creationId xmlns:p14="http://schemas.microsoft.com/office/powerpoint/2010/main" val="3765688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237EED3-F80E-4188-A007-5DA8729B380A}"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0A15289-D510-421E-87D9-FB711276C5C5}" type="slidenum">
              <a:rPr lang="tr-TR" smtClean="0"/>
              <a:t>‹#›</a:t>
            </a:fld>
            <a:endParaRPr lang="tr-TR"/>
          </a:p>
        </p:txBody>
      </p:sp>
    </p:spTree>
    <p:extLst>
      <p:ext uri="{BB962C8B-B14F-4D97-AF65-F5344CB8AC3E}">
        <p14:creationId xmlns:p14="http://schemas.microsoft.com/office/powerpoint/2010/main" val="1316585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237EED3-F80E-4188-A007-5DA8729B380A}" type="datetimeFigureOut">
              <a:rPr lang="tr-TR" smtClean="0"/>
              <a:t>8.11.2020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0A15289-D510-421E-87D9-FB711276C5C5}" type="slidenum">
              <a:rPr lang="tr-TR" smtClean="0"/>
              <a:t>‹#›</a:t>
            </a:fld>
            <a:endParaRPr lang="tr-TR"/>
          </a:p>
        </p:txBody>
      </p:sp>
    </p:spTree>
    <p:extLst>
      <p:ext uri="{BB962C8B-B14F-4D97-AF65-F5344CB8AC3E}">
        <p14:creationId xmlns:p14="http://schemas.microsoft.com/office/powerpoint/2010/main" val="3995149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237EED3-F80E-4188-A007-5DA8729B380A}" type="datetimeFigureOut">
              <a:rPr lang="tr-TR" smtClean="0"/>
              <a:t>8.11.2020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0A15289-D510-421E-87D9-FB711276C5C5}" type="slidenum">
              <a:rPr lang="tr-TR" smtClean="0"/>
              <a:t>‹#›</a:t>
            </a:fld>
            <a:endParaRPr lang="tr-TR"/>
          </a:p>
        </p:txBody>
      </p:sp>
    </p:spTree>
    <p:extLst>
      <p:ext uri="{BB962C8B-B14F-4D97-AF65-F5344CB8AC3E}">
        <p14:creationId xmlns:p14="http://schemas.microsoft.com/office/powerpoint/2010/main" val="1314728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237EED3-F80E-4188-A007-5DA8729B380A}" type="datetimeFigureOut">
              <a:rPr lang="tr-TR" smtClean="0"/>
              <a:t>8.11.2020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0A15289-D510-421E-87D9-FB711276C5C5}" type="slidenum">
              <a:rPr lang="tr-TR" smtClean="0"/>
              <a:t>‹#›</a:t>
            </a:fld>
            <a:endParaRPr lang="tr-TR"/>
          </a:p>
        </p:txBody>
      </p:sp>
    </p:spTree>
    <p:extLst>
      <p:ext uri="{BB962C8B-B14F-4D97-AF65-F5344CB8AC3E}">
        <p14:creationId xmlns:p14="http://schemas.microsoft.com/office/powerpoint/2010/main" val="2163685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237EED3-F80E-4188-A007-5DA8729B380A}"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0A15289-D510-421E-87D9-FB711276C5C5}" type="slidenum">
              <a:rPr lang="tr-TR" smtClean="0"/>
              <a:t>‹#›</a:t>
            </a:fld>
            <a:endParaRPr lang="tr-TR"/>
          </a:p>
        </p:txBody>
      </p:sp>
    </p:spTree>
    <p:extLst>
      <p:ext uri="{BB962C8B-B14F-4D97-AF65-F5344CB8AC3E}">
        <p14:creationId xmlns:p14="http://schemas.microsoft.com/office/powerpoint/2010/main" val="1144109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237EED3-F80E-4188-A007-5DA8729B380A}"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0A15289-D510-421E-87D9-FB711276C5C5}" type="slidenum">
              <a:rPr lang="tr-TR" smtClean="0"/>
              <a:t>‹#›</a:t>
            </a:fld>
            <a:endParaRPr lang="tr-TR"/>
          </a:p>
        </p:txBody>
      </p:sp>
    </p:spTree>
    <p:extLst>
      <p:ext uri="{BB962C8B-B14F-4D97-AF65-F5344CB8AC3E}">
        <p14:creationId xmlns:p14="http://schemas.microsoft.com/office/powerpoint/2010/main" val="3232896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37EED3-F80E-4188-A007-5DA8729B380A}" type="datetimeFigureOut">
              <a:rPr lang="tr-TR" smtClean="0"/>
              <a:t>8.11.2020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A15289-D510-421E-87D9-FB711276C5C5}" type="slidenum">
              <a:rPr lang="tr-TR" smtClean="0"/>
              <a:t>‹#›</a:t>
            </a:fld>
            <a:endParaRPr lang="tr-TR"/>
          </a:p>
        </p:txBody>
      </p:sp>
    </p:spTree>
    <p:extLst>
      <p:ext uri="{BB962C8B-B14F-4D97-AF65-F5344CB8AC3E}">
        <p14:creationId xmlns:p14="http://schemas.microsoft.com/office/powerpoint/2010/main" val="4410385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EKONOMİSİ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880482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smtClean="0"/>
              <a:t>Yapısı ve nedeni ne olursa olsun işsizliğin tamamı ortadan kaldırılamaz. İşsizliğin bir bölümü geçici de olabilir. Geçici işsizlik </a:t>
            </a:r>
            <a:r>
              <a:rPr lang="tr-TR" dirty="0" err="1" smtClean="0"/>
              <a:t>friksiyonel</a:t>
            </a:r>
            <a:r>
              <a:rPr lang="tr-TR" dirty="0" smtClean="0"/>
              <a:t> yani </a:t>
            </a:r>
            <a:r>
              <a:rPr lang="tr-TR" dirty="0" err="1" smtClean="0"/>
              <a:t>arizidir</a:t>
            </a:r>
            <a:r>
              <a:rPr lang="tr-TR" dirty="0" smtClean="0"/>
              <a:t>. Bu tür işsizlik daha iyi çalışma imkanları daha yüksek ücret elde etmek amacıyla işçilerin yer ve meslek değiştirmelerinden doğar. </a:t>
            </a:r>
            <a:r>
              <a:rPr lang="tr-TR" dirty="0" err="1" smtClean="0"/>
              <a:t>Konjonktürel</a:t>
            </a:r>
            <a:r>
              <a:rPr lang="tr-TR" dirty="0" smtClean="0"/>
              <a:t> işsizlik; ekonomik hayatta zaman zaman ortaya çıkan daralmaların yarattığı işsizliktir. Mevsimlik işsizlik; mevsim değişmeleri ile birlikte ekonomik hayatta dalgalanmalar görülür. Mevsimlik işsizlik daha çok tarıma dayalı ekonomilerde görülür. Aynı şekilde inşaat sektörü, turizm sektöründe de bu çeşit işsizliğe rastlanmaktadır. Teknolojik işsizlik; üretimde emeğin yerini makinelerin almasıyla ortaya çıkan işsizliktir. Hizmet sektörü içinde yer alan turizmde makineleşme ve otomasyon imkanı diğer sektörlere göre oldukça sınırlı kaldığından bu sektörde teknolojik işsizlik fazla ortaya çıkmaz. Yapısal işsizlik; ekonominin bütün sektörleriyle toplu ve devamlı olarak durgun bir düzeyde kaldığı </a:t>
            </a:r>
            <a:r>
              <a:rPr lang="tr-TR" dirty="0" err="1" smtClean="0"/>
              <a:t>dönemlerdeortaya</a:t>
            </a:r>
            <a:r>
              <a:rPr lang="tr-TR" dirty="0" smtClean="0"/>
              <a:t> çıkan işsizliktir. Strüktürel veya </a:t>
            </a:r>
            <a:r>
              <a:rPr lang="tr-TR" dirty="0" err="1" smtClean="0"/>
              <a:t>bünyevi</a:t>
            </a:r>
            <a:r>
              <a:rPr lang="tr-TR" dirty="0" smtClean="0"/>
              <a:t> işsizlik olarak da ifade edilen yapısal işsizlik bir ekonominin ekonomik yapısında ve toplam talebin bünyesinde meydana gelen değişmelerden kaynaklanır. Gizli işsizlik; bu tür işsizlik, üretim teknolojisi sabitken, istihdam edilenlerden bir kısmı bu faaliyetten çekildiği zaman üretim hacminde bir daralma meydana gelmiyorsa, o faaliyet kolunda gizli işsizlik söz konusudur. </a:t>
            </a:r>
            <a:endParaRPr lang="tr-TR" dirty="0"/>
          </a:p>
        </p:txBody>
      </p:sp>
    </p:spTree>
    <p:extLst>
      <p:ext uri="{BB962C8B-B14F-4D97-AF65-F5344CB8AC3E}">
        <p14:creationId xmlns:p14="http://schemas.microsoft.com/office/powerpoint/2010/main" val="2936815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Turizm ve İstihdam Turizm, gelişimine ve talebin yoğunluğuna bağlı olarak ekonomide istihdam etkisi yaratır. Bu etki direkt, endirekt ve ek istihdam olmak üzere üç şekilde gerçekleşir. Direkt istihdam, turizm sektöründe doğrudan yaratılan istihdamdır. Turizm sektörü emek-yoğun üretim ile çalıştığından makineleşme ve otomasyona gitmenin sınırlı oluşu nedeniyle direkt istihdam etkisini arttırır. Otel, motel, restoran, seyahat acenteleri </a:t>
            </a:r>
            <a:r>
              <a:rPr lang="tr-TR" dirty="0" err="1" smtClean="0"/>
              <a:t>vb</a:t>
            </a:r>
            <a:r>
              <a:rPr lang="tr-TR" dirty="0" smtClean="0"/>
              <a:t>… gibi işletmelerde sağlanan istihdam bu türlüdür. Endirekt istihdam turizm sektörüne mal ve hizmet veren yan sektörlerde yaratılan istihdamdır. Bir konaklama işletmesinin satışa sunduğu hediyelik eşyaları üreten imalat sanayi işletmesinde çalışanlar dolaylı istihdamı oluştururlar. Ek istihdam ise direkt ve endirekt istihdamla sağlanan gelir harcandıkça turizm çarpanının etkisiyle ekonomide yaratılan istihdamı kapsar. </a:t>
            </a:r>
            <a:endParaRPr lang="tr-TR" dirty="0"/>
          </a:p>
        </p:txBody>
      </p:sp>
    </p:spTree>
    <p:extLst>
      <p:ext uri="{BB962C8B-B14F-4D97-AF65-F5344CB8AC3E}">
        <p14:creationId xmlns:p14="http://schemas.microsoft.com/office/powerpoint/2010/main" val="3819165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Turizmin istihdam üzerindeki etkisini belirleyen birtakım faktörler vardır. Bunlar şöyle sıralanabilir:  Ülkelerin ekonomik yapıları,  İşgücü politikaları,  Turizm sektörünün özellikleri,  İstihdam edilen işgücünün yetenek, verim, yeterlilik düzeyi,  Diğer sektörlerle turizm sektörü arasındaki ücret-maaş düzeylerine ilişkin rekabet durumu,  Turizm işletmelerinin faaliyetlerinin süresi,  Turizm sektörünün imajı, Yapılan işlerin süreleri,</a:t>
            </a:r>
            <a:endParaRPr lang="tr-TR" dirty="0"/>
          </a:p>
        </p:txBody>
      </p:sp>
    </p:spTree>
    <p:extLst>
      <p:ext uri="{BB962C8B-B14F-4D97-AF65-F5344CB8AC3E}">
        <p14:creationId xmlns:p14="http://schemas.microsoft.com/office/powerpoint/2010/main" val="4256448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smtClean="0"/>
              <a:t>Turizm Sektöründe İstihdamın Payı Turizm sektörü otomasyon imkanlarının uygulandığı sınırlı bir sektör olduğu için istihdam yoğunluğu yüksektir. Bu nedenle istihdam sorununun çözümlenmesine büyük katkılar sağlamaktadır. -4- Türkiye’de turizm elliden fazla sektörde yarattığı katma değer yanında yapılan tüm bu yatırımlar nedeniyle istihdama büyük katkı sağlamaktadır. Özellikle sanayi sektöründe istihdam gerilerken otellerde çalışanların sayısı artmaktadır. İstanbul Sanayi Odasının verilerine göre 1993 yılından bu yana sanayide istihdam 100 bin kişinin üzerinde azalırken otellerde çalışanların sayısı yaklaşık 80 bin kişi artmıştır. Oysa bu sadece otellerde çalışanların sayısıdır. Bu sayıya turizm şirketleri, acentelerde çalışanlar, rehberler </a:t>
            </a:r>
            <a:r>
              <a:rPr lang="tr-TR" dirty="0" err="1" smtClean="0"/>
              <a:t>vb</a:t>
            </a:r>
            <a:r>
              <a:rPr lang="tr-TR" dirty="0" smtClean="0"/>
              <a:t>… dahil değildir. Kısa adı TÜRSAB olan Türkiye Seyahat Acenteleri Birliğinin verilerine göre ise seyahat acentelerinde istihdam edilen kişi sayısı, 2001’de %11 artarak 232 bin 390 kişi olmuştur. Konaklama tesislerindeki istihdam sayısı ise %6,5 artarak 161 bin 207’ye yükselmiştir. AKTOB (Akdeniz Turistik Otelciler Birliği) verilerine göre her yıl 20.000 kişi sektöre girmektedir. Sadece teşvik alan yatırımların 1980-2007 yılları arasında yarattığı istihdam miktarı 405.753’dür. Turizm sektöründe bir kişinin istihdamı için gerekli olan yatırım miktarı 37.899.2 liradır. </a:t>
            </a:r>
            <a:endParaRPr lang="tr-TR" dirty="0"/>
          </a:p>
        </p:txBody>
      </p:sp>
    </p:spTree>
    <p:extLst>
      <p:ext uri="{BB962C8B-B14F-4D97-AF65-F5344CB8AC3E}">
        <p14:creationId xmlns:p14="http://schemas.microsoft.com/office/powerpoint/2010/main" val="1383923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smtClean="0"/>
              <a:t>Turizmin Sektörler Üzerindeki Etkisi Bir ülke ekonomisinde analizi kolaylaştırmak ve hangi sektörlere daha fazla önem verildiğini belirlemek amacıyla ekonomi sektörlerine ayrılır. Temelde ekonomi tarım, sanayi ve hizmetler olmak üzere üç temel sektörden oluşur. Turizm sektörü, hizmet sektörünün bir alt dalıdır. Bu sektör, en az maliyetle ve en kısa sürede en fazla istihdam yaratan bir sektördür. Dolayısıyla yapısı gereği ekonomideki diğer sektörlerle de ilişkilidir. O sektörlerin gelişmesine katkı sağlamakta; yani iş alanlarının oluşmasına sebep olmaktadır. Turizmin Tarım Sektörüne Etkisi Turizmin gelişmesine paralel olarak gelir etkisinin artması, tarım sektöründe üretim kalitesinin artmasına, standardizasyonun sağlanmasına ve kaliteli ürünün değerini bulmasına neden olur. Tarımsal ürünlere yönelik direkt turistik tüketim harcamaları yanında turizmden gelir elde edenlerin harcamaları da endirekt gelir etkisi yaratır. Turistik bölgelerde arazi sahibi olan yöre halkının sahip oldukları arazilerin değerleri artar, bu arazileri kamping ve karavan turizmine açmaları ek gelir elde etme olanaklarına kavuşmalarını sağlar. Turizm, tarım sektöründe görülen mevsimlik işsizliği veya atıl kapasiteyi azaltma imkanına sahiptir. </a:t>
            </a:r>
            <a:endParaRPr lang="tr-TR" dirty="0"/>
          </a:p>
        </p:txBody>
      </p:sp>
    </p:spTree>
    <p:extLst>
      <p:ext uri="{BB962C8B-B14F-4D97-AF65-F5344CB8AC3E}">
        <p14:creationId xmlns:p14="http://schemas.microsoft.com/office/powerpoint/2010/main" val="2980751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Turizmin Sanayi Sektörüne Etkisi Turizmin sanayi sektörüne olan etkisini tüketim malı üreten sanayiler, ara malı üreten sanayiler ve yatırım malı üreten sanayiler olmak üzere üç grupta inceleyebiliriz. Turizmin etkisi, en fazla tüketim malı üreten sanayiler üzerine görülür. Turistik ihtiyaçların yönlendirdiği talebe uyum sağlanması amacıyla gıda, içki, tütün mamulleri, dokuma, giyim sanayi kollarında üretilen malların turistik standartlara uygun olması amaçlanır. Ara malı üreten sanayilerde özellikle deri ve deri mamulleri, cam, seramik, sıhhi tesisat, demir ve çelik sanayilerinde turizmden kaynaklanan ek talep nedeniyle bir etki söz konusudur. Turizmin yatırım malı üreten sanayiler üzerinde etkisi ise oldukça azdır. Sadece ulaştırma araçları üreten sanayilerde turizmin gerektirdiği bazı değişiklikler yapılır. </a:t>
            </a:r>
            <a:endParaRPr lang="tr-TR" dirty="0"/>
          </a:p>
        </p:txBody>
      </p:sp>
    </p:spTree>
    <p:extLst>
      <p:ext uri="{BB962C8B-B14F-4D97-AF65-F5344CB8AC3E}">
        <p14:creationId xmlns:p14="http://schemas.microsoft.com/office/powerpoint/2010/main" val="35926371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smtClean="0"/>
              <a:t>Turizmin Hizmet Sektörüne Etkisi Turizmin gelişmesi, turistik yörelerde hareketlenme ve yatırımların artması, hizmet sektörünün önem kazanmasına ve gelişmesine neden olur. Bunlar cari tüketimle ilgili ekmek, et, manav, market vb. sektörler, donatım sanatlarıyla ilgili elektrik, boya, inşaat işçiliği gibi sektörler, konforla ilgili, moda, parfümeri, kuaför, spor malzemeleri, çiçekçilik gibi sektörler, yardım ve güvenlik hizmetleriyle ilgili banka, sigorta, sağlık tesisleri, lüks hizmetlerle ilgili kuyumculuk, gece kulübü, sauna gibi sektörlerdir. Turizmin Alt Yapıya Etkisi Turistik amaçlı talebi karşılayabilmek için öncelikle alt yapı, ulaştırma ve diğer yerel hizmetler bakımından hazır olmak gerekir. Turizmin Fiziksel Altyapıya Etkisi Fiziksel altyapıdan kastedilen, bir yerleşim merkezinde devamlı oturanların yararlandıkları su, enerji, yöre içi ulaşım ağı, kanalizasyon sistemi, temizlik ile ilgili araçlar ve tesisler, otoparklar, spor tesisleri, toplantı ve kongre tesisleri, haberleşme sistemleri gibi altyapı tesis ve hizmetleri, ulaştırma sisteminin gereği olan altyapı ve turizm endüstrisinin kurulması ile ilgili temel ihtiyaçları karşılayan alt yapılardır. Turizm arzı bir ön koşul olarak fiziksel altyapı olanaklarına bağlıdır. Turistik gelişme, alt yapı gelişimini hızlandırıcı bir etki gösterir. </a:t>
            </a:r>
            <a:endParaRPr lang="tr-TR" dirty="0"/>
          </a:p>
        </p:txBody>
      </p:sp>
    </p:spTree>
    <p:extLst>
      <p:ext uri="{BB962C8B-B14F-4D97-AF65-F5344CB8AC3E}">
        <p14:creationId xmlns:p14="http://schemas.microsoft.com/office/powerpoint/2010/main" val="11244422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smtClean="0"/>
              <a:t>Turizmin Kurumsal Altyapıya Etkisi Kamu idarelerinin turizm nedeniyle yaptıkları bütün faaliyetler, ürettikleri mal ve hizmetler, üretime katkıda bulunan araç ve tesisler, turizmin kurumsal alt yapısını oluşturur. Turizm danışma bürolarının, turizm polisinin, tanıtma kurumlarının, çevreyi koruma ve güzelleştirme amacıyla çalışan kurumları, turizm personeli yetiştiren eğitim kurumlarının hizmetleri kurumsal altyapının içindedir. Doğrudan ilgili kurumlar, merkezi idare içinde bakanlık, genel müdürlük, sekreterlik gibi kurumlar, mahalli idare içinde belediye ve derneklerden oluşur. Dolaylı ilgili kurumlar ise sınırda gümrükle ilgili faaliyetleri düzenleyen, emniyet ve can güvenliği sağlayan, pasaport ve vize işlemlerini yürüten kurumlardır. Bu kurumların hizmet üretim kapasiteleri, turizm talebine göre ayarlanır. Turizmin Bölgelerarası Dengesizliği Giderici Etkisi Turizm sektörü, ülkelerin veya bölgelerin sahip oldukları turizm arz kaynaklarını en etkin şekilde kullanarak, bölgeler </a:t>
            </a:r>
            <a:r>
              <a:rPr lang="tr-TR" dirty="0" err="1" smtClean="0"/>
              <a:t>arasıdaki</a:t>
            </a:r>
            <a:r>
              <a:rPr lang="tr-TR" dirty="0" smtClean="0"/>
              <a:t> dengesizliklerin giderilmesi ve bölgesel bir kalkınmanın sağlanması konusunda önemli bir yere sahiptir. Turizm sektörünün temel arz verileri, bölgelerin doğal, </a:t>
            </a:r>
            <a:r>
              <a:rPr lang="tr-TR" dirty="0" err="1" smtClean="0"/>
              <a:t>sosyo</a:t>
            </a:r>
            <a:r>
              <a:rPr lang="tr-TR" dirty="0" smtClean="0"/>
              <a:t>-kültürel ve tarihsel kaynaklara bağlı olduğundan diğer sektörlerden farklı olarak kalkınmayı hızlandırmaktadır. Çünkü diğer sektörlerin varlığı birçok faktöre bağlı olabilir ancak bunlar turizm sektörü için pek önemli değildir. Önemli olan bölgenin turizm arz potansiyelidir. Bir ülkenin veya bölgenin turizm sektörünün bölgesel kalkınmadaki ve bölgelerarası dengesizliğin giderilmesindeki etkinliği şunlara bağlıdır:  Turizm eğitimine önem verilmeli, turizm sektöründe çalışanların mesleki eğitim seviyeleri iyileştirilmeli,  Turistik ürünlerin tanıtımı yapılmalı,  Uluslararası piyasalarda ülkenin veya bölgenin imajı olumlu yönde geliştirilmeli,  Bir bölgenin diğer bölgelere göre sahip olduğu farklı turizm ürünleri ortaya konulmalı,  Turistik arz verilerinin envanteri çıkarılmalı</a:t>
            </a:r>
            <a:endParaRPr lang="tr-TR" dirty="0"/>
          </a:p>
        </p:txBody>
      </p:sp>
    </p:spTree>
    <p:extLst>
      <p:ext uri="{BB962C8B-B14F-4D97-AF65-F5344CB8AC3E}">
        <p14:creationId xmlns:p14="http://schemas.microsoft.com/office/powerpoint/2010/main" val="20768757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smtClean="0"/>
              <a:t> Turizm sektöründeki modernizasyon ve yenileme eylemleri desteklenmeli,  Bölgede turistik değerlerin korunması ve turizm bilincinin geliştirilmesi için sivil toplum kuruluşları ve yetkili birimler arasında koordinasyon sağlanmalı,  Hükümet politikalarında turizme gereken önem verilmelidir. Ülkemizin turizm potansiyelini daha verimli kullanabilmesini, turizmin ekonomiye olan katkısını daha üst seviyelere çıkarabilmesini, yerel, bölgesel ve ulusal kalkınmayı gerçekleştirmeye en üst derecede katkıda bulunabilmesini, istihdamdaki payının daha da arttırılmasını sağlamak üzere Türkiye Turizm Stratejisi 2023 ve Türkiye Turizm Stratejisi Eylem Planı (2007-2013) hazırlanmıştır. Söz konusu çalışmada istihdamın arttırılmasında ve bölgesel gelişmede turizmi öncü bir sektör konumuna ulaştırmak ve Türkiye’yi 2023 yılına kadar, uluslararası pazarda turist sayısı ve turizm geliri bakımından ilk beş ülke arasında yerini almasını sağlamak ve Türkiye’yi uluslararası bir marka haline getirmek önemli bir varış noktasıdır. Ülkemizde kültürün, doğanın ve sağlığın yeniden keşfiyle iç bölgelere olan merak ve talep artacak, ülkemiz coğrafyasında dengeli bir turizm gelişimi yaşama geçirilecektir. Bunun için en önemli çalışma Kentsel Ölçekte Markalaşma Stratejisidir. Bu yaklaşımla zengin kültürel ve doğal değerlere sahip kentler markalaştırılarak, turistler için çekim noktası haline getirilmesi öngörülmektedir.</a:t>
            </a:r>
            <a:endParaRPr lang="tr-TR" dirty="0"/>
          </a:p>
        </p:txBody>
      </p:sp>
    </p:spTree>
    <p:extLst>
      <p:ext uri="{BB962C8B-B14F-4D97-AF65-F5344CB8AC3E}">
        <p14:creationId xmlns:p14="http://schemas.microsoft.com/office/powerpoint/2010/main" val="42200916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KAYNAK: ANKARA ÜNİVERSİTESİ UZAKTAN EĞİTİM YAYINI</a:t>
            </a:r>
          </a:p>
          <a:p>
            <a:r>
              <a:rPr lang="tr-TR" smtClean="0"/>
              <a:t>TURİZM EKONOMİSİ</a:t>
            </a:r>
            <a:endParaRPr lang="tr-TR"/>
          </a:p>
        </p:txBody>
      </p:sp>
    </p:spTree>
    <p:extLst>
      <p:ext uri="{BB962C8B-B14F-4D97-AF65-F5344CB8AC3E}">
        <p14:creationId xmlns:p14="http://schemas.microsoft.com/office/powerpoint/2010/main" val="1724554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Turizmin Milli Gelir İçindeki Yeri ve Önemi Turizm son yirmi yıldır hızla gelişen yarattığı katma değer ve istihdam açısından giderek büyüyen önemli bir sektördür. Turizm sektörü 2008’de 21 milyar $ gelir ve 26 milyon turist hedefi tutturarak %13 büyüdü (Tablo:6). Turizmin milli gelire etkisi katma değer yoluyla gerçekleşir. Turizmin ülkemizdeki ekonomik gelişimine baktığımızda son 20 yıldır milli gelir içindeki payı dört kat arttırarak en hızlı gelişen sektör olmuştur. </a:t>
            </a:r>
            <a:endParaRPr lang="tr-TR" dirty="0"/>
          </a:p>
        </p:txBody>
      </p:sp>
    </p:spTree>
    <p:extLst>
      <p:ext uri="{BB962C8B-B14F-4D97-AF65-F5344CB8AC3E}">
        <p14:creationId xmlns:p14="http://schemas.microsoft.com/office/powerpoint/2010/main" val="404209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smtClean="0"/>
              <a:t>Turizmin Dış Ödemeler Dengesine Etkisi Ödemeler Dengesi Kavramı Bir ülkenin bir yıl içerisinde dış ülkelere yaptığı ödemelerle, dış ülkelerden söz konusu ülkeye yapılan ödemeleri kapsayan hesaba ödemeler dengesi tablosu denir.</a:t>
            </a:r>
          </a:p>
          <a:p>
            <a:r>
              <a:rPr lang="tr-TR" dirty="0" smtClean="0"/>
              <a:t>Cari işlemler dengesi; yurtiçinde yerleşiklerle yurtdışında yerleşik ekonomik birimler arasındaki mal, hizmet ve mülkiyeti el değiştirmek şartıyla para hareketlerini gösterir. Cari işlemler dengesinin birinci bölümü dış ticaret dengesidir. Dış ticaret dengesi, yurtdışından alınan mal ve hizmetlerin ülkeye getirilene kadar üstlenilen maliyeti ile yurtdışına satılan mallardan elde edilen gelirlerin arasındaki farktır. Cari işlemler dengesinin ikinci bölümü görünmeyen işlemlerdir. Görünmeyen işlemler yurtiçinde yerleşiklerle yurtdışında yerleşik ekonomik birimler arasındaki ihracat ve ithalat dışındaki işlemleri kapsar. Türkiye Ekonomisi açısından önemli kalem “turizm” gelir ve giderleriyle ülke olarak dış borçlarımızı ödediğimiz “faiz” ve yurtiçinde yerleşiklerin yurtdışında yaptıkları mali yatırımlardan elde ettikleri faizlerdir. Bu kalemlerin tümü diğer mal ve hizmet gelirleri ve giderleri başlığı altında toplanır. Türkiye Ekonomisi açısından önemli kalem “turizm” gelir ve giderleriyle ülke olarak dış borçlarımızı ödediğimiz “faiz” ve yurtiçinde yerleşiklerin yurtdışında yaptıkları mali yatırımlardan elde ettikleri faizlerdir. Bu kalemlerin tümü diğer mal ve hizmet gelirleri ve giderleri başlığı altında toplanır. Türkiye Ekonomisi açısından önemli kalem “turizm” gelir ve giderleriyle ülke olarak dış borçlarımızı ödediğimiz “faiz” ve yurtiçinde yerleşiklerin yurtdışında yaptıkları mali yatırımlardan elde ettikleri faizlerdir. Bu kalemlerin tümü diğer mal ve hizmet gelirleri ve giderleri başlığı altında toplanır.</a:t>
            </a:r>
            <a:endParaRPr lang="tr-TR" dirty="0"/>
          </a:p>
        </p:txBody>
      </p:sp>
    </p:spTree>
    <p:extLst>
      <p:ext uri="{BB962C8B-B14F-4D97-AF65-F5344CB8AC3E}">
        <p14:creationId xmlns:p14="http://schemas.microsoft.com/office/powerpoint/2010/main" val="4080082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smtClean="0"/>
              <a:t>Sermaye hareketleri ise doğrudan yatırımlar, portföy yatırımları, diğer uzun vadeli sermaye hareketleri ve kısa vadeli sermaye hareketleri olmak üzere dört kalemden oluşmaktadır. Resmi rezerv hareketleri, Merkez Bankasının yapmış olduğu ve ülkenin uluslararası rezervlerini etkileyen işlemleri kapsar. Cari işlemlerle, sermaye işlemlerinin kaydedilişlerindeki hata, eksik, gecikme ve unutma gibi nedenlerden dolayı yaşanan denkleştirme sorunu “net hata ve noksan” kısmında denkleştirilir. Turizmin Ödemeler Dengesi İçindeki Yeri ve Önemi Uluslararası turizmin neden olduğu döviz hareketleri, turist gönderen ülkenin döviz talebini, turist kabul eden ülkenin döviz arzını arttırıcı bir rol oynadığından ödemeler dengesini etkiler. Döviz arzı ve talebi bakımından mal ithal ve ihracı ile turistik faaliyetler arasında ortaya çıkan sonuçlar açısından fark yoktur. Ülkeye gelen turistlere bazı mal ve hizmetlerin satılması, mal ihracında olduğu gibi döviz arzı, buna karşılık bu ülke vatandaşlarının gittikleri ülkelerde mal ve hizmetleri satın almaları, </a:t>
            </a:r>
            <a:r>
              <a:rPr lang="tr-TR" dirty="0" err="1" smtClean="0"/>
              <a:t>sektörel</a:t>
            </a:r>
            <a:r>
              <a:rPr lang="tr-TR" dirty="0" smtClean="0"/>
              <a:t> üretim için gerekli mal ve hizmet ithali ise ürün ithalatında olduğu gibi döviz talebi yaratır. Turizmin neden olduğu karşılıklı döviz hareketlerinin ülke ekonomisi açısından önemi ödemeler dengesi içindeki yeri ile ölçülür. Dış turizm bilançosundan yararlanılarak döviz arz ve talebinin arasındaki fark ele alınır. Bu etkinliğin olumlu olması ölçüsünde ödemeler bilançosu açıkları kapatılarak dolaylı yoldan ulusal paranın dış ve iç değeri etkilenir. </a:t>
            </a:r>
            <a:endParaRPr lang="tr-TR" dirty="0"/>
          </a:p>
        </p:txBody>
      </p:sp>
    </p:spTree>
    <p:extLst>
      <p:ext uri="{BB962C8B-B14F-4D97-AF65-F5344CB8AC3E}">
        <p14:creationId xmlns:p14="http://schemas.microsoft.com/office/powerpoint/2010/main" val="4007062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Turizmin Gelir Etkisi Turizmin ekonomideki ilk etkisi direkt harcamalar olarak nitelendirilir. Turistlerin yaptığı harcamalar, konaklama tesisleri, dükkanlar, ulaştırma işletmeleri vb. kuruluşlar için direkt gelir etkisi yaratmaktadır.</a:t>
            </a:r>
            <a:endParaRPr lang="tr-TR" dirty="0"/>
          </a:p>
        </p:txBody>
      </p:sp>
    </p:spTree>
    <p:extLst>
      <p:ext uri="{BB962C8B-B14F-4D97-AF65-F5344CB8AC3E}">
        <p14:creationId xmlns:p14="http://schemas.microsoft.com/office/powerpoint/2010/main" val="3746570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Turizmin İç Fiyatlara Etkisi Uluslararası turizm ve iç turizm canlandıkça hem ithal mallar talebinde hem de bölgesel ürün ve üretim faktörleri talebinde bir artış olur. Bu talep artışı üretim faktörlerinin maliyetlerinin artmasına neden olduğu gibi artan talebi karşılamak amacıyla alınan yatırım kararları ile yatırımın gerçekleşmesi arasında geçecek sürede fiyat artışlarına neden olur. Turizmin Enflasyon ve Döviz Kurlarına Etkisi Enflasyon; fiyatlar genel düzeyinde ortaya çıkan sürekli artışlardır. Tek tek fiyat artışları enflasyon olarak tanımlanmaz. Fiyatlar genel düzeyi, sürekli bir artış içerisinde olmalıdır. Bir veya birkaç malın fiyatının sürekli artış göstermesi ya da bütün malların bir defa artış göstermesi enflasyon değildir. Turistik gelişmenin ek maliyeti olarak ortaya çıkan enflasyonist baskılar, hem sektörün yararlandığı turistik mal ve hizmet fiyatlarının hem de sektöre mal ve hizmet üreten sektörlerdeki fiyatların artışına yol açar. Bu fiyat artışları turizm talebini etkileyen faktörlerden biridir.</a:t>
            </a:r>
            <a:endParaRPr lang="tr-TR" dirty="0"/>
          </a:p>
        </p:txBody>
      </p:sp>
    </p:spTree>
    <p:extLst>
      <p:ext uri="{BB962C8B-B14F-4D97-AF65-F5344CB8AC3E}">
        <p14:creationId xmlns:p14="http://schemas.microsoft.com/office/powerpoint/2010/main" val="903302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smtClean="0"/>
              <a:t>Turizm hareketleri belli zamanda, belli dönemlerde ve belli bölgelerde yoğunlaşmaktadır. Turizm hizmetlerinin de fiyatları, piyasa şartlarına göre daha hızlı artmaktadır</a:t>
            </a:r>
          </a:p>
          <a:p>
            <a:r>
              <a:rPr lang="tr-TR" dirty="0" smtClean="0"/>
              <a:t>Sabit döviz kuru sisteminde hükümetin aldığı bir kararla resmi döviz kurunun yükseltilmesi ve ulusal paranın değerini yabancı paralar karşısında düşürmesine devalüasyon denir. Esnek döviz kuru sistemlerinde böyle bir şey söz konusu değildir. Devalüasyon, dış turizmi olumlu olarak etkiler, devalüasyon yapan ülkeye giden turist daha fazla mal ve hizmet satın alır. Sabit kur rejimlerinde dış ödeme fazlası veren bir ülkede bu fazlalığı gidermek amacıyla hükümet kararıyla resmi döviz fiyatının düşürülmesi yani ulusal paranın diğer paralar karşısında değerinin yükseltilmesine revalüasyon denir. Revalüasyon ithalatı ucuzlatır; ihracatı pahalılaştırır. Dış turizm açısından revalüasyon da milli paranın değerlenmesi sonucu ücretlilerin reel gelirlerinde meydana gelen artışlar, ülkede dış pasif turizmin artmasına, dış aktif turizmin azalmasına sebep olur. Ülkenin dış ticaret bilançosu bundan olumsuz etkilenir. Turizm açısından revalüasyon olumlu bir durum değildir.</a:t>
            </a:r>
            <a:endParaRPr lang="tr-TR" dirty="0"/>
          </a:p>
        </p:txBody>
      </p:sp>
    </p:spTree>
    <p:extLst>
      <p:ext uri="{BB962C8B-B14F-4D97-AF65-F5344CB8AC3E}">
        <p14:creationId xmlns:p14="http://schemas.microsoft.com/office/powerpoint/2010/main" val="3468356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smtClean="0"/>
              <a:t>Turizmin Devlet Harcama ve Gelirlerine Etkisi Turizm sektörü devlet açısından önemli bir gelir kaynağı olmakla birlikte bazı kamu harcamaları yapmayı gerektirir. Devletin, turizm için gerekli alt yapıyı hazırlama çabaları, turizmi teşvik etmek için yaptığı harcamalar, turizmin devlet harcamalarını arttırıcı etkisini oluşturmaktadır. Devletin turizm harcamaları, yatırım indirimi, vergi muafiyetleri, vergi iadeleri, kredi ve sübvansiyonlar, alt yapı harcamaları, idari harcamalar vb. şeklinde ortaya çıkar. Turizmde belli bir düzeye gelen devletler açısından turizm, önemli gelir kaynaklarından biridir. Turizmin geliştiği dönemlerde etkili bir şekilde vergilendirilen turistik tüketim büyük bir kamusal kaynaktır. Devlet, turizm sektörü işletmelerinden ya da bunların gelirlerinden, turizm faaliyetlerinden elde edilen diğer gelirlerden, bu sektörlerde kullanılan üretim faktörlerinden kurumlar vergisi, sosyal sigorta primleri, işletme vergisi gibi direkt vergiler alır. Ayrıca vize ücretleri, lisanslar, liman vergisi, gümrük vergisi, iç tüketim harcamaları, haberleşme ve ulaştırmadan sağlanan gelirler, su ve temizlik harçları, satış ve pul gelirleri vb. turizmden sağlanan devlet gelirleri içinde sayılabilir.</a:t>
            </a:r>
            <a:endParaRPr lang="tr-TR" dirty="0"/>
          </a:p>
        </p:txBody>
      </p:sp>
    </p:spTree>
    <p:extLst>
      <p:ext uri="{BB962C8B-B14F-4D97-AF65-F5344CB8AC3E}">
        <p14:creationId xmlns:p14="http://schemas.microsoft.com/office/powerpoint/2010/main" val="2203032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smtClean="0"/>
              <a:t>Turizmin İstihdama Etkisi İstihdam Kavramı Çalışma ve gelir sağlama kararında olan bireylerin, hizmetlerinden yararlanmak üzere çalıştırılmalarına istihdam denir. Bir ekonomide çalışanlarla iş arayanların toplamı işgücünü oluşturur. Çalışmak azminde ve gücünde olup, cari ücret düzeyinde çalışma ve gelir sağlama isteğinde olduğu </a:t>
            </a:r>
            <a:r>
              <a:rPr lang="tr-TR" dirty="0" err="1" smtClean="0"/>
              <a:t>haldhe</a:t>
            </a:r>
            <a:r>
              <a:rPr lang="tr-TR" dirty="0" smtClean="0"/>
              <a:t> iş bulamayan kişiler “işsiz” olarak nitelendirilir. Eğer bir ekonomide üretim faktörlerinin tümü çalışıyor ve üretime katılıyorsa bu durum tam istihdam durumudur. Tam istihdam halinde bulunan bir ekonomi, belli bir teknoloji düzeyinde üretebileceği mal ve hizmetlerin en fazlasını üretmektedir. Bir ekonomide mevcut üretim faktörlerinden sadece bir kısmı üretime katılıyorsa o ekonomide eksik istihdam durumu mevcuttur. Eğer mevcut üretim faktörlerinin tümü çalıştığı halde üretilen mal ve hizmet miktarı toplam talebi karşılamıyorsa bu durum aşırı istihdam durumudur. İşsizliğin büyümesi, üretime katılamayan grubun sayısının artmasına ve daha önce üretken olan insanların da tüketici gruba katılmasına yol açmaktadır. Bu da üretken nüfusun bakacağı insan sayısını arttıracaktır. Dolayısıyla yatırımlara ayrılacak olan fonlar tüketime gidecek, iktisadi büyüme ve kalkınma yavaşlayacaktır. </a:t>
            </a:r>
            <a:endParaRPr lang="tr-TR" dirty="0"/>
          </a:p>
        </p:txBody>
      </p:sp>
    </p:spTree>
    <p:extLst>
      <p:ext uri="{BB962C8B-B14F-4D97-AF65-F5344CB8AC3E}">
        <p14:creationId xmlns:p14="http://schemas.microsoft.com/office/powerpoint/2010/main" val="241805269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2761</Words>
  <Application>Microsoft Office PowerPoint</Application>
  <PresentationFormat>Ekran Gösterisi (4:3)</PresentationFormat>
  <Paragraphs>22</Paragraphs>
  <Slides>19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19</vt:i4>
      </vt:variant>
    </vt:vector>
  </HeadingPairs>
  <TitlesOfParts>
    <vt:vector size="22" baseType="lpstr">
      <vt:lpstr>Arial</vt:lpstr>
      <vt:lpstr>Calibri</vt:lpstr>
      <vt:lpstr>Ofis Teması</vt:lpstr>
      <vt:lpstr>TURİZM EKONOMİSİ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EDA</dc:creator>
  <cp:lastModifiedBy>Sinan</cp:lastModifiedBy>
  <cp:revision>3</cp:revision>
  <dcterms:created xsi:type="dcterms:W3CDTF">2020-10-14T08:07:08Z</dcterms:created>
  <dcterms:modified xsi:type="dcterms:W3CDTF">2020-11-08T15:38:30Z</dcterms:modified>
</cp:coreProperties>
</file>