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341" r:id="rId3"/>
    <p:sldId id="355" r:id="rId4"/>
    <p:sldId id="358" r:id="rId5"/>
    <p:sldId id="359" r:id="rId6"/>
    <p:sldId id="356" r:id="rId7"/>
    <p:sldId id="360" r:id="rId8"/>
    <p:sldId id="361" r:id="rId9"/>
    <p:sldId id="362" r:id="rId10"/>
    <p:sldId id="363" r:id="rId11"/>
    <p:sldId id="364" r:id="rId12"/>
    <p:sldId id="365" r:id="rId13"/>
    <p:sldId id="366" r:id="rId14"/>
    <p:sldId id="367" r:id="rId15"/>
    <p:sldId id="368" r:id="rId16"/>
    <p:sldId id="369" r:id="rId17"/>
    <p:sldId id="370" r:id="rId18"/>
    <p:sldId id="371" r:id="rId19"/>
    <p:sldId id="372" r:id="rId20"/>
    <p:sldId id="373" r:id="rId21"/>
    <p:sldId id="374" r:id="rId22"/>
    <p:sldId id="375"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599"/>
  </p:normalViewPr>
  <p:slideViewPr>
    <p:cSldViewPr snapToGrid="0" snapToObjects="1">
      <p:cViewPr varScale="1">
        <p:scale>
          <a:sx n="108" d="100"/>
          <a:sy n="108" d="100"/>
        </p:scale>
        <p:origin x="6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F8ACD6-1CB9-4344-A061-33D45DB95382}" type="datetimeFigureOut">
              <a:rPr lang="tr-TR" smtClean="0"/>
              <a:t>14.12.2020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B3E4F-E637-824A-93BF-2918A617988A}" type="slidenum">
              <a:rPr lang="tr-TR" smtClean="0"/>
              <a:t>‹#›</a:t>
            </a:fld>
            <a:endParaRPr lang="tr-TR"/>
          </a:p>
        </p:txBody>
      </p:sp>
    </p:spTree>
    <p:extLst>
      <p:ext uri="{BB962C8B-B14F-4D97-AF65-F5344CB8AC3E}">
        <p14:creationId xmlns:p14="http://schemas.microsoft.com/office/powerpoint/2010/main" val="1692644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1 Slayt Görüntüsü Yer Tutucusu">
            <a:extLst>
              <a:ext uri="{FF2B5EF4-FFF2-40B4-BE49-F238E27FC236}">
                <a16:creationId xmlns:a16="http://schemas.microsoft.com/office/drawing/2014/main" id="{0200F21A-B12B-6445-B94A-0E7A38B5C4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0035" name="2 Not Yer Tutucusu">
            <a:extLst>
              <a:ext uri="{FF2B5EF4-FFF2-40B4-BE49-F238E27FC236}">
                <a16:creationId xmlns:a16="http://schemas.microsoft.com/office/drawing/2014/main" id="{DAAC05EF-D8E0-544B-9546-5D182306C9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300036" name="3 Slayt Numarası Yer Tutucusu">
            <a:extLst>
              <a:ext uri="{FF2B5EF4-FFF2-40B4-BE49-F238E27FC236}">
                <a16:creationId xmlns:a16="http://schemas.microsoft.com/office/drawing/2014/main" id="{019CA3C6-D890-8B43-8B76-CE647E069F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066E595-CD73-4349-A70C-49EC5CA4B40C}" type="slidenum">
              <a:rPr lang="tr-TR" altLang="tr-TR">
                <a:latin typeface="Arial" panose="020B0604020202020204" pitchFamily="34" charset="0"/>
              </a:rPr>
              <a:pPr>
                <a:spcBef>
                  <a:spcPct val="0"/>
                </a:spcBef>
              </a:pPr>
              <a:t>2</a:t>
            </a:fld>
            <a:endParaRPr lang="tr-TR" altLang="tr-TR">
              <a:latin typeface="Arial" panose="020B0604020202020204" pitchFamily="34" charset="0"/>
            </a:endParaRPr>
          </a:p>
        </p:txBody>
      </p:sp>
    </p:spTree>
    <p:extLst>
      <p:ext uri="{BB962C8B-B14F-4D97-AF65-F5344CB8AC3E}">
        <p14:creationId xmlns:p14="http://schemas.microsoft.com/office/powerpoint/2010/main" val="2194059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A5AC0A-A566-D944-806A-9444CAC8479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C229B40-9676-5847-8E2F-0C8BF89C73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9F4B566-CF46-234D-82DF-D15F92F5F054}"/>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5" name="Alt Bilgi Yer Tutucusu 4">
            <a:extLst>
              <a:ext uri="{FF2B5EF4-FFF2-40B4-BE49-F238E27FC236}">
                <a16:creationId xmlns:a16="http://schemas.microsoft.com/office/drawing/2014/main" id="{F07CF7D3-2A13-6842-B42E-DFDC52993F2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72142B6-6821-1242-B71F-D52714B2EAA5}"/>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2318463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738EC7-D62D-2E49-B999-CC2753FE4B7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C0D9C92-0127-C645-B2F7-91CACB199634}"/>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0C4A6229-BA80-CF46-9943-59B7FBE3B60C}"/>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5" name="Alt Bilgi Yer Tutucusu 4">
            <a:extLst>
              <a:ext uri="{FF2B5EF4-FFF2-40B4-BE49-F238E27FC236}">
                <a16:creationId xmlns:a16="http://schemas.microsoft.com/office/drawing/2014/main" id="{82C50498-E319-554A-92C6-1A94FEFBC30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BCA60A3-AF9C-AE4A-87B8-B8368B38650F}"/>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1860723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3977706-5A33-574F-AEAF-4677CE2183E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F0F9C78-07AB-494B-819C-B0BEF5D24770}"/>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18BF5F13-7D6D-C44B-8840-4F5E862B04F1}"/>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5" name="Alt Bilgi Yer Tutucusu 4">
            <a:extLst>
              <a:ext uri="{FF2B5EF4-FFF2-40B4-BE49-F238E27FC236}">
                <a16:creationId xmlns:a16="http://schemas.microsoft.com/office/drawing/2014/main" id="{04B6512B-2A6F-D840-8FEB-3A35C8ABFB8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E32106-D751-504A-91D7-0B54C4E539B4}"/>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3909276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F94754-DAAC-7C47-83E6-FE32EB3941F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90772CB-8E61-104E-A197-96FF83617F1A}"/>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1CE9841-80DD-F34E-BD76-0AF0A4DFA700}"/>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5" name="Alt Bilgi Yer Tutucusu 4">
            <a:extLst>
              <a:ext uri="{FF2B5EF4-FFF2-40B4-BE49-F238E27FC236}">
                <a16:creationId xmlns:a16="http://schemas.microsoft.com/office/drawing/2014/main" id="{A451C377-DAC7-8749-A4CA-2FFE79C4DC0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28EEE96-AFB1-F44D-A649-916AAC54E3EB}"/>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4132387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EB52D7-E7EB-B640-8CA2-3A962296B5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B3D6C85-9715-1A44-BCFA-FBF1F02249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DD98CBFC-AD68-1B44-A9B9-6CBFDD93D084}"/>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5" name="Alt Bilgi Yer Tutucusu 4">
            <a:extLst>
              <a:ext uri="{FF2B5EF4-FFF2-40B4-BE49-F238E27FC236}">
                <a16:creationId xmlns:a16="http://schemas.microsoft.com/office/drawing/2014/main" id="{EDC793EF-13A5-1948-AFD8-8289D4B8B18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D8113D7-AF71-D54D-B8EA-563279C4EEE0}"/>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156458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D33FF27-5FF2-1B4A-9F5E-9064DD69555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D3173E-75DA-BC42-986C-1AC8A6F1748F}"/>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C455F49F-BC45-774C-9B41-25067ACDBB3C}"/>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2A2F533B-CE94-DC4B-9BD7-A05077056544}"/>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6" name="Alt Bilgi Yer Tutucusu 5">
            <a:extLst>
              <a:ext uri="{FF2B5EF4-FFF2-40B4-BE49-F238E27FC236}">
                <a16:creationId xmlns:a16="http://schemas.microsoft.com/office/drawing/2014/main" id="{BFAFBE08-7A4E-0948-86CA-03D9C0AA928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6D6F463-E765-EF4F-B62C-2EBC1A46B87F}"/>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1798838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AD8952-3BE7-3345-A2A3-61935B27B2F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2DCAE39-EC96-CF47-B145-987BEE36CC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70DAE3CD-31DF-1D44-81DB-098692D4DA5B}"/>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7681A041-2AD7-AD41-9E7F-F4DFD52F76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D091F4EF-FC42-B646-B56C-F44B9E027792}"/>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572C0422-FF83-0A44-9FED-5394880EE3D0}"/>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8" name="Alt Bilgi Yer Tutucusu 7">
            <a:extLst>
              <a:ext uri="{FF2B5EF4-FFF2-40B4-BE49-F238E27FC236}">
                <a16:creationId xmlns:a16="http://schemas.microsoft.com/office/drawing/2014/main" id="{75DB70C1-77E4-C24F-BC3D-87327916EBAB}"/>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0D0DC6F-30E3-254E-B15E-931ED747AC55}"/>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1122478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7E9378A-9153-F445-BBCF-5F1D808B8F2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BFE612C-3EFC-9147-832B-FE1F20821270}"/>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4" name="Alt Bilgi Yer Tutucusu 3">
            <a:extLst>
              <a:ext uri="{FF2B5EF4-FFF2-40B4-BE49-F238E27FC236}">
                <a16:creationId xmlns:a16="http://schemas.microsoft.com/office/drawing/2014/main" id="{03059D8F-01F8-F946-8A2A-914A9CB7386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E1A62E8-9609-204D-93ED-D253E23DFEE5}"/>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4275372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6BD7859-B454-3C44-A07C-F4434CA58DD3}"/>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3" name="Alt Bilgi Yer Tutucusu 2">
            <a:extLst>
              <a:ext uri="{FF2B5EF4-FFF2-40B4-BE49-F238E27FC236}">
                <a16:creationId xmlns:a16="http://schemas.microsoft.com/office/drawing/2014/main" id="{A52A4672-51C4-264B-9F22-8187335E80F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EECE90A-64AA-664B-9226-C86C6BA17190}"/>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1145745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53DECE8-545A-E544-AE5A-671E2A791BE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EA5EFB-CA50-A64B-8A05-52FEBBEC9B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CB379A1C-F5CA-0E44-92B4-5959A2BD22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747CC598-0C26-C44C-95E7-90AD9DDDD861}"/>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6" name="Alt Bilgi Yer Tutucusu 5">
            <a:extLst>
              <a:ext uri="{FF2B5EF4-FFF2-40B4-BE49-F238E27FC236}">
                <a16:creationId xmlns:a16="http://schemas.microsoft.com/office/drawing/2014/main" id="{00B20AFF-1679-B145-BBCA-B7039D7EBA1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E58FA90-1263-3140-AB67-FA49896D39F2}"/>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3707683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03D7437-BF15-D041-8BAC-AD12021753D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2D6F929-BCCA-B54B-BB17-27CA1559C5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36E090C-5B13-7043-9698-894BCF79F8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61AD933-4410-0B43-B238-7C3BB2288819}"/>
              </a:ext>
            </a:extLst>
          </p:cNvPr>
          <p:cNvSpPr>
            <a:spLocks noGrp="1"/>
          </p:cNvSpPr>
          <p:nvPr>
            <p:ph type="dt" sz="half" idx="10"/>
          </p:nvPr>
        </p:nvSpPr>
        <p:spPr/>
        <p:txBody>
          <a:bodyPr/>
          <a:lstStyle/>
          <a:p>
            <a:fld id="{836275C2-79C2-8A4B-9E73-3989A0122667}" type="datetimeFigureOut">
              <a:rPr lang="tr-TR" smtClean="0"/>
              <a:t>14.12.2020</a:t>
            </a:fld>
            <a:endParaRPr lang="tr-TR"/>
          </a:p>
        </p:txBody>
      </p:sp>
      <p:sp>
        <p:nvSpPr>
          <p:cNvPr id="6" name="Alt Bilgi Yer Tutucusu 5">
            <a:extLst>
              <a:ext uri="{FF2B5EF4-FFF2-40B4-BE49-F238E27FC236}">
                <a16:creationId xmlns:a16="http://schemas.microsoft.com/office/drawing/2014/main" id="{7536928A-4FDA-9F40-8052-C1FABAC1F40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D53466A-E308-E949-97F7-13AC7457506D}"/>
              </a:ext>
            </a:extLst>
          </p:cNvPr>
          <p:cNvSpPr>
            <a:spLocks noGrp="1"/>
          </p:cNvSpPr>
          <p:nvPr>
            <p:ph type="sldNum" sz="quarter" idx="12"/>
          </p:nvPr>
        </p:nvSpPr>
        <p:spPr/>
        <p:txBody>
          <a:bodyPr/>
          <a:lstStyle/>
          <a:p>
            <a:fld id="{85583334-817F-BA44-80AD-8C84FD24CE80}" type="slidenum">
              <a:rPr lang="tr-TR" smtClean="0"/>
              <a:t>‹#›</a:t>
            </a:fld>
            <a:endParaRPr lang="tr-TR"/>
          </a:p>
        </p:txBody>
      </p:sp>
    </p:spTree>
    <p:extLst>
      <p:ext uri="{BB962C8B-B14F-4D97-AF65-F5344CB8AC3E}">
        <p14:creationId xmlns:p14="http://schemas.microsoft.com/office/powerpoint/2010/main" val="3006812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74A3796-0ED6-8A4D-BE97-41075B4D33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EEFD716-8BD4-8D4B-8F37-27441115F3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E49ACD6-1F02-574F-AD1F-907A669440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6275C2-79C2-8A4B-9E73-3989A0122667}" type="datetimeFigureOut">
              <a:rPr lang="tr-TR" smtClean="0"/>
              <a:t>14.12.2020</a:t>
            </a:fld>
            <a:endParaRPr lang="tr-TR"/>
          </a:p>
        </p:txBody>
      </p:sp>
      <p:sp>
        <p:nvSpPr>
          <p:cNvPr id="5" name="Alt Bilgi Yer Tutucusu 4">
            <a:extLst>
              <a:ext uri="{FF2B5EF4-FFF2-40B4-BE49-F238E27FC236}">
                <a16:creationId xmlns:a16="http://schemas.microsoft.com/office/drawing/2014/main" id="{19BFAECD-E957-084B-8A0A-4987BC487B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1F0DD84-F05E-9142-8913-7859D62605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83334-817F-BA44-80AD-8C84FD24CE80}" type="slidenum">
              <a:rPr lang="tr-TR" smtClean="0"/>
              <a:t>‹#›</a:t>
            </a:fld>
            <a:endParaRPr lang="tr-TR"/>
          </a:p>
        </p:txBody>
      </p:sp>
    </p:spTree>
    <p:extLst>
      <p:ext uri="{BB962C8B-B14F-4D97-AF65-F5344CB8AC3E}">
        <p14:creationId xmlns:p14="http://schemas.microsoft.com/office/powerpoint/2010/main" val="1298951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14603B-8565-A940-B197-7CC9D83CA1C0}"/>
              </a:ext>
            </a:extLst>
          </p:cNvPr>
          <p:cNvSpPr>
            <a:spLocks noGrp="1"/>
          </p:cNvSpPr>
          <p:nvPr>
            <p:ph type="ctrTitle"/>
          </p:nvPr>
        </p:nvSpPr>
        <p:spPr/>
        <p:txBody>
          <a:bodyPr/>
          <a:lstStyle/>
          <a:p>
            <a:r>
              <a:rPr lang="tr-TR" b="1" dirty="0"/>
              <a:t>Süt Enzimleri</a:t>
            </a:r>
          </a:p>
        </p:txBody>
      </p:sp>
      <p:sp>
        <p:nvSpPr>
          <p:cNvPr id="3" name="Alt Başlık 2">
            <a:extLst>
              <a:ext uri="{FF2B5EF4-FFF2-40B4-BE49-F238E27FC236}">
                <a16:creationId xmlns:a16="http://schemas.microsoft.com/office/drawing/2014/main" id="{0AF1BDBF-346E-8042-ACAB-2865AE235F77}"/>
              </a:ext>
            </a:extLst>
          </p:cNvPr>
          <p:cNvSpPr>
            <a:spLocks noGrp="1"/>
          </p:cNvSpPr>
          <p:nvPr>
            <p:ph type="subTitle" idx="1"/>
          </p:nvPr>
        </p:nvSpPr>
        <p:spPr>
          <a:xfrm>
            <a:off x="1310244" y="4967700"/>
            <a:ext cx="9144000" cy="1655762"/>
          </a:xfrm>
        </p:spPr>
        <p:txBody>
          <a:bodyPr>
            <a:normAutofit/>
          </a:bodyPr>
          <a:lstStyle/>
          <a:p>
            <a:r>
              <a:rPr lang="tr-TR" sz="3200" b="1" dirty="0"/>
              <a:t>Prof. Dr. Ebru ŞENEL</a:t>
            </a:r>
          </a:p>
        </p:txBody>
      </p:sp>
    </p:spTree>
    <p:extLst>
      <p:ext uri="{BB962C8B-B14F-4D97-AF65-F5344CB8AC3E}">
        <p14:creationId xmlns:p14="http://schemas.microsoft.com/office/powerpoint/2010/main" val="225829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1 Başlık">
            <a:extLst>
              <a:ext uri="{FF2B5EF4-FFF2-40B4-BE49-F238E27FC236}">
                <a16:creationId xmlns:a16="http://schemas.microsoft.com/office/drawing/2014/main" id="{0E0C3E66-0243-2D44-8024-AAC08740405F}"/>
              </a:ext>
            </a:extLst>
          </p:cNvPr>
          <p:cNvSpPr>
            <a:spLocks noGrp="1"/>
          </p:cNvSpPr>
          <p:nvPr>
            <p:ph type="title"/>
          </p:nvPr>
        </p:nvSpPr>
        <p:spPr>
          <a:xfrm>
            <a:off x="2135188" y="333375"/>
            <a:ext cx="8229600" cy="1143000"/>
          </a:xfrm>
        </p:spPr>
        <p:txBody>
          <a:bodyPr/>
          <a:lstStyle/>
          <a:p>
            <a:r>
              <a:rPr lang="tr-TR" altLang="tr-TR" sz="3600" b="1"/>
              <a:t>Laktoperoksidaz</a:t>
            </a:r>
          </a:p>
        </p:txBody>
      </p:sp>
      <p:sp>
        <p:nvSpPr>
          <p:cNvPr id="334851" name="2 İçerik Yer Tutucusu">
            <a:extLst>
              <a:ext uri="{FF2B5EF4-FFF2-40B4-BE49-F238E27FC236}">
                <a16:creationId xmlns:a16="http://schemas.microsoft.com/office/drawing/2014/main" id="{0C3B64EC-8BDE-3A4B-A91F-7F1FCF4FDEA6}"/>
              </a:ext>
            </a:extLst>
          </p:cNvPr>
          <p:cNvSpPr>
            <a:spLocks noGrp="1"/>
          </p:cNvSpPr>
          <p:nvPr>
            <p:ph idx="1"/>
          </p:nvPr>
        </p:nvSpPr>
        <p:spPr>
          <a:xfrm>
            <a:off x="1981200" y="1557338"/>
            <a:ext cx="8229600" cy="4767262"/>
          </a:xfrm>
        </p:spPr>
        <p:txBody>
          <a:bodyPr>
            <a:normAutofit lnSpcReduction="10000"/>
          </a:bodyPr>
          <a:lstStyle/>
          <a:p>
            <a:pPr algn="just">
              <a:buFont typeface="Wingdings 2" pitchFamily="2" charset="2"/>
              <a:buNone/>
            </a:pPr>
            <a:r>
              <a:rPr lang="tr-TR" altLang="tr-TR"/>
              <a:t>Sütte doğal olarak bulunan laktoperoksidaz ilk tanımlanan enzimler arasında yer almaktadır. Hidrojen peroksit gibi peroksitleri parçalayarak açığa çıkan oksijen atomunu okside olabilen maddelere taşımaktadır. </a:t>
            </a:r>
          </a:p>
          <a:p>
            <a:pPr algn="just"/>
            <a:r>
              <a:rPr lang="tr-TR" altLang="tr-TR"/>
              <a:t>Bu enzimin optimum çalışma pH’sı 6.8’dir </a:t>
            </a:r>
          </a:p>
          <a:p>
            <a:pPr algn="just"/>
            <a:r>
              <a:rPr lang="tr-TR" altLang="tr-TR"/>
              <a:t>Isıl işleme karşı oldukça stabil olup pastörizasyon normlarının üzerinde inaktif hale geçmektedir. Klasik pastörizasyon sıcaklıklarında laktoperoksidaz enzimi önemli ölçüde aktivitesini koruyabildiğinden pastörize sütlerin raf ömrünün uzatılmasında da etkili olabilmektedir </a:t>
            </a:r>
          </a:p>
        </p:txBody>
      </p:sp>
    </p:spTree>
    <p:extLst>
      <p:ext uri="{BB962C8B-B14F-4D97-AF65-F5344CB8AC3E}">
        <p14:creationId xmlns:p14="http://schemas.microsoft.com/office/powerpoint/2010/main" val="4076506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2 İçerik Yer Tutucusu">
            <a:extLst>
              <a:ext uri="{FF2B5EF4-FFF2-40B4-BE49-F238E27FC236}">
                <a16:creationId xmlns:a16="http://schemas.microsoft.com/office/drawing/2014/main" id="{76524DA4-AA87-F44D-8C95-C52F8857CBAD}"/>
              </a:ext>
            </a:extLst>
          </p:cNvPr>
          <p:cNvSpPr>
            <a:spLocks noGrp="1"/>
          </p:cNvSpPr>
          <p:nvPr>
            <p:ph idx="1"/>
          </p:nvPr>
        </p:nvSpPr>
        <p:spPr/>
        <p:txBody>
          <a:bodyPr/>
          <a:lstStyle/>
          <a:p>
            <a:pPr algn="just"/>
            <a:r>
              <a:rPr lang="tr-TR" altLang="tr-TR"/>
              <a:t>Peroksidaz enzimi sıcaklık </a:t>
            </a:r>
            <a:r>
              <a:rPr lang="tr-TR" altLang="tr-TR">
                <a:sym typeface="Symbol" pitchFamily="2" charset="2"/>
              </a:rPr>
              <a:t></a:t>
            </a:r>
            <a:r>
              <a:rPr lang="tr-TR" altLang="tr-TR"/>
              <a:t> zaman kombinasyonlarına bağlı olarak, 72 °C / 30 dk, 75 °C / 2.5 dk, 80 °C / 5 s -3.5 dk, 85 °C / 0.13 s ısı uygulamalarında inaktif olmaktadır.</a:t>
            </a:r>
          </a:p>
          <a:p>
            <a:pPr algn="just"/>
            <a:r>
              <a:rPr lang="tr-TR" altLang="tr-TR"/>
              <a:t> Bu enzimin reaktive olmadan tamamen inaktivasyonu için 85 °C / 10 s ısıl işlem uygulanması gerektiği bildirilmiştir </a:t>
            </a:r>
          </a:p>
        </p:txBody>
      </p:sp>
    </p:spTree>
    <p:extLst>
      <p:ext uri="{BB962C8B-B14F-4D97-AF65-F5344CB8AC3E}">
        <p14:creationId xmlns:p14="http://schemas.microsoft.com/office/powerpoint/2010/main" val="2148368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1 Başlık">
            <a:extLst>
              <a:ext uri="{FF2B5EF4-FFF2-40B4-BE49-F238E27FC236}">
                <a16:creationId xmlns:a16="http://schemas.microsoft.com/office/drawing/2014/main" id="{B6FA7B2F-146D-2345-81F8-062EB3D77304}"/>
              </a:ext>
            </a:extLst>
          </p:cNvPr>
          <p:cNvSpPr>
            <a:spLocks noGrp="1"/>
          </p:cNvSpPr>
          <p:nvPr>
            <p:ph type="title"/>
          </p:nvPr>
        </p:nvSpPr>
        <p:spPr>
          <a:xfrm>
            <a:off x="1992313" y="333375"/>
            <a:ext cx="8229600" cy="1143000"/>
          </a:xfrm>
        </p:spPr>
        <p:txBody>
          <a:bodyPr/>
          <a:lstStyle/>
          <a:p>
            <a:r>
              <a:rPr lang="tr-TR" altLang="tr-TR" sz="3600" b="1"/>
              <a:t>Ksantinoksidaz</a:t>
            </a:r>
          </a:p>
        </p:txBody>
      </p:sp>
      <p:sp>
        <p:nvSpPr>
          <p:cNvPr id="336899" name="2 İçerik Yer Tutucusu">
            <a:extLst>
              <a:ext uri="{FF2B5EF4-FFF2-40B4-BE49-F238E27FC236}">
                <a16:creationId xmlns:a16="http://schemas.microsoft.com/office/drawing/2014/main" id="{14A3826C-3CD9-B040-A401-40C20CD218BF}"/>
              </a:ext>
            </a:extLst>
          </p:cNvPr>
          <p:cNvSpPr>
            <a:spLocks noGrp="1"/>
          </p:cNvSpPr>
          <p:nvPr>
            <p:ph idx="1"/>
          </p:nvPr>
        </p:nvSpPr>
        <p:spPr/>
        <p:txBody>
          <a:bodyPr/>
          <a:lstStyle/>
          <a:p>
            <a:pPr algn="just">
              <a:buFont typeface="Wingdings 2" pitchFamily="2" charset="2"/>
              <a:buNone/>
            </a:pPr>
            <a:r>
              <a:rPr lang="tr-TR" altLang="tr-TR"/>
              <a:t>Ksantioksidaz (XO), sütte serum fazında çözünür formda ve yağ globül membran ile ilişkili halde bulunmaktadır. Büyük oranda yağ globül membranında lipoproteinlere absorlanmış mikrozomlarda alkali fosfataz ile birlikte yer almaktadır .</a:t>
            </a:r>
          </a:p>
          <a:p>
            <a:pPr algn="just">
              <a:buFont typeface="Wingdings 2" pitchFamily="2" charset="2"/>
              <a:buNone/>
            </a:pPr>
            <a:r>
              <a:rPr lang="tr-TR" altLang="tr-TR"/>
              <a:t>Ksantinoksidaz; aldehitler, ksantin, hipoksantin, NADH gibi bileşenlerin oksidasyonunu katalize eden spesifik olmayan bir enzimdir </a:t>
            </a:r>
          </a:p>
        </p:txBody>
      </p:sp>
    </p:spTree>
    <p:extLst>
      <p:ext uri="{BB962C8B-B14F-4D97-AF65-F5344CB8AC3E}">
        <p14:creationId xmlns:p14="http://schemas.microsoft.com/office/powerpoint/2010/main" val="2829754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2 İçerik Yer Tutucusu">
            <a:extLst>
              <a:ext uri="{FF2B5EF4-FFF2-40B4-BE49-F238E27FC236}">
                <a16:creationId xmlns:a16="http://schemas.microsoft.com/office/drawing/2014/main" id="{1BDE9456-A556-2741-BFE1-0281CBE87D67}"/>
              </a:ext>
            </a:extLst>
          </p:cNvPr>
          <p:cNvSpPr>
            <a:spLocks noGrp="1"/>
          </p:cNvSpPr>
          <p:nvPr>
            <p:ph idx="1"/>
          </p:nvPr>
        </p:nvSpPr>
        <p:spPr>
          <a:xfrm>
            <a:off x="1992313" y="981075"/>
            <a:ext cx="8229600" cy="5327650"/>
          </a:xfrm>
        </p:spPr>
        <p:txBody>
          <a:bodyPr/>
          <a:lstStyle/>
          <a:p>
            <a:pPr algn="just"/>
            <a:r>
              <a:rPr lang="tr-TR" altLang="tr-TR"/>
              <a:t>Optimum aktivite pH’sı 6-9 arasındadır </a:t>
            </a:r>
          </a:p>
          <a:p>
            <a:pPr algn="just"/>
            <a:r>
              <a:rPr lang="tr-TR" altLang="tr-TR"/>
              <a:t>Ksantinoksidaz, pastörizasyon sıcaklığında (75 °C / 15s) aktif iken 70 °C / 4 dk ısıl işlem sonunda inaktif olmaktadır (Metin, 1996). Ancak, bu enzimin tamamen inaktivasyonu için 77 °C / 15 dk ısıl işlem uygulanması gerektiği bildirilmektedir (Kitchen, 1985). Bazı araştırmacılar 80 °C / 15 s ısıl işlem ile ksantioksidazın aktivitesinin %70’ni kaybettiği ifade ederken (Farkye ve Imadifon, 1995) Sharma ve ark. (2009), 85-90 °C’de ısı uygulaması ile ksantinoksidazın tamamen inaktif hale geçtiğini bildirmektedir. </a:t>
            </a:r>
          </a:p>
        </p:txBody>
      </p:sp>
    </p:spTree>
    <p:extLst>
      <p:ext uri="{BB962C8B-B14F-4D97-AF65-F5344CB8AC3E}">
        <p14:creationId xmlns:p14="http://schemas.microsoft.com/office/powerpoint/2010/main" val="3420635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1 Başlık">
            <a:extLst>
              <a:ext uri="{FF2B5EF4-FFF2-40B4-BE49-F238E27FC236}">
                <a16:creationId xmlns:a16="http://schemas.microsoft.com/office/drawing/2014/main" id="{93F23946-FFD8-4241-A7A9-1E09DF98CEE6}"/>
              </a:ext>
            </a:extLst>
          </p:cNvPr>
          <p:cNvSpPr>
            <a:spLocks noGrp="1"/>
          </p:cNvSpPr>
          <p:nvPr>
            <p:ph type="title"/>
          </p:nvPr>
        </p:nvSpPr>
        <p:spPr>
          <a:xfrm>
            <a:off x="1992313" y="188913"/>
            <a:ext cx="8229600" cy="1143000"/>
          </a:xfrm>
        </p:spPr>
        <p:txBody>
          <a:bodyPr/>
          <a:lstStyle/>
          <a:p>
            <a:r>
              <a:rPr lang="tr-TR" altLang="tr-TR" sz="3600" b="1"/>
              <a:t>Katalaz</a:t>
            </a:r>
          </a:p>
        </p:txBody>
      </p:sp>
      <p:sp>
        <p:nvSpPr>
          <p:cNvPr id="338947" name="2 İçerik Yer Tutucusu">
            <a:extLst>
              <a:ext uri="{FF2B5EF4-FFF2-40B4-BE49-F238E27FC236}">
                <a16:creationId xmlns:a16="http://schemas.microsoft.com/office/drawing/2014/main" id="{89F69B8A-EB7E-3045-9CA8-45B338F73764}"/>
              </a:ext>
            </a:extLst>
          </p:cNvPr>
          <p:cNvSpPr>
            <a:spLocks noGrp="1"/>
          </p:cNvSpPr>
          <p:nvPr>
            <p:ph idx="1"/>
          </p:nvPr>
        </p:nvSpPr>
        <p:spPr>
          <a:xfrm>
            <a:off x="1981200" y="1341438"/>
            <a:ext cx="8229600" cy="4983162"/>
          </a:xfrm>
        </p:spPr>
        <p:txBody>
          <a:bodyPr/>
          <a:lstStyle/>
          <a:p>
            <a:pPr algn="just">
              <a:buFont typeface="Wingdings 2" pitchFamily="2" charset="2"/>
              <a:buNone/>
            </a:pPr>
            <a:r>
              <a:rPr lang="tr-TR" altLang="tr-TR"/>
              <a:t>Katalaz enzimi hidrojen peroksidi su ve oksijene katalize edebilme yeteneğine sahip doğal bir süt enzimidir. Somatik hücre sayısı yüksek ve mastitisli sütlerde katalaz aktivitesi artmakta ve dolayısıyla sütte istenmeyen kalitenin bir göstergesi olarak kullanılmaktadır </a:t>
            </a:r>
          </a:p>
          <a:p>
            <a:pPr algn="just">
              <a:buFont typeface="Wingdings" pitchFamily="2" charset="2"/>
              <a:buChar char="§"/>
            </a:pPr>
            <a:r>
              <a:rPr lang="tr-TR" altLang="tr-TR"/>
              <a:t>Bu enzimin optimum çalışma sıcaklığı 38 °C, pH’sı ise 7 civarındadır </a:t>
            </a:r>
          </a:p>
          <a:p>
            <a:pPr algn="just">
              <a:buFont typeface="Wingdings" pitchFamily="2" charset="2"/>
              <a:buChar char="§"/>
            </a:pPr>
            <a:r>
              <a:rPr lang="tr-TR" altLang="tr-TR"/>
              <a:t>Katalaz enziminin ısı stabilitesi yüksektir. Tampon ortamda 70 °C’de 30 dakikalık ısıl işlem sonucunda katalaz aktivitesinin tamamen, 72 °C’de 15 s ısıl işlem sonunda ise %60 oranında kaybolduğu belirlenmiştir </a:t>
            </a:r>
          </a:p>
        </p:txBody>
      </p:sp>
    </p:spTree>
    <p:extLst>
      <p:ext uri="{BB962C8B-B14F-4D97-AF65-F5344CB8AC3E}">
        <p14:creationId xmlns:p14="http://schemas.microsoft.com/office/powerpoint/2010/main" val="1381126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2 İçerik Yer Tutucusu">
            <a:extLst>
              <a:ext uri="{FF2B5EF4-FFF2-40B4-BE49-F238E27FC236}">
                <a16:creationId xmlns:a16="http://schemas.microsoft.com/office/drawing/2014/main" id="{E9F779FD-F5C2-914B-84BE-36EE7FED495A}"/>
              </a:ext>
            </a:extLst>
          </p:cNvPr>
          <p:cNvSpPr>
            <a:spLocks noGrp="1"/>
          </p:cNvSpPr>
          <p:nvPr>
            <p:ph idx="1"/>
          </p:nvPr>
        </p:nvSpPr>
        <p:spPr>
          <a:xfrm>
            <a:off x="1981200" y="1844676"/>
            <a:ext cx="8229600" cy="4479925"/>
          </a:xfrm>
        </p:spPr>
        <p:txBody>
          <a:bodyPr/>
          <a:lstStyle/>
          <a:p>
            <a:pPr algn="just"/>
            <a:r>
              <a:rPr lang="tr-TR" altLang="tr-TR"/>
              <a:t>Katalaz enzimi pastörizasyon yeterliliğinin test indikatörlerinden birisi olarak kabul edilmektedir. Son zamanlarda, sütte aktif katalaz enziminin varlığı, termizasyon uygulanmış sütten üretilen peynirler için bir indikatör olarak değerlendirilmektedir. </a:t>
            </a:r>
          </a:p>
          <a:p>
            <a:pPr algn="just">
              <a:buFont typeface="Wingdings 2" pitchFamily="2" charset="2"/>
              <a:buNone/>
            </a:pPr>
            <a:endParaRPr lang="tr-TR" altLang="tr-TR"/>
          </a:p>
        </p:txBody>
      </p:sp>
    </p:spTree>
    <p:extLst>
      <p:ext uri="{BB962C8B-B14F-4D97-AF65-F5344CB8AC3E}">
        <p14:creationId xmlns:p14="http://schemas.microsoft.com/office/powerpoint/2010/main" val="3671707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1 Başlık">
            <a:extLst>
              <a:ext uri="{FF2B5EF4-FFF2-40B4-BE49-F238E27FC236}">
                <a16:creationId xmlns:a16="http://schemas.microsoft.com/office/drawing/2014/main" id="{CA8C36FC-8E71-C744-B62D-9C2AE49DB52E}"/>
              </a:ext>
            </a:extLst>
          </p:cNvPr>
          <p:cNvSpPr>
            <a:spLocks noGrp="1"/>
          </p:cNvSpPr>
          <p:nvPr>
            <p:ph type="title"/>
          </p:nvPr>
        </p:nvSpPr>
        <p:spPr>
          <a:xfrm>
            <a:off x="2135188" y="260350"/>
            <a:ext cx="8229600" cy="1143000"/>
          </a:xfrm>
        </p:spPr>
        <p:txBody>
          <a:bodyPr/>
          <a:lstStyle/>
          <a:p>
            <a:r>
              <a:rPr lang="tr-TR" altLang="tr-TR" sz="3600" b="1"/>
              <a:t>Proteinazlar</a:t>
            </a:r>
          </a:p>
        </p:txBody>
      </p:sp>
      <p:sp>
        <p:nvSpPr>
          <p:cNvPr id="340995" name="2 İçerik Yer Tutucusu">
            <a:extLst>
              <a:ext uri="{FF2B5EF4-FFF2-40B4-BE49-F238E27FC236}">
                <a16:creationId xmlns:a16="http://schemas.microsoft.com/office/drawing/2014/main" id="{023FF11C-1138-9548-BE45-506F03F355B2}"/>
              </a:ext>
            </a:extLst>
          </p:cNvPr>
          <p:cNvSpPr>
            <a:spLocks noGrp="1"/>
          </p:cNvSpPr>
          <p:nvPr>
            <p:ph idx="1"/>
          </p:nvPr>
        </p:nvSpPr>
        <p:spPr>
          <a:xfrm>
            <a:off x="1981200" y="1412876"/>
            <a:ext cx="8229600" cy="4911725"/>
          </a:xfrm>
        </p:spPr>
        <p:txBody>
          <a:bodyPr/>
          <a:lstStyle/>
          <a:p>
            <a:pPr algn="just">
              <a:buFont typeface="Wingdings 2" pitchFamily="2" charset="2"/>
              <a:buNone/>
            </a:pPr>
            <a:r>
              <a:rPr lang="tr-TR" altLang="tr-TR"/>
              <a:t>Proteinazlar, proteinler üzerine etki eden bir enzim grubudur. Bazı proteazlar mikrobiyel kaynaklı iken, bazıları kandan süte geçmektedir. </a:t>
            </a:r>
          </a:p>
          <a:p>
            <a:pPr algn="just">
              <a:buFont typeface="Wingdings 2" pitchFamily="2" charset="2"/>
              <a:buNone/>
            </a:pPr>
            <a:r>
              <a:rPr lang="tr-TR" altLang="tr-TR"/>
              <a:t>İnek sütünde plazmin, plazminojen, plazminojen aktivatörleri, trombin, katepsin D, asidik süt proteazları ve aminopeptidazları içeren çok sayıda proteaz bulunmaktadır </a:t>
            </a:r>
          </a:p>
        </p:txBody>
      </p:sp>
    </p:spTree>
    <p:extLst>
      <p:ext uri="{BB962C8B-B14F-4D97-AF65-F5344CB8AC3E}">
        <p14:creationId xmlns:p14="http://schemas.microsoft.com/office/powerpoint/2010/main" val="248511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2 İçerik Yer Tutucusu">
            <a:extLst>
              <a:ext uri="{FF2B5EF4-FFF2-40B4-BE49-F238E27FC236}">
                <a16:creationId xmlns:a16="http://schemas.microsoft.com/office/drawing/2014/main" id="{F193646E-593A-2B43-9084-CD084D08E447}"/>
              </a:ext>
            </a:extLst>
          </p:cNvPr>
          <p:cNvSpPr>
            <a:spLocks noGrp="1"/>
          </p:cNvSpPr>
          <p:nvPr>
            <p:ph idx="1"/>
          </p:nvPr>
        </p:nvSpPr>
        <p:spPr>
          <a:xfrm>
            <a:off x="1992313" y="981076"/>
            <a:ext cx="8229600" cy="5184775"/>
          </a:xfrm>
        </p:spPr>
        <p:txBody>
          <a:bodyPr/>
          <a:lstStyle/>
          <a:p>
            <a:pPr algn="just">
              <a:buFont typeface="Wingdings 2" pitchFamily="2" charset="2"/>
              <a:buNone/>
            </a:pPr>
            <a:r>
              <a:rPr lang="tr-TR" altLang="tr-TR"/>
              <a:t>Proteinazların neden olduğu biyokimyasal değişimler bazı süt ürünlerinin kalite özellikleri üzerine olumlu veya olumsuz etkisi olmaktadır. Örneğin; peynir olgunlaşması sırasında aminoasit birikimi karakteristik tat-aromanın belirginleşmesinde etkili iken, belirli düzeyin üzerinde aminoasit birikimi tat/aroma kusurlarına yol açabilmektedir. </a:t>
            </a:r>
          </a:p>
          <a:p>
            <a:pPr algn="just">
              <a:buFont typeface="Wingdings 2" pitchFamily="2" charset="2"/>
              <a:buNone/>
            </a:pPr>
            <a:r>
              <a:rPr lang="tr-TR" altLang="tr-TR"/>
              <a:t>UHT sütlerde ise, depolama süresince karşılaşılan jelasyon proteinazların varlığı ile ilişkilendirilmektedir. </a:t>
            </a:r>
          </a:p>
          <a:p>
            <a:endParaRPr lang="tr-TR" altLang="tr-TR"/>
          </a:p>
        </p:txBody>
      </p:sp>
    </p:spTree>
    <p:extLst>
      <p:ext uri="{BB962C8B-B14F-4D97-AF65-F5344CB8AC3E}">
        <p14:creationId xmlns:p14="http://schemas.microsoft.com/office/powerpoint/2010/main" val="670921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2 İçerik Yer Tutucusu">
            <a:extLst>
              <a:ext uri="{FF2B5EF4-FFF2-40B4-BE49-F238E27FC236}">
                <a16:creationId xmlns:a16="http://schemas.microsoft.com/office/drawing/2014/main" id="{884EFFE4-B486-5844-AEE0-780FF3B18E1C}"/>
              </a:ext>
            </a:extLst>
          </p:cNvPr>
          <p:cNvSpPr>
            <a:spLocks noGrp="1"/>
          </p:cNvSpPr>
          <p:nvPr>
            <p:ph idx="1"/>
          </p:nvPr>
        </p:nvSpPr>
        <p:spPr>
          <a:xfrm>
            <a:off x="1981200" y="692150"/>
            <a:ext cx="8229600" cy="5632450"/>
          </a:xfrm>
        </p:spPr>
        <p:txBody>
          <a:bodyPr/>
          <a:lstStyle/>
          <a:p>
            <a:pPr algn="just">
              <a:buFont typeface="Wingdings 2" pitchFamily="2" charset="2"/>
              <a:buNone/>
            </a:pPr>
            <a:r>
              <a:rPr lang="tr-TR" altLang="tr-TR" b="1">
                <a:solidFill>
                  <a:srgbClr val="FF0000"/>
                </a:solidFill>
              </a:rPr>
              <a:t>Plazmin, </a:t>
            </a:r>
            <a:r>
              <a:rPr lang="tr-TR" altLang="tr-TR"/>
              <a:t>sütün temel proteolitik enzimidir ve yaklaşık pH 7.5’da ve 37°C’de optimum aktivite gösterdiği için genellikle süt alkali proteinazı olarak adlandırılmaktadır .</a:t>
            </a:r>
          </a:p>
          <a:p>
            <a:pPr algn="just">
              <a:buFont typeface="Wingdings 2" pitchFamily="2" charset="2"/>
              <a:buNone/>
            </a:pPr>
            <a:r>
              <a:rPr lang="tr-TR" altLang="tr-TR"/>
              <a:t>Plazmin, sütte hem aktif enzim formunda hem de inaktif zimojen ve plazminojen formunda bulunmaktadır ve aktif enzim ile inaktif enzim arasındaki oran 1:5’dir .</a:t>
            </a:r>
          </a:p>
          <a:p>
            <a:pPr algn="just">
              <a:buFont typeface="Wingdings 2" pitchFamily="2" charset="2"/>
              <a:buNone/>
            </a:pPr>
            <a:r>
              <a:rPr lang="tr-TR" altLang="tr-TR"/>
              <a:t>Plazminin spesifik aktivitesi plazmin inhibitörleri ve plazminojen aktivatörlerine bağlıdır ve bu enzim ısıya karşı oldukça stabildir. 72 °C’ de 15 saniye süre ile gerçekleştirilen pastörizasyon sonucunda plazmin aktivitesinin sadece %10-17’si azalmaktadır</a:t>
            </a:r>
          </a:p>
        </p:txBody>
      </p:sp>
    </p:spTree>
    <p:extLst>
      <p:ext uri="{BB962C8B-B14F-4D97-AF65-F5344CB8AC3E}">
        <p14:creationId xmlns:p14="http://schemas.microsoft.com/office/powerpoint/2010/main" val="836144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2 İçerik Yer Tutucusu">
            <a:extLst>
              <a:ext uri="{FF2B5EF4-FFF2-40B4-BE49-F238E27FC236}">
                <a16:creationId xmlns:a16="http://schemas.microsoft.com/office/drawing/2014/main" id="{BE361EAA-1D85-0A43-B5E3-03D1A8232FFC}"/>
              </a:ext>
            </a:extLst>
          </p:cNvPr>
          <p:cNvSpPr>
            <a:spLocks noGrp="1"/>
          </p:cNvSpPr>
          <p:nvPr>
            <p:ph idx="1"/>
          </p:nvPr>
        </p:nvSpPr>
        <p:spPr>
          <a:xfrm>
            <a:off x="1981200" y="692150"/>
            <a:ext cx="8229600" cy="5632450"/>
          </a:xfrm>
        </p:spPr>
        <p:txBody>
          <a:bodyPr/>
          <a:lstStyle/>
          <a:p>
            <a:pPr algn="just"/>
            <a:r>
              <a:rPr lang="tr-TR" altLang="tr-TR"/>
              <a:t>Plazmin, hem β-CN hem de α</a:t>
            </a:r>
            <a:r>
              <a:rPr lang="tr-TR" altLang="tr-TR" baseline="-25000"/>
              <a:t>s2</a:t>
            </a:r>
            <a:r>
              <a:rPr lang="tr-TR" altLang="tr-TR"/>
              <a:t>-CN etki etmektedir. </a:t>
            </a:r>
            <a:r>
              <a:rPr lang="tr-TR" altLang="tr-TR">
                <a:sym typeface="Symbol" pitchFamily="2" charset="2"/>
              </a:rPr>
              <a:t></a:t>
            </a:r>
            <a:r>
              <a:rPr lang="tr-TR" altLang="tr-TR"/>
              <a:t>-CN, plazmin ile degradasyona karşı biraz daha dirençlidir. Kazeinin degragasyon ürünleri tat bozukluğu ve acı tadın oluşumuna neden olmaktadır. </a:t>
            </a:r>
          </a:p>
          <a:p>
            <a:pPr algn="just"/>
            <a:r>
              <a:rPr lang="tr-TR" altLang="tr-TR"/>
              <a:t>Plazmin aktivitesi peynir üretiminde rennet ile koagülasyon süresi, pıhtı sıkılığı ve sinerez gibi özellikleri de etkilemektedir. </a:t>
            </a:r>
          </a:p>
          <a:p>
            <a:pPr algn="just">
              <a:buFont typeface="Wingdings 2" pitchFamily="2" charset="2"/>
              <a:buNone/>
            </a:pPr>
            <a:endParaRPr lang="tr-TR" altLang="tr-TR"/>
          </a:p>
          <a:p>
            <a:pPr algn="just">
              <a:buFont typeface="Wingdings 2" pitchFamily="2" charset="2"/>
              <a:buNone/>
            </a:pPr>
            <a:endParaRPr lang="tr-TR" altLang="tr-TR"/>
          </a:p>
        </p:txBody>
      </p:sp>
    </p:spTree>
    <p:extLst>
      <p:ext uri="{BB962C8B-B14F-4D97-AF65-F5344CB8AC3E}">
        <p14:creationId xmlns:p14="http://schemas.microsoft.com/office/powerpoint/2010/main" val="385574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1 Başlık">
            <a:extLst>
              <a:ext uri="{FF2B5EF4-FFF2-40B4-BE49-F238E27FC236}">
                <a16:creationId xmlns:a16="http://schemas.microsoft.com/office/drawing/2014/main" id="{A9023A8A-AAE5-BB46-A2BA-7315F422101B}"/>
              </a:ext>
            </a:extLst>
          </p:cNvPr>
          <p:cNvSpPr>
            <a:spLocks noGrp="1"/>
          </p:cNvSpPr>
          <p:nvPr>
            <p:ph type="title"/>
          </p:nvPr>
        </p:nvSpPr>
        <p:spPr>
          <a:xfrm>
            <a:off x="1981200" y="620713"/>
            <a:ext cx="8229600" cy="863600"/>
          </a:xfrm>
        </p:spPr>
        <p:txBody>
          <a:bodyPr/>
          <a:lstStyle/>
          <a:p>
            <a:r>
              <a:rPr lang="tr-TR" altLang="tr-TR" sz="4000" b="1" i="1">
                <a:latin typeface="Arial" panose="020B0604020202020204" pitchFamily="34" charset="0"/>
                <a:cs typeface="Arial" panose="020B0604020202020204" pitchFamily="34" charset="0"/>
              </a:rPr>
              <a:t>Enzim</a:t>
            </a:r>
          </a:p>
        </p:txBody>
      </p:sp>
      <p:sp>
        <p:nvSpPr>
          <p:cNvPr id="299011" name="2 İçerik Yer Tutucusu">
            <a:extLst>
              <a:ext uri="{FF2B5EF4-FFF2-40B4-BE49-F238E27FC236}">
                <a16:creationId xmlns:a16="http://schemas.microsoft.com/office/drawing/2014/main" id="{59DDDEAD-D913-6843-9036-05AB8C848D82}"/>
              </a:ext>
            </a:extLst>
          </p:cNvPr>
          <p:cNvSpPr>
            <a:spLocks noGrp="1"/>
          </p:cNvSpPr>
          <p:nvPr>
            <p:ph idx="1"/>
          </p:nvPr>
        </p:nvSpPr>
        <p:spPr>
          <a:xfrm>
            <a:off x="1981200" y="1557338"/>
            <a:ext cx="8229600" cy="4767262"/>
          </a:xfrm>
        </p:spPr>
        <p:txBody>
          <a:bodyPr/>
          <a:lstStyle/>
          <a:p>
            <a:pPr algn="just">
              <a:buFont typeface="Wingdings 2" pitchFamily="2" charset="2"/>
              <a:buNone/>
            </a:pPr>
            <a:r>
              <a:rPr lang="tr-TR" altLang="tr-TR">
                <a:latin typeface="Arial" panose="020B0604020202020204" pitchFamily="34" charset="0"/>
                <a:cs typeface="Arial" panose="020B0604020202020204" pitchFamily="34" charset="0"/>
              </a:rPr>
              <a:t>Canlı hücreler tarafından sentezlenen organik ve katalitik bileşiklerdir. “Biyokatalizör” olarak adlandırılmaktadır. Diğer katalizörlerden kolloidal protein yapılarından dolayı duyarlılıkları ile ayrılmaktadır. Bu nedenle şöyle tanımlanabilir;</a:t>
            </a:r>
          </a:p>
          <a:p>
            <a:pPr algn="just">
              <a:buFont typeface="Wingdings 2" pitchFamily="2" charset="2"/>
              <a:buNone/>
            </a:pPr>
            <a:endParaRPr lang="tr-TR" altLang="tr-TR">
              <a:latin typeface="Arial" panose="020B0604020202020204" pitchFamily="34" charset="0"/>
              <a:cs typeface="Arial" panose="020B0604020202020204" pitchFamily="34" charset="0"/>
            </a:endParaRPr>
          </a:p>
          <a:p>
            <a:pPr algn="just">
              <a:buFont typeface="Wingdings 2" pitchFamily="2" charset="2"/>
              <a:buNone/>
            </a:pPr>
            <a:r>
              <a:rPr lang="tr-TR" altLang="tr-TR" b="1" i="1">
                <a:solidFill>
                  <a:srgbClr val="FF0000"/>
                </a:solidFill>
                <a:latin typeface="Arial" panose="020B0604020202020204" pitchFamily="34" charset="0"/>
                <a:cs typeface="Arial" panose="020B0604020202020204" pitchFamily="34" charset="0"/>
              </a:rPr>
              <a:t>Enzim; </a:t>
            </a:r>
            <a:r>
              <a:rPr lang="tr-TR" altLang="tr-TR">
                <a:latin typeface="Arial" panose="020B0604020202020204" pitchFamily="34" charset="0"/>
                <a:cs typeface="Arial" panose="020B0604020202020204" pitchFamily="34" charset="0"/>
              </a:rPr>
              <a:t>organizma tarafından protein yapısında üretilen ve çok düşük miktarları bile, gerek hücre içinde ve gerekse hücre dışındaki biyokimyasal reaksiyonları gerçekleştiren spesifik organik maddelerdir.</a:t>
            </a:r>
            <a:endParaRPr lang="tr-TR" altLang="tr-TR" b="1" i="1">
              <a:latin typeface="Arial" panose="020B0604020202020204" pitchFamily="34" charset="0"/>
              <a:cs typeface="Arial" panose="020B0604020202020204" pitchFamily="34" charset="0"/>
            </a:endParaRPr>
          </a:p>
          <a:p>
            <a:pPr>
              <a:buFont typeface="Wingdings 2" pitchFamily="2" charset="2"/>
              <a:buNone/>
            </a:pPr>
            <a:endParaRPr lang="tr-TR" altLang="tr-TR"/>
          </a:p>
        </p:txBody>
      </p:sp>
    </p:spTree>
    <p:extLst>
      <p:ext uri="{BB962C8B-B14F-4D97-AF65-F5344CB8AC3E}">
        <p14:creationId xmlns:p14="http://schemas.microsoft.com/office/powerpoint/2010/main" val="900986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2 İçerik Yer Tutucusu">
            <a:extLst>
              <a:ext uri="{FF2B5EF4-FFF2-40B4-BE49-F238E27FC236}">
                <a16:creationId xmlns:a16="http://schemas.microsoft.com/office/drawing/2014/main" id="{DAF7BCCD-9796-3344-A4B3-04FF6485C320}"/>
              </a:ext>
            </a:extLst>
          </p:cNvPr>
          <p:cNvSpPr>
            <a:spLocks noGrp="1"/>
          </p:cNvSpPr>
          <p:nvPr>
            <p:ph idx="1"/>
          </p:nvPr>
        </p:nvSpPr>
        <p:spPr>
          <a:xfrm>
            <a:off x="1981200" y="836614"/>
            <a:ext cx="8229600" cy="5487987"/>
          </a:xfrm>
        </p:spPr>
        <p:txBody>
          <a:bodyPr/>
          <a:lstStyle/>
          <a:p>
            <a:pPr>
              <a:buFont typeface="Wingdings 2" pitchFamily="2" charset="2"/>
              <a:buNone/>
            </a:pPr>
            <a:r>
              <a:rPr lang="tr-TR" altLang="tr-TR">
                <a:solidFill>
                  <a:srgbClr val="FF0000"/>
                </a:solidFill>
              </a:rPr>
              <a:t>Asit proteazların</a:t>
            </a:r>
            <a:r>
              <a:rPr lang="tr-TR" altLang="tr-TR"/>
              <a:t> </a:t>
            </a:r>
          </a:p>
          <a:p>
            <a:r>
              <a:rPr lang="tr-TR" altLang="tr-TR"/>
              <a:t>optimum aktivite gösterdiği pH değeri 4’dür.</a:t>
            </a:r>
          </a:p>
          <a:p>
            <a:r>
              <a:rPr lang="tr-TR" altLang="tr-TR"/>
              <a:t>Asit proteazlar, alkali proteazlara oranla ısıya karşı daha duyarlıdır. Bu enzim, 60 °C/10 dk ısıl işlemden sonra aktivitesinin %70’ini, 78 °C/10 dk ısıl işlem sonrasında ise aktivitesinin %1’ini koruyabilmektedir.</a:t>
            </a:r>
          </a:p>
          <a:p>
            <a:r>
              <a:rPr lang="tr-TR" altLang="tr-TR"/>
              <a:t>Asit proteazlar, β- ve </a:t>
            </a:r>
            <a:r>
              <a:rPr lang="tr-TR" altLang="tr-TR">
                <a:sym typeface="Symbol" pitchFamily="2" charset="2"/>
              </a:rPr>
              <a:t></a:t>
            </a:r>
            <a:r>
              <a:rPr lang="tr-TR" altLang="tr-TR"/>
              <a:t>-CN’ye oranla α-CN’yi daha fazla hidrolize edebilmektedir ve peynir olgunlaşmasında önemli rol oynamaktadır. </a:t>
            </a:r>
          </a:p>
          <a:p>
            <a:endParaRPr lang="tr-TR" altLang="tr-TR"/>
          </a:p>
        </p:txBody>
      </p:sp>
    </p:spTree>
    <p:extLst>
      <p:ext uri="{BB962C8B-B14F-4D97-AF65-F5344CB8AC3E}">
        <p14:creationId xmlns:p14="http://schemas.microsoft.com/office/powerpoint/2010/main" val="493721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1 Başlık">
            <a:extLst>
              <a:ext uri="{FF2B5EF4-FFF2-40B4-BE49-F238E27FC236}">
                <a16:creationId xmlns:a16="http://schemas.microsoft.com/office/drawing/2014/main" id="{1E9655E8-D69F-004D-B93D-627CF47BDA86}"/>
              </a:ext>
            </a:extLst>
          </p:cNvPr>
          <p:cNvSpPr>
            <a:spLocks noGrp="1"/>
          </p:cNvSpPr>
          <p:nvPr>
            <p:ph type="title"/>
          </p:nvPr>
        </p:nvSpPr>
        <p:spPr>
          <a:xfrm>
            <a:off x="1992313" y="476250"/>
            <a:ext cx="8229600" cy="1143000"/>
          </a:xfrm>
        </p:spPr>
        <p:txBody>
          <a:bodyPr/>
          <a:lstStyle/>
          <a:p>
            <a:r>
              <a:rPr lang="tr-TR" altLang="tr-TR" sz="3600" b="1"/>
              <a:t>Lipoprotein Lipaz</a:t>
            </a:r>
          </a:p>
        </p:txBody>
      </p:sp>
      <p:sp>
        <p:nvSpPr>
          <p:cNvPr id="346115" name="2 İçerik Yer Tutucusu">
            <a:extLst>
              <a:ext uri="{FF2B5EF4-FFF2-40B4-BE49-F238E27FC236}">
                <a16:creationId xmlns:a16="http://schemas.microsoft.com/office/drawing/2014/main" id="{09270C4D-B662-004F-ABE4-83643C596228}"/>
              </a:ext>
            </a:extLst>
          </p:cNvPr>
          <p:cNvSpPr>
            <a:spLocks noGrp="1"/>
          </p:cNvSpPr>
          <p:nvPr>
            <p:ph idx="1"/>
          </p:nvPr>
        </p:nvSpPr>
        <p:spPr/>
        <p:txBody>
          <a:bodyPr/>
          <a:lstStyle/>
          <a:p>
            <a:pPr algn="just">
              <a:buFont typeface="Wingdings 2" pitchFamily="2" charset="2"/>
              <a:buNone/>
            </a:pPr>
            <a:r>
              <a:rPr lang="tr-TR" altLang="tr-TR"/>
              <a:t>Lipoprotein lipaz (LPL) sütte trigliseridlerin hidrolizasyonundan (lipoliz) sorumlu doğal bir enzimdir .</a:t>
            </a:r>
          </a:p>
          <a:p>
            <a:pPr algn="just">
              <a:buFont typeface="Wingdings" pitchFamily="2" charset="2"/>
              <a:buChar char="§"/>
            </a:pPr>
            <a:r>
              <a:rPr lang="tr-TR" altLang="tr-TR"/>
              <a:t>LPL, süt türüne göre değişkenlik göstermekle birlikte büyük oranda kazein miselleri ile ilişkili olarak plazmada ve yağ globül membranında yer almaktadır .</a:t>
            </a:r>
          </a:p>
          <a:p>
            <a:pPr algn="just">
              <a:buFont typeface="Wingdings 2" pitchFamily="2" charset="2"/>
              <a:buNone/>
            </a:pPr>
            <a:r>
              <a:rPr lang="tr-TR" altLang="tr-TR"/>
              <a:t>   Yağ globül membranı herhangi bir fiziksel nedenle hasar görmediği sürece LPL trigliseridler üzerinde etki göstermemektedir </a:t>
            </a:r>
          </a:p>
        </p:txBody>
      </p:sp>
    </p:spTree>
    <p:extLst>
      <p:ext uri="{BB962C8B-B14F-4D97-AF65-F5344CB8AC3E}">
        <p14:creationId xmlns:p14="http://schemas.microsoft.com/office/powerpoint/2010/main" val="2588887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2 İçerik Yer Tutucusu">
            <a:extLst>
              <a:ext uri="{FF2B5EF4-FFF2-40B4-BE49-F238E27FC236}">
                <a16:creationId xmlns:a16="http://schemas.microsoft.com/office/drawing/2014/main" id="{00D2A5A5-3DB1-EC42-A9F8-741070612E88}"/>
              </a:ext>
            </a:extLst>
          </p:cNvPr>
          <p:cNvSpPr>
            <a:spLocks noGrp="1"/>
          </p:cNvSpPr>
          <p:nvPr>
            <p:ph idx="1"/>
          </p:nvPr>
        </p:nvSpPr>
        <p:spPr>
          <a:xfrm>
            <a:off x="1981200" y="836614"/>
            <a:ext cx="8229600" cy="5487987"/>
          </a:xfrm>
        </p:spPr>
        <p:txBody>
          <a:bodyPr/>
          <a:lstStyle/>
          <a:p>
            <a:pPr algn="just"/>
            <a:r>
              <a:rPr lang="tr-TR" altLang="tr-TR"/>
              <a:t>LPL aktivitesi sonucu trigliseridlerden optimum koşullar altında her dakikada 2 μmol serbest yağ asidi oluşmaktadır. </a:t>
            </a:r>
          </a:p>
          <a:p>
            <a:pPr algn="just"/>
            <a:r>
              <a:rPr lang="tr-TR" altLang="tr-TR"/>
              <a:t>LPL, ısıya oldukça duyarlı bir enzimdir ve pastörizasyon sıcaklığında aktivitesinin büyük kısmını (~%97), 72°C’ de 11.8 s veya 75 °C’de 15 s’de ise aktivitesinin tamamını kaybetmektedir </a:t>
            </a:r>
          </a:p>
        </p:txBody>
      </p:sp>
    </p:spTree>
    <p:extLst>
      <p:ext uri="{BB962C8B-B14F-4D97-AF65-F5344CB8AC3E}">
        <p14:creationId xmlns:p14="http://schemas.microsoft.com/office/powerpoint/2010/main" val="917403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2 İçerik Yer Tutucusu">
            <a:extLst>
              <a:ext uri="{FF2B5EF4-FFF2-40B4-BE49-F238E27FC236}">
                <a16:creationId xmlns:a16="http://schemas.microsoft.com/office/drawing/2014/main" id="{6E999AE9-A02F-944B-9E33-057D2F6286E5}"/>
              </a:ext>
            </a:extLst>
          </p:cNvPr>
          <p:cNvSpPr>
            <a:spLocks noGrp="1"/>
          </p:cNvSpPr>
          <p:nvPr>
            <p:ph idx="1"/>
          </p:nvPr>
        </p:nvSpPr>
        <p:spPr>
          <a:xfrm>
            <a:off x="1981200" y="908050"/>
            <a:ext cx="8229600" cy="5416550"/>
          </a:xfrm>
        </p:spPr>
        <p:txBody>
          <a:bodyPr>
            <a:normAutofit lnSpcReduction="10000"/>
          </a:bodyPr>
          <a:lstStyle/>
          <a:p>
            <a:pPr algn="just">
              <a:buFont typeface="Wingdings 2" pitchFamily="2" charset="2"/>
              <a:buNone/>
            </a:pPr>
            <a:r>
              <a:rPr lang="tr-TR" altLang="tr-TR"/>
              <a:t>Sütte bulunan enzimler 2 kaynaktan ileri gelir;</a:t>
            </a:r>
          </a:p>
          <a:p>
            <a:pPr algn="just">
              <a:buFont typeface="Wingdings" pitchFamily="2" charset="2"/>
              <a:buChar char="v"/>
            </a:pPr>
            <a:r>
              <a:rPr lang="tr-TR" altLang="tr-TR"/>
              <a:t>Sütün </a:t>
            </a:r>
            <a:r>
              <a:rPr lang="tr-TR" altLang="tr-TR">
                <a:solidFill>
                  <a:srgbClr val="FF0000"/>
                </a:solidFill>
              </a:rPr>
              <a:t>“</a:t>
            </a:r>
            <a:r>
              <a:rPr lang="tr-TR" altLang="tr-TR" i="1">
                <a:solidFill>
                  <a:srgbClr val="FF0000"/>
                </a:solidFill>
              </a:rPr>
              <a:t>doğal enzimleri</a:t>
            </a:r>
            <a:r>
              <a:rPr lang="tr-TR" altLang="tr-TR">
                <a:solidFill>
                  <a:srgbClr val="FF0000"/>
                </a:solidFill>
              </a:rPr>
              <a:t>”, </a:t>
            </a:r>
            <a:r>
              <a:rPr lang="tr-TR" altLang="tr-TR"/>
              <a:t>meme dokusu hücrelerinden, kan plazması ile lökositlerden ve salgı hücre stoplazmasından süte geçmektedir </a:t>
            </a:r>
          </a:p>
          <a:p>
            <a:pPr algn="just">
              <a:buFont typeface="Wingdings" pitchFamily="2" charset="2"/>
              <a:buChar char="v"/>
            </a:pPr>
            <a:r>
              <a:rPr lang="tr-TR" altLang="tr-TR"/>
              <a:t>Süte kontamine olan mikroorganizmalar tarafından sentezlen grup ise </a:t>
            </a:r>
            <a:r>
              <a:rPr lang="tr-TR" altLang="tr-TR">
                <a:solidFill>
                  <a:srgbClr val="FF0000"/>
                </a:solidFill>
              </a:rPr>
              <a:t>“</a:t>
            </a:r>
            <a:r>
              <a:rPr lang="tr-TR" altLang="tr-TR" i="1">
                <a:solidFill>
                  <a:srgbClr val="FF0000"/>
                </a:solidFill>
              </a:rPr>
              <a:t>mikrobiyel kaynaklı enzimler</a:t>
            </a:r>
            <a:r>
              <a:rPr lang="tr-TR" altLang="tr-TR">
                <a:solidFill>
                  <a:srgbClr val="FF0000"/>
                </a:solidFill>
              </a:rPr>
              <a:t>” </a:t>
            </a:r>
            <a:r>
              <a:rPr lang="tr-TR" altLang="tr-TR"/>
              <a:t>olarak nitelendirilmektedir.</a:t>
            </a:r>
          </a:p>
          <a:p>
            <a:pPr algn="just">
              <a:buFont typeface="Wingdings" pitchFamily="2" charset="2"/>
              <a:buChar char="v"/>
            </a:pPr>
            <a:endParaRPr lang="tr-TR" altLang="tr-TR"/>
          </a:p>
          <a:p>
            <a:pPr algn="just">
              <a:buFont typeface="Wingdings 2" pitchFamily="2" charset="2"/>
              <a:buNone/>
            </a:pPr>
            <a:r>
              <a:rPr lang="tr-TR" altLang="tr-TR"/>
              <a:t>Her iki grupta yer alan enzimler süt ve ürünlerinde meydana gelen biyokimyasal reaksiyonlarda katalizör olarak rol almakta ve sütün yapısında, tat ve aromasında olumlu veya olumsuz bazı değişiklere neden olmaktadır </a:t>
            </a:r>
          </a:p>
          <a:p>
            <a:endParaRPr lang="tr-TR" altLang="tr-TR"/>
          </a:p>
        </p:txBody>
      </p:sp>
    </p:spTree>
    <p:extLst>
      <p:ext uri="{BB962C8B-B14F-4D97-AF65-F5344CB8AC3E}">
        <p14:creationId xmlns:p14="http://schemas.microsoft.com/office/powerpoint/2010/main" val="976858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2 İçerik Yer Tutucusu">
            <a:extLst>
              <a:ext uri="{FF2B5EF4-FFF2-40B4-BE49-F238E27FC236}">
                <a16:creationId xmlns:a16="http://schemas.microsoft.com/office/drawing/2014/main" id="{CDAE837B-6D65-2B40-99E4-C2B17A951CB5}"/>
              </a:ext>
            </a:extLst>
          </p:cNvPr>
          <p:cNvSpPr>
            <a:spLocks noGrp="1"/>
          </p:cNvSpPr>
          <p:nvPr>
            <p:ph idx="1"/>
          </p:nvPr>
        </p:nvSpPr>
        <p:spPr>
          <a:xfrm>
            <a:off x="1981200" y="1052514"/>
            <a:ext cx="8229600" cy="5272087"/>
          </a:xfrm>
        </p:spPr>
        <p:txBody>
          <a:bodyPr/>
          <a:lstStyle/>
          <a:p>
            <a:pPr>
              <a:buFont typeface="Wingdings 2" pitchFamily="2" charset="2"/>
              <a:buNone/>
            </a:pPr>
            <a:r>
              <a:rPr lang="tr-TR" altLang="tr-TR"/>
              <a:t>Bazı doğal süt enzimleri, </a:t>
            </a:r>
          </a:p>
          <a:p>
            <a:r>
              <a:rPr lang="tr-TR" altLang="tr-TR"/>
              <a:t>süt ve süt ürünlerine uygulanan ısıl işlemin derecesini ve etkinliğini belirlemek için indikatör olarak kullanılmaktadır. </a:t>
            </a:r>
          </a:p>
          <a:p>
            <a:r>
              <a:rPr lang="tr-TR" altLang="tr-TR"/>
              <a:t>Bazı enzimler ise mastitis gibi meme hastalıklarının belirlenmesinde kullanılmaktadır. </a:t>
            </a:r>
          </a:p>
          <a:p>
            <a:r>
              <a:rPr lang="tr-TR" altLang="tr-TR"/>
              <a:t>Yeni doğan canlının bağışıklık sisteminin ve bağırsak florasının geliştirilmesi gibi bazı fonksiyonları içermektedir </a:t>
            </a:r>
          </a:p>
        </p:txBody>
      </p:sp>
    </p:spTree>
    <p:extLst>
      <p:ext uri="{BB962C8B-B14F-4D97-AF65-F5344CB8AC3E}">
        <p14:creationId xmlns:p14="http://schemas.microsoft.com/office/powerpoint/2010/main" val="2187241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1 Başlık">
            <a:extLst>
              <a:ext uri="{FF2B5EF4-FFF2-40B4-BE49-F238E27FC236}">
                <a16:creationId xmlns:a16="http://schemas.microsoft.com/office/drawing/2014/main" id="{B945801C-9575-9544-96DC-3DCDA5FDD7B7}"/>
              </a:ext>
            </a:extLst>
          </p:cNvPr>
          <p:cNvSpPr>
            <a:spLocks noGrp="1"/>
          </p:cNvSpPr>
          <p:nvPr>
            <p:ph type="title"/>
          </p:nvPr>
        </p:nvSpPr>
        <p:spPr>
          <a:xfrm>
            <a:off x="1992313" y="404814"/>
            <a:ext cx="8229600" cy="852487"/>
          </a:xfrm>
        </p:spPr>
        <p:txBody>
          <a:bodyPr>
            <a:normAutofit fontScale="90000"/>
          </a:bodyPr>
          <a:lstStyle/>
          <a:p>
            <a:br>
              <a:rPr lang="tr-TR" altLang="tr-TR" sz="2800" b="1"/>
            </a:br>
            <a:br>
              <a:rPr lang="tr-TR" altLang="tr-TR" sz="2800" b="1"/>
            </a:br>
            <a:r>
              <a:rPr lang="tr-TR" altLang="tr-TR" sz="2400" b="1"/>
              <a:t>Çizelge .</a:t>
            </a:r>
            <a:r>
              <a:rPr lang="tr-TR" altLang="tr-TR" sz="2400"/>
              <a:t>Sütte bulunan bazı önemli enzimler ve fonksiyonları</a:t>
            </a:r>
          </a:p>
        </p:txBody>
      </p:sp>
      <p:graphicFrame>
        <p:nvGraphicFramePr>
          <p:cNvPr id="4" name="3 İçerik Yer Tutucusu">
            <a:extLst>
              <a:ext uri="{FF2B5EF4-FFF2-40B4-BE49-F238E27FC236}">
                <a16:creationId xmlns:a16="http://schemas.microsoft.com/office/drawing/2014/main" id="{C5B526BB-04E1-2046-A68F-FBD6075F8340}"/>
              </a:ext>
            </a:extLst>
          </p:cNvPr>
          <p:cNvGraphicFramePr>
            <a:graphicFrameLocks noGrp="1"/>
          </p:cNvGraphicFramePr>
          <p:nvPr>
            <p:ph idx="1"/>
          </p:nvPr>
        </p:nvGraphicFramePr>
        <p:xfrm>
          <a:off x="1919288" y="1412875"/>
          <a:ext cx="8507412" cy="5075238"/>
        </p:xfrm>
        <a:graphic>
          <a:graphicData uri="http://schemas.openxmlformats.org/drawingml/2006/table">
            <a:tbl>
              <a:tblPr/>
              <a:tblGrid>
                <a:gridCol w="4254500">
                  <a:extLst>
                    <a:ext uri="{9D8B030D-6E8A-4147-A177-3AD203B41FA5}">
                      <a16:colId xmlns:a16="http://schemas.microsoft.com/office/drawing/2014/main" val="20000"/>
                    </a:ext>
                  </a:extLst>
                </a:gridCol>
                <a:gridCol w="4252912">
                  <a:extLst>
                    <a:ext uri="{9D8B030D-6E8A-4147-A177-3AD203B41FA5}">
                      <a16:colId xmlns:a16="http://schemas.microsoft.com/office/drawing/2014/main" val="20001"/>
                    </a:ext>
                  </a:extLst>
                </a:gridCol>
              </a:tblGrid>
              <a:tr h="457229">
                <a:tc>
                  <a:txBody>
                    <a:bodyPr/>
                    <a:lstStyle>
                      <a:lvl1pPr eaLnBrk="0" hangingPunct="0">
                        <a:spcBef>
                          <a:spcPct val="20000"/>
                        </a:spcBef>
                        <a:buClr>
                          <a:srgbClr val="0BD0D9"/>
                        </a:buClr>
                        <a:buSzPct val="95000"/>
                        <a:buFont typeface="Wingdings 2" pitchFamily="18" charset="2"/>
                        <a:defRPr sz="2200">
                          <a:solidFill>
                            <a:schemeClr val="tx1"/>
                          </a:solidFill>
                          <a:latin typeface="Constantia" pitchFamily="18" charset="0"/>
                        </a:defRPr>
                      </a:lvl1pPr>
                      <a:lvl2pPr marL="742950" indent="-285750" eaLnBrk="0" hangingPunct="0">
                        <a:spcBef>
                          <a:spcPct val="20000"/>
                        </a:spcBef>
                        <a:buClr>
                          <a:schemeClr val="accent1"/>
                        </a:buClr>
                        <a:buSzPct val="85000"/>
                        <a:buFont typeface="Wingdings 2" pitchFamily="18" charset="2"/>
                        <a:defRPr sz="2000">
                          <a:solidFill>
                            <a:schemeClr val="tx1"/>
                          </a:solidFill>
                          <a:latin typeface="Constantia" pitchFamily="18" charset="0"/>
                        </a:defRPr>
                      </a:lvl2pPr>
                      <a:lvl3pPr marL="1143000" indent="-228600" eaLnBrk="0" hangingPunct="0">
                        <a:spcBef>
                          <a:spcPct val="20000"/>
                        </a:spcBef>
                        <a:buClr>
                          <a:schemeClr val="accent2"/>
                        </a:buClr>
                        <a:buSzPct val="70000"/>
                        <a:buFont typeface="Wingdings 2" pitchFamily="18" charset="2"/>
                        <a:defRPr sz="1900">
                          <a:solidFill>
                            <a:schemeClr val="tx1"/>
                          </a:solidFill>
                          <a:latin typeface="Constantia" pitchFamily="18" charset="0"/>
                        </a:defRPr>
                      </a:lvl3pPr>
                      <a:lvl4pPr marL="1600200" indent="-228600" eaLnBrk="0" hangingPunct="0">
                        <a:spcBef>
                          <a:spcPct val="20000"/>
                        </a:spcBef>
                        <a:buClr>
                          <a:srgbClr val="0BD0D9"/>
                        </a:buClr>
                        <a:buSzPct val="65000"/>
                        <a:buFont typeface="Wingdings 2" pitchFamily="18" charset="2"/>
                        <a:defRPr>
                          <a:solidFill>
                            <a:schemeClr val="tx1"/>
                          </a:solidFill>
                          <a:latin typeface="Constantia" pitchFamily="18" charset="0"/>
                        </a:defRPr>
                      </a:lvl4pPr>
                      <a:lvl5pPr marL="2057400" indent="-228600" eaLnBrk="0" hangingPunct="0">
                        <a:spcBef>
                          <a:spcPct val="20000"/>
                        </a:spcBef>
                        <a:buClr>
                          <a:srgbClr val="10CF9B"/>
                        </a:buClr>
                        <a:buSzPct val="65000"/>
                        <a:buFont typeface="Wingdings 2" pitchFamily="18" charset="2"/>
                        <a:defRPr>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2000" b="1" i="0" u="none" strike="noStrike" cap="none" normalizeH="0" baseline="0">
                          <a:ln>
                            <a:noFill/>
                          </a:ln>
                          <a:solidFill>
                            <a:srgbClr val="FFFFFF"/>
                          </a:solidFill>
                          <a:effectLst/>
                          <a:latin typeface="Arial" charset="0"/>
                          <a:cs typeface="Times New Roman" pitchFamily="18" charset="0"/>
                        </a:rPr>
                        <a:t>Enzim</a:t>
                      </a:r>
                      <a:endParaRPr kumimoji="0" lang="tr-TR" altLang="tr-TR" sz="2000" b="1" i="0" u="none" strike="noStrike" cap="none" normalizeH="0" baseline="0">
                        <a:ln>
                          <a:noFill/>
                        </a:ln>
                        <a:solidFill>
                          <a:srgbClr val="FFFF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itchFamily="18" charset="2"/>
                        <a:defRPr sz="2200">
                          <a:solidFill>
                            <a:schemeClr val="tx1"/>
                          </a:solidFill>
                          <a:latin typeface="Constantia" pitchFamily="18" charset="0"/>
                        </a:defRPr>
                      </a:lvl1pPr>
                      <a:lvl2pPr marL="742950" indent="-285750" eaLnBrk="0" hangingPunct="0">
                        <a:spcBef>
                          <a:spcPct val="20000"/>
                        </a:spcBef>
                        <a:buClr>
                          <a:schemeClr val="accent1"/>
                        </a:buClr>
                        <a:buSzPct val="85000"/>
                        <a:buFont typeface="Wingdings 2" pitchFamily="18" charset="2"/>
                        <a:defRPr sz="2000">
                          <a:solidFill>
                            <a:schemeClr val="tx1"/>
                          </a:solidFill>
                          <a:latin typeface="Constantia" pitchFamily="18" charset="0"/>
                        </a:defRPr>
                      </a:lvl2pPr>
                      <a:lvl3pPr marL="1143000" indent="-228600" eaLnBrk="0" hangingPunct="0">
                        <a:spcBef>
                          <a:spcPct val="20000"/>
                        </a:spcBef>
                        <a:buClr>
                          <a:schemeClr val="accent2"/>
                        </a:buClr>
                        <a:buSzPct val="70000"/>
                        <a:buFont typeface="Wingdings 2" pitchFamily="18" charset="2"/>
                        <a:defRPr sz="1900">
                          <a:solidFill>
                            <a:schemeClr val="tx1"/>
                          </a:solidFill>
                          <a:latin typeface="Constantia" pitchFamily="18" charset="0"/>
                        </a:defRPr>
                      </a:lvl3pPr>
                      <a:lvl4pPr marL="1600200" indent="-228600" eaLnBrk="0" hangingPunct="0">
                        <a:spcBef>
                          <a:spcPct val="20000"/>
                        </a:spcBef>
                        <a:buClr>
                          <a:srgbClr val="0BD0D9"/>
                        </a:buClr>
                        <a:buSzPct val="65000"/>
                        <a:buFont typeface="Wingdings 2" pitchFamily="18" charset="2"/>
                        <a:defRPr>
                          <a:solidFill>
                            <a:schemeClr val="tx1"/>
                          </a:solidFill>
                          <a:latin typeface="Constantia" pitchFamily="18" charset="0"/>
                        </a:defRPr>
                      </a:lvl4pPr>
                      <a:lvl5pPr marL="2057400" indent="-228600" eaLnBrk="0" hangingPunct="0">
                        <a:spcBef>
                          <a:spcPct val="20000"/>
                        </a:spcBef>
                        <a:buClr>
                          <a:srgbClr val="10CF9B"/>
                        </a:buClr>
                        <a:buSzPct val="65000"/>
                        <a:buFont typeface="Wingdings 2" pitchFamily="18" charset="2"/>
                        <a:defRPr>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2000" b="1" i="0" u="none" strike="noStrike" cap="none" normalizeH="0" baseline="0">
                          <a:ln>
                            <a:noFill/>
                          </a:ln>
                          <a:solidFill>
                            <a:srgbClr val="FFFFFF"/>
                          </a:solidFill>
                          <a:effectLst/>
                          <a:latin typeface="Arial" charset="0"/>
                          <a:cs typeface="Times New Roman" pitchFamily="18" charset="0"/>
                        </a:rPr>
                        <a:t>Fonksiyonu/kullanım alanı/etkisi</a:t>
                      </a:r>
                      <a:endParaRPr kumimoji="0" lang="tr-TR" altLang="tr-TR" sz="2000" b="1" i="0" u="none" strike="noStrike" cap="none" normalizeH="0" baseline="0">
                        <a:ln>
                          <a:noFill/>
                        </a:ln>
                        <a:solidFill>
                          <a:srgbClr val="FFFF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618009">
                <a:tc>
                  <a:txBody>
                    <a:bodyPr/>
                    <a:lstStyle>
                      <a:lvl1pPr eaLnBrk="0" hangingPunct="0">
                        <a:spcBef>
                          <a:spcPct val="20000"/>
                        </a:spcBef>
                        <a:buClr>
                          <a:srgbClr val="0BD0D9"/>
                        </a:buClr>
                        <a:buSzPct val="95000"/>
                        <a:buFont typeface="Wingdings 2" pitchFamily="18" charset="2"/>
                        <a:defRPr sz="2200">
                          <a:solidFill>
                            <a:schemeClr val="tx1"/>
                          </a:solidFill>
                          <a:latin typeface="Constantia" pitchFamily="18" charset="0"/>
                        </a:defRPr>
                      </a:lvl1pPr>
                      <a:lvl2pPr marL="742950" indent="-285750" eaLnBrk="0" hangingPunct="0">
                        <a:spcBef>
                          <a:spcPct val="20000"/>
                        </a:spcBef>
                        <a:buClr>
                          <a:schemeClr val="accent1"/>
                        </a:buClr>
                        <a:buSzPct val="85000"/>
                        <a:buFont typeface="Wingdings 2" pitchFamily="18" charset="2"/>
                        <a:defRPr sz="2000">
                          <a:solidFill>
                            <a:schemeClr val="tx1"/>
                          </a:solidFill>
                          <a:latin typeface="Constantia" pitchFamily="18" charset="0"/>
                        </a:defRPr>
                      </a:lvl2pPr>
                      <a:lvl3pPr marL="1143000" indent="-228600" eaLnBrk="0" hangingPunct="0">
                        <a:spcBef>
                          <a:spcPct val="20000"/>
                        </a:spcBef>
                        <a:buClr>
                          <a:schemeClr val="accent2"/>
                        </a:buClr>
                        <a:buSzPct val="70000"/>
                        <a:buFont typeface="Wingdings 2" pitchFamily="18" charset="2"/>
                        <a:defRPr sz="1900">
                          <a:solidFill>
                            <a:schemeClr val="tx1"/>
                          </a:solidFill>
                          <a:latin typeface="Constantia" pitchFamily="18" charset="0"/>
                        </a:defRPr>
                      </a:lvl3pPr>
                      <a:lvl4pPr marL="1600200" indent="-228600" eaLnBrk="0" hangingPunct="0">
                        <a:spcBef>
                          <a:spcPct val="20000"/>
                        </a:spcBef>
                        <a:buClr>
                          <a:srgbClr val="0BD0D9"/>
                        </a:buClr>
                        <a:buSzPct val="65000"/>
                        <a:buFont typeface="Wingdings 2" pitchFamily="18" charset="2"/>
                        <a:defRPr>
                          <a:solidFill>
                            <a:schemeClr val="tx1"/>
                          </a:solidFill>
                          <a:latin typeface="Constantia" pitchFamily="18" charset="0"/>
                        </a:defRPr>
                      </a:lvl4pPr>
                      <a:lvl5pPr marL="2057400" indent="-228600" eaLnBrk="0" hangingPunct="0">
                        <a:spcBef>
                          <a:spcPct val="20000"/>
                        </a:spcBef>
                        <a:buClr>
                          <a:srgbClr val="10CF9B"/>
                        </a:buClr>
                        <a:buSzPct val="65000"/>
                        <a:buFont typeface="Wingdings 2" pitchFamily="18" charset="2"/>
                        <a:defRPr>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Proteaz</a:t>
                      </a: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Lipaz</a:t>
                      </a: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Alkali fostafaz</a:t>
                      </a: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ea typeface="Times New Roman" pitchFamily="18" charset="0"/>
                          <a:cs typeface="Arial" charset="0"/>
                          <a:sym typeface="Symbol" pitchFamily="18" charset="2"/>
                        </a:rPr>
                        <a:t></a:t>
                      </a: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–gulutamiltranspeptidaz</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tr-TR" altLang="tr-TR" sz="1800" b="0" i="0" u="none" strike="noStrike" cap="none" normalizeH="0" baseline="0">
                        <a:ln>
                          <a:noFill/>
                        </a:ln>
                        <a:solidFill>
                          <a:srgbClr val="000000"/>
                        </a:solidFill>
                        <a:effectLst/>
                        <a:latin typeface="Constantia"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Sülfidril oksidaz</a:t>
                      </a: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Süperoksit dismutaz</a:t>
                      </a: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Ksantin oksidaz</a:t>
                      </a: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Laktoperoksidaz</a:t>
                      </a: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Laktoz sentetaz</a:t>
                      </a:r>
                    </a:p>
                    <a:p>
                      <a:pPr marL="0" marR="0" lvl="0" indent="0" algn="just" defTabSz="914400" rtl="0" eaLnBrk="1" fontAlgn="base" latinLnBrk="0" hangingPunct="1">
                        <a:lnSpc>
                          <a:spcPct val="150000"/>
                        </a:lnSpc>
                        <a:spcBef>
                          <a:spcPct val="0"/>
                        </a:spcBef>
                        <a:spcAft>
                          <a:spcPct val="0"/>
                        </a:spcAft>
                        <a:buClrTx/>
                        <a:buSzTx/>
                        <a:buFontTx/>
                        <a:buNone/>
                        <a:tabLst/>
                      </a:pPr>
                      <a:r>
                        <a:rPr kumimoji="0" lang="tr-TR" altLang="tr-TR" sz="1800" b="0" i="1" u="none" strike="noStrike" cap="none" normalizeH="0" baseline="0">
                          <a:ln>
                            <a:noFill/>
                          </a:ln>
                          <a:solidFill>
                            <a:srgbClr val="000000"/>
                          </a:solidFill>
                          <a:effectLst/>
                          <a:latin typeface="Constantia" pitchFamily="18" charset="0"/>
                          <a:cs typeface="Times New Roman" pitchFamily="18" charset="0"/>
                        </a:rPr>
                        <a:t>N</a:t>
                      </a:r>
                      <a:r>
                        <a:rPr kumimoji="0" lang="tr-TR" altLang="tr-TR" sz="1800" b="0" i="0" u="none" strike="noStrike" cap="none" normalizeH="0" baseline="0">
                          <a:ln>
                            <a:noFill/>
                          </a:ln>
                          <a:solidFill>
                            <a:srgbClr val="000000"/>
                          </a:solidFill>
                          <a:effectLst/>
                          <a:latin typeface="Constantia" pitchFamily="18" charset="0"/>
                          <a:cs typeface="Times New Roman" pitchFamily="18" charset="0"/>
                        </a:rPr>
                        <a:t>-acetil- β-D-glukozaminidaz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itchFamily="18" charset="2"/>
                        <a:defRPr sz="2200">
                          <a:solidFill>
                            <a:schemeClr val="tx1"/>
                          </a:solidFill>
                          <a:latin typeface="Constantia" pitchFamily="18" charset="0"/>
                        </a:defRPr>
                      </a:lvl1pPr>
                      <a:lvl2pPr marL="742950" indent="-285750" eaLnBrk="0" hangingPunct="0">
                        <a:spcBef>
                          <a:spcPct val="20000"/>
                        </a:spcBef>
                        <a:buClr>
                          <a:schemeClr val="accent1"/>
                        </a:buClr>
                        <a:buSzPct val="85000"/>
                        <a:buFont typeface="Wingdings 2" pitchFamily="18" charset="2"/>
                        <a:defRPr sz="2000">
                          <a:solidFill>
                            <a:schemeClr val="tx1"/>
                          </a:solidFill>
                          <a:latin typeface="Constantia" pitchFamily="18" charset="0"/>
                        </a:defRPr>
                      </a:lvl2pPr>
                      <a:lvl3pPr marL="1143000" indent="-228600" eaLnBrk="0" hangingPunct="0">
                        <a:spcBef>
                          <a:spcPct val="20000"/>
                        </a:spcBef>
                        <a:buClr>
                          <a:schemeClr val="accent2"/>
                        </a:buClr>
                        <a:buSzPct val="70000"/>
                        <a:buFont typeface="Wingdings 2" pitchFamily="18" charset="2"/>
                        <a:defRPr sz="1900">
                          <a:solidFill>
                            <a:schemeClr val="tx1"/>
                          </a:solidFill>
                          <a:latin typeface="Constantia" pitchFamily="18" charset="0"/>
                        </a:defRPr>
                      </a:lvl3pPr>
                      <a:lvl4pPr marL="1600200" indent="-228600" eaLnBrk="0" hangingPunct="0">
                        <a:spcBef>
                          <a:spcPct val="20000"/>
                        </a:spcBef>
                        <a:buClr>
                          <a:srgbClr val="0BD0D9"/>
                        </a:buClr>
                        <a:buSzPct val="65000"/>
                        <a:buFont typeface="Wingdings 2" pitchFamily="18" charset="2"/>
                        <a:defRPr>
                          <a:solidFill>
                            <a:schemeClr val="tx1"/>
                          </a:solidFill>
                          <a:latin typeface="Constantia" pitchFamily="18" charset="0"/>
                        </a:defRPr>
                      </a:lvl4pPr>
                      <a:lvl5pPr marL="2057400" indent="-228600" eaLnBrk="0" hangingPunct="0">
                        <a:spcBef>
                          <a:spcPct val="20000"/>
                        </a:spcBef>
                        <a:buClr>
                          <a:srgbClr val="10CF9B"/>
                        </a:buClr>
                        <a:buSzPct val="65000"/>
                        <a:buFont typeface="Wingdings 2" pitchFamily="18" charset="2"/>
                        <a:defRPr>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defRPr>
                          <a:solidFill>
                            <a:schemeClr val="tx1"/>
                          </a:solidFill>
                          <a:latin typeface="Constantia" pitchFamily="18" charset="0"/>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UHT sütün jelleşmesi</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Hidrolik ransidite</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Pastörizasyon testi</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Meme bezlerine aminoasit konsantrasyonunun artırılmasında</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Yanmış/pişmiş tadın uzaklaştırılmasında</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Oksidasyonun engellenmesinde</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Oksidasyon katalizinde</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Bakteri inhibisyonunda</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Meme bezlerinde laktoz biyosentezinde</a:t>
                      </a:r>
                    </a:p>
                    <a:p>
                      <a:pPr marL="0" marR="0" lvl="0" indent="0" algn="l" defTabSz="914400" rtl="0" eaLnBrk="1" fontAlgn="base" latinLnBrk="0" hangingPunct="1">
                        <a:lnSpc>
                          <a:spcPct val="150000"/>
                        </a:lnSpc>
                        <a:spcBef>
                          <a:spcPct val="0"/>
                        </a:spcBef>
                        <a:spcAft>
                          <a:spcPct val="0"/>
                        </a:spcAft>
                        <a:buClrTx/>
                        <a:buSzTx/>
                        <a:buFontTx/>
                        <a:buNone/>
                        <a:tabLst/>
                      </a:pPr>
                      <a:r>
                        <a:rPr kumimoji="0" lang="tr-TR" altLang="tr-TR" sz="1800" b="0" i="0" u="none" strike="noStrike" cap="none" normalizeH="0" baseline="0">
                          <a:ln>
                            <a:noFill/>
                          </a:ln>
                          <a:solidFill>
                            <a:srgbClr val="000000"/>
                          </a:solidFill>
                          <a:effectLst/>
                          <a:latin typeface="Constantia" pitchFamily="18" charset="0"/>
                        </a:rPr>
                        <a:t>Mastitisin belirlenmesinde</a:t>
                      </a:r>
                    </a:p>
                  </a:txBody>
                  <a:tcPr marT="45723" marB="4572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97819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2 İçerik Yer Tutucusu">
            <a:extLst>
              <a:ext uri="{FF2B5EF4-FFF2-40B4-BE49-F238E27FC236}">
                <a16:creationId xmlns:a16="http://schemas.microsoft.com/office/drawing/2014/main" id="{297CB27A-5899-0842-9EEA-8C0E219EB239}"/>
              </a:ext>
            </a:extLst>
          </p:cNvPr>
          <p:cNvSpPr>
            <a:spLocks noGrp="1"/>
          </p:cNvSpPr>
          <p:nvPr>
            <p:ph idx="1"/>
          </p:nvPr>
        </p:nvSpPr>
        <p:spPr>
          <a:xfrm>
            <a:off x="1981200" y="476250"/>
            <a:ext cx="8229600" cy="5848350"/>
          </a:xfrm>
        </p:spPr>
        <p:txBody>
          <a:bodyPr>
            <a:normAutofit lnSpcReduction="10000"/>
          </a:bodyPr>
          <a:lstStyle/>
          <a:p>
            <a:pPr>
              <a:buFont typeface="Wingdings 2" pitchFamily="2" charset="2"/>
              <a:buNone/>
            </a:pPr>
            <a:r>
              <a:rPr lang="tr-TR" altLang="tr-TR"/>
              <a:t>Enzimlerin süt ve ürünlerinde teknolojik olarak sağladığı yararlar ve kullanım alanları şöyle özetlenebilir; </a:t>
            </a:r>
          </a:p>
          <a:p>
            <a:pPr>
              <a:buFont typeface="Wingdings 2" pitchFamily="2" charset="2"/>
              <a:buNone/>
            </a:pPr>
            <a:endParaRPr lang="tr-TR" altLang="tr-TR"/>
          </a:p>
          <a:p>
            <a:r>
              <a:rPr lang="tr-TR" altLang="tr-TR" sz="2400"/>
              <a:t>Süte koruyucu amaçla katılan maddelerin ve peroksit varlığının belirlenmesinde, </a:t>
            </a:r>
          </a:p>
          <a:p>
            <a:r>
              <a:rPr lang="tr-TR" altLang="tr-TR" sz="2400"/>
              <a:t>Pastörizasyon kontrolünde ve ısıl işlemin derecesinin tespitinde,</a:t>
            </a:r>
          </a:p>
          <a:p>
            <a:r>
              <a:rPr lang="tr-TR" altLang="tr-TR" sz="2400"/>
              <a:t>Meme hastalıkları başta olmak üzere patolojik ve fizyolojik rahatsızlıkların teşhisinde,</a:t>
            </a:r>
          </a:p>
          <a:p>
            <a:r>
              <a:rPr lang="tr-TR" altLang="tr-TR" sz="2400"/>
              <a:t>Koyulaştırılmış süt, dondurma ve bazı peynirlerde görülen kristalleşme kusurlarının önlenmesinde,</a:t>
            </a:r>
          </a:p>
          <a:p>
            <a:r>
              <a:rPr lang="tr-TR" altLang="tr-TR" sz="2400"/>
              <a:t>Süt ve süt ürünlerinin tat-aroma niteliğinin geliştirilmesinde,</a:t>
            </a:r>
          </a:p>
          <a:p>
            <a:r>
              <a:rPr lang="tr-TR" altLang="tr-TR" sz="2400"/>
              <a:t>Krema ve peynirin olgunlaştırılmasında,</a:t>
            </a:r>
          </a:p>
          <a:p>
            <a:r>
              <a:rPr lang="tr-TR" altLang="tr-TR" sz="2400"/>
              <a:t>Peynir üretiminde sütün pıhtılaştırılmasında</a:t>
            </a:r>
          </a:p>
          <a:p>
            <a:endParaRPr lang="tr-TR" altLang="tr-TR"/>
          </a:p>
          <a:p>
            <a:endParaRPr lang="tr-TR" altLang="tr-TR"/>
          </a:p>
          <a:p>
            <a:endParaRPr lang="tr-TR" altLang="tr-TR"/>
          </a:p>
          <a:p>
            <a:endParaRPr lang="tr-TR" altLang="tr-TR"/>
          </a:p>
        </p:txBody>
      </p:sp>
    </p:spTree>
    <p:extLst>
      <p:ext uri="{BB962C8B-B14F-4D97-AF65-F5344CB8AC3E}">
        <p14:creationId xmlns:p14="http://schemas.microsoft.com/office/powerpoint/2010/main" val="3569744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1 Başlık">
            <a:extLst>
              <a:ext uri="{FF2B5EF4-FFF2-40B4-BE49-F238E27FC236}">
                <a16:creationId xmlns:a16="http://schemas.microsoft.com/office/drawing/2014/main" id="{513754B2-A7C9-E347-BFA0-D3DE5A27B557}"/>
              </a:ext>
            </a:extLst>
          </p:cNvPr>
          <p:cNvSpPr>
            <a:spLocks noGrp="1"/>
          </p:cNvSpPr>
          <p:nvPr>
            <p:ph type="title"/>
          </p:nvPr>
        </p:nvSpPr>
        <p:spPr>
          <a:xfrm>
            <a:off x="1847850" y="404813"/>
            <a:ext cx="8229600" cy="1143000"/>
          </a:xfrm>
        </p:spPr>
        <p:txBody>
          <a:bodyPr/>
          <a:lstStyle/>
          <a:p>
            <a:r>
              <a:rPr lang="tr-TR" altLang="tr-TR" sz="3600" b="1"/>
              <a:t>Alkali fosfataz ve Asit fosfataz</a:t>
            </a:r>
          </a:p>
        </p:txBody>
      </p:sp>
      <p:sp>
        <p:nvSpPr>
          <p:cNvPr id="331779" name="2 İçerik Yer Tutucusu">
            <a:extLst>
              <a:ext uri="{FF2B5EF4-FFF2-40B4-BE49-F238E27FC236}">
                <a16:creationId xmlns:a16="http://schemas.microsoft.com/office/drawing/2014/main" id="{556E71DC-BF90-1942-B4B0-4449E2933A18}"/>
              </a:ext>
            </a:extLst>
          </p:cNvPr>
          <p:cNvSpPr>
            <a:spLocks noGrp="1"/>
          </p:cNvSpPr>
          <p:nvPr>
            <p:ph idx="1"/>
          </p:nvPr>
        </p:nvSpPr>
        <p:spPr>
          <a:xfrm>
            <a:off x="1981201" y="1628776"/>
            <a:ext cx="8435975" cy="4695825"/>
          </a:xfrm>
        </p:spPr>
        <p:txBody>
          <a:bodyPr/>
          <a:lstStyle/>
          <a:p>
            <a:pPr algn="just">
              <a:buFont typeface="Wingdings 2" pitchFamily="2" charset="2"/>
              <a:buNone/>
            </a:pPr>
            <a:r>
              <a:rPr lang="tr-TR" altLang="tr-TR"/>
              <a:t>Fosfataz, fosforik asidin monoesterlerini hidrolize eden bir fosfomonoesteraz’dır. Sütte farklı pH’larda optimum aktivite gösteren iki farklı fosfataz enzimi bulunmaktadır. Bu enzimler </a:t>
            </a:r>
          </a:p>
          <a:p>
            <a:pPr algn="just"/>
            <a:r>
              <a:rPr lang="tr-TR" altLang="tr-TR"/>
              <a:t>asit fosfataz (EC 3.1.3.2) </a:t>
            </a:r>
          </a:p>
          <a:p>
            <a:pPr algn="just"/>
            <a:r>
              <a:rPr lang="tr-TR" altLang="tr-TR"/>
              <a:t>alkali fosfataz (EC 3.1.3.1) </a:t>
            </a:r>
          </a:p>
          <a:p>
            <a:pPr algn="just">
              <a:buFont typeface="Wingdings 2" pitchFamily="2" charset="2"/>
              <a:buNone/>
            </a:pPr>
            <a:r>
              <a:rPr lang="tr-TR" altLang="tr-TR"/>
              <a:t>olarak adlandırılmaktadır. </a:t>
            </a:r>
          </a:p>
          <a:p>
            <a:pPr>
              <a:buFont typeface="Wingdings 2" pitchFamily="2" charset="2"/>
              <a:buNone/>
            </a:pPr>
            <a:endParaRPr lang="tr-TR" altLang="tr-TR"/>
          </a:p>
        </p:txBody>
      </p:sp>
    </p:spTree>
    <p:extLst>
      <p:ext uri="{BB962C8B-B14F-4D97-AF65-F5344CB8AC3E}">
        <p14:creationId xmlns:p14="http://schemas.microsoft.com/office/powerpoint/2010/main" val="3462570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2 İçerik Yer Tutucusu">
            <a:extLst>
              <a:ext uri="{FF2B5EF4-FFF2-40B4-BE49-F238E27FC236}">
                <a16:creationId xmlns:a16="http://schemas.microsoft.com/office/drawing/2014/main" id="{023151DF-3960-1544-A271-1DB1B22DEAB0}"/>
              </a:ext>
            </a:extLst>
          </p:cNvPr>
          <p:cNvSpPr>
            <a:spLocks noGrp="1"/>
          </p:cNvSpPr>
          <p:nvPr>
            <p:ph idx="1"/>
          </p:nvPr>
        </p:nvSpPr>
        <p:spPr>
          <a:xfrm>
            <a:off x="1981200" y="981076"/>
            <a:ext cx="8229600" cy="5343525"/>
          </a:xfrm>
        </p:spPr>
        <p:txBody>
          <a:bodyPr/>
          <a:lstStyle/>
          <a:p>
            <a:pPr algn="just"/>
            <a:r>
              <a:rPr lang="tr-TR" altLang="tr-TR" b="1">
                <a:solidFill>
                  <a:srgbClr val="FF0000"/>
                </a:solidFill>
              </a:rPr>
              <a:t>Asit fosfataz, </a:t>
            </a:r>
            <a:r>
              <a:rPr lang="tr-TR" altLang="tr-TR"/>
              <a:t>termostabil bir enzimdir ve pastörizasyon sıcaklıkları ile 88 ºC/ 30 dk ısıl işlem koşullarında aktivitesini koruyabilmektedir. Bu enzimin tamamen inaktif olabilmesi için 100 ºC /1 dk ısıl işlem uygulaması gerektiği belirtilmektedir. Asit fosfataz enzimi belirli koşullarda UHT sterilizasyonunda bile aktif kalabilmektedir. Ancak, bu enzimin ısı stabilitesi pH’ya bağlıdır ve düşük pH değerlerinde ısı stabilitesi daha yüksektir </a:t>
            </a:r>
          </a:p>
        </p:txBody>
      </p:sp>
    </p:spTree>
    <p:extLst>
      <p:ext uri="{BB962C8B-B14F-4D97-AF65-F5344CB8AC3E}">
        <p14:creationId xmlns:p14="http://schemas.microsoft.com/office/powerpoint/2010/main" val="3045788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2 İçerik Yer Tutucusu">
            <a:extLst>
              <a:ext uri="{FF2B5EF4-FFF2-40B4-BE49-F238E27FC236}">
                <a16:creationId xmlns:a16="http://schemas.microsoft.com/office/drawing/2014/main" id="{4E01ECD0-DF30-EC4F-9824-640D9C20C612}"/>
              </a:ext>
            </a:extLst>
          </p:cNvPr>
          <p:cNvSpPr>
            <a:spLocks noGrp="1"/>
          </p:cNvSpPr>
          <p:nvPr>
            <p:ph idx="1"/>
          </p:nvPr>
        </p:nvSpPr>
        <p:spPr>
          <a:xfrm>
            <a:off x="1981200" y="1052514"/>
            <a:ext cx="8229600" cy="5272087"/>
          </a:xfrm>
        </p:spPr>
        <p:txBody>
          <a:bodyPr/>
          <a:lstStyle/>
          <a:p>
            <a:pPr algn="just">
              <a:buFont typeface="Wingdings 2" pitchFamily="2" charset="2"/>
              <a:buNone/>
            </a:pPr>
            <a:r>
              <a:rPr lang="tr-TR" altLang="tr-TR" b="1">
                <a:solidFill>
                  <a:srgbClr val="FF0000"/>
                </a:solidFill>
              </a:rPr>
              <a:t>Alkali fosfataz, </a:t>
            </a:r>
            <a:r>
              <a:rPr lang="tr-TR" altLang="tr-TR"/>
              <a:t>teknolojik açıdan asit fosfataza göre daha fazla önem taşımaktadır. Bu enzim alkali pH’da çalışan bir hidrolazdır ve asit fosfataz gibi hem serum fazında serbest formda hem de ksantinoksidaz ile birlikte yağ globül membranına absorblanmış mikrozomlarda bulunmaktadır. pH 9.0-10.5 arasında optimum aktivite gösterirken, pH 5.0’de aktivitesi azalmakta ve 63 °C / 30 dk, 70 °C / 90 s, 72 °C / 15 s, 80 °C / 0.45 s ısıl işlem normlarında inaktif duruma geçmektedir. Alkali fosfataz ısıya oldukça duyarlıdır ve sütün pastörizasyon kontrolünde indikatör enzim olarak kullanılmaktadır </a:t>
            </a:r>
          </a:p>
        </p:txBody>
      </p:sp>
    </p:spTree>
    <p:extLst>
      <p:ext uri="{BB962C8B-B14F-4D97-AF65-F5344CB8AC3E}">
        <p14:creationId xmlns:p14="http://schemas.microsoft.com/office/powerpoint/2010/main" val="25201785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1341</Words>
  <Application>Microsoft Macintosh PowerPoint</Application>
  <PresentationFormat>Geniş ekran</PresentationFormat>
  <Paragraphs>94</Paragraphs>
  <Slides>22</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22</vt:i4>
      </vt:variant>
    </vt:vector>
  </HeadingPairs>
  <TitlesOfParts>
    <vt:vector size="31" baseType="lpstr">
      <vt:lpstr>Arial</vt:lpstr>
      <vt:lpstr>Calibri</vt:lpstr>
      <vt:lpstr>Calibri Light</vt:lpstr>
      <vt:lpstr>Constantia</vt:lpstr>
      <vt:lpstr>Symbol</vt:lpstr>
      <vt:lpstr>Times New Roman</vt:lpstr>
      <vt:lpstr>Wingdings</vt:lpstr>
      <vt:lpstr>Wingdings 2</vt:lpstr>
      <vt:lpstr>Office Teması</vt:lpstr>
      <vt:lpstr>Süt Enzimleri</vt:lpstr>
      <vt:lpstr>Enzim</vt:lpstr>
      <vt:lpstr>PowerPoint Sunusu</vt:lpstr>
      <vt:lpstr>PowerPoint Sunusu</vt:lpstr>
      <vt:lpstr>  Çizelge .Sütte bulunan bazı önemli enzimler ve fonksiyonları</vt:lpstr>
      <vt:lpstr>PowerPoint Sunusu</vt:lpstr>
      <vt:lpstr>Alkali fosfataz ve Asit fosfataz</vt:lpstr>
      <vt:lpstr>PowerPoint Sunusu</vt:lpstr>
      <vt:lpstr>PowerPoint Sunusu</vt:lpstr>
      <vt:lpstr>Laktoperoksidaz</vt:lpstr>
      <vt:lpstr>PowerPoint Sunusu</vt:lpstr>
      <vt:lpstr>Ksantinoksidaz</vt:lpstr>
      <vt:lpstr>PowerPoint Sunusu</vt:lpstr>
      <vt:lpstr>Katalaz</vt:lpstr>
      <vt:lpstr>PowerPoint Sunusu</vt:lpstr>
      <vt:lpstr>Proteinazlar</vt:lpstr>
      <vt:lpstr>PowerPoint Sunusu</vt:lpstr>
      <vt:lpstr>PowerPoint Sunusu</vt:lpstr>
      <vt:lpstr>PowerPoint Sunusu</vt:lpstr>
      <vt:lpstr>PowerPoint Sunusu</vt:lpstr>
      <vt:lpstr>Lipoprotein Lipaz</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Enzimleri</dc:title>
  <dc:creator>seneleb@yahoo.com</dc:creator>
  <cp:lastModifiedBy>seneleb@yahoo.com</cp:lastModifiedBy>
  <cp:revision>1</cp:revision>
  <dcterms:created xsi:type="dcterms:W3CDTF">2020-12-14T20:03:45Z</dcterms:created>
  <dcterms:modified xsi:type="dcterms:W3CDTF">2020-12-14T20:06:11Z</dcterms:modified>
</cp:coreProperties>
</file>